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17" autoAdjust="0"/>
  </p:normalViewPr>
  <p:slideViewPr>
    <p:cSldViewPr snapToGrid="0">
      <p:cViewPr varScale="1">
        <p:scale>
          <a:sx n="80" d="100"/>
          <a:sy n="80" d="100"/>
        </p:scale>
        <p:origin x="-96" y="-59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37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A24DD-812E-4863-ACDE-C1D3D6B66245}" type="datetimeFigureOut">
              <a:rPr lang="it-IT" smtClean="0"/>
              <a:t>08/01/2021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8B43-481D-4909-B7C5-D0AD13FF13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0090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A24DD-812E-4863-ACDE-C1D3D6B66245}" type="datetimeFigureOut">
              <a:rPr lang="it-IT" smtClean="0"/>
              <a:t>08/01/2021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8B43-481D-4909-B7C5-D0AD13FF13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8356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A24DD-812E-4863-ACDE-C1D3D6B66245}" type="datetimeFigureOut">
              <a:rPr lang="it-IT" smtClean="0"/>
              <a:t>08/01/2021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8B43-481D-4909-B7C5-D0AD13FF13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2456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A24DD-812E-4863-ACDE-C1D3D6B66245}" type="datetimeFigureOut">
              <a:rPr lang="it-IT" smtClean="0"/>
              <a:t>08/01/2021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8B43-481D-4909-B7C5-D0AD13FF13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0502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A24DD-812E-4863-ACDE-C1D3D6B66245}" type="datetimeFigureOut">
              <a:rPr lang="it-IT" smtClean="0"/>
              <a:t>08/01/2021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8B43-481D-4909-B7C5-D0AD13FF13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9953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A24DD-812E-4863-ACDE-C1D3D6B66245}" type="datetimeFigureOut">
              <a:rPr lang="it-IT" smtClean="0"/>
              <a:t>08/01/2021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8B43-481D-4909-B7C5-D0AD13FF13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0524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A24DD-812E-4863-ACDE-C1D3D6B66245}" type="datetimeFigureOut">
              <a:rPr lang="it-IT" smtClean="0"/>
              <a:t>08/01/2021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8B43-481D-4909-B7C5-D0AD13FF13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834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A24DD-812E-4863-ACDE-C1D3D6B66245}" type="datetimeFigureOut">
              <a:rPr lang="it-IT" smtClean="0"/>
              <a:t>08/01/2021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8B43-481D-4909-B7C5-D0AD13FF13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8760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A24DD-812E-4863-ACDE-C1D3D6B66245}" type="datetimeFigureOut">
              <a:rPr lang="it-IT" smtClean="0"/>
              <a:t>08/01/2021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8B43-481D-4909-B7C5-D0AD13FF13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2232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A24DD-812E-4863-ACDE-C1D3D6B66245}" type="datetimeFigureOut">
              <a:rPr lang="it-IT" smtClean="0"/>
              <a:t>08/01/2021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8B43-481D-4909-B7C5-D0AD13FF13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4657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A24DD-812E-4863-ACDE-C1D3D6B66245}" type="datetimeFigureOut">
              <a:rPr lang="it-IT" smtClean="0"/>
              <a:t>08/01/2021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8B43-481D-4909-B7C5-D0AD13FF13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9783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A24DD-812E-4863-ACDE-C1D3D6B66245}" type="datetimeFigureOut">
              <a:rPr lang="it-IT" smtClean="0"/>
              <a:t>08/01/2021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D8B43-481D-4909-B7C5-D0AD13FF13D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8939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58611" y="676273"/>
            <a:ext cx="9144000" cy="2311371"/>
          </a:xfrm>
        </p:spPr>
        <p:txBody>
          <a:bodyPr>
            <a:normAutofit fontScale="90000"/>
          </a:bodyPr>
          <a:lstStyle/>
          <a:p>
            <a:pPr algn="just"/>
            <a:r>
              <a:rPr lang="it-IT" b="1" dirty="0" smtClean="0"/>
              <a:t>LA VALUTAZIONE NELLA SCUOLA PRIMARIA</a:t>
            </a:r>
            <a:r>
              <a:rPr lang="it-IT" b="1" dirty="0"/>
              <a:t/>
            </a:r>
            <a:br>
              <a:rPr lang="it-IT" b="1" dirty="0"/>
            </a:br>
            <a:r>
              <a:rPr lang="it-IT" sz="3600" dirty="0" smtClean="0"/>
              <a:t>«…perché è più facile dominare chi non crede in niente…ed è questo il modo di conquistare il potere…»</a:t>
            </a:r>
            <a:br>
              <a:rPr lang="it-IT" sz="3600" dirty="0" smtClean="0"/>
            </a:br>
            <a:r>
              <a:rPr lang="it-IT" sz="1800" dirty="0" smtClean="0"/>
              <a:t>La storia infinita – Film (1984)</a:t>
            </a:r>
            <a:endParaRPr lang="it-IT" sz="3600" dirty="0"/>
          </a:p>
        </p:txBody>
      </p:sp>
      <p:pic>
        <p:nvPicPr>
          <p:cNvPr id="1026" name="Picture 2" descr="Drive-In Movie: The NeverEnding Story, Frida Cinema, The at Zion Lutheran  School, Anaheim, Anaheim CA, Performing Ar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6581" y="3612333"/>
            <a:ext cx="4288061" cy="2883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4388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smtClean="0"/>
              <a:t>Ipotetiche equivalenze per orientare docenti e famiglie </a:t>
            </a:r>
            <a:endParaRPr lang="it-IT" b="1" i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10</a:t>
            </a:r>
          </a:p>
          <a:p>
            <a:pPr marL="0" indent="0">
              <a:buNone/>
            </a:pPr>
            <a:r>
              <a:rPr lang="it-IT" dirty="0" smtClean="0"/>
              <a:t>9</a:t>
            </a:r>
          </a:p>
          <a:p>
            <a:pPr marL="0" indent="0">
              <a:buNone/>
            </a:pPr>
            <a:r>
              <a:rPr lang="it-IT" dirty="0" smtClean="0"/>
              <a:t>8</a:t>
            </a:r>
          </a:p>
          <a:p>
            <a:pPr marL="0" indent="0">
              <a:buNone/>
            </a:pPr>
            <a:r>
              <a:rPr lang="it-IT" dirty="0" smtClean="0"/>
              <a:t>7</a:t>
            </a:r>
          </a:p>
          <a:p>
            <a:pPr marL="0" indent="0">
              <a:buNone/>
            </a:pPr>
            <a:r>
              <a:rPr lang="it-IT" dirty="0" smtClean="0"/>
              <a:t>6</a:t>
            </a:r>
          </a:p>
          <a:p>
            <a:pPr marL="0" indent="0">
              <a:buNone/>
            </a:pPr>
            <a:r>
              <a:rPr lang="it-IT" dirty="0" smtClean="0"/>
              <a:t>5</a:t>
            </a:r>
          </a:p>
          <a:p>
            <a:pPr marL="0" indent="0">
              <a:buNone/>
            </a:pPr>
            <a:endParaRPr lang="it-IT" dirty="0"/>
          </a:p>
        </p:txBody>
      </p:sp>
      <p:cxnSp>
        <p:nvCxnSpPr>
          <p:cNvPr id="7" name="Connettore 2 6"/>
          <p:cNvCxnSpPr/>
          <p:nvPr/>
        </p:nvCxnSpPr>
        <p:spPr>
          <a:xfrm>
            <a:off x="1440873" y="2032000"/>
            <a:ext cx="1911927" cy="1847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/>
          <p:nvPr/>
        </p:nvCxnSpPr>
        <p:spPr>
          <a:xfrm>
            <a:off x="1403927" y="2530763"/>
            <a:ext cx="197658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/>
          <p:nvPr/>
        </p:nvCxnSpPr>
        <p:spPr>
          <a:xfrm flipV="1">
            <a:off x="1440873" y="3048000"/>
            <a:ext cx="1911927" cy="1847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>
            <a:off x="1403927" y="3592945"/>
            <a:ext cx="1976582" cy="92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/>
          <p:nvPr/>
        </p:nvCxnSpPr>
        <p:spPr>
          <a:xfrm flipV="1">
            <a:off x="1403927" y="4110181"/>
            <a:ext cx="1976582" cy="1847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/>
          <p:nvPr/>
        </p:nvCxnSpPr>
        <p:spPr>
          <a:xfrm>
            <a:off x="1403927" y="4636654"/>
            <a:ext cx="194887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sellaDiTesto 21"/>
          <p:cNvSpPr txBox="1"/>
          <p:nvPr/>
        </p:nvSpPr>
        <p:spPr>
          <a:xfrm>
            <a:off x="3546764" y="1825625"/>
            <a:ext cx="230909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it-IT" sz="2400" dirty="0" smtClean="0"/>
              <a:t>Ottimo</a:t>
            </a:r>
            <a:endParaRPr lang="it-IT" sz="2400" dirty="0"/>
          </a:p>
          <a:p>
            <a:pPr>
              <a:spcBef>
                <a:spcPts val="1200"/>
              </a:spcBef>
            </a:pPr>
            <a:r>
              <a:rPr lang="it-IT" sz="2400" dirty="0" smtClean="0"/>
              <a:t>Distinto</a:t>
            </a:r>
            <a:endParaRPr lang="it-IT" sz="2400" dirty="0"/>
          </a:p>
          <a:p>
            <a:pPr>
              <a:spcBef>
                <a:spcPts val="1200"/>
              </a:spcBef>
            </a:pPr>
            <a:r>
              <a:rPr lang="it-IT" sz="2400" dirty="0" smtClean="0"/>
              <a:t>Buono </a:t>
            </a:r>
            <a:endParaRPr lang="it-IT" sz="2400" dirty="0"/>
          </a:p>
          <a:p>
            <a:pPr>
              <a:spcBef>
                <a:spcPts val="1200"/>
              </a:spcBef>
            </a:pPr>
            <a:r>
              <a:rPr lang="it-IT" sz="2400" dirty="0" smtClean="0"/>
              <a:t>Discreto </a:t>
            </a:r>
            <a:endParaRPr lang="it-IT" sz="2400" dirty="0"/>
          </a:p>
          <a:p>
            <a:pPr>
              <a:spcBef>
                <a:spcPts val="1200"/>
              </a:spcBef>
            </a:pPr>
            <a:r>
              <a:rPr lang="it-IT" sz="2400" dirty="0" smtClean="0"/>
              <a:t>Sufficiente </a:t>
            </a:r>
            <a:endParaRPr lang="it-IT" sz="2400" dirty="0"/>
          </a:p>
          <a:p>
            <a:pPr>
              <a:spcBef>
                <a:spcPts val="1200"/>
              </a:spcBef>
            </a:pPr>
            <a:r>
              <a:rPr lang="it-IT" sz="2400" dirty="0" smtClean="0"/>
              <a:t>Non sufficiente </a:t>
            </a:r>
            <a:endParaRPr lang="it-IT" sz="2400" dirty="0"/>
          </a:p>
        </p:txBody>
      </p:sp>
      <p:cxnSp>
        <p:nvCxnSpPr>
          <p:cNvPr id="24" name="Connettore 2 23"/>
          <p:cNvCxnSpPr/>
          <p:nvPr/>
        </p:nvCxnSpPr>
        <p:spPr>
          <a:xfrm>
            <a:off x="4978400" y="2050473"/>
            <a:ext cx="1653309" cy="19396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/>
          <p:nvPr/>
        </p:nvCxnSpPr>
        <p:spPr>
          <a:xfrm flipV="1">
            <a:off x="4959927" y="2346036"/>
            <a:ext cx="1690255" cy="18472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/>
          <p:nvPr/>
        </p:nvCxnSpPr>
        <p:spPr>
          <a:xfrm>
            <a:off x="4978400" y="3057236"/>
            <a:ext cx="1653309" cy="19396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/>
          <p:cNvCxnSpPr/>
          <p:nvPr/>
        </p:nvCxnSpPr>
        <p:spPr>
          <a:xfrm flipV="1">
            <a:off x="4959927" y="3416806"/>
            <a:ext cx="1690255" cy="1853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/>
          <p:nvPr/>
        </p:nvCxnSpPr>
        <p:spPr>
          <a:xfrm>
            <a:off x="5126182" y="4128655"/>
            <a:ext cx="1524000" cy="1791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/>
          <p:cNvCxnSpPr/>
          <p:nvPr/>
        </p:nvCxnSpPr>
        <p:spPr>
          <a:xfrm>
            <a:off x="5634182" y="4636654"/>
            <a:ext cx="1016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asellaDiTesto 35"/>
          <p:cNvSpPr txBox="1"/>
          <p:nvPr/>
        </p:nvSpPr>
        <p:spPr>
          <a:xfrm>
            <a:off x="6733309" y="2023284"/>
            <a:ext cx="175490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AVANZATO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r>
              <a:rPr lang="it-IT" dirty="0" smtClean="0"/>
              <a:t>INTERMEDIO </a:t>
            </a:r>
          </a:p>
          <a:p>
            <a:endParaRPr lang="it-IT" dirty="0"/>
          </a:p>
          <a:p>
            <a:endParaRPr lang="it-IT" dirty="0" smtClean="0"/>
          </a:p>
          <a:p>
            <a:r>
              <a:rPr lang="it-IT" dirty="0" smtClean="0"/>
              <a:t>BASE </a:t>
            </a:r>
          </a:p>
          <a:p>
            <a:endParaRPr lang="it-IT" dirty="0"/>
          </a:p>
          <a:p>
            <a:r>
              <a:rPr lang="it-IT" dirty="0" smtClean="0"/>
              <a:t>IN VIA DI ACQUISIZIONE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8446462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i="1" u="sng" dirty="0" smtClean="0"/>
              <a:t>Esempio di scheda di valutazione classe 1^ e 2^ giudizi descrittivi italiano per </a:t>
            </a:r>
            <a:r>
              <a:rPr lang="it-IT" i="1" u="sng" dirty="0" err="1" smtClean="0"/>
              <a:t>l’a.s.</a:t>
            </a:r>
            <a:r>
              <a:rPr lang="it-IT" i="1" u="sng" dirty="0" smtClean="0"/>
              <a:t> in corso</a:t>
            </a:r>
            <a:endParaRPr lang="it-IT" i="1" u="sng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27395"/>
          </a:xfrm>
        </p:spPr>
        <p:txBody>
          <a:bodyPr>
            <a:normAutofit fontScale="85000" lnSpcReduction="20000"/>
          </a:bodyPr>
          <a:lstStyle/>
          <a:p>
            <a:r>
              <a:rPr lang="it-IT" sz="2600" b="1" dirty="0" smtClean="0"/>
              <a:t>Avanzato</a:t>
            </a:r>
            <a:r>
              <a:rPr lang="it-IT" sz="2600" dirty="0" smtClean="0"/>
              <a:t> </a:t>
            </a:r>
          </a:p>
          <a:p>
            <a:pPr marL="0" indent="0">
              <a:buNone/>
            </a:pPr>
            <a:r>
              <a:rPr lang="it-IT" sz="2600" dirty="0" smtClean="0"/>
              <a:t>legge in modo corretto e scorrevole </a:t>
            </a:r>
          </a:p>
          <a:p>
            <a:pPr marL="0" indent="0">
              <a:buNone/>
            </a:pPr>
            <a:r>
              <a:rPr lang="it-IT" sz="2600" dirty="0" smtClean="0"/>
              <a:t>produce testi corretti, pertinenti e originali, rispettando le convenzioni ortografiche</a:t>
            </a:r>
          </a:p>
          <a:p>
            <a:pPr marL="0" indent="0">
              <a:buNone/>
            </a:pPr>
            <a:endParaRPr lang="it-IT" sz="2600" dirty="0" smtClean="0"/>
          </a:p>
          <a:p>
            <a:r>
              <a:rPr lang="it-IT" sz="2600" b="1" dirty="0" smtClean="0"/>
              <a:t>Intermedio</a:t>
            </a:r>
          </a:p>
          <a:p>
            <a:pPr marL="0" indent="0">
              <a:buNone/>
            </a:pPr>
            <a:r>
              <a:rPr lang="it-IT" sz="2600" dirty="0" smtClean="0"/>
              <a:t>legge in maniera abbastanza corretta e scorrevole</a:t>
            </a:r>
          </a:p>
          <a:p>
            <a:pPr marL="0" indent="0">
              <a:buNone/>
            </a:pPr>
            <a:r>
              <a:rPr lang="it-IT" sz="2600" dirty="0"/>
              <a:t>p</a:t>
            </a:r>
            <a:r>
              <a:rPr lang="it-IT" sz="2600" dirty="0" smtClean="0"/>
              <a:t>roduce semplici testi abbastanza corretti, chiari e pertinenti, rispettando le principali convenzioni ortografiche</a:t>
            </a:r>
          </a:p>
          <a:p>
            <a:pPr marL="0" indent="0">
              <a:buNone/>
            </a:pPr>
            <a:endParaRPr lang="it-IT" sz="2600" dirty="0" smtClean="0"/>
          </a:p>
          <a:p>
            <a:r>
              <a:rPr lang="it-IT" sz="2600" b="1" dirty="0" smtClean="0"/>
              <a:t>Base</a:t>
            </a:r>
            <a:r>
              <a:rPr lang="it-IT" sz="2600" dirty="0" smtClean="0"/>
              <a:t> legge in modo meccanico</a:t>
            </a:r>
          </a:p>
          <a:p>
            <a:pPr marL="0" indent="0">
              <a:buNone/>
            </a:pPr>
            <a:r>
              <a:rPr lang="it-IT" sz="2600" dirty="0"/>
              <a:t>	</a:t>
            </a:r>
            <a:r>
              <a:rPr lang="it-IT" sz="2600" dirty="0" smtClean="0"/>
              <a:t>produce semplici testi con l’aiuto dell’insegnante</a:t>
            </a:r>
          </a:p>
          <a:p>
            <a:pPr marL="0" indent="0">
              <a:buNone/>
            </a:pPr>
            <a:endParaRPr lang="it-IT" sz="2600" dirty="0" smtClean="0"/>
          </a:p>
          <a:p>
            <a:r>
              <a:rPr lang="it-IT" sz="2600" b="1" dirty="0" smtClean="0"/>
              <a:t>In via di prima acquisizione </a:t>
            </a:r>
            <a:r>
              <a:rPr lang="it-IT" sz="2600" dirty="0" smtClean="0"/>
              <a:t>legge in modo stentato</a:t>
            </a:r>
          </a:p>
          <a:p>
            <a:pPr marL="0" indent="0">
              <a:buNone/>
            </a:pPr>
            <a:r>
              <a:rPr lang="it-IT" sz="2600" dirty="0" smtClean="0"/>
              <a:t>non è in grado di produrre autonomamente semplici testi  </a:t>
            </a:r>
            <a:endParaRPr lang="it-IT" sz="2600" dirty="0"/>
          </a:p>
          <a:p>
            <a:pPr marL="1828800" lvl="4" indent="0">
              <a:buNone/>
            </a:pPr>
            <a:endParaRPr lang="it-IT" sz="2800" dirty="0" smtClean="0"/>
          </a:p>
        </p:txBody>
      </p:sp>
      <p:cxnSp>
        <p:nvCxnSpPr>
          <p:cNvPr id="5" name="Connettore diritto 4"/>
          <p:cNvCxnSpPr/>
          <p:nvPr/>
        </p:nvCxnSpPr>
        <p:spPr>
          <a:xfrm>
            <a:off x="838200" y="2879002"/>
            <a:ext cx="106518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ttore diritto 6"/>
          <p:cNvCxnSpPr/>
          <p:nvPr/>
        </p:nvCxnSpPr>
        <p:spPr>
          <a:xfrm>
            <a:off x="838200" y="4193309"/>
            <a:ext cx="0" cy="369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/>
          <p:cNvCxnSpPr/>
          <p:nvPr/>
        </p:nvCxnSpPr>
        <p:spPr>
          <a:xfrm flipV="1">
            <a:off x="838200" y="4414982"/>
            <a:ext cx="10651836" cy="1847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nettore diritto 10"/>
          <p:cNvCxnSpPr/>
          <p:nvPr/>
        </p:nvCxnSpPr>
        <p:spPr>
          <a:xfrm>
            <a:off x="774825" y="5725456"/>
            <a:ext cx="10651836" cy="1847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142082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207963"/>
            <a:ext cx="9144000" cy="2387600"/>
          </a:xfrm>
        </p:spPr>
        <p:txBody>
          <a:bodyPr/>
          <a:lstStyle/>
          <a:p>
            <a:r>
              <a:rPr lang="it-IT" b="1" dirty="0" smtClean="0"/>
              <a:t>IPOTESI DI LAVORO GENNAIO 2021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65291" y="2832493"/>
            <a:ext cx="10061418" cy="1655762"/>
          </a:xfrm>
        </p:spPr>
        <p:txBody>
          <a:bodyPr>
            <a:noAutofit/>
          </a:bodyPr>
          <a:lstStyle/>
          <a:p>
            <a:pPr algn="just"/>
            <a:r>
              <a:rPr lang="it-IT" dirty="0" smtClean="0"/>
              <a:t>TEMPI: durante le </a:t>
            </a:r>
            <a:r>
              <a:rPr lang="it-IT" b="1" dirty="0" smtClean="0"/>
              <a:t>programmazioni del 12 e del 19 gennaio</a:t>
            </a:r>
          </a:p>
          <a:p>
            <a:pPr algn="just"/>
            <a:r>
              <a:rPr lang="it-IT" dirty="0" smtClean="0"/>
              <a:t>MODALITA’: gruppi di lavoro costituiti da insegnanti per </a:t>
            </a:r>
            <a:r>
              <a:rPr lang="it-IT" b="1" dirty="0" smtClean="0"/>
              <a:t>ambiti disciplinari aggregati e classi parallele</a:t>
            </a:r>
          </a:p>
          <a:p>
            <a:pPr algn="just"/>
            <a:r>
              <a:rPr lang="it-IT" dirty="0" smtClean="0"/>
              <a:t>COMPITO: </a:t>
            </a:r>
            <a:r>
              <a:rPr lang="it-IT" b="1" dirty="0" smtClean="0"/>
              <a:t>selezionare obiettivi disciplinari </a:t>
            </a:r>
            <a:r>
              <a:rPr lang="it-IT" dirty="0" smtClean="0"/>
              <a:t>minimo 2 – massimo 3 </a:t>
            </a:r>
            <a:r>
              <a:rPr lang="it-IT" b="1" dirty="0" smtClean="0"/>
              <a:t>da collegare ad ogni livello di apprendimento al fine di definire il DOCUMENTO DI VALUTAZIONE </a:t>
            </a:r>
          </a:p>
          <a:p>
            <a:pPr algn="just"/>
            <a:r>
              <a:rPr lang="it-IT" dirty="0" smtClean="0"/>
              <a:t>DA DOVE PARTIAMO: </a:t>
            </a:r>
            <a:r>
              <a:rPr lang="it-IT" b="1" dirty="0" smtClean="0"/>
              <a:t>Rubrica di valutazione disciplinare e del comportamento </a:t>
            </a:r>
            <a:r>
              <a:rPr lang="it-IT" dirty="0" smtClean="0"/>
              <a:t>già in uso nell’I.C: Corinaldo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1411193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&lt;strong&gt;Indiana Jones&lt;/strong&gt; and the Last Crusade | Musings From U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64" y="863600"/>
            <a:ext cx="3889248" cy="5486400"/>
          </a:xfrm>
          <a:prstGeom prst="rect">
            <a:avLst/>
          </a:prstGeom>
        </p:spPr>
      </p:pic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839787" y="83127"/>
            <a:ext cx="3932237" cy="2604655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>
                <a:latin typeface="+mn-lt"/>
              </a:rPr>
              <a:t>«</a:t>
            </a:r>
            <a:r>
              <a:rPr lang="it-IT" i="1" dirty="0" smtClean="0">
                <a:latin typeface="+mn-lt"/>
              </a:rPr>
              <a:t>FESTINA LENTE</a:t>
            </a:r>
            <a:r>
              <a:rPr lang="it-IT" dirty="0" smtClean="0">
                <a:latin typeface="+mn-lt"/>
              </a:rPr>
              <a:t>»</a:t>
            </a:r>
            <a:br>
              <a:rPr lang="it-IT" dirty="0" smtClean="0">
                <a:latin typeface="+mn-lt"/>
              </a:rPr>
            </a:br>
            <a:r>
              <a:rPr lang="it-IT" dirty="0" smtClean="0">
                <a:latin typeface="+mn-lt"/>
              </a:rPr>
              <a:t> - ossimoro fantastico -</a:t>
            </a:r>
            <a:br>
              <a:rPr lang="it-IT" dirty="0" smtClean="0">
                <a:latin typeface="+mn-lt"/>
              </a:rPr>
            </a:br>
            <a:r>
              <a:rPr lang="it-IT" dirty="0" smtClean="0">
                <a:latin typeface="+mn-lt"/>
              </a:rPr>
              <a:t>…agiamo con </a:t>
            </a:r>
            <a:r>
              <a:rPr lang="it-IT" b="1" dirty="0" smtClean="0">
                <a:latin typeface="+mn-lt"/>
              </a:rPr>
              <a:t>velocità</a:t>
            </a:r>
            <a:r>
              <a:rPr lang="it-IT" dirty="0" smtClean="0">
                <a:latin typeface="+mn-lt"/>
              </a:rPr>
              <a:t> e </a:t>
            </a:r>
            <a:r>
              <a:rPr lang="it-IT" b="1" dirty="0" smtClean="0">
                <a:latin typeface="+mn-lt"/>
              </a:rPr>
              <a:t>lentezza</a:t>
            </a:r>
            <a:r>
              <a:rPr lang="it-IT" dirty="0" smtClean="0">
                <a:latin typeface="+mn-lt"/>
              </a:rPr>
              <a:t>… cioè </a:t>
            </a:r>
            <a:r>
              <a:rPr lang="it-IT" b="1" dirty="0" smtClean="0">
                <a:latin typeface="+mn-lt"/>
              </a:rPr>
              <a:t>in modo cauto, ma senza indugio</a:t>
            </a:r>
            <a:r>
              <a:rPr lang="it-IT" dirty="0" smtClean="0">
                <a:latin typeface="+mn-lt"/>
              </a:rPr>
              <a:t>…</a:t>
            </a:r>
            <a:endParaRPr lang="it-IT" dirty="0">
              <a:latin typeface="+mn-lt"/>
            </a:endParaRPr>
          </a:p>
        </p:txBody>
      </p:sp>
      <p:sp>
        <p:nvSpPr>
          <p:cNvPr id="8" name="Segnaposto testo 7"/>
          <p:cNvSpPr>
            <a:spLocks noGrp="1"/>
          </p:cNvSpPr>
          <p:nvPr>
            <p:ph type="body" sz="half" idx="2"/>
          </p:nvPr>
        </p:nvSpPr>
        <p:spPr>
          <a:xfrm>
            <a:off x="826046" y="2879436"/>
            <a:ext cx="3932237" cy="3811588"/>
          </a:xfrm>
        </p:spPr>
        <p:txBody>
          <a:bodyPr>
            <a:normAutofit fontScale="92500" lnSpcReduction="10000"/>
          </a:bodyPr>
          <a:lstStyle/>
          <a:p>
            <a:pPr algn="ctr"/>
            <a:endParaRPr lang="it-IT" sz="2900" dirty="0" smtClean="0"/>
          </a:p>
          <a:p>
            <a:pPr algn="ctr"/>
            <a:endParaRPr lang="it-IT" sz="2900" dirty="0"/>
          </a:p>
          <a:p>
            <a:pPr algn="ctr"/>
            <a:r>
              <a:rPr lang="it-IT" sz="2900" dirty="0" smtClean="0"/>
              <a:t>MARION: «Non sei più l’uomo che ho conosciuto dieci anni fa…»</a:t>
            </a:r>
          </a:p>
          <a:p>
            <a:endParaRPr lang="it-IT" sz="2400" dirty="0"/>
          </a:p>
          <a:p>
            <a:pPr algn="ctr"/>
            <a:r>
              <a:rPr lang="it-IT" sz="2900" dirty="0" smtClean="0"/>
              <a:t>JONES: «Non sono gli anni amore, sono i chilometri…»</a:t>
            </a:r>
            <a:endParaRPr lang="it-IT" sz="2900" dirty="0"/>
          </a:p>
        </p:txBody>
      </p:sp>
    </p:spTree>
    <p:extLst>
      <p:ext uri="{BB962C8B-B14F-4D97-AF65-F5344CB8AC3E}">
        <p14:creationId xmlns:p14="http://schemas.microsoft.com/office/powerpoint/2010/main" val="2445263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smtClean="0"/>
              <a:t>Riepilogo delle puntate precedenti…</a:t>
            </a:r>
            <a:endParaRPr lang="it-IT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934266"/>
            <a:ext cx="10515600" cy="4351338"/>
          </a:xfrm>
        </p:spPr>
        <p:txBody>
          <a:bodyPr/>
          <a:lstStyle/>
          <a:p>
            <a:r>
              <a:rPr lang="it-IT" dirty="0" smtClean="0"/>
              <a:t>Regio decreto 1928 e </a:t>
            </a:r>
            <a:r>
              <a:rPr lang="it-IT" dirty="0" err="1" smtClean="0"/>
              <a:t>DpR</a:t>
            </a:r>
            <a:r>
              <a:rPr lang="it-IT" dirty="0" smtClean="0"/>
              <a:t> 4 agosto 1965 n.1189 </a:t>
            </a:r>
            <a:r>
              <a:rPr lang="it-IT" b="1" dirty="0" smtClean="0"/>
              <a:t>pagella con voti</a:t>
            </a:r>
          </a:p>
          <a:p>
            <a:r>
              <a:rPr lang="it-IT" dirty="0" smtClean="0"/>
              <a:t>Legge 517/1977, al posto dei voti nasce </a:t>
            </a:r>
            <a:r>
              <a:rPr lang="it-IT" b="1" dirty="0" smtClean="0"/>
              <a:t>la scheda di valutazione </a:t>
            </a:r>
          </a:p>
          <a:p>
            <a:r>
              <a:rPr lang="it-IT" dirty="0" smtClean="0"/>
              <a:t>Circ. Min. 491/1996 </a:t>
            </a:r>
            <a:r>
              <a:rPr lang="it-IT" b="1" dirty="0" smtClean="0"/>
              <a:t>documento di valutazione con giudizi sintetici </a:t>
            </a:r>
            <a:r>
              <a:rPr lang="it-IT" b="1" i="1" dirty="0" smtClean="0"/>
              <a:t>ottimo, distinto, buono, sufficiente, non sufficiente</a:t>
            </a:r>
          </a:p>
          <a:p>
            <a:r>
              <a:rPr lang="it-IT" dirty="0" err="1" smtClean="0"/>
              <a:t>DpR</a:t>
            </a:r>
            <a:r>
              <a:rPr lang="it-IT" dirty="0" smtClean="0"/>
              <a:t> 122/2009 </a:t>
            </a:r>
            <a:r>
              <a:rPr lang="it-IT" b="1" dirty="0" smtClean="0"/>
              <a:t>voto numerico espresso in decimi con giudizio analitico sul livello globale </a:t>
            </a:r>
          </a:p>
          <a:p>
            <a:r>
              <a:rPr lang="it-IT" dirty="0" smtClean="0"/>
              <a:t>D.M. 742/2017 modelli per </a:t>
            </a:r>
            <a:r>
              <a:rPr lang="it-IT" b="1" dirty="0" smtClean="0"/>
              <a:t>la certificazione delle competenze </a:t>
            </a:r>
            <a:r>
              <a:rPr lang="it-IT" dirty="0" smtClean="0"/>
              <a:t>al termine del quinto anno (scuola primaria)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7467034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800" b="1" dirty="0" smtClean="0"/>
              <a:t>DICOTOMIE PRESENTI</a:t>
            </a:r>
            <a:endParaRPr lang="it-IT" sz="4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352098"/>
            <a:ext cx="4740564" cy="4351338"/>
          </a:xfrm>
        </p:spPr>
        <p:txBody>
          <a:bodyPr/>
          <a:lstStyle/>
          <a:p>
            <a:r>
              <a:rPr lang="it-IT" dirty="0" smtClean="0"/>
              <a:t>Valutazione sommativa-di risultato</a:t>
            </a:r>
          </a:p>
          <a:p>
            <a:endParaRPr lang="it-IT" dirty="0"/>
          </a:p>
          <a:p>
            <a:r>
              <a:rPr lang="it-IT" dirty="0" smtClean="0"/>
              <a:t>Livelli di conoscenza </a:t>
            </a:r>
          </a:p>
          <a:p>
            <a:endParaRPr lang="it-IT" dirty="0"/>
          </a:p>
          <a:p>
            <a:r>
              <a:rPr lang="it-IT" dirty="0" smtClean="0"/>
              <a:t>Insegnamento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7158181" y="2352098"/>
            <a:ext cx="471054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800" dirty="0" smtClean="0">
                <a:solidFill>
                  <a:srgbClr val="FF0000"/>
                </a:solidFill>
              </a:rPr>
              <a:t>Valutazione formativa - di processo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8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800" dirty="0" smtClean="0">
                <a:solidFill>
                  <a:srgbClr val="FF0000"/>
                </a:solidFill>
              </a:rPr>
              <a:t>Livelli di competenza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800" dirty="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8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800" dirty="0" smtClean="0">
                <a:solidFill>
                  <a:srgbClr val="FF0000"/>
                </a:solidFill>
              </a:rPr>
              <a:t>Apprendimento </a:t>
            </a:r>
            <a:endParaRPr lang="it-IT" sz="2800" dirty="0">
              <a:solidFill>
                <a:srgbClr val="FF00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578764" y="1690688"/>
            <a:ext cx="13854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i="1" dirty="0" smtClean="0"/>
              <a:t>VS</a:t>
            </a:r>
            <a:endParaRPr lang="it-IT" sz="3600" b="1" i="1" dirty="0"/>
          </a:p>
        </p:txBody>
      </p:sp>
      <p:cxnSp>
        <p:nvCxnSpPr>
          <p:cNvPr id="8" name="Connettore diritto 7"/>
          <p:cNvCxnSpPr/>
          <p:nvPr/>
        </p:nvCxnSpPr>
        <p:spPr>
          <a:xfrm>
            <a:off x="838200" y="3343564"/>
            <a:ext cx="10596418" cy="125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/>
          <p:cNvCxnSpPr>
            <a:stCxn id="3" idx="1"/>
          </p:cNvCxnSpPr>
          <p:nvPr/>
        </p:nvCxnSpPr>
        <p:spPr>
          <a:xfrm>
            <a:off x="838200" y="4527767"/>
            <a:ext cx="1059641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/>
          <p:cNvCxnSpPr/>
          <p:nvPr/>
        </p:nvCxnSpPr>
        <p:spPr>
          <a:xfrm>
            <a:off x="838200" y="5591441"/>
            <a:ext cx="10515600" cy="221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084612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60980" y="719583"/>
            <a:ext cx="10515600" cy="1325563"/>
          </a:xfrm>
        </p:spPr>
        <p:txBody>
          <a:bodyPr>
            <a:normAutofit/>
          </a:bodyPr>
          <a:lstStyle/>
          <a:p>
            <a:r>
              <a:rPr lang="it-IT" sz="4800" b="1" dirty="0" smtClean="0"/>
              <a:t>2020 RILEVANTI NOVITÀ LEGISLATIVE</a:t>
            </a:r>
            <a:endParaRPr lang="it-IT" sz="4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61309" y="2343411"/>
            <a:ext cx="8518236" cy="4351338"/>
          </a:xfrm>
        </p:spPr>
        <p:txBody>
          <a:bodyPr>
            <a:normAutofit/>
          </a:bodyPr>
          <a:lstStyle/>
          <a:p>
            <a:pPr algn="ctr"/>
            <a:r>
              <a:rPr lang="it-IT" sz="3600" dirty="0" smtClean="0"/>
              <a:t>Legge n.41 del 6 giugno 2020</a:t>
            </a:r>
          </a:p>
          <a:p>
            <a:pPr marL="0" indent="0" algn="ctr">
              <a:buNone/>
            </a:pPr>
            <a:endParaRPr lang="it-IT" sz="3600" dirty="0" smtClean="0"/>
          </a:p>
          <a:p>
            <a:pPr algn="ctr"/>
            <a:r>
              <a:rPr lang="it-IT" sz="3600" dirty="0" err="1" smtClean="0"/>
              <a:t>Ord.Min</a:t>
            </a:r>
            <a:r>
              <a:rPr lang="it-IT" sz="3600" dirty="0" smtClean="0"/>
              <a:t>. n.2158 del 4 dicembre 2020 </a:t>
            </a:r>
            <a:r>
              <a:rPr lang="it-IT" sz="6000" b="1" dirty="0" smtClean="0"/>
              <a:t>+ </a:t>
            </a:r>
            <a:r>
              <a:rPr lang="it-IT" sz="3600" dirty="0"/>
              <a:t>L</a:t>
            </a:r>
            <a:r>
              <a:rPr lang="it-IT" sz="3600" dirty="0" smtClean="0"/>
              <a:t>inee guida «La formulazione dei giudizi descrittivi nella valutazione periodica e finale della scuola primaria»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65811593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77020" y="500927"/>
            <a:ext cx="10515600" cy="1325563"/>
          </a:xfrm>
        </p:spPr>
        <p:txBody>
          <a:bodyPr>
            <a:noAutofit/>
          </a:bodyPr>
          <a:lstStyle/>
          <a:p>
            <a:r>
              <a:rPr lang="it-IT" sz="3800" dirty="0" smtClean="0"/>
              <a:t/>
            </a:r>
            <a:br>
              <a:rPr lang="it-IT" sz="3800" dirty="0" smtClean="0"/>
            </a:br>
            <a:r>
              <a:rPr lang="it-IT" sz="3800" dirty="0" smtClean="0"/>
              <a:t>Cosa possiamo fare?… Poco tempo (25 gennaio 2021), tanta complessità, cambio di direzione in corso d’opera… «…non sai che cosa ti perdi questo è il monte Everest degli hackers…»</a:t>
            </a:r>
            <a:br>
              <a:rPr lang="it-IT" sz="3800" dirty="0" smtClean="0"/>
            </a:br>
            <a:endParaRPr lang="it-IT" sz="3800" dirty="0"/>
          </a:p>
        </p:txBody>
      </p:sp>
      <p:pic>
        <p:nvPicPr>
          <p:cNvPr id="2052" name="Picture 4" descr="Mission Impossible 1-6 Movie Collection 6 Dvd Edizione: Regno Unito:  Amazon.it: Film e TV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9942" y="2395993"/>
            <a:ext cx="3109756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941065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Di fronte ad un problema c’è sempre una soluzione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47865" y="1807518"/>
            <a:ext cx="7496270" cy="435133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it-IT" sz="3200" dirty="0" smtClean="0"/>
              <a:t>Faremo quello che riusciremo a fare… sulla base di quanto è già stato predisposto negli anni scorsi a livello di curricolo di istituto, rubrica di valutazione, aggancio tra valutazione e progettazione… sapendo che siamo dentro ad un capitolo della </a:t>
            </a:r>
            <a:r>
              <a:rPr lang="it-IT" sz="3200" b="1" dirty="0" smtClean="0"/>
              <a:t>storia infinita</a:t>
            </a:r>
            <a:r>
              <a:rPr lang="it-IT" sz="3200" dirty="0" smtClean="0"/>
              <a:t>…</a:t>
            </a:r>
          </a:p>
          <a:p>
            <a:pPr marL="0" indent="0" algn="ctr">
              <a:buNone/>
            </a:pPr>
            <a:r>
              <a:rPr lang="it-IT" sz="3200" dirty="0" smtClean="0"/>
              <a:t>A NOSTRA DISPOSIZIONE PER PROSEGUIRE IL LAVORO AVREMO ANCHE IL SECONDO QUADRIMESTRE DI QUESTO ANNO SCOLASTICO E AVREMO TUTTO IL PROSSIMO ANNO SCOLASTICO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66841932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28180"/>
            <a:ext cx="10515600" cy="1325563"/>
          </a:xfrm>
        </p:spPr>
        <p:txBody>
          <a:bodyPr/>
          <a:lstStyle/>
          <a:p>
            <a:r>
              <a:rPr lang="it-IT" b="1" i="1" dirty="0" smtClean="0"/>
              <a:t>2 punti di riferimento</a:t>
            </a:r>
            <a:endParaRPr lang="it-IT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4567" y="1454567"/>
            <a:ext cx="11506954" cy="435133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dirty="0" smtClean="0"/>
              <a:t>Ci baseremo sulla </a:t>
            </a:r>
            <a:r>
              <a:rPr lang="it-IT" b="1" dirty="0" smtClean="0"/>
              <a:t>valutazione formativa </a:t>
            </a:r>
            <a:r>
              <a:rPr lang="it-IT" dirty="0" smtClean="0"/>
              <a:t>cioè sulla </a:t>
            </a:r>
            <a:r>
              <a:rPr lang="it-IT" b="1" dirty="0" smtClean="0"/>
              <a:t>logica del miglioramento</a:t>
            </a:r>
          </a:p>
          <a:p>
            <a:pPr marL="514350" indent="-514350">
              <a:buFont typeface="+mj-lt"/>
              <a:buAutoNum type="arabicPeriod"/>
            </a:pPr>
            <a:r>
              <a:rPr lang="it-IT" b="1" dirty="0" smtClean="0"/>
              <a:t>Giudizi descrittivi </a:t>
            </a:r>
            <a:r>
              <a:rPr lang="it-IT" dirty="0" smtClean="0"/>
              <a:t>per ogni disciplina composti da:</a:t>
            </a:r>
          </a:p>
          <a:p>
            <a:r>
              <a:rPr lang="it-IT" b="1" dirty="0" smtClean="0"/>
              <a:t>Obiettivi di apprendimento da selezionare (scegliere ed escludere)</a:t>
            </a:r>
            <a:endParaRPr lang="it-IT" dirty="0" smtClean="0"/>
          </a:p>
          <a:p>
            <a:r>
              <a:rPr lang="it-IT" b="1" dirty="0" smtClean="0"/>
              <a:t>Livelli di apprendimento:  a) In via di prima acquisizione</a:t>
            </a:r>
          </a:p>
          <a:p>
            <a:pPr marL="0" indent="0">
              <a:buNone/>
            </a:pPr>
            <a:r>
              <a:rPr lang="it-IT" b="1" dirty="0" smtClean="0"/>
              <a:t>                                                    b) Base</a:t>
            </a:r>
          </a:p>
          <a:p>
            <a:pPr marL="0" indent="0">
              <a:buNone/>
            </a:pPr>
            <a:r>
              <a:rPr lang="it-IT" b="1" dirty="0"/>
              <a:t> </a:t>
            </a:r>
            <a:r>
              <a:rPr lang="it-IT" b="1" dirty="0" smtClean="0"/>
              <a:t>                                                   c) Intermedio</a:t>
            </a:r>
          </a:p>
          <a:p>
            <a:pPr marL="0" indent="0">
              <a:buNone/>
            </a:pPr>
            <a:r>
              <a:rPr lang="it-IT" b="1" dirty="0" smtClean="0"/>
              <a:t>                                                    d) Avanzato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La valutazione degli alunni con certificato (</a:t>
            </a:r>
            <a:r>
              <a:rPr lang="it-IT" b="1" dirty="0" smtClean="0"/>
              <a:t>Pei</a:t>
            </a:r>
            <a:r>
              <a:rPr lang="it-IT" dirty="0" smtClean="0"/>
              <a:t>)</a:t>
            </a:r>
          </a:p>
          <a:p>
            <a:pPr marL="0" indent="0">
              <a:buNone/>
            </a:pPr>
            <a:r>
              <a:rPr lang="it-IT" dirty="0" smtClean="0"/>
              <a:t>La valutazione degli alunni </a:t>
            </a:r>
            <a:r>
              <a:rPr lang="it-IT" dirty="0" err="1" smtClean="0"/>
              <a:t>Bes</a:t>
            </a:r>
            <a:r>
              <a:rPr lang="it-IT" dirty="0" smtClean="0"/>
              <a:t> (</a:t>
            </a:r>
            <a:r>
              <a:rPr lang="it-IT" b="1" dirty="0" err="1" smtClean="0"/>
              <a:t>Pdp</a:t>
            </a:r>
            <a:r>
              <a:rPr lang="it-IT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4047258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Obiettivo del nostro lavoro da concludere entro il 25 gennaio è…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6000" dirty="0" smtClean="0"/>
              <a:t>Il </a:t>
            </a:r>
            <a:r>
              <a:rPr lang="it-IT" sz="6000" dirty="0" smtClean="0">
                <a:solidFill>
                  <a:srgbClr val="FF0000"/>
                </a:solidFill>
              </a:rPr>
              <a:t>documento di valutazione </a:t>
            </a:r>
            <a:r>
              <a:rPr lang="it-IT" sz="6000" dirty="0" smtClean="0"/>
              <a:t>intermedia e finale dell’Istituto </a:t>
            </a:r>
            <a:r>
              <a:rPr lang="it-IT" sz="6000" dirty="0"/>
              <a:t>C</a:t>
            </a:r>
            <a:r>
              <a:rPr lang="it-IT" sz="6000" dirty="0" smtClean="0"/>
              <a:t>omprensivo Corinaldo </a:t>
            </a:r>
          </a:p>
          <a:p>
            <a:pPr marL="0" indent="0" algn="ctr">
              <a:buNone/>
            </a:pPr>
            <a:r>
              <a:rPr lang="it-IT" dirty="0" smtClean="0"/>
              <a:t>(autonomia scolastica-</a:t>
            </a:r>
            <a:r>
              <a:rPr lang="it-IT" dirty="0" err="1" smtClean="0"/>
              <a:t>Dpr</a:t>
            </a:r>
            <a:r>
              <a:rPr lang="it-IT" dirty="0" smtClean="0"/>
              <a:t> 275/1999)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r">
              <a:buNone/>
            </a:pPr>
            <a:r>
              <a:rPr lang="it-IT" sz="2000" i="1" dirty="0" smtClean="0"/>
              <a:t>Sarà importante introdurre nel documento di valutazione e comunicare alle famiglie </a:t>
            </a:r>
            <a:r>
              <a:rPr lang="it-IT" sz="2000" b="1" i="1" dirty="0" smtClean="0"/>
              <a:t>una legenda </a:t>
            </a:r>
            <a:r>
              <a:rPr lang="it-IT" sz="2000" i="1" dirty="0" smtClean="0"/>
              <a:t>che spieghi il corretto significato dei nuovi livelli di apprendimento utilizzati</a:t>
            </a:r>
            <a:endParaRPr lang="it-IT" sz="2000" i="1" dirty="0"/>
          </a:p>
        </p:txBody>
      </p:sp>
    </p:spTree>
    <p:extLst>
      <p:ext uri="{BB962C8B-B14F-4D97-AF65-F5344CB8AC3E}">
        <p14:creationId xmlns:p14="http://schemas.microsoft.com/office/powerpoint/2010/main" val="103261172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0" y="384175"/>
            <a:ext cx="10515600" cy="1325563"/>
          </a:xfrm>
        </p:spPr>
        <p:txBody>
          <a:bodyPr/>
          <a:lstStyle/>
          <a:p>
            <a:pPr algn="ctr"/>
            <a:r>
              <a:rPr lang="it-IT" b="1" i="1" dirty="0" smtClean="0"/>
              <a:t>Ipotesi di lavoro</a:t>
            </a:r>
            <a:r>
              <a:rPr lang="it-IT" sz="1600" b="1" i="1" dirty="0" smtClean="0"/>
              <a:t> semplifichiamoci la vita</a:t>
            </a:r>
            <a:endParaRPr lang="it-IT" b="1" i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40145" y="2013527"/>
            <a:ext cx="2253673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VOTI NUMERICI</a:t>
            </a:r>
          </a:p>
          <a:p>
            <a:r>
              <a:rPr lang="it-IT" dirty="0" smtClean="0"/>
              <a:t>(</a:t>
            </a:r>
            <a:r>
              <a:rPr lang="it-IT" b="1" dirty="0" smtClean="0"/>
              <a:t>fino al 31 gennaio 2021 </a:t>
            </a:r>
            <a:r>
              <a:rPr lang="it-IT" dirty="0" smtClean="0"/>
              <a:t>per le valutazioni in itinere)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it-IT" dirty="0" smtClean="0"/>
              <a:t>10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it-IT" dirty="0" smtClean="0"/>
              <a:t>9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it-IT" dirty="0" smtClean="0"/>
              <a:t>8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it-IT" dirty="0" smtClean="0"/>
              <a:t>7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it-IT" dirty="0" smtClean="0"/>
              <a:t>6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it-IT" dirty="0" smtClean="0"/>
              <a:t>5</a:t>
            </a:r>
          </a:p>
          <a:p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900218" y="2013527"/>
            <a:ext cx="2281382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GIUDIZIO SINTETICO</a:t>
            </a:r>
          </a:p>
          <a:p>
            <a:r>
              <a:rPr lang="it-IT" dirty="0" smtClean="0"/>
              <a:t>(</a:t>
            </a:r>
            <a:r>
              <a:rPr lang="it-IT" b="1" dirty="0" smtClean="0"/>
              <a:t>dal 1° febbraio 2021 </a:t>
            </a:r>
            <a:r>
              <a:rPr lang="it-IT" dirty="0" smtClean="0"/>
              <a:t>per le valutazioni in itinere)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it-IT" dirty="0" smtClean="0"/>
              <a:t>Ottimo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it-IT" dirty="0" smtClean="0"/>
              <a:t>Distinto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it-IT" dirty="0" smtClean="0"/>
              <a:t>Buono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it-IT" dirty="0" smtClean="0"/>
              <a:t>Discreto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it-IT" dirty="0" smtClean="0"/>
              <a:t>Sufficiente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it-IT" dirty="0" smtClean="0"/>
              <a:t>Non </a:t>
            </a:r>
            <a:r>
              <a:rPr lang="it-IT" dirty="0"/>
              <a:t>s</a:t>
            </a:r>
            <a:r>
              <a:rPr lang="it-IT" dirty="0" smtClean="0"/>
              <a:t>ufficiente </a:t>
            </a:r>
            <a:endParaRPr lang="it-IT" dirty="0"/>
          </a:p>
        </p:txBody>
      </p:sp>
      <p:cxnSp>
        <p:nvCxnSpPr>
          <p:cNvPr id="12" name="Connettore 2 11"/>
          <p:cNvCxnSpPr/>
          <p:nvPr/>
        </p:nvCxnSpPr>
        <p:spPr>
          <a:xfrm>
            <a:off x="1681019" y="3362036"/>
            <a:ext cx="1921163" cy="92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>
            <a:off x="1671782" y="3777673"/>
            <a:ext cx="1902691" cy="923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/>
          <p:nvPr/>
        </p:nvCxnSpPr>
        <p:spPr>
          <a:xfrm>
            <a:off x="1681019" y="4202545"/>
            <a:ext cx="1921163" cy="92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/>
          <p:nvPr/>
        </p:nvCxnSpPr>
        <p:spPr>
          <a:xfrm>
            <a:off x="1671782" y="4655127"/>
            <a:ext cx="190269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/>
          <p:nvPr/>
        </p:nvCxnSpPr>
        <p:spPr>
          <a:xfrm>
            <a:off x="1671782" y="5080000"/>
            <a:ext cx="178261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/>
          <p:nvPr/>
        </p:nvCxnSpPr>
        <p:spPr>
          <a:xfrm>
            <a:off x="1671782" y="5514109"/>
            <a:ext cx="158865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sellaDiTesto 23"/>
          <p:cNvSpPr txBox="1"/>
          <p:nvPr/>
        </p:nvSpPr>
        <p:spPr>
          <a:xfrm>
            <a:off x="6005946" y="2013527"/>
            <a:ext cx="248458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GIUDIZIO DESCRITTIVO</a:t>
            </a:r>
          </a:p>
          <a:p>
            <a:r>
              <a:rPr lang="it-IT" b="1" dirty="0" smtClean="0"/>
              <a:t>Per valutazione intermedia e finale anno scolastico 2020/2021 prima parte del lavoro </a:t>
            </a:r>
            <a:r>
              <a:rPr lang="it-IT" dirty="0" smtClean="0"/>
              <a:t>= livelli di apprendimento riferiti a specifici obiettivi disciplinari per ogni disciplina in ogni classe</a:t>
            </a:r>
            <a:endParaRPr lang="it-IT" dirty="0"/>
          </a:p>
        </p:txBody>
      </p:sp>
      <p:sp>
        <p:nvSpPr>
          <p:cNvPr id="25" name="CasellaDiTesto 24"/>
          <p:cNvSpPr txBox="1"/>
          <p:nvPr/>
        </p:nvSpPr>
        <p:spPr>
          <a:xfrm>
            <a:off x="9088583" y="2013527"/>
            <a:ext cx="25492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GIUDIZIO DESCRITTIVO</a:t>
            </a:r>
          </a:p>
          <a:p>
            <a:r>
              <a:rPr lang="it-IT" dirty="0" smtClean="0"/>
              <a:t>ARTICOLATO E COMPLETO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Per valutazione intermedia e finale anno scolastico 2021/2022 seconda parte del lavoro </a:t>
            </a:r>
            <a:r>
              <a:rPr lang="it-IT" dirty="0" smtClean="0"/>
              <a:t>= livelli di apprendimento riferiti a specifici obiettivi disciplinari per ogni disciplina in ogni classe </a:t>
            </a:r>
            <a:r>
              <a:rPr lang="it-IT" b="1" dirty="0" smtClean="0"/>
              <a:t>con anche l’utilizzo delle quattro dimensioni: autonomia, situazione, risorsa, continuità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3036708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Giallo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</TotalTime>
  <Words>660</Words>
  <Application>Microsoft Office PowerPoint</Application>
  <PresentationFormat>Personalizzato</PresentationFormat>
  <Paragraphs>114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LA VALUTAZIONE NELLA SCUOLA PRIMARIA «…perché è più facile dominare chi non crede in niente…ed è questo il modo di conquistare il potere…» La storia infinita – Film (1984)</vt:lpstr>
      <vt:lpstr>Riepilogo delle puntate precedenti…</vt:lpstr>
      <vt:lpstr>DICOTOMIE PRESENTI</vt:lpstr>
      <vt:lpstr>2020 RILEVANTI NOVITÀ LEGISLATIVE</vt:lpstr>
      <vt:lpstr> Cosa possiamo fare?… Poco tempo (25 gennaio 2021), tanta complessità, cambio di direzione in corso d’opera… «…non sai che cosa ti perdi questo è il monte Everest degli hackers…» </vt:lpstr>
      <vt:lpstr>Di fronte ad un problema c’è sempre una soluzione</vt:lpstr>
      <vt:lpstr>2 punti di riferimento</vt:lpstr>
      <vt:lpstr>Obiettivo del nostro lavoro da concludere entro il 25 gennaio è…</vt:lpstr>
      <vt:lpstr>Ipotesi di lavoro semplifichiamoci la vita</vt:lpstr>
      <vt:lpstr>Ipotetiche equivalenze per orientare docenti e famiglie </vt:lpstr>
      <vt:lpstr>Esempio di scheda di valutazione classe 1^ e 2^ giudizi descrittivi italiano per l’a.s. in corso</vt:lpstr>
      <vt:lpstr>IPOTESI DI LAVORO GENNAIO 2021</vt:lpstr>
      <vt:lpstr>«FESTINA LENTE»  - ossimoro fantastico - …agiamo con velocità e lentezza… cioè in modo cauto, ma senza indugio…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VALUTAZIONE NELLA SCUOLA PRIMARIA</dc:title>
  <dc:creator>Simone</dc:creator>
  <cp:lastModifiedBy>Protocollo</cp:lastModifiedBy>
  <cp:revision>31</cp:revision>
  <dcterms:created xsi:type="dcterms:W3CDTF">2020-12-20T20:44:01Z</dcterms:created>
  <dcterms:modified xsi:type="dcterms:W3CDTF">2021-01-08T08:56:16Z</dcterms:modified>
</cp:coreProperties>
</file>