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3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4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7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8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9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0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1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2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3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4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5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6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7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8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9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30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31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32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33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34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5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6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37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8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9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40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41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42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harts/chart43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4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5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rts/chart46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7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8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charts/chart49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50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51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3" r:id="rId5"/>
    <p:sldId id="276" r:id="rId6"/>
    <p:sldId id="277" r:id="rId7"/>
    <p:sldId id="278" r:id="rId8"/>
    <p:sldId id="290" r:id="rId9"/>
    <p:sldId id="292" r:id="rId10"/>
    <p:sldId id="293" r:id="rId11"/>
    <p:sldId id="259" r:id="rId12"/>
    <p:sldId id="295" r:id="rId13"/>
    <p:sldId id="297" r:id="rId14"/>
    <p:sldId id="298" r:id="rId15"/>
    <p:sldId id="299" r:id="rId16"/>
    <p:sldId id="300" r:id="rId17"/>
    <p:sldId id="301" r:id="rId18"/>
    <p:sldId id="302" r:id="rId19"/>
    <p:sldId id="296" r:id="rId20"/>
    <p:sldId id="304" r:id="rId21"/>
    <p:sldId id="303" r:id="rId22"/>
    <p:sldId id="260" r:id="rId23"/>
    <p:sldId id="305" r:id="rId24"/>
    <p:sldId id="306" r:id="rId25"/>
    <p:sldId id="307" r:id="rId26"/>
    <p:sldId id="308" r:id="rId27"/>
    <p:sldId id="30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nto\Documents\scuola\Commissione%20esiti\ATA%20(1)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nto\Documents\scuola\Commissione%20esiti\ATA%20(1)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nto\Documents\scuola\Commissione%20esiti\ATA%20(1)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nto\Documents\scuola\Commissione%20esiti\ATA%20(1).xlsx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DATI\Scuola_Luciani\as%202021%20-%202022\commissione%20esiti\autovalutazione%20giugno%202022\report%20excel%20DOCENT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2130" b="0" dirty="0"/>
              <a:t>1. Ti senti </a:t>
            </a:r>
            <a:r>
              <a:rPr lang="it-IT" sz="2130" b="0" dirty="0" err="1"/>
              <a:t>soddifatto</a:t>
            </a:r>
            <a:r>
              <a:rPr lang="it-IT" sz="2130" b="0" dirty="0"/>
              <a:t>/a di lavorare in questa scuola?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'[ATA (1).xlsx]Modulo'!$G$21:$K$21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8-4E5D-A3F2-050EE57C5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52556416"/>
        <c:axId val="252558336"/>
      </c:barChart>
      <c:catAx>
        <c:axId val="252556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52558336"/>
        <c:crosses val="autoZero"/>
        <c:auto val="1"/>
        <c:lblAlgn val="ctr"/>
        <c:lblOffset val="100"/>
        <c:noMultiLvlLbl val="0"/>
      </c:catAx>
      <c:valAx>
        <c:axId val="2525583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crossAx val="252556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grafici!$B$32:$B$37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77D4-4B6F-9AE4-70679AD0A933}"/>
            </c:ext>
          </c:extLst>
        </c:ser>
        <c:ser>
          <c:idx val="3"/>
          <c:order val="3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grafici!$E$32:$E$37</c:f>
              <c:numCache>
                <c:formatCode>General</c:formatCode>
                <c:ptCount val="6"/>
                <c:pt idx="0">
                  <c:v>26</c:v>
                </c:pt>
                <c:pt idx="1">
                  <c:v>24</c:v>
                </c:pt>
                <c:pt idx="2">
                  <c:v>8</c:v>
                </c:pt>
                <c:pt idx="3">
                  <c:v>14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D4-4B6F-9AE4-70679AD0A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025967"/>
        <c:axId val="67402305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grafici!$A$32:$A$37</c15:sqref>
                        </c15:formulaRef>
                      </c:ext>
                    </c:extLst>
                    <c:strCache>
                      <c:ptCount val="6"/>
                      <c:pt idx="0">
                        <c:v>Porre domande </c:v>
                      </c:pt>
                      <c:pt idx="1">
                        <c:v>Differenziare compiti</c:v>
                      </c:pt>
                      <c:pt idx="2">
                        <c:v>Dare metodo per svolgere un compito</c:v>
                      </c:pt>
                      <c:pt idx="3">
                        <c:v>Argomentare la valutazione</c:v>
                      </c:pt>
                      <c:pt idx="4">
                        <c:v>Esplicitare obiettivi della lezione</c:v>
                      </c:pt>
                      <c:pt idx="5">
                        <c:v>Compiti di realtà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grafici!$C$32:$C$37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77D4-4B6F-9AE4-70679AD0A933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grafici!$A$32:$A$37</c15:sqref>
                        </c15:formulaRef>
                      </c:ext>
                    </c:extLst>
                    <c:strCache>
                      <c:ptCount val="6"/>
                      <c:pt idx="0">
                        <c:v>Porre domande </c:v>
                      </c:pt>
                      <c:pt idx="1">
                        <c:v>Differenziare compiti</c:v>
                      </c:pt>
                      <c:pt idx="2">
                        <c:v>Dare metodo per svolgere un compito</c:v>
                      </c:pt>
                      <c:pt idx="3">
                        <c:v>Argomentare la valutazione</c:v>
                      </c:pt>
                      <c:pt idx="4">
                        <c:v>Esplicitare obiettivi della lezione</c:v>
                      </c:pt>
                      <c:pt idx="5">
                        <c:v>Compiti di realtà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grafici!$D$32:$D$37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11</c:v>
                      </c:pt>
                      <c:pt idx="1">
                        <c:v>9</c:v>
                      </c:pt>
                      <c:pt idx="2">
                        <c:v>9</c:v>
                      </c:pt>
                      <c:pt idx="3">
                        <c:v>4</c:v>
                      </c:pt>
                      <c:pt idx="4">
                        <c:v>2</c:v>
                      </c:pt>
                      <c:pt idx="5">
                        <c:v>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77D4-4B6F-9AE4-70679AD0A933}"/>
                  </c:ext>
                </c:extLst>
              </c15:ser>
            </c15:filteredBarSeries>
          </c:ext>
        </c:extLst>
      </c:barChart>
      <c:catAx>
        <c:axId val="67402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4023055"/>
        <c:crosses val="autoZero"/>
        <c:auto val="1"/>
        <c:lblAlgn val="ctr"/>
        <c:lblOffset val="100"/>
        <c:noMultiLvlLbl val="0"/>
      </c:catAx>
      <c:valAx>
        <c:axId val="674023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402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grafici!$B$32:$B$37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3CAA-4D4C-99B1-4757FDF5D6C6}"/>
            </c:ext>
          </c:extLst>
        </c:ser>
        <c:ser>
          <c:idx val="4"/>
          <c:order val="4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grafici!$F$32:$F$37</c:f>
              <c:numCache>
                <c:formatCode>General</c:formatCode>
                <c:ptCount val="6"/>
                <c:pt idx="0">
                  <c:v>17</c:v>
                </c:pt>
                <c:pt idx="1">
                  <c:v>7</c:v>
                </c:pt>
                <c:pt idx="2">
                  <c:v>14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AA-4D4C-99B1-4757FDF5D6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025967"/>
        <c:axId val="67402305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grafici!$A$32:$A$37</c15:sqref>
                        </c15:formulaRef>
                      </c:ext>
                    </c:extLst>
                    <c:strCache>
                      <c:ptCount val="6"/>
                      <c:pt idx="0">
                        <c:v>Porre domande </c:v>
                      </c:pt>
                      <c:pt idx="1">
                        <c:v>Differenziare compiti</c:v>
                      </c:pt>
                      <c:pt idx="2">
                        <c:v>Dare metodo per svolgere un compito</c:v>
                      </c:pt>
                      <c:pt idx="3">
                        <c:v>Argomentare la valutazione</c:v>
                      </c:pt>
                      <c:pt idx="4">
                        <c:v>Esplicitare obiettivi della lezione</c:v>
                      </c:pt>
                      <c:pt idx="5">
                        <c:v>Compiti di realtà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grafici!$C$32:$C$37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CAA-4D4C-99B1-4757FDF5D6C6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grafici!$A$32:$A$37</c15:sqref>
                        </c15:formulaRef>
                      </c:ext>
                    </c:extLst>
                    <c:strCache>
                      <c:ptCount val="6"/>
                      <c:pt idx="0">
                        <c:v>Porre domande </c:v>
                      </c:pt>
                      <c:pt idx="1">
                        <c:v>Differenziare compiti</c:v>
                      </c:pt>
                      <c:pt idx="2">
                        <c:v>Dare metodo per svolgere un compito</c:v>
                      </c:pt>
                      <c:pt idx="3">
                        <c:v>Argomentare la valutazione</c:v>
                      </c:pt>
                      <c:pt idx="4">
                        <c:v>Esplicitare obiettivi della lezione</c:v>
                      </c:pt>
                      <c:pt idx="5">
                        <c:v>Compiti di realtà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grafici!$D$32:$D$37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11</c:v>
                      </c:pt>
                      <c:pt idx="1">
                        <c:v>9</c:v>
                      </c:pt>
                      <c:pt idx="2">
                        <c:v>9</c:v>
                      </c:pt>
                      <c:pt idx="3">
                        <c:v>4</c:v>
                      </c:pt>
                      <c:pt idx="4">
                        <c:v>2</c:v>
                      </c:pt>
                      <c:pt idx="5">
                        <c:v>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CAA-4D4C-99B1-4757FDF5D6C6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grafici!$A$32:$A$37</c15:sqref>
                        </c15:formulaRef>
                      </c:ext>
                    </c:extLst>
                    <c:strCache>
                      <c:ptCount val="6"/>
                      <c:pt idx="0">
                        <c:v>Porre domande </c:v>
                      </c:pt>
                      <c:pt idx="1">
                        <c:v>Differenziare compiti</c:v>
                      </c:pt>
                      <c:pt idx="2">
                        <c:v>Dare metodo per svolgere un compito</c:v>
                      </c:pt>
                      <c:pt idx="3">
                        <c:v>Argomentare la valutazione</c:v>
                      </c:pt>
                      <c:pt idx="4">
                        <c:v>Esplicitare obiettivi della lezione</c:v>
                      </c:pt>
                      <c:pt idx="5">
                        <c:v>Compiti di realtà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grafici!$E$32:$E$37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26</c:v>
                      </c:pt>
                      <c:pt idx="1">
                        <c:v>24</c:v>
                      </c:pt>
                      <c:pt idx="2">
                        <c:v>8</c:v>
                      </c:pt>
                      <c:pt idx="3">
                        <c:v>14</c:v>
                      </c:pt>
                      <c:pt idx="4">
                        <c:v>8</c:v>
                      </c:pt>
                      <c:pt idx="5">
                        <c:v>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3CAA-4D4C-99B1-4757FDF5D6C6}"/>
                  </c:ext>
                </c:extLst>
              </c15:ser>
            </c15:filteredBarSeries>
          </c:ext>
        </c:extLst>
      </c:barChart>
      <c:catAx>
        <c:axId val="67402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4023055"/>
        <c:crosses val="autoZero"/>
        <c:auto val="1"/>
        <c:lblAlgn val="ctr"/>
        <c:lblOffset val="100"/>
        <c:noMultiLvlLbl val="0"/>
      </c:catAx>
      <c:valAx>
        <c:axId val="674023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402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75071115939667E-2"/>
          <c:y val="5.3220104418263928E-2"/>
          <c:w val="0.91666413078392583"/>
          <c:h val="0.892106976600440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grafici!$A$6:$A$8</c:f>
              <c:strCache>
                <c:ptCount val="3"/>
                <c:pt idx="0">
                  <c:v>INFANZIA</c:v>
                </c:pt>
                <c:pt idx="1">
                  <c:v>PRIMARIA</c:v>
                </c:pt>
                <c:pt idx="2">
                  <c:v>SECONDARIA</c:v>
                </c:pt>
              </c:strCache>
            </c:strRef>
          </c:cat>
          <c:val>
            <c:numRef>
              <c:f>grafici!$B$6:$B$8</c:f>
              <c:numCache>
                <c:formatCode>General</c:formatCode>
                <c:ptCount val="3"/>
                <c:pt idx="0">
                  <c:v>4.3</c:v>
                </c:pt>
                <c:pt idx="1">
                  <c:v>3.9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7-423A-B9B8-4E97737F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9597343"/>
        <c:axId val="689598175"/>
      </c:barChart>
      <c:catAx>
        <c:axId val="689597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9598175"/>
        <c:crosses val="autoZero"/>
        <c:auto val="1"/>
        <c:lblAlgn val="ctr"/>
        <c:lblOffset val="100"/>
        <c:noMultiLvlLbl val="0"/>
      </c:catAx>
      <c:valAx>
        <c:axId val="689598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9597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grafici!$B$47:$B$50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89FA-4194-85E3-76D46B7B359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grafici!$C$47:$C$50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89FA-4194-85E3-76D46B7B3592}"/>
            </c:ext>
          </c:extLst>
        </c:ser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grafici!$D$47:$D$50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FA-4194-85E3-76D46B7B3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713007"/>
        <c:axId val="684726319"/>
      </c:barChart>
      <c:catAx>
        <c:axId val="68471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4726319"/>
        <c:crosses val="autoZero"/>
        <c:auto val="1"/>
        <c:lblAlgn val="ctr"/>
        <c:lblOffset val="100"/>
        <c:noMultiLvlLbl val="0"/>
      </c:catAx>
      <c:valAx>
        <c:axId val="68472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4713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grafici!$B$47:$B$50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6DEA-42C1-84F6-161CFCC204D4}"/>
            </c:ext>
          </c:extLst>
        </c:ser>
        <c:ser>
          <c:idx val="3"/>
          <c:order val="3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grafici!$E$47:$E$50</c:f>
              <c:numCache>
                <c:formatCode>General</c:formatCode>
                <c:ptCount val="4"/>
                <c:pt idx="0">
                  <c:v>31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EA-42C1-84F6-161CFCC20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9599839"/>
        <c:axId val="685582479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grafici!$A$47:$A$50</c15:sqref>
                        </c15:formulaRef>
                      </c:ext>
                    </c:extLst>
                    <c:strCache>
                      <c:ptCount val="4"/>
                      <c:pt idx="0">
                        <c:v>Peer education</c:v>
                      </c:pt>
                      <c:pt idx="1">
                        <c:v>Debate</c:v>
                      </c:pt>
                      <c:pt idx="2">
                        <c:v>Flipped classroom</c:v>
                      </c:pt>
                      <c:pt idx="3">
                        <c:v>Altro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grafici!$C$47:$C$50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6DEA-42C1-84F6-161CFCC204D4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grafici!$A$47:$A$50</c15:sqref>
                        </c15:formulaRef>
                      </c:ext>
                    </c:extLst>
                    <c:strCache>
                      <c:ptCount val="4"/>
                      <c:pt idx="0">
                        <c:v>Peer education</c:v>
                      </c:pt>
                      <c:pt idx="1">
                        <c:v>Debate</c:v>
                      </c:pt>
                      <c:pt idx="2">
                        <c:v>Flipped classroom</c:v>
                      </c:pt>
                      <c:pt idx="3">
                        <c:v>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grafici!$D$47:$D$50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5</c:v>
                      </c:pt>
                      <c:pt idx="1">
                        <c:v>3</c:v>
                      </c:pt>
                      <c:pt idx="2">
                        <c:v>3</c:v>
                      </c:pt>
                      <c:pt idx="3">
                        <c:v>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6DEA-42C1-84F6-161CFCC204D4}"/>
                  </c:ext>
                </c:extLst>
              </c15:ser>
            </c15:filteredBarSeries>
          </c:ext>
        </c:extLst>
      </c:barChart>
      <c:catAx>
        <c:axId val="689599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5582479"/>
        <c:crosses val="autoZero"/>
        <c:auto val="1"/>
        <c:lblAlgn val="ctr"/>
        <c:lblOffset val="100"/>
        <c:noMultiLvlLbl val="0"/>
      </c:catAx>
      <c:valAx>
        <c:axId val="685582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9599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grafici!$B$47:$B$50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2172-4ED2-965F-F114465EE355}"/>
            </c:ext>
          </c:extLst>
        </c:ser>
        <c:ser>
          <c:idx val="4"/>
          <c:order val="4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grafici!$A$47:$A$50</c:f>
              <c:strCache>
                <c:ptCount val="4"/>
                <c:pt idx="0">
                  <c:v>Peer education</c:v>
                </c:pt>
                <c:pt idx="1">
                  <c:v>Debate</c:v>
                </c:pt>
                <c:pt idx="2">
                  <c:v>Flipped classroom</c:v>
                </c:pt>
                <c:pt idx="3">
                  <c:v>Altro</c:v>
                </c:pt>
              </c:strCache>
            </c:strRef>
          </c:cat>
          <c:val>
            <c:numRef>
              <c:f>grafici!$F$47:$F$50</c:f>
              <c:numCache>
                <c:formatCode>General</c:formatCode>
                <c:ptCount val="4"/>
                <c:pt idx="0">
                  <c:v>9</c:v>
                </c:pt>
                <c:pt idx="1">
                  <c:v>6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72-4ED2-965F-F114465EE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712175"/>
        <c:axId val="684720911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grafici!$A$47:$A$50</c15:sqref>
                        </c15:formulaRef>
                      </c:ext>
                    </c:extLst>
                    <c:strCache>
                      <c:ptCount val="4"/>
                      <c:pt idx="0">
                        <c:v>Peer education</c:v>
                      </c:pt>
                      <c:pt idx="1">
                        <c:v>Debate</c:v>
                      </c:pt>
                      <c:pt idx="2">
                        <c:v>Flipped classroom</c:v>
                      </c:pt>
                      <c:pt idx="3">
                        <c:v>Altro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grafici!$C$47:$C$50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2172-4ED2-965F-F114465EE355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grafici!$A$47:$A$50</c15:sqref>
                        </c15:formulaRef>
                      </c:ext>
                    </c:extLst>
                    <c:strCache>
                      <c:ptCount val="4"/>
                      <c:pt idx="0">
                        <c:v>Peer education</c:v>
                      </c:pt>
                      <c:pt idx="1">
                        <c:v>Debate</c:v>
                      </c:pt>
                      <c:pt idx="2">
                        <c:v>Flipped classroom</c:v>
                      </c:pt>
                      <c:pt idx="3">
                        <c:v>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grafici!$D$47:$D$50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5</c:v>
                      </c:pt>
                      <c:pt idx="1">
                        <c:v>3</c:v>
                      </c:pt>
                      <c:pt idx="2">
                        <c:v>3</c:v>
                      </c:pt>
                      <c:pt idx="3">
                        <c:v>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2172-4ED2-965F-F114465EE355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grafici!$A$47:$A$50</c15:sqref>
                        </c15:formulaRef>
                      </c:ext>
                    </c:extLst>
                    <c:strCache>
                      <c:ptCount val="4"/>
                      <c:pt idx="0">
                        <c:v>Peer education</c:v>
                      </c:pt>
                      <c:pt idx="1">
                        <c:v>Debate</c:v>
                      </c:pt>
                      <c:pt idx="2">
                        <c:v>Flipped classroom</c:v>
                      </c:pt>
                      <c:pt idx="3">
                        <c:v>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grafici!$E$47:$E$50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31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2172-4ED2-965F-F114465EE355}"/>
                  </c:ext>
                </c:extLst>
              </c15:ser>
            </c15:filteredBarSeries>
          </c:ext>
        </c:extLst>
      </c:barChart>
      <c:catAx>
        <c:axId val="684712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4720911"/>
        <c:crosses val="autoZero"/>
        <c:auto val="1"/>
        <c:lblAlgn val="ctr"/>
        <c:lblOffset val="100"/>
        <c:noMultiLvlLbl val="0"/>
      </c:catAx>
      <c:valAx>
        <c:axId val="684720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4712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942688943668543E-2"/>
          <c:y val="5.4046290434976885E-2"/>
          <c:w val="0.9102974785418515"/>
          <c:h val="0.890432051152473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grafici!$A$62:$A$64</c:f>
              <c:strCache>
                <c:ptCount val="3"/>
                <c:pt idx="0">
                  <c:v>INFANZIA</c:v>
                </c:pt>
                <c:pt idx="1">
                  <c:v>PRIMARIA</c:v>
                </c:pt>
                <c:pt idx="2">
                  <c:v>SECONDARIA</c:v>
                </c:pt>
              </c:strCache>
            </c:strRef>
          </c:cat>
          <c:val>
            <c:numRef>
              <c:f>grafici!$B$62:$B$64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3.4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9A-4616-97C0-E51FCF9BE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611231"/>
        <c:axId val="476616639"/>
      </c:barChart>
      <c:catAx>
        <c:axId val="47661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6616639"/>
        <c:crosses val="autoZero"/>
        <c:auto val="1"/>
        <c:lblAlgn val="ctr"/>
        <c:lblOffset val="100"/>
        <c:noMultiLvlLbl val="0"/>
      </c:catAx>
      <c:valAx>
        <c:axId val="476616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661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grafici!$A$77:$A$86</c:f>
              <c:strCache>
                <c:ptCount val="10"/>
                <c:pt idx="0">
                  <c:v>Classroom</c:v>
                </c:pt>
                <c:pt idx="1">
                  <c:v>Docs</c:v>
                </c:pt>
                <c:pt idx="2">
                  <c:v>Sheet</c:v>
                </c:pt>
                <c:pt idx="3">
                  <c:v>Drive</c:v>
                </c:pt>
                <c:pt idx="4">
                  <c:v>Presentazioni</c:v>
                </c:pt>
                <c:pt idx="5">
                  <c:v>Moduli</c:v>
                </c:pt>
                <c:pt idx="6">
                  <c:v>Meet</c:v>
                </c:pt>
                <c:pt idx="7">
                  <c:v>Calendar</c:v>
                </c:pt>
                <c:pt idx="8">
                  <c:v>Jamboard</c:v>
                </c:pt>
                <c:pt idx="9">
                  <c:v>Gmail</c:v>
                </c:pt>
              </c:strCache>
            </c:strRef>
          </c:cat>
          <c:val>
            <c:numRef>
              <c:f>grafici!$B$77:$B$86</c:f>
              <c:numCache>
                <c:formatCode>General</c:formatCode>
                <c:ptCount val="10"/>
                <c:pt idx="0">
                  <c:v>1.6</c:v>
                </c:pt>
                <c:pt idx="1">
                  <c:v>2.5</c:v>
                </c:pt>
                <c:pt idx="2">
                  <c:v>1.7</c:v>
                </c:pt>
                <c:pt idx="3">
                  <c:v>3.4</c:v>
                </c:pt>
                <c:pt idx="4">
                  <c:v>1.9</c:v>
                </c:pt>
                <c:pt idx="5">
                  <c:v>2.4</c:v>
                </c:pt>
                <c:pt idx="6">
                  <c:v>4.3</c:v>
                </c:pt>
                <c:pt idx="7">
                  <c:v>4.5999999999999996</c:v>
                </c:pt>
                <c:pt idx="8">
                  <c:v>1.3</c:v>
                </c:pt>
                <c:pt idx="9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5D-49B6-8570-8BFD34BB7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3457311"/>
        <c:axId val="673458975"/>
      </c:barChart>
      <c:catAx>
        <c:axId val="673457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3458975"/>
        <c:crosses val="autoZero"/>
        <c:auto val="1"/>
        <c:lblAlgn val="ctr"/>
        <c:lblOffset val="100"/>
        <c:noMultiLvlLbl val="0"/>
      </c:catAx>
      <c:valAx>
        <c:axId val="67345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34573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grafici!$A$77:$A$86</c:f>
              <c:strCache>
                <c:ptCount val="10"/>
                <c:pt idx="0">
                  <c:v>Classroom</c:v>
                </c:pt>
                <c:pt idx="1">
                  <c:v>Docs</c:v>
                </c:pt>
                <c:pt idx="2">
                  <c:v>Sheet</c:v>
                </c:pt>
                <c:pt idx="3">
                  <c:v>Drive</c:v>
                </c:pt>
                <c:pt idx="4">
                  <c:v>Presentazioni</c:v>
                </c:pt>
                <c:pt idx="5">
                  <c:v>Moduli</c:v>
                </c:pt>
                <c:pt idx="6">
                  <c:v>Meet</c:v>
                </c:pt>
                <c:pt idx="7">
                  <c:v>Calendar</c:v>
                </c:pt>
                <c:pt idx="8">
                  <c:v>Jamboard</c:v>
                </c:pt>
                <c:pt idx="9">
                  <c:v>Gmail</c:v>
                </c:pt>
              </c:strCache>
            </c:strRef>
          </c:cat>
          <c:val>
            <c:numRef>
              <c:f>grafici!$C$77:$C$86</c:f>
              <c:numCache>
                <c:formatCode>General</c:formatCode>
                <c:ptCount val="10"/>
                <c:pt idx="0">
                  <c:v>1.3</c:v>
                </c:pt>
                <c:pt idx="1">
                  <c:v>1.9</c:v>
                </c:pt>
                <c:pt idx="2">
                  <c:v>1.1000000000000001</c:v>
                </c:pt>
                <c:pt idx="3">
                  <c:v>3</c:v>
                </c:pt>
                <c:pt idx="4">
                  <c:v>2.4</c:v>
                </c:pt>
                <c:pt idx="5">
                  <c:v>1.8</c:v>
                </c:pt>
                <c:pt idx="6">
                  <c:v>4.5999999999999996</c:v>
                </c:pt>
                <c:pt idx="7">
                  <c:v>4.4000000000000004</c:v>
                </c:pt>
                <c:pt idx="8">
                  <c:v>1.5</c:v>
                </c:pt>
                <c:pt idx="9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F-4CA2-8D8E-53F045018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718831"/>
        <c:axId val="68472174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grafici!$A$77:$A$86</c15:sqref>
                        </c15:formulaRef>
                      </c:ext>
                    </c:extLst>
                    <c:strCache>
                      <c:ptCount val="10"/>
                      <c:pt idx="0">
                        <c:v>Classroom</c:v>
                      </c:pt>
                      <c:pt idx="1">
                        <c:v>Docs</c:v>
                      </c:pt>
                      <c:pt idx="2">
                        <c:v>Sheet</c:v>
                      </c:pt>
                      <c:pt idx="3">
                        <c:v>Drive</c:v>
                      </c:pt>
                      <c:pt idx="4">
                        <c:v>Presentazioni</c:v>
                      </c:pt>
                      <c:pt idx="5">
                        <c:v>Moduli</c:v>
                      </c:pt>
                      <c:pt idx="6">
                        <c:v>Meet</c:v>
                      </c:pt>
                      <c:pt idx="7">
                        <c:v>Calendar</c:v>
                      </c:pt>
                      <c:pt idx="8">
                        <c:v>Jamboard</c:v>
                      </c:pt>
                      <c:pt idx="9">
                        <c:v>Gmail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grafici!$B$77:$B$86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1.6</c:v>
                      </c:pt>
                      <c:pt idx="1">
                        <c:v>2.5</c:v>
                      </c:pt>
                      <c:pt idx="2">
                        <c:v>1.7</c:v>
                      </c:pt>
                      <c:pt idx="3">
                        <c:v>3.4</c:v>
                      </c:pt>
                      <c:pt idx="4">
                        <c:v>1.9</c:v>
                      </c:pt>
                      <c:pt idx="5">
                        <c:v>2.4</c:v>
                      </c:pt>
                      <c:pt idx="6">
                        <c:v>4.3</c:v>
                      </c:pt>
                      <c:pt idx="7">
                        <c:v>4.5999999999999996</c:v>
                      </c:pt>
                      <c:pt idx="8">
                        <c:v>1.3</c:v>
                      </c:pt>
                      <c:pt idx="9">
                        <c:v>4.4000000000000004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E81F-4CA2-8D8E-53F0450187BD}"/>
                  </c:ext>
                </c:extLst>
              </c15:ser>
            </c15:filteredBarSeries>
          </c:ext>
        </c:extLst>
      </c:barChart>
      <c:catAx>
        <c:axId val="68471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4721743"/>
        <c:crosses val="autoZero"/>
        <c:auto val="1"/>
        <c:lblAlgn val="ctr"/>
        <c:lblOffset val="100"/>
        <c:noMultiLvlLbl val="0"/>
      </c:catAx>
      <c:valAx>
        <c:axId val="6847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4718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grafici!$A$77:$A$86</c:f>
              <c:strCache>
                <c:ptCount val="10"/>
                <c:pt idx="0">
                  <c:v>Classroom</c:v>
                </c:pt>
                <c:pt idx="1">
                  <c:v>Docs</c:v>
                </c:pt>
                <c:pt idx="2">
                  <c:v>Sheet</c:v>
                </c:pt>
                <c:pt idx="3">
                  <c:v>Drive</c:v>
                </c:pt>
                <c:pt idx="4">
                  <c:v>Presentazioni</c:v>
                </c:pt>
                <c:pt idx="5">
                  <c:v>Moduli</c:v>
                </c:pt>
                <c:pt idx="6">
                  <c:v>Meet</c:v>
                </c:pt>
                <c:pt idx="7">
                  <c:v>Calendar</c:v>
                </c:pt>
                <c:pt idx="8">
                  <c:v>Jamboard</c:v>
                </c:pt>
                <c:pt idx="9">
                  <c:v>Gmail</c:v>
                </c:pt>
              </c:strCache>
            </c:strRef>
          </c:cat>
          <c:val>
            <c:numRef>
              <c:f>grafici!$D$77:$D$86</c:f>
              <c:numCache>
                <c:formatCode>General</c:formatCode>
                <c:ptCount val="10"/>
                <c:pt idx="0">
                  <c:v>2.2000000000000002</c:v>
                </c:pt>
                <c:pt idx="1">
                  <c:v>1.9</c:v>
                </c:pt>
                <c:pt idx="2">
                  <c:v>1.3</c:v>
                </c:pt>
                <c:pt idx="3">
                  <c:v>3.2</c:v>
                </c:pt>
                <c:pt idx="4">
                  <c:v>2.2999999999999998</c:v>
                </c:pt>
                <c:pt idx="5">
                  <c:v>1.7</c:v>
                </c:pt>
                <c:pt idx="6">
                  <c:v>4.0999999999999996</c:v>
                </c:pt>
                <c:pt idx="7">
                  <c:v>4.2</c:v>
                </c:pt>
                <c:pt idx="8">
                  <c:v>1.5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3-4388-8E61-81E4CD6FA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9540239"/>
        <c:axId val="75954523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grafici!$A$77:$A$86</c15:sqref>
                        </c15:formulaRef>
                      </c:ext>
                    </c:extLst>
                    <c:strCache>
                      <c:ptCount val="10"/>
                      <c:pt idx="0">
                        <c:v>Classroom</c:v>
                      </c:pt>
                      <c:pt idx="1">
                        <c:v>Docs</c:v>
                      </c:pt>
                      <c:pt idx="2">
                        <c:v>Sheet</c:v>
                      </c:pt>
                      <c:pt idx="3">
                        <c:v>Drive</c:v>
                      </c:pt>
                      <c:pt idx="4">
                        <c:v>Presentazioni</c:v>
                      </c:pt>
                      <c:pt idx="5">
                        <c:v>Moduli</c:v>
                      </c:pt>
                      <c:pt idx="6">
                        <c:v>Meet</c:v>
                      </c:pt>
                      <c:pt idx="7">
                        <c:v>Calendar</c:v>
                      </c:pt>
                      <c:pt idx="8">
                        <c:v>Jamboard</c:v>
                      </c:pt>
                      <c:pt idx="9">
                        <c:v>Gmail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grafici!$B$77:$B$86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1.6</c:v>
                      </c:pt>
                      <c:pt idx="1">
                        <c:v>2.5</c:v>
                      </c:pt>
                      <c:pt idx="2">
                        <c:v>1.7</c:v>
                      </c:pt>
                      <c:pt idx="3">
                        <c:v>3.4</c:v>
                      </c:pt>
                      <c:pt idx="4">
                        <c:v>1.9</c:v>
                      </c:pt>
                      <c:pt idx="5">
                        <c:v>2.4</c:v>
                      </c:pt>
                      <c:pt idx="6">
                        <c:v>4.3</c:v>
                      </c:pt>
                      <c:pt idx="7">
                        <c:v>4.5999999999999996</c:v>
                      </c:pt>
                      <c:pt idx="8">
                        <c:v>1.3</c:v>
                      </c:pt>
                      <c:pt idx="9">
                        <c:v>4.4000000000000004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DD13-4388-8E61-81E4CD6FA651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grafici!$A$77:$A$86</c15:sqref>
                        </c15:formulaRef>
                      </c:ext>
                    </c:extLst>
                    <c:strCache>
                      <c:ptCount val="10"/>
                      <c:pt idx="0">
                        <c:v>Classroom</c:v>
                      </c:pt>
                      <c:pt idx="1">
                        <c:v>Docs</c:v>
                      </c:pt>
                      <c:pt idx="2">
                        <c:v>Sheet</c:v>
                      </c:pt>
                      <c:pt idx="3">
                        <c:v>Drive</c:v>
                      </c:pt>
                      <c:pt idx="4">
                        <c:v>Presentazioni</c:v>
                      </c:pt>
                      <c:pt idx="5">
                        <c:v>Moduli</c:v>
                      </c:pt>
                      <c:pt idx="6">
                        <c:v>Meet</c:v>
                      </c:pt>
                      <c:pt idx="7">
                        <c:v>Calendar</c:v>
                      </c:pt>
                      <c:pt idx="8">
                        <c:v>Jamboard</c:v>
                      </c:pt>
                      <c:pt idx="9">
                        <c:v>Gmail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grafici!$C$77:$C$86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1.3</c:v>
                      </c:pt>
                      <c:pt idx="1">
                        <c:v>1.9</c:v>
                      </c:pt>
                      <c:pt idx="2">
                        <c:v>1.1000000000000001</c:v>
                      </c:pt>
                      <c:pt idx="3">
                        <c:v>3</c:v>
                      </c:pt>
                      <c:pt idx="4">
                        <c:v>2.4</c:v>
                      </c:pt>
                      <c:pt idx="5">
                        <c:v>1.8</c:v>
                      </c:pt>
                      <c:pt idx="6">
                        <c:v>4.5999999999999996</c:v>
                      </c:pt>
                      <c:pt idx="7">
                        <c:v>4.4000000000000004</c:v>
                      </c:pt>
                      <c:pt idx="8">
                        <c:v>1.5</c:v>
                      </c:pt>
                      <c:pt idx="9">
                        <c:v>4.4000000000000004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DD13-4388-8E61-81E4CD6FA651}"/>
                  </c:ext>
                </c:extLst>
              </c15:ser>
            </c15:filteredBarSeries>
          </c:ext>
        </c:extLst>
      </c:barChart>
      <c:catAx>
        <c:axId val="75954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9545231"/>
        <c:crosses val="autoZero"/>
        <c:auto val="1"/>
        <c:lblAlgn val="ctr"/>
        <c:lblOffset val="100"/>
        <c:noMultiLvlLbl val="0"/>
      </c:catAx>
      <c:valAx>
        <c:axId val="759545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954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/>
            </a:pPr>
            <a:r>
              <a:rPr lang="it-IT" sz="2130" b="0" dirty="0"/>
              <a:t>2. Ritieni che nello svolgimento del tuo lavoro venga valorizzata la tua professionalità?</a:t>
            </a:r>
          </a:p>
        </c:rich>
      </c:tx>
      <c:layout>
        <c:manualLayout>
          <c:xMode val="edge"/>
          <c:yMode val="edge"/>
          <c:x val="0.10122705130769397"/>
          <c:y val="2.777777777777777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'[ATA (1).xlsx]Modulo'!$G$21:$K$21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46-41B4-BB05-AF41DA334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52499072"/>
        <c:axId val="252500992"/>
      </c:barChart>
      <c:catAx>
        <c:axId val="252499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252500992"/>
        <c:crosses val="autoZero"/>
        <c:auto val="1"/>
        <c:lblAlgn val="ctr"/>
        <c:lblOffset val="100"/>
        <c:noMultiLvlLbl val="0"/>
      </c:catAx>
      <c:valAx>
        <c:axId val="252500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crossAx val="252499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grafici!$B$90:$B$94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90-4DA7-97F2-6ECED5767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236016"/>
        <c:axId val="534233520"/>
      </c:barChart>
      <c:catAx>
        <c:axId val="53423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3520"/>
        <c:crosses val="autoZero"/>
        <c:auto val="1"/>
        <c:lblAlgn val="ctr"/>
        <c:lblOffset val="100"/>
        <c:noMultiLvlLbl val="0"/>
      </c:catAx>
      <c:valAx>
        <c:axId val="53423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grafici!$C$90:$C$94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14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43-4AF7-BA32-C590FB7C0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0422144"/>
        <c:axId val="970423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B43-4AF7-BA32-C590FB7C0B4B}"/>
                  </c:ext>
                </c:extLst>
              </c15:ser>
            </c15:filteredBarSeries>
          </c:ext>
        </c:extLst>
      </c:barChart>
      <c:catAx>
        <c:axId val="97042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3392"/>
        <c:crosses val="autoZero"/>
        <c:auto val="1"/>
        <c:lblAlgn val="ctr"/>
        <c:lblOffset val="100"/>
        <c:noMultiLvlLbl val="0"/>
      </c:catAx>
      <c:valAx>
        <c:axId val="97042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grafici!$D$90:$D$94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11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8E-4403-B1B2-75ED5ADE0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170352"/>
        <c:axId val="3451716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E8E-4403-B1B2-75ED5ADE000D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grafici!$C$90:$C$94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6</c:v>
                      </c:pt>
                      <c:pt idx="1">
                        <c:v>6</c:v>
                      </c:pt>
                      <c:pt idx="2">
                        <c:v>14</c:v>
                      </c:pt>
                      <c:pt idx="3">
                        <c:v>11</c:v>
                      </c:pt>
                      <c:pt idx="4">
                        <c:v>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E8E-4403-B1B2-75ED5ADE000D}"/>
                  </c:ext>
                </c:extLst>
              </c15:ser>
            </c15:filteredBarSeries>
          </c:ext>
        </c:extLst>
      </c:barChart>
      <c:catAx>
        <c:axId val="3451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1600"/>
        <c:crosses val="autoZero"/>
        <c:auto val="1"/>
        <c:lblAlgn val="ctr"/>
        <c:lblOffset val="100"/>
        <c:noMultiLvlLbl val="0"/>
      </c:catAx>
      <c:valAx>
        <c:axId val="34517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grafici!$B$90:$B$94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37-47C1-BE84-BBD0E4320C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236016"/>
        <c:axId val="534233520"/>
      </c:barChart>
      <c:catAx>
        <c:axId val="53423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3520"/>
        <c:crosses val="autoZero"/>
        <c:auto val="1"/>
        <c:lblAlgn val="ctr"/>
        <c:lblOffset val="100"/>
        <c:noMultiLvlLbl val="0"/>
      </c:catAx>
      <c:valAx>
        <c:axId val="53423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grafici!$C$90:$C$94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14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C0-4C9D-9996-E67E74B4A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0422144"/>
        <c:axId val="970423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01C0-4C9D-9996-E67E74B4A2B2}"/>
                  </c:ext>
                </c:extLst>
              </c15:ser>
            </c15:filteredBarSeries>
          </c:ext>
        </c:extLst>
      </c:barChart>
      <c:catAx>
        <c:axId val="97042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3392"/>
        <c:crosses val="autoZero"/>
        <c:auto val="1"/>
        <c:lblAlgn val="ctr"/>
        <c:lblOffset val="100"/>
        <c:noMultiLvlLbl val="0"/>
      </c:catAx>
      <c:valAx>
        <c:axId val="97042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grafici!$D$90:$D$94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11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F5-4A96-B8D3-F2F1C0673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170352"/>
        <c:axId val="3451716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9BF5-4A96-B8D3-F2F1C0673BDE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grafici!$C$90:$C$94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6</c:v>
                      </c:pt>
                      <c:pt idx="1">
                        <c:v>6</c:v>
                      </c:pt>
                      <c:pt idx="2">
                        <c:v>14</c:v>
                      </c:pt>
                      <c:pt idx="3">
                        <c:v>11</c:v>
                      </c:pt>
                      <c:pt idx="4">
                        <c:v>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9BF5-4A96-B8D3-F2F1C0673BDE}"/>
                  </c:ext>
                </c:extLst>
              </c15:ser>
            </c15:filteredBarSeries>
          </c:ext>
        </c:extLst>
      </c:barChart>
      <c:catAx>
        <c:axId val="3451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1600"/>
        <c:crosses val="autoZero"/>
        <c:auto val="1"/>
        <c:lblAlgn val="ctr"/>
        <c:lblOffset val="100"/>
        <c:noMultiLvlLbl val="0"/>
      </c:catAx>
      <c:valAx>
        <c:axId val="34517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grafici!$B$90:$B$94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D-453C-A034-3217C9F19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236016"/>
        <c:axId val="534233520"/>
      </c:barChart>
      <c:catAx>
        <c:axId val="53423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3520"/>
        <c:crosses val="autoZero"/>
        <c:auto val="1"/>
        <c:lblAlgn val="ctr"/>
        <c:lblOffset val="100"/>
        <c:noMultiLvlLbl val="0"/>
      </c:catAx>
      <c:valAx>
        <c:axId val="53423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grafici!$C$90:$C$94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14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F3-4F48-BCDA-B3E8D52ED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0422144"/>
        <c:axId val="970423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AFF3-4F48-BCDA-B3E8D52EDB81}"/>
                  </c:ext>
                </c:extLst>
              </c15:ser>
            </c15:filteredBarSeries>
          </c:ext>
        </c:extLst>
      </c:barChart>
      <c:catAx>
        <c:axId val="97042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3392"/>
        <c:crosses val="autoZero"/>
        <c:auto val="1"/>
        <c:lblAlgn val="ctr"/>
        <c:lblOffset val="100"/>
        <c:noMultiLvlLbl val="0"/>
      </c:catAx>
      <c:valAx>
        <c:axId val="97042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grafici!$D$90:$D$94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11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2D-4656-B042-B7ED93393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170352"/>
        <c:axId val="3451716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A2D-4656-B042-B7ED933938A5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grafici!$C$90:$C$94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6</c:v>
                      </c:pt>
                      <c:pt idx="1">
                        <c:v>6</c:v>
                      </c:pt>
                      <c:pt idx="2">
                        <c:v>14</c:v>
                      </c:pt>
                      <c:pt idx="3">
                        <c:v>11</c:v>
                      </c:pt>
                      <c:pt idx="4">
                        <c:v>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A2D-4656-B042-B7ED933938A5}"/>
                  </c:ext>
                </c:extLst>
              </c15:ser>
            </c15:filteredBarSeries>
          </c:ext>
        </c:extLst>
      </c:barChart>
      <c:catAx>
        <c:axId val="3451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1600"/>
        <c:crosses val="autoZero"/>
        <c:auto val="1"/>
        <c:lblAlgn val="ctr"/>
        <c:lblOffset val="100"/>
        <c:noMultiLvlLbl val="0"/>
      </c:catAx>
      <c:valAx>
        <c:axId val="34517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grafici!$B$90:$B$94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32-4DB6-B102-865047C978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236016"/>
        <c:axId val="534233520"/>
      </c:barChart>
      <c:catAx>
        <c:axId val="53423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3520"/>
        <c:crosses val="autoZero"/>
        <c:auto val="1"/>
        <c:lblAlgn val="ctr"/>
        <c:lblOffset val="100"/>
        <c:noMultiLvlLbl val="0"/>
      </c:catAx>
      <c:valAx>
        <c:axId val="53423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23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/>
            </a:pPr>
            <a:r>
              <a:rPr lang="it-IT" sz="2130" b="0" dirty="0"/>
              <a:t>3. Ritieni che nel tuo quotidiano ambiente lavorativo ci sia una collaborazione professionale che favorisce un clima sereno e costruttivo?</a:t>
            </a:r>
          </a:p>
        </c:rich>
      </c:tx>
      <c:layout>
        <c:manualLayout>
          <c:xMode val="edge"/>
          <c:yMode val="edge"/>
          <c:x val="0.14708819444444443"/>
          <c:y val="1.607123145868663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'[ATA (1).xlsx]Modulo'!$G$21:$K$21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3B-4FF9-B21E-9B8CEBFB3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53249024"/>
        <c:axId val="253250944"/>
      </c:barChart>
      <c:catAx>
        <c:axId val="253249024"/>
        <c:scaling>
          <c:orientation val="minMax"/>
        </c:scaling>
        <c:delete val="0"/>
        <c:axPos val="b"/>
        <c:majorTickMark val="none"/>
        <c:minorTickMark val="none"/>
        <c:tickLblPos val="nextTo"/>
        <c:crossAx val="253250944"/>
        <c:crosses val="autoZero"/>
        <c:auto val="1"/>
        <c:lblAlgn val="ctr"/>
        <c:lblOffset val="100"/>
        <c:noMultiLvlLbl val="0"/>
      </c:catAx>
      <c:valAx>
        <c:axId val="2532509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crossAx val="253249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grafici!$C$90:$C$94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14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7A-4B88-A625-3B08C21B4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0422144"/>
        <c:axId val="970423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9D7A-4B88-A625-3B08C21B4FB0}"/>
                  </c:ext>
                </c:extLst>
              </c15:ser>
            </c15:filteredBarSeries>
          </c:ext>
        </c:extLst>
      </c:barChart>
      <c:catAx>
        <c:axId val="97042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3392"/>
        <c:crosses val="autoZero"/>
        <c:auto val="1"/>
        <c:lblAlgn val="ctr"/>
        <c:lblOffset val="100"/>
        <c:noMultiLvlLbl val="0"/>
      </c:catAx>
      <c:valAx>
        <c:axId val="97042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7042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grafici!$A$90:$A$94</c:f>
              <c:strCache>
                <c:ptCount val="5"/>
                <c:pt idx="0">
                  <c:v>1 - affatto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Molto</c:v>
                </c:pt>
              </c:strCache>
            </c:strRef>
          </c:cat>
          <c:val>
            <c:numRef>
              <c:f>grafici!$D$90:$D$94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11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6-4FBD-86D8-751E7035A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170352"/>
        <c:axId val="3451716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grafici!$B$90:$B$94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4</c:v>
                      </c:pt>
                      <c:pt idx="2">
                        <c:v>7</c:v>
                      </c:pt>
                      <c:pt idx="3">
                        <c:v>3</c:v>
                      </c:pt>
                      <c:pt idx="4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6806-4FBD-86D8-751E7035ADC2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grafici!$A$90:$A$94</c15:sqref>
                        </c15:formulaRef>
                      </c:ext>
                    </c:extLst>
                    <c:strCache>
                      <c:ptCount val="5"/>
                      <c:pt idx="0">
                        <c:v>1 - affatto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5 - Molto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grafici!$C$90:$C$94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6</c:v>
                      </c:pt>
                      <c:pt idx="1">
                        <c:v>6</c:v>
                      </c:pt>
                      <c:pt idx="2">
                        <c:v>14</c:v>
                      </c:pt>
                      <c:pt idx="3">
                        <c:v>11</c:v>
                      </c:pt>
                      <c:pt idx="4">
                        <c:v>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6806-4FBD-86D8-751E7035ADC2}"/>
                  </c:ext>
                </c:extLst>
              </c15:ser>
            </c15:filteredBarSeries>
          </c:ext>
        </c:extLst>
      </c:barChart>
      <c:catAx>
        <c:axId val="34517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1600"/>
        <c:crosses val="autoZero"/>
        <c:auto val="1"/>
        <c:lblAlgn val="ctr"/>
        <c:lblOffset val="100"/>
        <c:noMultiLvlLbl val="0"/>
      </c:catAx>
      <c:valAx>
        <c:axId val="34517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17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INFANZIA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grafici!$A$106:$A$117</c:f>
              <c:strCache>
                <c:ptCount val="12"/>
                <c:pt idx="0">
                  <c:v>Strategie innovative</c:v>
                </c:pt>
                <c:pt idx="1">
                  <c:v>Tecniche e strumenti di valutazione </c:v>
                </c:pt>
                <c:pt idx="2">
                  <c:v>Gestione della classe</c:v>
                </c:pt>
                <c:pt idx="3">
                  <c:v>Relazione educativa</c:v>
                </c:pt>
                <c:pt idx="4">
                  <c:v>Competenze chiavi trasversali</c:v>
                </c:pt>
                <c:pt idx="5">
                  <c:v>Strategie inclusive per alunni BES</c:v>
                </c:pt>
                <c:pt idx="6">
                  <c:v>Utilizzo harsware</c:v>
                </c:pt>
                <c:pt idx="7">
                  <c:v>Utilizzo di software</c:v>
                </c:pt>
                <c:pt idx="8">
                  <c:v>Piattaforma  Google Woekspace</c:v>
                </c:pt>
                <c:pt idx="9">
                  <c:v>Office automation</c:v>
                </c:pt>
                <c:pt idx="10">
                  <c:v>Produzione materiale audiovisivo</c:v>
                </c:pt>
                <c:pt idx="11">
                  <c:v>Applicazioni online per la didattica</c:v>
                </c:pt>
              </c:strCache>
            </c:strRef>
          </c:cat>
          <c:val>
            <c:numRef>
              <c:f>grafici!$B$106:$B$117</c:f>
              <c:numCache>
                <c:formatCode>General</c:formatCode>
                <c:ptCount val="12"/>
                <c:pt idx="0">
                  <c:v>3.3</c:v>
                </c:pt>
                <c:pt idx="1">
                  <c:v>3.1</c:v>
                </c:pt>
                <c:pt idx="2">
                  <c:v>4.0999999999999996</c:v>
                </c:pt>
                <c:pt idx="3">
                  <c:v>4.5</c:v>
                </c:pt>
                <c:pt idx="4">
                  <c:v>3.3</c:v>
                </c:pt>
                <c:pt idx="5">
                  <c:v>4.3</c:v>
                </c:pt>
                <c:pt idx="6">
                  <c:v>3.4</c:v>
                </c:pt>
                <c:pt idx="7">
                  <c:v>3.1</c:v>
                </c:pt>
                <c:pt idx="8">
                  <c:v>2.6</c:v>
                </c:pt>
                <c:pt idx="9">
                  <c:v>2.2999999999999998</c:v>
                </c:pt>
                <c:pt idx="10">
                  <c:v>3.2</c:v>
                </c:pt>
                <c:pt idx="11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9E-4B05-9451-1B1CF1AD60A8}"/>
            </c:ext>
          </c:extLst>
        </c:ser>
        <c:ser>
          <c:idx val="1"/>
          <c:order val="1"/>
          <c:tx>
            <c:v>PRIMARIA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grafici!$A$106:$A$117</c:f>
              <c:strCache>
                <c:ptCount val="12"/>
                <c:pt idx="0">
                  <c:v>Strategie innovative</c:v>
                </c:pt>
                <c:pt idx="1">
                  <c:v>Tecniche e strumenti di valutazione </c:v>
                </c:pt>
                <c:pt idx="2">
                  <c:v>Gestione della classe</c:v>
                </c:pt>
                <c:pt idx="3">
                  <c:v>Relazione educativa</c:v>
                </c:pt>
                <c:pt idx="4">
                  <c:v>Competenze chiavi trasversali</c:v>
                </c:pt>
                <c:pt idx="5">
                  <c:v>Strategie inclusive per alunni BES</c:v>
                </c:pt>
                <c:pt idx="6">
                  <c:v>Utilizzo harsware</c:v>
                </c:pt>
                <c:pt idx="7">
                  <c:v>Utilizzo di software</c:v>
                </c:pt>
                <c:pt idx="8">
                  <c:v>Piattaforma  Google Woekspace</c:v>
                </c:pt>
                <c:pt idx="9">
                  <c:v>Office automation</c:v>
                </c:pt>
                <c:pt idx="10">
                  <c:v>Produzione materiale audiovisivo</c:v>
                </c:pt>
                <c:pt idx="11">
                  <c:v>Applicazioni online per la didattica</c:v>
                </c:pt>
              </c:strCache>
            </c:strRef>
          </c:cat>
          <c:val>
            <c:numRef>
              <c:f>grafici!$C$106:$C$117</c:f>
              <c:numCache>
                <c:formatCode>General</c:formatCode>
                <c:ptCount val="12"/>
                <c:pt idx="0">
                  <c:v>3.5</c:v>
                </c:pt>
                <c:pt idx="1">
                  <c:v>3.1</c:v>
                </c:pt>
                <c:pt idx="2">
                  <c:v>3.3</c:v>
                </c:pt>
                <c:pt idx="3">
                  <c:v>3.6</c:v>
                </c:pt>
                <c:pt idx="4">
                  <c:v>3.4</c:v>
                </c:pt>
                <c:pt idx="5">
                  <c:v>3.8</c:v>
                </c:pt>
                <c:pt idx="6">
                  <c:v>3.6</c:v>
                </c:pt>
                <c:pt idx="7">
                  <c:v>3.3</c:v>
                </c:pt>
                <c:pt idx="8">
                  <c:v>3.3</c:v>
                </c:pt>
                <c:pt idx="9">
                  <c:v>2.7</c:v>
                </c:pt>
                <c:pt idx="10">
                  <c:v>3.3</c:v>
                </c:pt>
                <c:pt idx="11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9E-4B05-9451-1B1CF1AD60A8}"/>
            </c:ext>
          </c:extLst>
        </c:ser>
        <c:ser>
          <c:idx val="2"/>
          <c:order val="2"/>
          <c:tx>
            <c:v>SECONDARIA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grafici!$A$106:$A$117</c:f>
              <c:strCache>
                <c:ptCount val="12"/>
                <c:pt idx="0">
                  <c:v>Strategie innovative</c:v>
                </c:pt>
                <c:pt idx="1">
                  <c:v>Tecniche e strumenti di valutazione </c:v>
                </c:pt>
                <c:pt idx="2">
                  <c:v>Gestione della classe</c:v>
                </c:pt>
                <c:pt idx="3">
                  <c:v>Relazione educativa</c:v>
                </c:pt>
                <c:pt idx="4">
                  <c:v>Competenze chiavi trasversali</c:v>
                </c:pt>
                <c:pt idx="5">
                  <c:v>Strategie inclusive per alunni BES</c:v>
                </c:pt>
                <c:pt idx="6">
                  <c:v>Utilizzo harsware</c:v>
                </c:pt>
                <c:pt idx="7">
                  <c:v>Utilizzo di software</c:v>
                </c:pt>
                <c:pt idx="8">
                  <c:v>Piattaforma  Google Woekspace</c:v>
                </c:pt>
                <c:pt idx="9">
                  <c:v>Office automation</c:v>
                </c:pt>
                <c:pt idx="10">
                  <c:v>Produzione materiale audiovisivo</c:v>
                </c:pt>
                <c:pt idx="11">
                  <c:v>Applicazioni online per la didattica</c:v>
                </c:pt>
              </c:strCache>
            </c:strRef>
          </c:cat>
          <c:val>
            <c:numRef>
              <c:f>grafici!$D$106:$D$117</c:f>
              <c:numCache>
                <c:formatCode>General</c:formatCode>
                <c:ptCount val="12"/>
                <c:pt idx="0">
                  <c:v>3.1</c:v>
                </c:pt>
                <c:pt idx="1">
                  <c:v>2.7</c:v>
                </c:pt>
                <c:pt idx="2">
                  <c:v>3</c:v>
                </c:pt>
                <c:pt idx="3">
                  <c:v>3.5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3.1</c:v>
                </c:pt>
                <c:pt idx="8">
                  <c:v>2.8</c:v>
                </c:pt>
                <c:pt idx="9">
                  <c:v>2.1</c:v>
                </c:pt>
                <c:pt idx="10">
                  <c:v>2.6</c:v>
                </c:pt>
                <c:pt idx="11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9E-4B05-9451-1B1CF1AD6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813520"/>
        <c:axId val="279814352"/>
      </c:barChart>
      <c:catAx>
        <c:axId val="27981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9814352"/>
        <c:crosses val="autoZero"/>
        <c:auto val="1"/>
        <c:lblAlgn val="ctr"/>
        <c:lblOffset val="100"/>
        <c:noMultiLvlLbl val="0"/>
      </c:catAx>
      <c:valAx>
        <c:axId val="27981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981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38122736022306E-2"/>
          <c:y val="1.8940705377204291E-2"/>
          <c:w val="0.91020152811891197"/>
          <c:h val="0.70493968911744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DATI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INFANZIA</c:v>
                </c:pt>
                <c:pt idx="1">
                  <c:v>PRIMARIA</c:v>
                </c:pt>
                <c:pt idx="2">
                  <c:v>SECONDARIA PRIMO GRADO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13</c:v>
                </c:pt>
                <c:pt idx="1">
                  <c:v>63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2F-43AC-B9B7-4BD87E195E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09781088"/>
        <c:axId val="609784352"/>
      </c:barChart>
      <c:catAx>
        <c:axId val="60978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9784352"/>
        <c:crosses val="autoZero"/>
        <c:auto val="1"/>
        <c:lblAlgn val="ctr"/>
        <c:lblOffset val="100"/>
        <c:noMultiLvlLbl val="0"/>
      </c:catAx>
      <c:valAx>
        <c:axId val="60978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978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60588431966774"/>
          <c:y val="3.2610871130876865E-2"/>
          <c:w val="0.89139411568033222"/>
          <c:h val="0.81045137996952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17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A6-4063-83E9-EC688E7CEF9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FA6-4063-83E9-EC688E7CEF9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FA6-4063-83E9-EC688E7CE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7426496"/>
        <c:axId val="617427040"/>
      </c:barChart>
      <c:catAx>
        <c:axId val="61742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27040"/>
        <c:crosses val="autoZero"/>
        <c:auto val="1"/>
        <c:lblAlgn val="ctr"/>
        <c:lblOffset val="100"/>
        <c:noMultiLvlLbl val="0"/>
      </c:catAx>
      <c:valAx>
        <c:axId val="61742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2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096755324573372E-2"/>
          <c:y val="3.2610871130876865E-2"/>
          <c:w val="0.91163628514098916"/>
          <c:h val="0.86610357326541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8B-4FB7-81BC-54706EA1DCE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38B-4FB7-81BC-54706EA1DCE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38B-4FB7-81BC-54706EA1DCE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18747008"/>
        <c:axId val="618745376"/>
      </c:barChart>
      <c:catAx>
        <c:axId val="6187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5376"/>
        <c:crosses val="autoZero"/>
        <c:auto val="1"/>
        <c:lblAlgn val="ctr"/>
        <c:lblOffset val="100"/>
        <c:noMultiLvlLbl val="0"/>
      </c:catAx>
      <c:valAx>
        <c:axId val="61874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7</c:v>
                </c:pt>
                <c:pt idx="3">
                  <c:v>12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FB-4238-B0F6-3AB335F91E9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5FB-4238-B0F6-3AB335F91E9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5FB-4238-B0F6-3AB335F91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7437920"/>
        <c:axId val="617432480"/>
      </c:barChart>
      <c:catAx>
        <c:axId val="61743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32480"/>
        <c:crosses val="autoZero"/>
        <c:auto val="1"/>
        <c:lblAlgn val="ctr"/>
        <c:lblOffset val="100"/>
        <c:noMultiLvlLbl val="0"/>
      </c:catAx>
      <c:valAx>
        <c:axId val="61743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3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83562992125984E-2"/>
          <c:y val="0.14781439789527573"/>
          <c:w val="0.94681643700787399"/>
          <c:h val="0.79508022914122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85-4F60-8318-BE084B0FCDD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85-4F60-8318-BE084B0FCDD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85-4F60-8318-BE084B0FCDD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85-4F60-8318-BE084B0FCD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85-4F60-8318-BE084B0FCDD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5-7485-4F60-8318-BE084B0FCDD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7485-4F60-8318-BE084B0FCD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18742656"/>
        <c:axId val="618743744"/>
      </c:barChart>
      <c:catAx>
        <c:axId val="61874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3744"/>
        <c:crosses val="autoZero"/>
        <c:auto val="1"/>
        <c:lblAlgn val="ctr"/>
        <c:lblOffset val="100"/>
        <c:noMultiLvlLbl val="0"/>
      </c:catAx>
      <c:valAx>
        <c:axId val="61874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12</c:v>
                </c:pt>
                <c:pt idx="3">
                  <c:v>7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1-4979-AFC2-956B9E1420C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D8E1-4979-AFC2-956B9E1420C4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D8E1-4979-AFC2-956B9E142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063952"/>
        <c:axId val="618064496"/>
      </c:barChart>
      <c:catAx>
        <c:axId val="61806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4496"/>
        <c:crosses val="autoZero"/>
        <c:auto val="1"/>
        <c:lblAlgn val="ctr"/>
        <c:lblOffset val="100"/>
        <c:noMultiLvlLbl val="0"/>
      </c:catAx>
      <c:valAx>
        <c:axId val="61806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3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15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A-40E9-AD8F-1D948FD1965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092A-40E9-AD8F-1D948FD1965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092A-40E9-AD8F-1D948FD19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09783808"/>
        <c:axId val="609794688"/>
      </c:barChart>
      <c:catAx>
        <c:axId val="6097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9794688"/>
        <c:crosses val="autoZero"/>
        <c:auto val="1"/>
        <c:lblAlgn val="ctr"/>
        <c:lblOffset val="100"/>
        <c:noMultiLvlLbl val="0"/>
      </c:catAx>
      <c:valAx>
        <c:axId val="60979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97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it-IT" sz="2130" b="0" dirty="0"/>
              <a:t>4. Ti senti coinvolto/a nella gestione della qualità</a:t>
            </a:r>
            <a:r>
              <a:rPr lang="it-IT" sz="2130" b="0" baseline="0" dirty="0"/>
              <a:t> </a:t>
            </a:r>
            <a:r>
              <a:rPr lang="it-IT" sz="2130" b="0" dirty="0"/>
              <a:t>del servizio scolastico?</a:t>
            </a:r>
          </a:p>
        </c:rich>
      </c:tx>
      <c:layout>
        <c:manualLayout>
          <c:xMode val="edge"/>
          <c:yMode val="edge"/>
          <c:x val="9.945208333333333E-2"/>
          <c:y val="2.204674237901389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'[ATA (1).xlsx]Modulo'!$G$21:$K$21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7</c:v>
                </c:pt>
                <c:pt idx="3">
                  <c:v>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6-41C6-A3CC-B24535E333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53322752"/>
        <c:axId val="253324672"/>
      </c:barChart>
      <c:catAx>
        <c:axId val="253322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53324672"/>
        <c:crosses val="autoZero"/>
        <c:auto val="1"/>
        <c:lblAlgn val="ctr"/>
        <c:lblOffset val="100"/>
        <c:noMultiLvlLbl val="0"/>
      </c:catAx>
      <c:valAx>
        <c:axId val="2533246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crossAx val="253322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190539362751008E-2"/>
          <c:y val="0.30690632670189394"/>
          <c:w val="0.9402827216842119"/>
          <c:h val="0.637618365621604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4-4505-B117-456555DC115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C994-4505-B117-456555DC115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C994-4505-B117-456555DC1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8708240"/>
        <c:axId val="468709328"/>
      </c:barChart>
      <c:catAx>
        <c:axId val="46870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8709328"/>
        <c:crosses val="autoZero"/>
        <c:auto val="0"/>
        <c:lblAlgn val="ctr"/>
        <c:lblOffset val="0"/>
        <c:tickLblSkip val="1"/>
        <c:noMultiLvlLbl val="0"/>
      </c:catAx>
      <c:valAx>
        <c:axId val="46870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8708240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480561023622053E-2"/>
          <c:y val="0.24965032913076227"/>
          <c:w val="0.93239443897637797"/>
          <c:h val="0.68919034884409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</c:v>
                </c:pt>
                <c:pt idx="1">
                  <c:v>9</c:v>
                </c:pt>
                <c:pt idx="2">
                  <c:v>14</c:v>
                </c:pt>
                <c:pt idx="3">
                  <c:v>22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8-495A-9C9C-51A2E4F63D2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E3C8-495A-9C9C-51A2E4F63D2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E3C8-495A-9C9C-51A2E4F63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7436832"/>
        <c:axId val="617440096"/>
      </c:barChart>
      <c:catAx>
        <c:axId val="61743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40096"/>
        <c:crosses val="autoZero"/>
        <c:auto val="1"/>
        <c:lblAlgn val="ctr"/>
        <c:lblOffset val="100"/>
        <c:noMultiLvlLbl val="0"/>
      </c:catAx>
      <c:valAx>
        <c:axId val="617440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3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12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C-4EA5-8E64-F8CCF4BAF20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30C-4EA5-8E64-F8CCF4BAF20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30C-4EA5-8E64-F8CCF4BAF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742112"/>
        <c:axId val="618746464"/>
      </c:barChart>
      <c:catAx>
        <c:axId val="61874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6464"/>
        <c:crosses val="autoZero"/>
        <c:auto val="1"/>
        <c:lblAlgn val="ctr"/>
        <c:lblOffset val="100"/>
        <c:noMultiLvlLbl val="0"/>
      </c:catAx>
      <c:valAx>
        <c:axId val="61874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7-4806-8554-6947018A5DA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027-4806-8554-6947018A5DAA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1027-4806-8554-6947018A5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737216"/>
        <c:axId val="618743200"/>
      </c:barChart>
      <c:catAx>
        <c:axId val="61873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43200"/>
        <c:crosses val="autoZero"/>
        <c:auto val="1"/>
        <c:lblAlgn val="ctr"/>
        <c:lblOffset val="100"/>
        <c:noMultiLvlLbl val="0"/>
      </c:catAx>
      <c:valAx>
        <c:axId val="61874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3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19</c:v>
                </c:pt>
                <c:pt idx="3">
                  <c:v>13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7-43D3-B3DB-A770F35581C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107-43D3-B3DB-A770F35581C4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107-43D3-B3DB-A770F35581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074288"/>
        <c:axId val="618069936"/>
      </c:barChart>
      <c:catAx>
        <c:axId val="61807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9936"/>
        <c:crosses val="autoZero"/>
        <c:auto val="1"/>
        <c:lblAlgn val="ctr"/>
        <c:lblOffset val="100"/>
        <c:noMultiLvlLbl val="0"/>
      </c:catAx>
      <c:valAx>
        <c:axId val="61806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7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General</c:formatCode>
                <c:ptCount val="5"/>
                <c:pt idx="0">
                  <c:v>4</c:v>
                </c:pt>
                <c:pt idx="1">
                  <c:v>13</c:v>
                </c:pt>
                <c:pt idx="2">
                  <c:v>15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A0-4BF4-8115-86F5705B106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1A0-4BF4-8115-86F5705B106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1A0-4BF4-8115-86F5705B1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750272"/>
        <c:axId val="618737760"/>
      </c:barChart>
      <c:catAx>
        <c:axId val="61875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37760"/>
        <c:crosses val="autoZero"/>
        <c:auto val="1"/>
        <c:lblAlgn val="ctr"/>
        <c:lblOffset val="100"/>
        <c:noMultiLvlLbl val="0"/>
      </c:catAx>
      <c:valAx>
        <c:axId val="61873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75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E-47DF-A58B-30ADED4D7E75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E5FE-47DF-A58B-30ADED4D7E75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E5FE-47DF-A58B-30ADED4D7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7429760"/>
        <c:axId val="617433024"/>
      </c:barChart>
      <c:catAx>
        <c:axId val="61742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33024"/>
        <c:crosses val="autoZero"/>
        <c:auto val="1"/>
        <c:lblAlgn val="ctr"/>
        <c:lblOffset val="100"/>
        <c:noMultiLvlLbl val="0"/>
      </c:catAx>
      <c:valAx>
        <c:axId val="61743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2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59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8-4813-990E-3FB82A00CDC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418-4813-990E-3FB82A00CDC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418-4813-990E-3FB82A00C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069392"/>
        <c:axId val="618075920"/>
      </c:barChart>
      <c:catAx>
        <c:axId val="61806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75920"/>
        <c:crosses val="autoZero"/>
        <c:auto val="1"/>
        <c:lblAlgn val="ctr"/>
        <c:lblOffset val="100"/>
        <c:noMultiLvlLbl val="0"/>
      </c:catAx>
      <c:valAx>
        <c:axId val="61807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503937007874016E-2"/>
          <c:y val="0.16569647110627023"/>
          <c:w val="0.93649606299212595"/>
          <c:h val="0.784229405497698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D-4D74-B825-6B7902605BBD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F7D-4D74-B825-6B7902605BBD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CF7D-4D74-B825-6B7902605B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8710960"/>
        <c:axId val="618066128"/>
      </c:barChart>
      <c:catAx>
        <c:axId val="46871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6128"/>
        <c:crosses val="autoZero"/>
        <c:auto val="1"/>
        <c:lblAlgn val="ctr"/>
        <c:lblOffset val="100"/>
        <c:noMultiLvlLbl val="0"/>
      </c:catAx>
      <c:valAx>
        <c:axId val="61806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871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9E-471B-9FE2-4DA93BBCBC8D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9D9E-471B-9FE2-4DA93BBCBC8D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9D9E-471B-9FE2-4DA93BBCB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7437376"/>
        <c:axId val="617428672"/>
      </c:barChart>
      <c:catAx>
        <c:axId val="61743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28672"/>
        <c:crosses val="autoZero"/>
        <c:auto val="1"/>
        <c:lblAlgn val="ctr"/>
        <c:lblOffset val="100"/>
        <c:noMultiLvlLbl val="0"/>
      </c:catAx>
      <c:valAx>
        <c:axId val="61742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7437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grafici!$A$1:$A$3</c:f>
              <c:strCache>
                <c:ptCount val="3"/>
                <c:pt idx="0">
                  <c:v>INFANZIA</c:v>
                </c:pt>
                <c:pt idx="1">
                  <c:v>PRIMARIA</c:v>
                </c:pt>
                <c:pt idx="2">
                  <c:v>SECONDARIA</c:v>
                </c:pt>
              </c:strCache>
            </c:strRef>
          </c:cat>
          <c:val>
            <c:numRef>
              <c:f>grafici!$B$1:$B$3</c:f>
              <c:numCache>
                <c:formatCode>General</c:formatCode>
                <c:ptCount val="3"/>
                <c:pt idx="0">
                  <c:v>19</c:v>
                </c:pt>
                <c:pt idx="1">
                  <c:v>44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D-475C-9492-2DD965EE9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8131471"/>
        <c:axId val="608131887"/>
      </c:barChart>
      <c:catAx>
        <c:axId val="608131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8131887"/>
        <c:crosses val="autoZero"/>
        <c:auto val="1"/>
        <c:lblAlgn val="ctr"/>
        <c:lblOffset val="100"/>
        <c:noMultiLvlLbl val="0"/>
      </c:catAx>
      <c:valAx>
        <c:axId val="60813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8131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56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5E-4D62-B5C7-6F9D4762020D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9D5E-4D62-B5C7-6F9D4762020D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9D5E-4D62-B5C7-6F9D476202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18061776"/>
        <c:axId val="618065584"/>
      </c:barChart>
      <c:catAx>
        <c:axId val="61806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5584"/>
        <c:crosses val="autoZero"/>
        <c:auto val="1"/>
        <c:lblAlgn val="ctr"/>
        <c:lblOffset val="100"/>
        <c:noMultiLvlLbl val="0"/>
      </c:catAx>
      <c:valAx>
        <c:axId val="61806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806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38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1-478B-B1CE-6B58A16F7C4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E31-478B-B1CE-6B58A16F7C4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3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Foglio1!$A$2:$A$5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E31-478B-B1CE-6B58A16F7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01389920"/>
        <c:axId val="801391552"/>
      </c:barChart>
      <c:catAx>
        <c:axId val="8013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1391552"/>
        <c:crosses val="autoZero"/>
        <c:auto val="1"/>
        <c:lblAlgn val="ctr"/>
        <c:lblOffset val="100"/>
        <c:noMultiLvlLbl val="0"/>
      </c:catAx>
      <c:valAx>
        <c:axId val="80139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138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grafici!$B$18:$B$22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F9A5-48A6-AB60-D91B61356F5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grafici!$C$18:$C$22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F9A5-48A6-AB60-D91B61356F59}"/>
            </c:ext>
          </c:extLst>
        </c:ser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grafici!$D$18:$D$22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19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A5-48A6-AB60-D91B61356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1115983"/>
        <c:axId val="611116815"/>
      </c:barChart>
      <c:catAx>
        <c:axId val="61111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116815"/>
        <c:crosses val="autoZero"/>
        <c:auto val="1"/>
        <c:lblAlgn val="ctr"/>
        <c:lblOffset val="100"/>
        <c:noMultiLvlLbl val="0"/>
      </c:catAx>
      <c:valAx>
        <c:axId val="611116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115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grafici!$B$18:$B$22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E42B-4855-BC55-B9973F8BC6CE}"/>
            </c:ext>
          </c:extLst>
        </c:ser>
        <c:ser>
          <c:idx val="3"/>
          <c:order val="3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grafici!$E$18:$E$22</c:f>
              <c:numCache>
                <c:formatCode>General</c:formatCode>
                <c:ptCount val="5"/>
                <c:pt idx="0">
                  <c:v>24</c:v>
                </c:pt>
                <c:pt idx="1">
                  <c:v>26</c:v>
                </c:pt>
                <c:pt idx="2">
                  <c:v>10</c:v>
                </c:pt>
                <c:pt idx="3">
                  <c:v>15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B-4855-BC55-B9973F8BC6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1115983"/>
        <c:axId val="61111681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grafici!$A$18:$A$22</c15:sqref>
                        </c15:formulaRef>
                      </c:ext>
                    </c:extLst>
                    <c:strCache>
                      <c:ptCount val="5"/>
                      <c:pt idx="0">
                        <c:v>Esercizio individuale in classe</c:v>
                      </c:pt>
                      <c:pt idx="1">
                        <c:v>Discussioni e interventi</c:v>
                      </c:pt>
                      <c:pt idx="2">
                        <c:v>Lavoro in piccolo gruppi</c:v>
                      </c:pt>
                      <c:pt idx="3">
                        <c:v>Correzione compiti</c:v>
                      </c:pt>
                      <c:pt idx="4">
                        <c:v>Ricerche, progetti, esperimenti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grafici!$C$18:$C$22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E42B-4855-BC55-B9973F8BC6CE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grafici!$A$18:$A$22</c15:sqref>
                        </c15:formulaRef>
                      </c:ext>
                    </c:extLst>
                    <c:strCache>
                      <c:ptCount val="5"/>
                      <c:pt idx="0">
                        <c:v>Esercizio individuale in classe</c:v>
                      </c:pt>
                      <c:pt idx="1">
                        <c:v>Discussioni e interventi</c:v>
                      </c:pt>
                      <c:pt idx="2">
                        <c:v>Lavoro in piccolo gruppi</c:v>
                      </c:pt>
                      <c:pt idx="3">
                        <c:v>Correzione compiti</c:v>
                      </c:pt>
                      <c:pt idx="4">
                        <c:v>Ricerche, progetti, esperimenti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grafici!$D$18:$D$22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8</c:v>
                      </c:pt>
                      <c:pt idx="1">
                        <c:v>10</c:v>
                      </c:pt>
                      <c:pt idx="2">
                        <c:v>19</c:v>
                      </c:pt>
                      <c:pt idx="3">
                        <c:v>0</c:v>
                      </c:pt>
                      <c:pt idx="4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E42B-4855-BC55-B9973F8BC6CE}"/>
                  </c:ext>
                </c:extLst>
              </c15:ser>
            </c15:filteredBarSeries>
          </c:ext>
        </c:extLst>
      </c:barChart>
      <c:catAx>
        <c:axId val="61111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116815"/>
        <c:crosses val="autoZero"/>
        <c:auto val="1"/>
        <c:lblAlgn val="ctr"/>
        <c:lblOffset val="100"/>
        <c:noMultiLvlLbl val="0"/>
      </c:catAx>
      <c:valAx>
        <c:axId val="611116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115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grafici!$B$18:$B$22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3652-4B9C-AAED-85050F1AE99A}"/>
            </c:ext>
          </c:extLst>
        </c:ser>
        <c:ser>
          <c:idx val="4"/>
          <c:order val="4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grafici!$A$18:$A$22</c:f>
              <c:strCache>
                <c:ptCount val="5"/>
                <c:pt idx="0">
                  <c:v>Esercizio individuale in classe</c:v>
                </c:pt>
                <c:pt idx="1">
                  <c:v>Discussioni e interventi</c:v>
                </c:pt>
                <c:pt idx="2">
                  <c:v>Lavoro in piccolo gruppi</c:v>
                </c:pt>
                <c:pt idx="3">
                  <c:v>Correzione compiti</c:v>
                </c:pt>
                <c:pt idx="4">
                  <c:v>Ricerche, progetti, esperimenti</c:v>
                </c:pt>
              </c:strCache>
            </c:strRef>
          </c:cat>
          <c:val>
            <c:numRef>
              <c:f>grafici!$F$18:$F$22</c:f>
              <c:numCache>
                <c:formatCode>General</c:formatCode>
                <c:ptCount val="5"/>
                <c:pt idx="0">
                  <c:v>15</c:v>
                </c:pt>
                <c:pt idx="1">
                  <c:v>11</c:v>
                </c:pt>
                <c:pt idx="2">
                  <c:v>5</c:v>
                </c:pt>
                <c:pt idx="3">
                  <c:v>15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2-4B9C-AAED-85050F1AE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1115983"/>
        <c:axId val="61111681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grafici!$A$18:$A$22</c15:sqref>
                        </c15:formulaRef>
                      </c:ext>
                    </c:extLst>
                    <c:strCache>
                      <c:ptCount val="5"/>
                      <c:pt idx="0">
                        <c:v>Esercizio individuale in classe</c:v>
                      </c:pt>
                      <c:pt idx="1">
                        <c:v>Discussioni e interventi</c:v>
                      </c:pt>
                      <c:pt idx="2">
                        <c:v>Lavoro in piccolo gruppi</c:v>
                      </c:pt>
                      <c:pt idx="3">
                        <c:v>Correzione compiti</c:v>
                      </c:pt>
                      <c:pt idx="4">
                        <c:v>Ricerche, progetti, esperimenti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grafici!$C$18:$C$22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652-4B9C-AAED-85050F1AE99A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grafici!$A$18:$A$22</c15:sqref>
                        </c15:formulaRef>
                      </c:ext>
                    </c:extLst>
                    <c:strCache>
                      <c:ptCount val="5"/>
                      <c:pt idx="0">
                        <c:v>Esercizio individuale in classe</c:v>
                      </c:pt>
                      <c:pt idx="1">
                        <c:v>Discussioni e interventi</c:v>
                      </c:pt>
                      <c:pt idx="2">
                        <c:v>Lavoro in piccolo gruppi</c:v>
                      </c:pt>
                      <c:pt idx="3">
                        <c:v>Correzione compiti</c:v>
                      </c:pt>
                      <c:pt idx="4">
                        <c:v>Ricerche, progetti, esperimenti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grafici!$D$18:$D$22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8</c:v>
                      </c:pt>
                      <c:pt idx="1">
                        <c:v>10</c:v>
                      </c:pt>
                      <c:pt idx="2">
                        <c:v>19</c:v>
                      </c:pt>
                      <c:pt idx="3">
                        <c:v>0</c:v>
                      </c:pt>
                      <c:pt idx="4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652-4B9C-AAED-85050F1AE99A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grafici!$A$18:$A$22</c15:sqref>
                        </c15:formulaRef>
                      </c:ext>
                    </c:extLst>
                    <c:strCache>
                      <c:ptCount val="5"/>
                      <c:pt idx="0">
                        <c:v>Esercizio individuale in classe</c:v>
                      </c:pt>
                      <c:pt idx="1">
                        <c:v>Discussioni e interventi</c:v>
                      </c:pt>
                      <c:pt idx="2">
                        <c:v>Lavoro in piccolo gruppi</c:v>
                      </c:pt>
                      <c:pt idx="3">
                        <c:v>Correzione compiti</c:v>
                      </c:pt>
                      <c:pt idx="4">
                        <c:v>Ricerche, progetti, esperimenti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grafici!$E$18:$E$22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24</c:v>
                      </c:pt>
                      <c:pt idx="1">
                        <c:v>26</c:v>
                      </c:pt>
                      <c:pt idx="2">
                        <c:v>10</c:v>
                      </c:pt>
                      <c:pt idx="3">
                        <c:v>15</c:v>
                      </c:pt>
                      <c:pt idx="4">
                        <c:v>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3652-4B9C-AAED-85050F1AE99A}"/>
                  </c:ext>
                </c:extLst>
              </c15:ser>
            </c15:filteredBarSeries>
          </c:ext>
        </c:extLst>
      </c:barChart>
      <c:catAx>
        <c:axId val="61111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116815"/>
        <c:crosses val="autoZero"/>
        <c:auto val="1"/>
        <c:lblAlgn val="ctr"/>
        <c:lblOffset val="100"/>
        <c:noMultiLvlLbl val="0"/>
      </c:catAx>
      <c:valAx>
        <c:axId val="611116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115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grafici!$B$32:$B$37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BA63-4174-95FA-432024B11CBF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grafici!$C$32:$C$37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BA63-4174-95FA-432024B11CBF}"/>
            </c:ext>
          </c:extLst>
        </c:ser>
        <c:ser>
          <c:idx val="2"/>
          <c:order val="2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grafici!$A$32:$A$37</c:f>
              <c:strCache>
                <c:ptCount val="6"/>
                <c:pt idx="0">
                  <c:v>Porre domande </c:v>
                </c:pt>
                <c:pt idx="1">
                  <c:v>Differenziare compiti</c:v>
                </c:pt>
                <c:pt idx="2">
                  <c:v>Dare metodo per svolgere un compito</c:v>
                </c:pt>
                <c:pt idx="3">
                  <c:v>Argomentare la valutazione</c:v>
                </c:pt>
                <c:pt idx="4">
                  <c:v>Esplicitare obiettivi della lezione</c:v>
                </c:pt>
                <c:pt idx="5">
                  <c:v>Compiti di realtà</c:v>
                </c:pt>
              </c:strCache>
            </c:strRef>
          </c:cat>
          <c:val>
            <c:numRef>
              <c:f>grafici!$D$32:$D$37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9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3-4174-95FA-432024B11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025967"/>
        <c:axId val="674023055"/>
      </c:barChart>
      <c:catAx>
        <c:axId val="67402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4023055"/>
        <c:crosses val="autoZero"/>
        <c:auto val="1"/>
        <c:lblAlgn val="ctr"/>
        <c:lblOffset val="100"/>
        <c:noMultiLvlLbl val="0"/>
      </c:catAx>
      <c:valAx>
        <c:axId val="674023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7402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FF67E-D28E-4C1F-A78A-06DEFE0A72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9B1EBA-B823-46E8-85D4-7B9CBED0D6B7}">
      <dgm:prSet/>
      <dgm:spPr/>
      <dgm:t>
        <a:bodyPr/>
        <a:lstStyle/>
        <a:p>
          <a:r>
            <a:rPr lang="en-US"/>
            <a:t>Scopi generali:</a:t>
          </a:r>
        </a:p>
      </dgm:t>
    </dgm:pt>
    <dgm:pt modelId="{AA3F65EF-5B26-48D1-8398-9F42ED4F3568}" type="parTrans" cxnId="{6E7D7E4F-C0A4-4378-9605-53D630306893}">
      <dgm:prSet/>
      <dgm:spPr/>
      <dgm:t>
        <a:bodyPr/>
        <a:lstStyle/>
        <a:p>
          <a:endParaRPr lang="en-US"/>
        </a:p>
      </dgm:t>
    </dgm:pt>
    <dgm:pt modelId="{9A0EF883-F887-4CF1-AF72-53D7E39736C8}" type="sibTrans" cxnId="{6E7D7E4F-C0A4-4378-9605-53D630306893}">
      <dgm:prSet/>
      <dgm:spPr/>
      <dgm:t>
        <a:bodyPr/>
        <a:lstStyle/>
        <a:p>
          <a:endParaRPr lang="en-US"/>
        </a:p>
      </dgm:t>
    </dgm:pt>
    <dgm:pt modelId="{75BD5612-0190-4A26-ADD2-FC1633D375FB}">
      <dgm:prSet/>
      <dgm:spPr/>
      <dgm:t>
        <a:bodyPr/>
        <a:lstStyle/>
        <a:p>
          <a:r>
            <a:rPr lang="en-US" dirty="0" err="1"/>
            <a:t>fornire</a:t>
          </a:r>
          <a:r>
            <a:rPr lang="en-US" dirty="0"/>
            <a:t> un </a:t>
          </a:r>
          <a:r>
            <a:rPr lang="en-US" dirty="0" err="1"/>
            <a:t>quadro</a:t>
          </a:r>
          <a:r>
            <a:rPr lang="en-US" dirty="0"/>
            <a:t> </a:t>
          </a:r>
          <a:r>
            <a:rPr lang="en-US" dirty="0" err="1"/>
            <a:t>generale</a:t>
          </a:r>
          <a:r>
            <a:rPr lang="en-US" dirty="0"/>
            <a:t> </a:t>
          </a:r>
          <a:r>
            <a:rPr lang="en-US" dirty="0" err="1"/>
            <a:t>sull’autovalutazione</a:t>
          </a:r>
          <a:r>
            <a:rPr lang="en-US" dirty="0"/>
            <a:t> </a:t>
          </a:r>
          <a:r>
            <a:rPr lang="en-US" dirty="0" err="1"/>
            <a:t>d’Istituto</a:t>
          </a:r>
          <a:endParaRPr lang="en-US" dirty="0"/>
        </a:p>
      </dgm:t>
    </dgm:pt>
    <dgm:pt modelId="{08F9634A-CE6A-4861-9B26-15866481E7D1}" type="parTrans" cxnId="{1F1B84DD-F4BC-4A7D-A191-9B4AC789F27E}">
      <dgm:prSet/>
      <dgm:spPr/>
      <dgm:t>
        <a:bodyPr/>
        <a:lstStyle/>
        <a:p>
          <a:endParaRPr lang="en-US"/>
        </a:p>
      </dgm:t>
    </dgm:pt>
    <dgm:pt modelId="{E7CF63E0-F8C8-48C7-AB0F-143A7DA32AAA}" type="sibTrans" cxnId="{1F1B84DD-F4BC-4A7D-A191-9B4AC789F27E}">
      <dgm:prSet/>
      <dgm:spPr/>
      <dgm:t>
        <a:bodyPr/>
        <a:lstStyle/>
        <a:p>
          <a:endParaRPr lang="en-US"/>
        </a:p>
      </dgm:t>
    </dgm:pt>
    <dgm:pt modelId="{A547B4A3-1BE3-4B2F-BF8D-883AF6881D83}">
      <dgm:prSet/>
      <dgm:spPr/>
      <dgm:t>
        <a:bodyPr/>
        <a:lstStyle/>
        <a:p>
          <a:r>
            <a:rPr lang="en-US" dirty="0" err="1"/>
            <a:t>Modalità</a:t>
          </a:r>
          <a:r>
            <a:rPr lang="en-US" dirty="0"/>
            <a:t> di </a:t>
          </a:r>
          <a:r>
            <a:rPr lang="en-US" dirty="0" err="1"/>
            <a:t>somministrazione</a:t>
          </a:r>
          <a:r>
            <a:rPr lang="en-US" dirty="0"/>
            <a:t>:</a:t>
          </a:r>
        </a:p>
      </dgm:t>
    </dgm:pt>
    <dgm:pt modelId="{2DF30B1F-C761-4B26-B19C-6992A13F2908}" type="parTrans" cxnId="{4800928B-2A91-40DD-B5E8-67CF8C88CCA0}">
      <dgm:prSet/>
      <dgm:spPr/>
      <dgm:t>
        <a:bodyPr/>
        <a:lstStyle/>
        <a:p>
          <a:endParaRPr lang="en-US"/>
        </a:p>
      </dgm:t>
    </dgm:pt>
    <dgm:pt modelId="{7BC095E2-CE4E-4C2C-911A-89E60993C1A1}" type="sibTrans" cxnId="{4800928B-2A91-40DD-B5E8-67CF8C88CCA0}">
      <dgm:prSet/>
      <dgm:spPr/>
      <dgm:t>
        <a:bodyPr/>
        <a:lstStyle/>
        <a:p>
          <a:endParaRPr lang="en-US"/>
        </a:p>
      </dgm:t>
    </dgm:pt>
    <dgm:pt modelId="{3A2FF706-B662-49B0-9F75-DD6581F8E10E}">
      <dgm:prSet/>
      <dgm:spPr/>
      <dgm:t>
        <a:bodyPr/>
        <a:lstStyle/>
        <a:p>
          <a:r>
            <a:rPr lang="en-US" dirty="0" err="1"/>
            <a:t>questionario</a:t>
          </a:r>
          <a:r>
            <a:rPr lang="en-US" dirty="0"/>
            <a:t> </a:t>
          </a:r>
          <a:r>
            <a:rPr lang="en-US" dirty="0" err="1"/>
            <a:t>anonimo</a:t>
          </a:r>
          <a:endParaRPr lang="en-US" dirty="0"/>
        </a:p>
      </dgm:t>
    </dgm:pt>
    <dgm:pt modelId="{0F031724-A820-48BE-AED0-CF1DFC7CDCAD}" type="parTrans" cxnId="{373525D2-48DC-422B-AFC4-9FBA9D84A15C}">
      <dgm:prSet/>
      <dgm:spPr/>
      <dgm:t>
        <a:bodyPr/>
        <a:lstStyle/>
        <a:p>
          <a:endParaRPr lang="en-US"/>
        </a:p>
      </dgm:t>
    </dgm:pt>
    <dgm:pt modelId="{46138BE1-69A6-4C35-8625-0DC22410E71A}" type="sibTrans" cxnId="{373525D2-48DC-422B-AFC4-9FBA9D84A15C}">
      <dgm:prSet/>
      <dgm:spPr/>
      <dgm:t>
        <a:bodyPr/>
        <a:lstStyle/>
        <a:p>
          <a:endParaRPr lang="en-US"/>
        </a:p>
      </dgm:t>
    </dgm:pt>
    <dgm:pt modelId="{C91C2350-FF9F-4D8F-B37B-57B5C1D62378}">
      <dgm:prSet/>
      <dgm:spPr/>
      <dgm:t>
        <a:bodyPr/>
        <a:lstStyle/>
        <a:p>
          <a:r>
            <a:rPr lang="en-US" dirty="0" err="1"/>
            <a:t>personale</a:t>
          </a:r>
          <a:r>
            <a:rPr lang="en-US" dirty="0"/>
            <a:t> </a:t>
          </a:r>
          <a:r>
            <a:rPr lang="en-US" dirty="0" err="1"/>
            <a:t>ata</a:t>
          </a:r>
          <a:r>
            <a:rPr lang="en-US" dirty="0"/>
            <a:t> (16 </a:t>
          </a:r>
          <a:r>
            <a:rPr lang="en-US" dirty="0" err="1"/>
            <a:t>su</a:t>
          </a:r>
          <a:r>
            <a:rPr lang="en-US" dirty="0"/>
            <a:t> 19)</a:t>
          </a:r>
        </a:p>
      </dgm:t>
    </dgm:pt>
    <dgm:pt modelId="{C6203971-7CBB-40DE-8E08-0A76E65A06B6}" type="parTrans" cxnId="{10C8BD75-67C1-4904-9B72-5B4A0D00374B}">
      <dgm:prSet/>
      <dgm:spPr/>
      <dgm:t>
        <a:bodyPr/>
        <a:lstStyle/>
        <a:p>
          <a:endParaRPr lang="en-US"/>
        </a:p>
      </dgm:t>
    </dgm:pt>
    <dgm:pt modelId="{DD56A44A-98AA-484F-9E98-441B2C37C740}" type="sibTrans" cxnId="{10C8BD75-67C1-4904-9B72-5B4A0D00374B}">
      <dgm:prSet/>
      <dgm:spPr/>
      <dgm:t>
        <a:bodyPr/>
        <a:lstStyle/>
        <a:p>
          <a:endParaRPr lang="en-US"/>
        </a:p>
      </dgm:t>
    </dgm:pt>
    <dgm:pt modelId="{294C221B-401B-449B-B26D-D3CDADF5C33E}">
      <dgm:prSet/>
      <dgm:spPr/>
      <dgm:t>
        <a:bodyPr/>
        <a:lstStyle/>
        <a:p>
          <a:r>
            <a:rPr lang="en-US" dirty="0" err="1"/>
            <a:t>stimolare</a:t>
          </a:r>
          <a:r>
            <a:rPr lang="en-US" dirty="0"/>
            <a:t> </a:t>
          </a:r>
          <a:r>
            <a:rPr lang="en-US" dirty="0" err="1"/>
            <a:t>una</a:t>
          </a:r>
          <a:r>
            <a:rPr lang="en-US" dirty="0"/>
            <a:t> </a:t>
          </a:r>
          <a:r>
            <a:rPr lang="en-US" dirty="0" err="1"/>
            <a:t>riflessione</a:t>
          </a:r>
          <a:r>
            <a:rPr lang="en-US" dirty="0"/>
            <a:t> ai </a:t>
          </a:r>
          <a:r>
            <a:rPr lang="en-US" dirty="0" err="1"/>
            <a:t>fini</a:t>
          </a:r>
          <a:r>
            <a:rPr lang="en-US" dirty="0"/>
            <a:t> di un </a:t>
          </a:r>
          <a:r>
            <a:rPr lang="en-US" dirty="0" err="1"/>
            <a:t>miglioramento</a:t>
          </a:r>
          <a:endParaRPr lang="en-US" dirty="0"/>
        </a:p>
      </dgm:t>
    </dgm:pt>
    <dgm:pt modelId="{88A88CFC-8398-49CA-9583-E16CD233BA88}" type="parTrans" cxnId="{EB2B828D-35B6-4391-87E8-06F08162DA56}">
      <dgm:prSet/>
      <dgm:spPr/>
      <dgm:t>
        <a:bodyPr/>
        <a:lstStyle/>
        <a:p>
          <a:endParaRPr lang="it-IT"/>
        </a:p>
      </dgm:t>
    </dgm:pt>
    <dgm:pt modelId="{8FDB22F5-5A5F-48AE-BAD3-48C07DEDEB77}" type="sibTrans" cxnId="{EB2B828D-35B6-4391-87E8-06F08162DA56}">
      <dgm:prSet/>
      <dgm:spPr/>
      <dgm:t>
        <a:bodyPr/>
        <a:lstStyle/>
        <a:p>
          <a:endParaRPr lang="it-IT"/>
        </a:p>
      </dgm:t>
    </dgm:pt>
    <dgm:pt modelId="{33EB5A01-91AB-4181-AAE0-95D1E8A6C916}">
      <dgm:prSet/>
      <dgm:spPr/>
      <dgm:t>
        <a:bodyPr/>
        <a:lstStyle/>
        <a:p>
          <a:r>
            <a:rPr lang="en-US" dirty="0" err="1"/>
            <a:t>personale</a:t>
          </a:r>
          <a:r>
            <a:rPr lang="en-US" dirty="0"/>
            <a:t> </a:t>
          </a:r>
          <a:r>
            <a:rPr lang="en-US" dirty="0" err="1"/>
            <a:t>docente</a:t>
          </a:r>
          <a:r>
            <a:rPr lang="en-US" dirty="0"/>
            <a:t> </a:t>
          </a:r>
          <a:r>
            <a:rPr lang="en-US" dirty="0" err="1"/>
            <a:t>dei</a:t>
          </a:r>
          <a:r>
            <a:rPr lang="en-US" dirty="0"/>
            <a:t> </a:t>
          </a:r>
          <a:r>
            <a:rPr lang="en-US" dirty="0" err="1"/>
            <a:t>tre</a:t>
          </a:r>
          <a:r>
            <a:rPr lang="en-US" dirty="0"/>
            <a:t> </a:t>
          </a:r>
          <a:r>
            <a:rPr lang="en-US" dirty="0" err="1"/>
            <a:t>ordini</a:t>
          </a:r>
          <a:r>
            <a:rPr lang="en-US" dirty="0"/>
            <a:t> (93 </a:t>
          </a:r>
          <a:r>
            <a:rPr lang="en-US" dirty="0" err="1"/>
            <a:t>su</a:t>
          </a:r>
          <a:r>
            <a:rPr lang="en-US" dirty="0"/>
            <a:t> 140)</a:t>
          </a:r>
        </a:p>
      </dgm:t>
    </dgm:pt>
    <dgm:pt modelId="{FE8C36F0-85F5-4A73-BD5E-F2CE4CBECEAF}" type="parTrans" cxnId="{278DA68D-2D7A-4BCD-9179-971414AA4A91}">
      <dgm:prSet/>
      <dgm:spPr/>
      <dgm:t>
        <a:bodyPr/>
        <a:lstStyle/>
        <a:p>
          <a:endParaRPr lang="it-IT"/>
        </a:p>
      </dgm:t>
    </dgm:pt>
    <dgm:pt modelId="{A67D4775-880B-4B38-9B40-5F42FBDED793}" type="sibTrans" cxnId="{278DA68D-2D7A-4BCD-9179-971414AA4A91}">
      <dgm:prSet/>
      <dgm:spPr/>
      <dgm:t>
        <a:bodyPr/>
        <a:lstStyle/>
        <a:p>
          <a:endParaRPr lang="it-IT"/>
        </a:p>
      </dgm:t>
    </dgm:pt>
    <dgm:pt modelId="{01B3E046-4D66-486B-8B5F-CE77E3C928A2}">
      <dgm:prSet/>
      <dgm:spPr/>
      <dgm:t>
        <a:bodyPr/>
        <a:lstStyle/>
        <a:p>
          <a:r>
            <a:rPr lang="en-US" dirty="0" err="1"/>
            <a:t>genitori</a:t>
          </a:r>
          <a:r>
            <a:rPr lang="en-US" dirty="0"/>
            <a:t> </a:t>
          </a:r>
          <a:r>
            <a:rPr lang="en-US" dirty="0" err="1"/>
            <a:t>dei</a:t>
          </a:r>
          <a:r>
            <a:rPr lang="en-US" dirty="0"/>
            <a:t> </a:t>
          </a:r>
          <a:r>
            <a:rPr lang="en-US" dirty="0" err="1"/>
            <a:t>tre</a:t>
          </a:r>
          <a:r>
            <a:rPr lang="en-US" dirty="0"/>
            <a:t> </a:t>
          </a:r>
          <a:r>
            <a:rPr lang="en-US" dirty="0" err="1"/>
            <a:t>ordini</a:t>
          </a:r>
          <a:r>
            <a:rPr lang="en-US" dirty="0"/>
            <a:t> (122 </a:t>
          </a:r>
          <a:r>
            <a:rPr lang="en-US" dirty="0" err="1"/>
            <a:t>su</a:t>
          </a:r>
          <a:r>
            <a:rPr lang="en-US" dirty="0"/>
            <a:t> 1108)</a:t>
          </a:r>
        </a:p>
      </dgm:t>
    </dgm:pt>
    <dgm:pt modelId="{C9082E31-B729-4D2C-A2BC-F70D333E8049}" type="parTrans" cxnId="{1C97FA75-EFE0-4590-B09E-A4F36943D2DD}">
      <dgm:prSet/>
      <dgm:spPr/>
      <dgm:t>
        <a:bodyPr/>
        <a:lstStyle/>
        <a:p>
          <a:endParaRPr lang="it-IT"/>
        </a:p>
      </dgm:t>
    </dgm:pt>
    <dgm:pt modelId="{94D2A9CD-0532-4A3D-AA72-FDA2B7546010}" type="sibTrans" cxnId="{1C97FA75-EFE0-4590-B09E-A4F36943D2DD}">
      <dgm:prSet/>
      <dgm:spPr/>
      <dgm:t>
        <a:bodyPr/>
        <a:lstStyle/>
        <a:p>
          <a:endParaRPr lang="it-IT"/>
        </a:p>
      </dgm:t>
    </dgm:pt>
    <dgm:pt modelId="{7AA61F17-32D9-4FBE-BC69-9C18FDAB2CAF}" type="pres">
      <dgm:prSet presAssocID="{8D3FF67E-D28E-4C1F-A78A-06DEFE0A7225}" presName="linear" presStyleCnt="0">
        <dgm:presLayoutVars>
          <dgm:dir/>
          <dgm:animLvl val="lvl"/>
          <dgm:resizeHandles val="exact"/>
        </dgm:presLayoutVars>
      </dgm:prSet>
      <dgm:spPr/>
    </dgm:pt>
    <dgm:pt modelId="{05ADDE95-5A84-434C-978C-EBACFAE3C3E4}" type="pres">
      <dgm:prSet presAssocID="{1E9B1EBA-B823-46E8-85D4-7B9CBED0D6B7}" presName="parentLin" presStyleCnt="0"/>
      <dgm:spPr/>
    </dgm:pt>
    <dgm:pt modelId="{0952AA3E-2567-460F-B357-9C24761B2137}" type="pres">
      <dgm:prSet presAssocID="{1E9B1EBA-B823-46E8-85D4-7B9CBED0D6B7}" presName="parentLeftMargin" presStyleLbl="node1" presStyleIdx="0" presStyleCnt="2"/>
      <dgm:spPr/>
    </dgm:pt>
    <dgm:pt modelId="{0993609A-B6EC-40A5-9E2A-A853100B9A9A}" type="pres">
      <dgm:prSet presAssocID="{1E9B1EBA-B823-46E8-85D4-7B9CBED0D6B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E8A3343-DCFA-4F6A-98B7-A6415E67E3D2}" type="pres">
      <dgm:prSet presAssocID="{1E9B1EBA-B823-46E8-85D4-7B9CBED0D6B7}" presName="negativeSpace" presStyleCnt="0"/>
      <dgm:spPr/>
    </dgm:pt>
    <dgm:pt modelId="{409685E9-94B5-43FB-B9D2-04484E34EA69}" type="pres">
      <dgm:prSet presAssocID="{1E9B1EBA-B823-46E8-85D4-7B9CBED0D6B7}" presName="childText" presStyleLbl="conFgAcc1" presStyleIdx="0" presStyleCnt="2">
        <dgm:presLayoutVars>
          <dgm:bulletEnabled val="1"/>
        </dgm:presLayoutVars>
      </dgm:prSet>
      <dgm:spPr/>
    </dgm:pt>
    <dgm:pt modelId="{0E095983-74BC-40A1-AEC5-63F1808C2DE0}" type="pres">
      <dgm:prSet presAssocID="{9A0EF883-F887-4CF1-AF72-53D7E39736C8}" presName="spaceBetweenRectangles" presStyleCnt="0"/>
      <dgm:spPr/>
    </dgm:pt>
    <dgm:pt modelId="{508406A7-88EA-47AF-AAA5-86BA119FF846}" type="pres">
      <dgm:prSet presAssocID="{A547B4A3-1BE3-4B2F-BF8D-883AF6881D83}" presName="parentLin" presStyleCnt="0"/>
      <dgm:spPr/>
    </dgm:pt>
    <dgm:pt modelId="{F530467C-7B9A-49DC-9CFE-5980B4192D09}" type="pres">
      <dgm:prSet presAssocID="{A547B4A3-1BE3-4B2F-BF8D-883AF6881D83}" presName="parentLeftMargin" presStyleLbl="node1" presStyleIdx="0" presStyleCnt="2"/>
      <dgm:spPr/>
    </dgm:pt>
    <dgm:pt modelId="{959C2BE2-7BB8-484C-BBD5-34D9EF3624E0}" type="pres">
      <dgm:prSet presAssocID="{A547B4A3-1BE3-4B2F-BF8D-883AF6881D8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F31A0B9-96E5-4316-A047-872B829C0DAD}" type="pres">
      <dgm:prSet presAssocID="{A547B4A3-1BE3-4B2F-BF8D-883AF6881D83}" presName="negativeSpace" presStyleCnt="0"/>
      <dgm:spPr/>
    </dgm:pt>
    <dgm:pt modelId="{8C10FE4E-2620-4FC7-8CB0-6B7E5CA0CAE6}" type="pres">
      <dgm:prSet presAssocID="{A547B4A3-1BE3-4B2F-BF8D-883AF6881D8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50D6827-34A5-4A6E-A2BF-581B711BC434}" type="presOf" srcId="{294C221B-401B-449B-B26D-D3CDADF5C33E}" destId="{409685E9-94B5-43FB-B9D2-04484E34EA69}" srcOrd="0" destOrd="1" presId="urn:microsoft.com/office/officeart/2005/8/layout/list1"/>
    <dgm:cxn modelId="{C876D532-4954-4EF0-B272-30A8DE83B5C8}" type="presOf" srcId="{33EB5A01-91AB-4181-AAE0-95D1E8A6C916}" destId="{8C10FE4E-2620-4FC7-8CB0-6B7E5CA0CAE6}" srcOrd="0" destOrd="2" presId="urn:microsoft.com/office/officeart/2005/8/layout/list1"/>
    <dgm:cxn modelId="{A6EC6D5F-88C5-41FA-A326-DB8103D522EA}" type="presOf" srcId="{1E9B1EBA-B823-46E8-85D4-7B9CBED0D6B7}" destId="{0993609A-B6EC-40A5-9E2A-A853100B9A9A}" srcOrd="1" destOrd="0" presId="urn:microsoft.com/office/officeart/2005/8/layout/list1"/>
    <dgm:cxn modelId="{DA6EBC49-5EF8-4138-8FED-D4735F7ADD33}" type="presOf" srcId="{3A2FF706-B662-49B0-9F75-DD6581F8E10E}" destId="{8C10FE4E-2620-4FC7-8CB0-6B7E5CA0CAE6}" srcOrd="0" destOrd="0" presId="urn:microsoft.com/office/officeart/2005/8/layout/list1"/>
    <dgm:cxn modelId="{B990496A-5FA4-45F8-896E-E03D25244FF0}" type="presOf" srcId="{75BD5612-0190-4A26-ADD2-FC1633D375FB}" destId="{409685E9-94B5-43FB-B9D2-04484E34EA69}" srcOrd="0" destOrd="0" presId="urn:microsoft.com/office/officeart/2005/8/layout/list1"/>
    <dgm:cxn modelId="{6E7D7E4F-C0A4-4378-9605-53D630306893}" srcId="{8D3FF67E-D28E-4C1F-A78A-06DEFE0A7225}" destId="{1E9B1EBA-B823-46E8-85D4-7B9CBED0D6B7}" srcOrd="0" destOrd="0" parTransId="{AA3F65EF-5B26-48D1-8398-9F42ED4F3568}" sibTransId="{9A0EF883-F887-4CF1-AF72-53D7E39736C8}"/>
    <dgm:cxn modelId="{10C8BD75-67C1-4904-9B72-5B4A0D00374B}" srcId="{3A2FF706-B662-49B0-9F75-DD6581F8E10E}" destId="{C91C2350-FF9F-4D8F-B37B-57B5C1D62378}" srcOrd="0" destOrd="0" parTransId="{C6203971-7CBB-40DE-8E08-0A76E65A06B6}" sibTransId="{DD56A44A-98AA-484F-9E98-441B2C37C740}"/>
    <dgm:cxn modelId="{1C97FA75-EFE0-4590-B09E-A4F36943D2DD}" srcId="{3A2FF706-B662-49B0-9F75-DD6581F8E10E}" destId="{01B3E046-4D66-486B-8B5F-CE77E3C928A2}" srcOrd="2" destOrd="0" parTransId="{C9082E31-B729-4D2C-A2BC-F70D333E8049}" sibTransId="{94D2A9CD-0532-4A3D-AA72-FDA2B7546010}"/>
    <dgm:cxn modelId="{4800928B-2A91-40DD-B5E8-67CF8C88CCA0}" srcId="{8D3FF67E-D28E-4C1F-A78A-06DEFE0A7225}" destId="{A547B4A3-1BE3-4B2F-BF8D-883AF6881D83}" srcOrd="1" destOrd="0" parTransId="{2DF30B1F-C761-4B26-B19C-6992A13F2908}" sibTransId="{7BC095E2-CE4E-4C2C-911A-89E60993C1A1}"/>
    <dgm:cxn modelId="{EB2B828D-35B6-4391-87E8-06F08162DA56}" srcId="{1E9B1EBA-B823-46E8-85D4-7B9CBED0D6B7}" destId="{294C221B-401B-449B-B26D-D3CDADF5C33E}" srcOrd="1" destOrd="0" parTransId="{88A88CFC-8398-49CA-9583-E16CD233BA88}" sibTransId="{8FDB22F5-5A5F-48AE-BAD3-48C07DEDEB77}"/>
    <dgm:cxn modelId="{278DA68D-2D7A-4BCD-9179-971414AA4A91}" srcId="{3A2FF706-B662-49B0-9F75-DD6581F8E10E}" destId="{33EB5A01-91AB-4181-AAE0-95D1E8A6C916}" srcOrd="1" destOrd="0" parTransId="{FE8C36F0-85F5-4A73-BD5E-F2CE4CBECEAF}" sibTransId="{A67D4775-880B-4B38-9B40-5F42FBDED793}"/>
    <dgm:cxn modelId="{E4021999-B064-4BE6-AA16-9654EB5CAEB2}" type="presOf" srcId="{C91C2350-FF9F-4D8F-B37B-57B5C1D62378}" destId="{8C10FE4E-2620-4FC7-8CB0-6B7E5CA0CAE6}" srcOrd="0" destOrd="1" presId="urn:microsoft.com/office/officeart/2005/8/layout/list1"/>
    <dgm:cxn modelId="{41C9D4AD-BCF1-4428-9863-85FBEA56D4FE}" type="presOf" srcId="{A547B4A3-1BE3-4B2F-BF8D-883AF6881D83}" destId="{F530467C-7B9A-49DC-9CFE-5980B4192D09}" srcOrd="0" destOrd="0" presId="urn:microsoft.com/office/officeart/2005/8/layout/list1"/>
    <dgm:cxn modelId="{BD5A51B1-8E7A-4F23-89FE-C975EFDE6B1F}" type="presOf" srcId="{1E9B1EBA-B823-46E8-85D4-7B9CBED0D6B7}" destId="{0952AA3E-2567-460F-B357-9C24761B2137}" srcOrd="0" destOrd="0" presId="urn:microsoft.com/office/officeart/2005/8/layout/list1"/>
    <dgm:cxn modelId="{A932DBBA-046F-4576-8D46-AFDEFB8F8992}" type="presOf" srcId="{8D3FF67E-D28E-4C1F-A78A-06DEFE0A7225}" destId="{7AA61F17-32D9-4FBE-BC69-9C18FDAB2CAF}" srcOrd="0" destOrd="0" presId="urn:microsoft.com/office/officeart/2005/8/layout/list1"/>
    <dgm:cxn modelId="{373525D2-48DC-422B-AFC4-9FBA9D84A15C}" srcId="{A547B4A3-1BE3-4B2F-BF8D-883AF6881D83}" destId="{3A2FF706-B662-49B0-9F75-DD6581F8E10E}" srcOrd="0" destOrd="0" parTransId="{0F031724-A820-48BE-AED0-CF1DFC7CDCAD}" sibTransId="{46138BE1-69A6-4C35-8625-0DC22410E71A}"/>
    <dgm:cxn modelId="{1F1B84DD-F4BC-4A7D-A191-9B4AC789F27E}" srcId="{1E9B1EBA-B823-46E8-85D4-7B9CBED0D6B7}" destId="{75BD5612-0190-4A26-ADD2-FC1633D375FB}" srcOrd="0" destOrd="0" parTransId="{08F9634A-CE6A-4861-9B26-15866481E7D1}" sibTransId="{E7CF63E0-F8C8-48C7-AB0F-143A7DA32AAA}"/>
    <dgm:cxn modelId="{40E50EEB-E610-4B98-8B37-11B04ECA9C3D}" type="presOf" srcId="{A547B4A3-1BE3-4B2F-BF8D-883AF6881D83}" destId="{959C2BE2-7BB8-484C-BBD5-34D9EF3624E0}" srcOrd="1" destOrd="0" presId="urn:microsoft.com/office/officeart/2005/8/layout/list1"/>
    <dgm:cxn modelId="{B3E3F1FD-A02A-430E-A36C-8ADC1FFCE82A}" type="presOf" srcId="{01B3E046-4D66-486B-8B5F-CE77E3C928A2}" destId="{8C10FE4E-2620-4FC7-8CB0-6B7E5CA0CAE6}" srcOrd="0" destOrd="3" presId="urn:microsoft.com/office/officeart/2005/8/layout/list1"/>
    <dgm:cxn modelId="{1A7B034B-B347-480B-9769-199B1DCFEE7E}" type="presParOf" srcId="{7AA61F17-32D9-4FBE-BC69-9C18FDAB2CAF}" destId="{05ADDE95-5A84-434C-978C-EBACFAE3C3E4}" srcOrd="0" destOrd="0" presId="urn:microsoft.com/office/officeart/2005/8/layout/list1"/>
    <dgm:cxn modelId="{43EB4858-90EB-4670-857F-C8C7846DB3C7}" type="presParOf" srcId="{05ADDE95-5A84-434C-978C-EBACFAE3C3E4}" destId="{0952AA3E-2567-460F-B357-9C24761B2137}" srcOrd="0" destOrd="0" presId="urn:microsoft.com/office/officeart/2005/8/layout/list1"/>
    <dgm:cxn modelId="{CC6CC254-4DD4-4B8D-9014-7A3AB2AA93AC}" type="presParOf" srcId="{05ADDE95-5A84-434C-978C-EBACFAE3C3E4}" destId="{0993609A-B6EC-40A5-9E2A-A853100B9A9A}" srcOrd="1" destOrd="0" presId="urn:microsoft.com/office/officeart/2005/8/layout/list1"/>
    <dgm:cxn modelId="{9D651BAC-C950-472E-BC5D-BA315C21F3C7}" type="presParOf" srcId="{7AA61F17-32D9-4FBE-BC69-9C18FDAB2CAF}" destId="{CE8A3343-DCFA-4F6A-98B7-A6415E67E3D2}" srcOrd="1" destOrd="0" presId="urn:microsoft.com/office/officeart/2005/8/layout/list1"/>
    <dgm:cxn modelId="{0012578C-AFB2-494E-A5CC-571F0319F2B5}" type="presParOf" srcId="{7AA61F17-32D9-4FBE-BC69-9C18FDAB2CAF}" destId="{409685E9-94B5-43FB-B9D2-04484E34EA69}" srcOrd="2" destOrd="0" presId="urn:microsoft.com/office/officeart/2005/8/layout/list1"/>
    <dgm:cxn modelId="{D0E859DB-B73B-4589-9D18-4E943D761860}" type="presParOf" srcId="{7AA61F17-32D9-4FBE-BC69-9C18FDAB2CAF}" destId="{0E095983-74BC-40A1-AEC5-63F1808C2DE0}" srcOrd="3" destOrd="0" presId="urn:microsoft.com/office/officeart/2005/8/layout/list1"/>
    <dgm:cxn modelId="{8FFC125E-A359-4663-9443-FFEA8D138975}" type="presParOf" srcId="{7AA61F17-32D9-4FBE-BC69-9C18FDAB2CAF}" destId="{508406A7-88EA-47AF-AAA5-86BA119FF846}" srcOrd="4" destOrd="0" presId="urn:microsoft.com/office/officeart/2005/8/layout/list1"/>
    <dgm:cxn modelId="{1DBF909F-6E6E-40BF-BF7A-6EAAB0F6B8C8}" type="presParOf" srcId="{508406A7-88EA-47AF-AAA5-86BA119FF846}" destId="{F530467C-7B9A-49DC-9CFE-5980B4192D09}" srcOrd="0" destOrd="0" presId="urn:microsoft.com/office/officeart/2005/8/layout/list1"/>
    <dgm:cxn modelId="{C94DEFAF-52B8-4D6E-9D3A-FF54C8CDB79D}" type="presParOf" srcId="{508406A7-88EA-47AF-AAA5-86BA119FF846}" destId="{959C2BE2-7BB8-484C-BBD5-34D9EF3624E0}" srcOrd="1" destOrd="0" presId="urn:microsoft.com/office/officeart/2005/8/layout/list1"/>
    <dgm:cxn modelId="{FA325C9B-BAB3-4A13-B1FB-D7095239F3C9}" type="presParOf" srcId="{7AA61F17-32D9-4FBE-BC69-9C18FDAB2CAF}" destId="{7F31A0B9-96E5-4316-A047-872B829C0DAD}" srcOrd="5" destOrd="0" presId="urn:microsoft.com/office/officeart/2005/8/layout/list1"/>
    <dgm:cxn modelId="{D9D3BEB1-BD38-45C7-962F-75DD632850A1}" type="presParOf" srcId="{7AA61F17-32D9-4FBE-BC69-9C18FDAB2CAF}" destId="{8C10FE4E-2620-4FC7-8CB0-6B7E5CA0CAE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33777C7B-14D0-4D9C-BD2E-478122A3F258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2626E5B-B373-4852-B5AD-0C18DFE20946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87A29C9C-48E6-4FB3-B36C-0C48E7771096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4AA005A9-3AA8-4AD6-8EB7-36B5548C6AF5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4AA005A9-3AA8-4AD6-8EB7-36B5548C6AF5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19D9FA-8FD8-4FFC-9175-8C547694D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E3268-CA25-4475-95A1-8EF034E15D93}" type="pres">
      <dgm:prSet presAssocID="{6219D9FA-8FD8-4FFC-9175-8C547694D00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B95CD63-1560-4F74-B9A2-BE0EF73BE2ED}" type="presOf" srcId="{6219D9FA-8FD8-4FFC-9175-8C547694D001}" destId="{B15E3268-CA25-4475-95A1-8EF034E15D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685E9-94B5-43FB-B9D2-04484E34EA69}">
      <dsp:nvSpPr>
        <dsp:cNvPr id="0" name=""/>
        <dsp:cNvSpPr/>
      </dsp:nvSpPr>
      <dsp:spPr>
        <a:xfrm>
          <a:off x="0" y="410037"/>
          <a:ext cx="9720262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400" tIns="458216" rIns="754400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fornire</a:t>
          </a:r>
          <a:r>
            <a:rPr lang="en-US" sz="2200" kern="1200" dirty="0"/>
            <a:t> un </a:t>
          </a:r>
          <a:r>
            <a:rPr lang="en-US" sz="2200" kern="1200" dirty="0" err="1"/>
            <a:t>quadro</a:t>
          </a:r>
          <a:r>
            <a:rPr lang="en-US" sz="2200" kern="1200" dirty="0"/>
            <a:t> </a:t>
          </a:r>
          <a:r>
            <a:rPr lang="en-US" sz="2200" kern="1200" dirty="0" err="1"/>
            <a:t>generale</a:t>
          </a:r>
          <a:r>
            <a:rPr lang="en-US" sz="2200" kern="1200" dirty="0"/>
            <a:t> </a:t>
          </a:r>
          <a:r>
            <a:rPr lang="en-US" sz="2200" kern="1200" dirty="0" err="1"/>
            <a:t>sull’autovalutazione</a:t>
          </a:r>
          <a:r>
            <a:rPr lang="en-US" sz="2200" kern="1200" dirty="0"/>
            <a:t> </a:t>
          </a:r>
          <a:r>
            <a:rPr lang="en-US" sz="2200" kern="1200" dirty="0" err="1"/>
            <a:t>d’Istituto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stimolare</a:t>
          </a:r>
          <a:r>
            <a:rPr lang="en-US" sz="2200" kern="1200" dirty="0"/>
            <a:t> </a:t>
          </a:r>
          <a:r>
            <a:rPr lang="en-US" sz="2200" kern="1200" dirty="0" err="1"/>
            <a:t>una</a:t>
          </a:r>
          <a:r>
            <a:rPr lang="en-US" sz="2200" kern="1200" dirty="0"/>
            <a:t> </a:t>
          </a:r>
          <a:r>
            <a:rPr lang="en-US" sz="2200" kern="1200" dirty="0" err="1"/>
            <a:t>riflessione</a:t>
          </a:r>
          <a:r>
            <a:rPr lang="en-US" sz="2200" kern="1200" dirty="0"/>
            <a:t> ai </a:t>
          </a:r>
          <a:r>
            <a:rPr lang="en-US" sz="2200" kern="1200" dirty="0" err="1"/>
            <a:t>fini</a:t>
          </a:r>
          <a:r>
            <a:rPr lang="en-US" sz="2200" kern="1200" dirty="0"/>
            <a:t> di un </a:t>
          </a:r>
          <a:r>
            <a:rPr lang="en-US" sz="2200" kern="1200" dirty="0" err="1"/>
            <a:t>miglioramento</a:t>
          </a:r>
          <a:endParaRPr lang="en-US" sz="2200" kern="1200" dirty="0"/>
        </a:p>
      </dsp:txBody>
      <dsp:txXfrm>
        <a:off x="0" y="410037"/>
        <a:ext cx="9720262" cy="1212750"/>
      </dsp:txXfrm>
    </dsp:sp>
    <dsp:sp modelId="{0993609A-B6EC-40A5-9E2A-A853100B9A9A}">
      <dsp:nvSpPr>
        <dsp:cNvPr id="0" name=""/>
        <dsp:cNvSpPr/>
      </dsp:nvSpPr>
      <dsp:spPr>
        <a:xfrm>
          <a:off x="486013" y="85317"/>
          <a:ext cx="6804183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Scopi generali:</a:t>
          </a:r>
        </a:p>
      </dsp:txBody>
      <dsp:txXfrm>
        <a:off x="517716" y="117020"/>
        <a:ext cx="6740777" cy="586034"/>
      </dsp:txXfrm>
    </dsp:sp>
    <dsp:sp modelId="{8C10FE4E-2620-4FC7-8CB0-6B7E5CA0CAE6}">
      <dsp:nvSpPr>
        <dsp:cNvPr id="0" name=""/>
        <dsp:cNvSpPr/>
      </dsp:nvSpPr>
      <dsp:spPr>
        <a:xfrm>
          <a:off x="0" y="2066307"/>
          <a:ext cx="9720262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400" tIns="458216" rIns="754400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questionario</a:t>
          </a:r>
          <a:r>
            <a:rPr lang="en-US" sz="2200" kern="1200" dirty="0"/>
            <a:t> </a:t>
          </a:r>
          <a:r>
            <a:rPr lang="en-US" sz="2200" kern="1200" dirty="0" err="1"/>
            <a:t>anonimo</a:t>
          </a:r>
          <a:endParaRPr lang="en-US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personale</a:t>
          </a:r>
          <a:r>
            <a:rPr lang="en-US" sz="2200" kern="1200" dirty="0"/>
            <a:t> </a:t>
          </a:r>
          <a:r>
            <a:rPr lang="en-US" sz="2200" kern="1200" dirty="0" err="1"/>
            <a:t>ata</a:t>
          </a:r>
          <a:r>
            <a:rPr lang="en-US" sz="2200" kern="1200" dirty="0"/>
            <a:t> (16 </a:t>
          </a:r>
          <a:r>
            <a:rPr lang="en-US" sz="2200" kern="1200" dirty="0" err="1"/>
            <a:t>su</a:t>
          </a:r>
          <a:r>
            <a:rPr lang="en-US" sz="2200" kern="1200" dirty="0"/>
            <a:t> 19)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personale</a:t>
          </a:r>
          <a:r>
            <a:rPr lang="en-US" sz="2200" kern="1200" dirty="0"/>
            <a:t> </a:t>
          </a:r>
          <a:r>
            <a:rPr lang="en-US" sz="2200" kern="1200" dirty="0" err="1"/>
            <a:t>docente</a:t>
          </a:r>
          <a:r>
            <a:rPr lang="en-US" sz="2200" kern="1200" dirty="0"/>
            <a:t> </a:t>
          </a:r>
          <a:r>
            <a:rPr lang="en-US" sz="2200" kern="1200" dirty="0" err="1"/>
            <a:t>dei</a:t>
          </a:r>
          <a:r>
            <a:rPr lang="en-US" sz="2200" kern="1200" dirty="0"/>
            <a:t> </a:t>
          </a:r>
          <a:r>
            <a:rPr lang="en-US" sz="2200" kern="1200" dirty="0" err="1"/>
            <a:t>tre</a:t>
          </a:r>
          <a:r>
            <a:rPr lang="en-US" sz="2200" kern="1200" dirty="0"/>
            <a:t> </a:t>
          </a:r>
          <a:r>
            <a:rPr lang="en-US" sz="2200" kern="1200" dirty="0" err="1"/>
            <a:t>ordini</a:t>
          </a:r>
          <a:r>
            <a:rPr lang="en-US" sz="2200" kern="1200" dirty="0"/>
            <a:t> (93 </a:t>
          </a:r>
          <a:r>
            <a:rPr lang="en-US" sz="2200" kern="1200" dirty="0" err="1"/>
            <a:t>su</a:t>
          </a:r>
          <a:r>
            <a:rPr lang="en-US" sz="2200" kern="1200" dirty="0"/>
            <a:t> 140)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genitori</a:t>
          </a:r>
          <a:r>
            <a:rPr lang="en-US" sz="2200" kern="1200" dirty="0"/>
            <a:t> </a:t>
          </a:r>
          <a:r>
            <a:rPr lang="en-US" sz="2200" kern="1200" dirty="0" err="1"/>
            <a:t>dei</a:t>
          </a:r>
          <a:r>
            <a:rPr lang="en-US" sz="2200" kern="1200" dirty="0"/>
            <a:t> </a:t>
          </a:r>
          <a:r>
            <a:rPr lang="en-US" sz="2200" kern="1200" dirty="0" err="1"/>
            <a:t>tre</a:t>
          </a:r>
          <a:r>
            <a:rPr lang="en-US" sz="2200" kern="1200" dirty="0"/>
            <a:t> </a:t>
          </a:r>
          <a:r>
            <a:rPr lang="en-US" sz="2200" kern="1200" dirty="0" err="1"/>
            <a:t>ordini</a:t>
          </a:r>
          <a:r>
            <a:rPr lang="en-US" sz="2200" kern="1200" dirty="0"/>
            <a:t> (122 </a:t>
          </a:r>
          <a:r>
            <a:rPr lang="en-US" sz="2200" kern="1200" dirty="0" err="1"/>
            <a:t>su</a:t>
          </a:r>
          <a:r>
            <a:rPr lang="en-US" sz="2200" kern="1200" dirty="0"/>
            <a:t> 1108)</a:t>
          </a:r>
        </a:p>
      </dsp:txBody>
      <dsp:txXfrm>
        <a:off x="0" y="2066307"/>
        <a:ext cx="9720262" cy="1871100"/>
      </dsp:txXfrm>
    </dsp:sp>
    <dsp:sp modelId="{959C2BE2-7BB8-484C-BBD5-34D9EF3624E0}">
      <dsp:nvSpPr>
        <dsp:cNvPr id="0" name=""/>
        <dsp:cNvSpPr/>
      </dsp:nvSpPr>
      <dsp:spPr>
        <a:xfrm>
          <a:off x="486013" y="1741587"/>
          <a:ext cx="6804183" cy="64944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Modalità</a:t>
          </a:r>
          <a:r>
            <a:rPr lang="en-US" sz="2200" kern="1200" dirty="0"/>
            <a:t> di </a:t>
          </a:r>
          <a:r>
            <a:rPr lang="en-US" sz="2200" kern="1200" dirty="0" err="1"/>
            <a:t>somministrazione</a:t>
          </a:r>
          <a:r>
            <a:rPr lang="en-US" sz="2200" kern="1200" dirty="0"/>
            <a:t>:</a:t>
          </a:r>
        </a:p>
      </dsp:txBody>
      <dsp:txXfrm>
        <a:off x="517716" y="1773290"/>
        <a:ext cx="6740777" cy="5860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70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69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2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85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50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05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41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21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99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07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7D16CB-5608-4DA1-9D23-6000B1680769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8C92FA-D304-4EB7-ABB9-132CC38598EA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05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chart" Target="../charts/chart33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5.xml"/><Relationship Id="rId3" Type="http://schemas.openxmlformats.org/officeDocument/2006/relationships/diagramLayout" Target="../diagrams/layout10.xml"/><Relationship Id="rId7" Type="http://schemas.openxmlformats.org/officeDocument/2006/relationships/chart" Target="../charts/chart34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openxmlformats.org/officeDocument/2006/relationships/chart" Target="../charts/chart3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8.xml"/><Relationship Id="rId3" Type="http://schemas.openxmlformats.org/officeDocument/2006/relationships/diagramLayout" Target="../diagrams/layout11.xml"/><Relationship Id="rId7" Type="http://schemas.openxmlformats.org/officeDocument/2006/relationships/chart" Target="../charts/chart37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chart" Target="../charts/chart39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1.xml"/><Relationship Id="rId3" Type="http://schemas.openxmlformats.org/officeDocument/2006/relationships/diagramLayout" Target="../diagrams/layout12.xml"/><Relationship Id="rId7" Type="http://schemas.openxmlformats.org/officeDocument/2006/relationships/chart" Target="../charts/chart40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Relationship Id="rId9" Type="http://schemas.openxmlformats.org/officeDocument/2006/relationships/chart" Target="../charts/chart4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4.xml"/><Relationship Id="rId3" Type="http://schemas.openxmlformats.org/officeDocument/2006/relationships/diagramLayout" Target="../diagrams/layout13.xml"/><Relationship Id="rId7" Type="http://schemas.openxmlformats.org/officeDocument/2006/relationships/chart" Target="../charts/chart4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Relationship Id="rId9" Type="http://schemas.openxmlformats.org/officeDocument/2006/relationships/chart" Target="../charts/chart4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7.xml"/><Relationship Id="rId3" Type="http://schemas.openxmlformats.org/officeDocument/2006/relationships/diagramLayout" Target="../diagrams/layout14.xml"/><Relationship Id="rId7" Type="http://schemas.openxmlformats.org/officeDocument/2006/relationships/chart" Target="../charts/chart46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Relationship Id="rId9" Type="http://schemas.openxmlformats.org/officeDocument/2006/relationships/chart" Target="../charts/chart4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0.xml"/><Relationship Id="rId3" Type="http://schemas.openxmlformats.org/officeDocument/2006/relationships/diagramLayout" Target="../diagrams/layout15.xml"/><Relationship Id="rId7" Type="http://schemas.openxmlformats.org/officeDocument/2006/relationships/chart" Target="../charts/chart49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Relationship Id="rId9" Type="http://schemas.openxmlformats.org/officeDocument/2006/relationships/chart" Target="../charts/char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2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3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chart" Target="../charts/chart4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chart" Target="../charts/chart5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308606-CD15-469D-A942-587D71900D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Report autovalutazione </a:t>
            </a:r>
            <a:br>
              <a:rPr lang="it-IT" dirty="0"/>
            </a:br>
            <a:r>
              <a:rPr lang="it-IT" dirty="0"/>
              <a:t>d’istituto</a:t>
            </a:r>
            <a:br>
              <a:rPr lang="it-IT" dirty="0"/>
            </a:br>
            <a:r>
              <a:rPr lang="it-IT" dirty="0" err="1"/>
              <a:t>a.s.</a:t>
            </a:r>
            <a:r>
              <a:rPr lang="it-IT" dirty="0"/>
              <a:t> 2021/2022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FA9CDF7-32C9-4324-B199-510443AF9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8503" y="4960137"/>
            <a:ext cx="3488635" cy="1463040"/>
          </a:xfrm>
        </p:spPr>
        <p:txBody>
          <a:bodyPr>
            <a:normAutofit/>
          </a:bodyPr>
          <a:lstStyle/>
          <a:p>
            <a:r>
              <a:rPr lang="it-IT" b="1" u="sng" dirty="0"/>
              <a:t>Commissione Esiti</a:t>
            </a:r>
            <a:r>
              <a:rPr lang="it-IT" dirty="0"/>
              <a:t>: </a:t>
            </a:r>
          </a:p>
          <a:p>
            <a:r>
              <a:rPr lang="it-IT" dirty="0"/>
              <a:t>Ferretti Francesca</a:t>
            </a:r>
          </a:p>
          <a:p>
            <a:r>
              <a:rPr lang="it-IT" dirty="0"/>
              <a:t>Marini Francesca</a:t>
            </a:r>
          </a:p>
          <a:p>
            <a:r>
              <a:rPr lang="it-IT" dirty="0" err="1"/>
              <a:t>Perazzola</a:t>
            </a:r>
            <a:r>
              <a:rPr lang="it-IT" dirty="0"/>
              <a:t> Maria Evelina</a:t>
            </a:r>
          </a:p>
        </p:txBody>
      </p:sp>
    </p:spTree>
    <p:extLst>
      <p:ext uri="{BB962C8B-B14F-4D97-AF65-F5344CB8AC3E}">
        <p14:creationId xmlns:p14="http://schemas.microsoft.com/office/powerpoint/2010/main" val="1035059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870809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0" cap="none" spc="100" dirty="0"/>
              <a:t>2. Indica le due </a:t>
            </a:r>
            <a:r>
              <a:rPr lang="en-US" sz="2130" cap="none" spc="100" dirty="0" err="1"/>
              <a:t>strategie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che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hai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usato</a:t>
            </a:r>
            <a:r>
              <a:rPr lang="en-US" sz="2130" cap="none" spc="100" dirty="0"/>
              <a:t> con </a:t>
            </a:r>
            <a:r>
              <a:rPr lang="en-US" sz="2130" cap="none" spc="100" dirty="0" err="1"/>
              <a:t>maggior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frequenza</a:t>
            </a:r>
            <a:r>
              <a:rPr lang="en-US" sz="2130" cap="none" spc="100" dirty="0"/>
              <a:t> in </a:t>
            </a:r>
            <a:r>
              <a:rPr lang="en-US" sz="2130" cap="none" spc="100" dirty="0" err="1"/>
              <a:t>classe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9348281" y="1376249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3738852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7937771" y="4360398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B642F156-1D1B-9114-FAC6-5975DCD91A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877204"/>
              </p:ext>
            </p:extLst>
          </p:nvPr>
        </p:nvGraphicFramePr>
        <p:xfrm>
          <a:off x="6281576" y="1070879"/>
          <a:ext cx="49344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173BF4EF-5F6C-4DC3-92D7-DC7A05B9A9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1557685"/>
              </p:ext>
            </p:extLst>
          </p:nvPr>
        </p:nvGraphicFramePr>
        <p:xfrm>
          <a:off x="1161584" y="3888033"/>
          <a:ext cx="4870809" cy="2969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AEB7F04A-8820-411D-9722-E9323FD106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160474"/>
              </p:ext>
            </p:extLst>
          </p:nvPr>
        </p:nvGraphicFramePr>
        <p:xfrm>
          <a:off x="6281576" y="4029188"/>
          <a:ext cx="4934415" cy="282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7716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4128" y="550042"/>
            <a:ext cx="8018463" cy="7729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/>
            </a:br>
            <a:r>
              <a:rPr lang="en-US" spc="100" dirty="0"/>
              <a:t>ESITI: DOCENTI</a:t>
            </a:r>
            <a:br>
              <a:rPr lang="en-US" spc="100" dirty="0"/>
            </a:br>
            <a:endParaRPr lang="en-US" spc="1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4B5A7C-0094-0368-D1BC-044543A760B1}"/>
              </a:ext>
            </a:extLst>
          </p:cNvPr>
          <p:cNvSpPr txBox="1"/>
          <p:nvPr/>
        </p:nvSpPr>
        <p:spPr>
          <a:xfrm>
            <a:off x="1024128" y="1486291"/>
            <a:ext cx="10047146" cy="42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0" dirty="0"/>
              <a:t>3. Quante ore settimanali, in media, hai dedicato ad un recupero formalizzato in classe?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6A758B85-B6AC-1C82-3734-515B872DEC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271938"/>
              </p:ext>
            </p:extLst>
          </p:nvPr>
        </p:nvGraphicFramePr>
        <p:xfrm>
          <a:off x="2694562" y="2222695"/>
          <a:ext cx="6139949" cy="408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092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0" cap="none" spc="100" dirty="0"/>
              <a:t>4. </a:t>
            </a:r>
            <a:r>
              <a:rPr lang="en-US" sz="2130" cap="none" spc="100" dirty="0" err="1"/>
              <a:t>Quali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metodologie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hai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applicato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nel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corrente</a:t>
            </a:r>
            <a:r>
              <a:rPr lang="en-US" sz="2130" cap="none" spc="100" dirty="0"/>
              <a:t> anno </a:t>
            </a:r>
            <a:r>
              <a:rPr lang="en-US" sz="2130" cap="none" spc="100" dirty="0" err="1"/>
              <a:t>scolastico</a:t>
            </a:r>
            <a:r>
              <a:rPr lang="en-US" sz="2130" cap="none" spc="100" dirty="0"/>
              <a:t>?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9348281" y="1376249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3738852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7937771" y="4360398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445686A8-28DA-D082-10AF-BE298EC999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467757"/>
              </p:ext>
            </p:extLst>
          </p:nvPr>
        </p:nvGraphicFramePr>
        <p:xfrm>
          <a:off x="6500313" y="8605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23D7CF57-61B9-7235-F1CD-5BCE766BE6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744825"/>
              </p:ext>
            </p:extLst>
          </p:nvPr>
        </p:nvGraphicFramePr>
        <p:xfrm>
          <a:off x="1338425" y="39974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79BB0898-BC71-23E6-403F-18A47B2D5A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369320"/>
              </p:ext>
            </p:extLst>
          </p:nvPr>
        </p:nvGraphicFramePr>
        <p:xfrm>
          <a:off x="6500313" y="41101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640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4128" y="550042"/>
            <a:ext cx="8018463" cy="7729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/>
            </a:br>
            <a:r>
              <a:rPr lang="en-US" spc="100" dirty="0"/>
              <a:t>ESITI: DOCENTI</a:t>
            </a:r>
            <a:br>
              <a:rPr lang="en-US" spc="100" dirty="0"/>
            </a:br>
            <a:endParaRPr lang="en-US" spc="1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4B5A7C-0094-0368-D1BC-044543A760B1}"/>
              </a:ext>
            </a:extLst>
          </p:cNvPr>
          <p:cNvSpPr txBox="1"/>
          <p:nvPr/>
        </p:nvSpPr>
        <p:spPr>
          <a:xfrm>
            <a:off x="1024128" y="1662517"/>
            <a:ext cx="10145620" cy="42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0" dirty="0"/>
              <a:t>5. Quante ore settimanali, in media, ti sei avvalso dell’uso delle nuove tecnologie?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A28719AA-7292-4B0A-1F5C-E701166A3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875719"/>
              </p:ext>
            </p:extLst>
          </p:nvPr>
        </p:nvGraphicFramePr>
        <p:xfrm>
          <a:off x="2782112" y="2422187"/>
          <a:ext cx="5875506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755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42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cap="none" spc="100" dirty="0"/>
              <a:t>5bis. </a:t>
            </a:r>
            <a:r>
              <a:rPr lang="en-US" sz="1800" cap="none" spc="100" dirty="0" err="1"/>
              <a:t>Nello</a:t>
            </a:r>
            <a:r>
              <a:rPr lang="en-US" sz="1800" cap="none" spc="100" dirty="0"/>
              <a:t> </a:t>
            </a:r>
            <a:r>
              <a:rPr lang="en-US" sz="2130" cap="none" spc="100" dirty="0" err="1"/>
              <a:t>specifico</a:t>
            </a:r>
            <a:r>
              <a:rPr lang="en-US" sz="1800" cap="none" spc="100" dirty="0"/>
              <a:t>…</a:t>
            </a:r>
            <a:endParaRPr lang="it-IT" dirty="0"/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06256FC3-7C0F-152E-E3B0-DF6586C10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438075"/>
              </p:ext>
            </p:extLst>
          </p:nvPr>
        </p:nvGraphicFramePr>
        <p:xfrm>
          <a:off x="6387080" y="9352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6805369" y="1109790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A1895CA6-37AD-04C3-75B6-C7DB56DDF9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763623"/>
              </p:ext>
            </p:extLst>
          </p:nvPr>
        </p:nvGraphicFramePr>
        <p:xfrm>
          <a:off x="940339" y="3656771"/>
          <a:ext cx="4825982" cy="2863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1487588" y="4109680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4F1212EA-03D8-72D2-B6BD-0D59281AE3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185100"/>
              </p:ext>
            </p:extLst>
          </p:nvPr>
        </p:nvGraphicFramePr>
        <p:xfrm>
          <a:off x="6313570" y="3727734"/>
          <a:ext cx="4645510" cy="2792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6768614" y="4047743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</p:spTree>
    <p:extLst>
      <p:ext uri="{BB962C8B-B14F-4D97-AF65-F5344CB8AC3E}">
        <p14:creationId xmlns:p14="http://schemas.microsoft.com/office/powerpoint/2010/main" val="2361080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0" spc="100" dirty="0"/>
              <a:t>6. </a:t>
            </a:r>
            <a:r>
              <a:rPr lang="en-US" sz="2130" spc="100" dirty="0" err="1"/>
              <a:t>Ti</a:t>
            </a:r>
            <a:r>
              <a:rPr lang="en-US" sz="2130" spc="100" dirty="0"/>
              <a:t> </a:t>
            </a:r>
            <a:r>
              <a:rPr lang="en-US" sz="2130" spc="100" dirty="0" err="1"/>
              <a:t>senti</a:t>
            </a:r>
            <a:r>
              <a:rPr lang="en-US" sz="2130" spc="100" dirty="0"/>
              <a:t> </a:t>
            </a:r>
            <a:r>
              <a:rPr lang="en-US" sz="2130" spc="100" dirty="0" err="1"/>
              <a:t>soddisfatto</a:t>
            </a:r>
            <a:r>
              <a:rPr lang="en-US" sz="2130" spc="100" dirty="0"/>
              <a:t>/a di </a:t>
            </a:r>
            <a:r>
              <a:rPr lang="en-US" sz="2130" spc="100" dirty="0" err="1"/>
              <a:t>lavorare</a:t>
            </a:r>
            <a:r>
              <a:rPr lang="en-US" sz="2130" spc="100" dirty="0"/>
              <a:t> in </a:t>
            </a:r>
            <a:r>
              <a:rPr lang="en-US" sz="2130" spc="100" dirty="0" err="1"/>
              <a:t>questa</a:t>
            </a:r>
            <a:r>
              <a:rPr lang="en-US" sz="2130" spc="100" dirty="0"/>
              <a:t> </a:t>
            </a:r>
            <a:r>
              <a:rPr lang="en-US" sz="2130" spc="100" dirty="0" err="1"/>
              <a:t>scuola</a:t>
            </a:r>
            <a:r>
              <a:rPr lang="en-US" sz="2130" spc="100" dirty="0"/>
              <a:t>?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6805369" y="1109790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1487588" y="4109680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6768614" y="4047743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B6E23DE0-0DF8-00EE-8F0A-E46C6D49B5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3987227"/>
              </p:ext>
            </p:extLst>
          </p:nvPr>
        </p:nvGraphicFramePr>
        <p:xfrm>
          <a:off x="6313570" y="8245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7D66252A-C8DD-BF6B-B41E-A982266F6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935542"/>
              </p:ext>
            </p:extLst>
          </p:nvPr>
        </p:nvGraphicFramePr>
        <p:xfrm>
          <a:off x="1027890" y="354892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7A66EB4A-CB79-325A-6A34-D3D7AF220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940977"/>
              </p:ext>
            </p:extLst>
          </p:nvPr>
        </p:nvGraphicFramePr>
        <p:xfrm>
          <a:off x="6350325" y="37500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65154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107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30" spc="100" dirty="0"/>
              <a:t>7. </a:t>
            </a:r>
            <a:r>
              <a:rPr lang="en-US" sz="2130" spc="100" dirty="0" err="1"/>
              <a:t>Ritieni</a:t>
            </a:r>
            <a:r>
              <a:rPr lang="en-US" sz="2130" spc="100" dirty="0"/>
              <a:t> </a:t>
            </a:r>
            <a:r>
              <a:rPr lang="en-US" sz="2130" spc="100" dirty="0" err="1"/>
              <a:t>che</a:t>
            </a:r>
            <a:r>
              <a:rPr lang="en-US" sz="2130" spc="100" dirty="0"/>
              <a:t> </a:t>
            </a:r>
            <a:r>
              <a:rPr lang="en-US" sz="2130" spc="100" dirty="0" err="1"/>
              <a:t>nello</a:t>
            </a:r>
            <a:r>
              <a:rPr lang="en-US" sz="2130" spc="100" dirty="0"/>
              <a:t> </a:t>
            </a:r>
            <a:r>
              <a:rPr lang="en-US" sz="2130" spc="100" dirty="0" err="1"/>
              <a:t>svolgimento</a:t>
            </a:r>
            <a:r>
              <a:rPr lang="en-US" sz="2130" spc="100" dirty="0"/>
              <a:t> del </a:t>
            </a:r>
            <a:r>
              <a:rPr lang="en-US" sz="2130" spc="100" dirty="0" err="1"/>
              <a:t>tuo</a:t>
            </a:r>
            <a:r>
              <a:rPr lang="en-US" sz="2130" spc="100" dirty="0"/>
              <a:t> </a:t>
            </a:r>
            <a:r>
              <a:rPr lang="en-US" sz="2130" spc="100" dirty="0" err="1"/>
              <a:t>lavoro</a:t>
            </a:r>
            <a:r>
              <a:rPr lang="en-US" sz="2130" spc="100" dirty="0"/>
              <a:t> </a:t>
            </a:r>
            <a:r>
              <a:rPr lang="en-US" sz="2130" spc="100" dirty="0" err="1"/>
              <a:t>venga</a:t>
            </a:r>
            <a:r>
              <a:rPr lang="en-US" sz="2130" spc="100" dirty="0"/>
              <a:t> </a:t>
            </a:r>
            <a:r>
              <a:rPr lang="en-US" sz="2130" spc="100" dirty="0" err="1"/>
              <a:t>valorizzata</a:t>
            </a:r>
            <a:r>
              <a:rPr lang="en-US" sz="2130" spc="100" dirty="0"/>
              <a:t> la </a:t>
            </a:r>
            <a:r>
              <a:rPr lang="en-US" sz="2130" spc="100" dirty="0" err="1"/>
              <a:t>tua</a:t>
            </a:r>
            <a:r>
              <a:rPr lang="en-US" sz="2130" spc="100" dirty="0"/>
              <a:t> </a:t>
            </a:r>
            <a:r>
              <a:rPr lang="en-US" sz="2130" spc="100" dirty="0" err="1"/>
              <a:t>professionalità</a:t>
            </a:r>
            <a:r>
              <a:rPr lang="en-US" sz="2130" spc="100" dirty="0"/>
              <a:t>?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6805369" y="1109790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1487588" y="4109680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6768614" y="4047743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B6E23DE0-0DF8-00EE-8F0A-E46C6D49B5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434991"/>
              </p:ext>
            </p:extLst>
          </p:nvPr>
        </p:nvGraphicFramePr>
        <p:xfrm>
          <a:off x="6251642" y="8579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7D66252A-C8DD-BF6B-B41E-A982266F6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255304"/>
              </p:ext>
            </p:extLst>
          </p:nvPr>
        </p:nvGraphicFramePr>
        <p:xfrm>
          <a:off x="1027889" y="36565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7A66EB4A-CB79-325A-6A34-D3D7AF220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277722"/>
              </p:ext>
            </p:extLst>
          </p:nvPr>
        </p:nvGraphicFramePr>
        <p:xfrm>
          <a:off x="6132412" y="38348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65246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1702340"/>
            <a:ext cx="4685235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30" spc="100" dirty="0"/>
              <a:t>8. </a:t>
            </a:r>
            <a:r>
              <a:rPr lang="en-US" sz="2130" spc="100" dirty="0" err="1"/>
              <a:t>Ritieni</a:t>
            </a:r>
            <a:r>
              <a:rPr lang="en-US" sz="2130" spc="100" dirty="0"/>
              <a:t> </a:t>
            </a:r>
            <a:r>
              <a:rPr lang="en-US" sz="2130" spc="100" dirty="0" err="1"/>
              <a:t>che</a:t>
            </a:r>
            <a:r>
              <a:rPr lang="en-US" sz="2130" spc="100" dirty="0"/>
              <a:t> </a:t>
            </a:r>
            <a:r>
              <a:rPr lang="en-US" sz="2130" spc="100" dirty="0" err="1"/>
              <a:t>nel</a:t>
            </a:r>
            <a:r>
              <a:rPr lang="en-US" sz="2130" spc="100" dirty="0"/>
              <a:t> </a:t>
            </a:r>
            <a:r>
              <a:rPr lang="en-US" sz="2130" spc="100" dirty="0" err="1"/>
              <a:t>tuo</a:t>
            </a:r>
            <a:r>
              <a:rPr lang="en-US" sz="2130" spc="100" dirty="0"/>
              <a:t> </a:t>
            </a:r>
            <a:r>
              <a:rPr lang="en-US" sz="2130" spc="100" dirty="0" err="1"/>
              <a:t>quotidiano</a:t>
            </a:r>
            <a:r>
              <a:rPr lang="en-US" sz="2130" spc="100" dirty="0"/>
              <a:t> </a:t>
            </a:r>
            <a:r>
              <a:rPr lang="en-US" sz="2130" spc="100" dirty="0" err="1"/>
              <a:t>ambiente</a:t>
            </a:r>
            <a:r>
              <a:rPr lang="en-US" sz="2130" spc="100" dirty="0"/>
              <a:t> </a:t>
            </a:r>
            <a:r>
              <a:rPr lang="en-US" sz="2130" spc="100" dirty="0" err="1"/>
              <a:t>lavorativo</a:t>
            </a:r>
            <a:r>
              <a:rPr lang="en-US" sz="2130" spc="100" dirty="0"/>
              <a:t> ci </a:t>
            </a:r>
            <a:r>
              <a:rPr lang="en-US" sz="2130" spc="100" dirty="0" err="1"/>
              <a:t>sia</a:t>
            </a:r>
            <a:r>
              <a:rPr lang="en-US" sz="2130" spc="100" dirty="0"/>
              <a:t> </a:t>
            </a:r>
            <a:r>
              <a:rPr lang="en-US" sz="2130" spc="100" dirty="0" err="1"/>
              <a:t>una</a:t>
            </a:r>
            <a:r>
              <a:rPr lang="en-US" sz="2130" spc="100" dirty="0"/>
              <a:t> </a:t>
            </a:r>
            <a:r>
              <a:rPr lang="en-US" sz="2130" spc="100" dirty="0" err="1"/>
              <a:t>collaborazione</a:t>
            </a:r>
            <a:r>
              <a:rPr lang="en-US" sz="2130" spc="100" dirty="0"/>
              <a:t> </a:t>
            </a:r>
            <a:r>
              <a:rPr lang="en-US" sz="2130" spc="100" dirty="0" err="1"/>
              <a:t>professionale</a:t>
            </a:r>
            <a:r>
              <a:rPr lang="en-US" sz="2130" spc="100" dirty="0"/>
              <a:t> </a:t>
            </a:r>
            <a:r>
              <a:rPr lang="en-US" sz="2130" spc="100" dirty="0" err="1"/>
              <a:t>che</a:t>
            </a:r>
            <a:r>
              <a:rPr lang="en-US" sz="2130" spc="100" dirty="0"/>
              <a:t> </a:t>
            </a:r>
            <a:r>
              <a:rPr lang="en-US" sz="2130" spc="100" dirty="0" err="1"/>
              <a:t>favorisce</a:t>
            </a:r>
            <a:r>
              <a:rPr lang="en-US" sz="2130" spc="100" dirty="0"/>
              <a:t> un </a:t>
            </a:r>
            <a:r>
              <a:rPr lang="en-US" sz="2130" spc="100" dirty="0" err="1"/>
              <a:t>clima</a:t>
            </a:r>
            <a:r>
              <a:rPr lang="en-US" sz="2130" spc="100" dirty="0"/>
              <a:t> </a:t>
            </a:r>
            <a:r>
              <a:rPr lang="en-US" sz="2130" spc="100" dirty="0" err="1"/>
              <a:t>sereno</a:t>
            </a:r>
            <a:r>
              <a:rPr lang="en-US" sz="2130" spc="100" dirty="0"/>
              <a:t> e </a:t>
            </a:r>
            <a:r>
              <a:rPr lang="en-US" sz="2130" spc="100" dirty="0" err="1"/>
              <a:t>costruttivo</a:t>
            </a:r>
            <a:r>
              <a:rPr lang="en-US" sz="2130" spc="100" dirty="0"/>
              <a:t>?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6805369" y="1109790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1487588" y="4109680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6768614" y="4047743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B6E23DE0-0DF8-00EE-8F0A-E46C6D49B5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534103"/>
              </p:ext>
            </p:extLst>
          </p:nvPr>
        </p:nvGraphicFramePr>
        <p:xfrm>
          <a:off x="6500313" y="5172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7D66252A-C8DD-BF6B-B41E-A982266F6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387433"/>
              </p:ext>
            </p:extLst>
          </p:nvPr>
        </p:nvGraphicFramePr>
        <p:xfrm>
          <a:off x="1119687" y="38348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7A66EB4A-CB79-325A-6A34-D3D7AF220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705850"/>
              </p:ext>
            </p:extLst>
          </p:nvPr>
        </p:nvGraphicFramePr>
        <p:xfrm>
          <a:off x="6350325" y="38348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7004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107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30" spc="100" dirty="0"/>
              <a:t>9. </a:t>
            </a:r>
            <a:r>
              <a:rPr lang="en-US" sz="2130" spc="100" dirty="0" err="1"/>
              <a:t>Ritieni</a:t>
            </a:r>
            <a:r>
              <a:rPr lang="en-US" sz="2130" spc="100" dirty="0"/>
              <a:t> </a:t>
            </a:r>
            <a:r>
              <a:rPr lang="en-US" sz="2130" spc="100" dirty="0" err="1"/>
              <a:t>utili</a:t>
            </a:r>
            <a:r>
              <a:rPr lang="en-US" sz="2130" spc="100" dirty="0"/>
              <a:t> </a:t>
            </a:r>
            <a:r>
              <a:rPr lang="en-US" sz="2130" spc="100" dirty="0" err="1"/>
              <a:t>gli</a:t>
            </a:r>
            <a:r>
              <a:rPr lang="en-US" sz="2130" spc="100" dirty="0"/>
              <a:t> </a:t>
            </a:r>
            <a:r>
              <a:rPr lang="en-US" sz="2130" spc="100" dirty="0" err="1"/>
              <a:t>incontri</a:t>
            </a:r>
            <a:r>
              <a:rPr lang="en-US" sz="2130" spc="100" dirty="0"/>
              <a:t> e </a:t>
            </a:r>
            <a:r>
              <a:rPr lang="en-US" sz="2130" spc="100" dirty="0" err="1"/>
              <a:t>gli</a:t>
            </a:r>
            <a:r>
              <a:rPr lang="en-US" sz="2130" spc="100" dirty="0"/>
              <a:t> </a:t>
            </a:r>
            <a:r>
              <a:rPr lang="en-US" sz="2130" spc="100" dirty="0" err="1"/>
              <a:t>interventi</a:t>
            </a:r>
            <a:r>
              <a:rPr lang="en-US" sz="2130" spc="100" dirty="0"/>
              <a:t> </a:t>
            </a:r>
            <a:r>
              <a:rPr lang="en-US" sz="2130" spc="100" dirty="0" err="1"/>
              <a:t>degli</a:t>
            </a:r>
            <a:r>
              <a:rPr lang="en-US" sz="2130" spc="100" dirty="0"/>
              <a:t> </a:t>
            </a:r>
            <a:r>
              <a:rPr lang="en-US" sz="2130" spc="100" dirty="0" err="1"/>
              <a:t>operatori</a:t>
            </a:r>
            <a:r>
              <a:rPr lang="en-US" sz="2130" spc="100" dirty="0"/>
              <a:t> del Centro </a:t>
            </a:r>
            <a:r>
              <a:rPr lang="en-US" sz="2130" spc="100" dirty="0" err="1"/>
              <a:t>D’Ascolto</a:t>
            </a:r>
            <a:r>
              <a:rPr lang="en-US" sz="2130" spc="100" dirty="0"/>
              <a:t>?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6805369" y="1109790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1487588" y="4109680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6768614" y="4047743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B6E23DE0-0DF8-00EE-8F0A-E46C6D49B5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586500"/>
              </p:ext>
            </p:extLst>
          </p:nvPr>
        </p:nvGraphicFramePr>
        <p:xfrm>
          <a:off x="6350325" y="65175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7D66252A-C8DD-BF6B-B41E-A982266F6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668324"/>
              </p:ext>
            </p:extLst>
          </p:nvPr>
        </p:nvGraphicFramePr>
        <p:xfrm>
          <a:off x="1119687" y="37402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7A66EB4A-CB79-325A-6A34-D3D7AF220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320564"/>
              </p:ext>
            </p:extLst>
          </p:nvPr>
        </p:nvGraphicFramePr>
        <p:xfrm>
          <a:off x="6179213" y="374002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85911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4128" y="550042"/>
            <a:ext cx="8018463" cy="8215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pc="100" dirty="0"/>
              <a:t>ESITI: DOCENTI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C21107C-ABD4-A808-EA20-8A98F2466CCD}"/>
              </a:ext>
            </a:extLst>
          </p:cNvPr>
          <p:cNvSpPr txBox="1"/>
          <p:nvPr/>
        </p:nvSpPr>
        <p:spPr>
          <a:xfrm>
            <a:off x="1024128" y="1439694"/>
            <a:ext cx="8721832" cy="42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0" dirty="0"/>
              <a:t>Interesse per futura formazione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A0D082BC-9256-1E3D-FD53-493A98754C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0593121"/>
              </p:ext>
            </p:extLst>
          </p:nvPr>
        </p:nvGraphicFramePr>
        <p:xfrm>
          <a:off x="1828800" y="1927903"/>
          <a:ext cx="7917159" cy="4560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634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769E72-C28F-418A-89D4-F5B233D80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pc="100" dirty="0" err="1"/>
              <a:t>autovalutazione</a:t>
            </a:r>
            <a:r>
              <a:rPr lang="en-US" spc="100" dirty="0"/>
              <a:t> </a:t>
            </a:r>
            <a:r>
              <a:rPr lang="en-US" spc="100" dirty="0" err="1"/>
              <a:t>d’istituto</a:t>
            </a:r>
            <a:r>
              <a:rPr lang="en-US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cap="all" spc="1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a.s.</a:t>
            </a:r>
            <a:r>
              <a:rPr lang="en-US" kern="1200" cap="all" spc="1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21/22</a:t>
            </a:r>
          </a:p>
        </p:txBody>
      </p:sp>
      <p:graphicFrame>
        <p:nvGraphicFramePr>
          <p:cNvPr id="15" name="Segnaposto testo 3">
            <a:extLst>
              <a:ext uri="{FF2B5EF4-FFF2-40B4-BE49-F238E27FC236}">
                <a16:creationId xmlns:a16="http://schemas.microsoft.com/office/drawing/2014/main" id="{C48C27E2-01B4-4E4C-ADBF-5568B35BD6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246654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7190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 txBox="1">
            <a:spLocks/>
          </p:cNvSpPr>
          <p:nvPr/>
        </p:nvSpPr>
        <p:spPr>
          <a:xfrm>
            <a:off x="1024128" y="29302"/>
            <a:ext cx="80182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ESITI: DOCENTI</a:t>
            </a:r>
          </a:p>
        </p:txBody>
      </p:sp>
      <p:graphicFrame>
        <p:nvGraphicFramePr>
          <p:cNvPr id="6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24128" y="2286000"/>
          <a:ext cx="80182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uppo 9"/>
          <p:cNvGrpSpPr/>
          <p:nvPr/>
        </p:nvGrpSpPr>
        <p:grpSpPr>
          <a:xfrm>
            <a:off x="907396" y="1528918"/>
            <a:ext cx="9836804" cy="4780442"/>
            <a:chOff x="-116732" y="481801"/>
            <a:chExt cx="9836804" cy="3234110"/>
          </a:xfrm>
        </p:grpSpPr>
        <p:sp>
          <p:nvSpPr>
            <p:cNvPr id="14" name="Rettangolo 13"/>
            <p:cNvSpPr/>
            <p:nvPr/>
          </p:nvSpPr>
          <p:spPr>
            <a:xfrm>
              <a:off x="-116732" y="512022"/>
              <a:ext cx="9720072" cy="3101224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ttangolo 14"/>
            <p:cNvSpPr/>
            <p:nvPr/>
          </p:nvSpPr>
          <p:spPr>
            <a:xfrm>
              <a:off x="0" y="481801"/>
              <a:ext cx="9720072" cy="3234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4386" tIns="645668" rIns="754386" bIns="220472" numCol="1" spcCol="1270" anchor="t" anchorCtr="0">
              <a:noAutofit/>
            </a:bodyPr>
            <a:lstStyle/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err="1"/>
                <a:t>Snellire</a:t>
              </a:r>
              <a:r>
                <a:rPr lang="en-US" sz="2000" kern="1200" dirty="0"/>
                <a:t> le </a:t>
              </a:r>
              <a:r>
                <a:rPr lang="en-US" sz="2000" kern="1200" dirty="0" err="1"/>
                <a:t>incombenze</a:t>
              </a:r>
              <a:r>
                <a:rPr lang="en-US" sz="2000" kern="1200" dirty="0"/>
                <a:t> </a:t>
              </a:r>
              <a:r>
                <a:rPr lang="en-US" sz="2000" kern="1200" dirty="0" err="1"/>
                <a:t>burocratiche</a:t>
              </a:r>
              <a:r>
                <a:rPr lang="en-US" sz="2000" kern="1200" dirty="0"/>
                <a:t> dove possible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err="1"/>
                <a:t>Valorizzare</a:t>
              </a:r>
              <a:r>
                <a:rPr lang="en-US" sz="2000" dirty="0"/>
                <a:t> le </a:t>
              </a:r>
              <a:r>
                <a:rPr lang="en-US" sz="2000" dirty="0" err="1"/>
                <a:t>risorse</a:t>
              </a:r>
              <a:r>
                <a:rPr lang="en-US" sz="2000" dirty="0"/>
                <a:t> interne per </a:t>
              </a:r>
              <a:r>
                <a:rPr lang="en-US" sz="2000" dirty="0" err="1"/>
                <a:t>progetti</a:t>
              </a:r>
              <a:r>
                <a:rPr lang="en-US" sz="2000" dirty="0"/>
                <a:t> in </a:t>
              </a:r>
              <a:r>
                <a:rPr lang="en-US" sz="2000" dirty="0" err="1"/>
                <a:t>verticale</a:t>
              </a:r>
              <a:r>
                <a:rPr lang="en-US" sz="2000" dirty="0"/>
                <a:t> </a:t>
              </a:r>
              <a:r>
                <a:rPr lang="en-US" sz="2000" dirty="0" err="1"/>
                <a:t>nei</a:t>
              </a:r>
              <a:r>
                <a:rPr lang="en-US" sz="2000" dirty="0"/>
                <a:t> </a:t>
              </a:r>
              <a:r>
                <a:rPr lang="en-US" sz="2000" dirty="0" err="1"/>
                <a:t>tre</a:t>
              </a:r>
              <a:r>
                <a:rPr lang="en-US" sz="2000" dirty="0"/>
                <a:t> </a:t>
              </a:r>
              <a:r>
                <a:rPr lang="en-US" sz="2000" dirty="0" err="1"/>
                <a:t>ordini</a:t>
              </a:r>
              <a:endParaRPr lang="en-US" sz="2000" dirty="0"/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2000" kern="1200" dirty="0"/>
                <a:t>Avere più tempo strutturato e riconosciuto (non solo economicamente) per programmare la didattica, per fare ricerca didattica, per organizzare attività per gli studenti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2000" dirty="0"/>
                <a:t>Favorire u</a:t>
              </a:r>
              <a:r>
                <a:rPr lang="it-IT" sz="2000" kern="1200" dirty="0"/>
                <a:t>na più ampia collaborazione tra tutti i membri del consiglio di classe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2000" dirty="0"/>
                <a:t>Informazione tempestiva e chiara sull’organizzazione interna e sulle attività didattiche dell’Istituto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2000" dirty="0"/>
                <a:t>Utilizzare canali ufficiali per il passaggio delle comunicazioni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2000" dirty="0"/>
                <a:t>Fissare e rispettare orari di lavoro compatibilmente con esigenze familiari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2000" dirty="0"/>
                <a:t>Distribuire uniformemente gli incarichi di lavoro tra i vari docenti</a:t>
              </a:r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t-IT" sz="2000" dirty="0"/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t-IT" sz="2000" dirty="0"/>
            </a:p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000" kern="1200" dirty="0"/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1706772" y="1078632"/>
            <a:ext cx="6804050" cy="915120"/>
            <a:chOff x="486003" y="24241"/>
            <a:chExt cx="6804050" cy="915120"/>
          </a:xfrm>
        </p:grpSpPr>
        <p:sp>
          <p:nvSpPr>
            <p:cNvPr id="12" name="Rettangolo arrotondato 11"/>
            <p:cNvSpPr/>
            <p:nvPr/>
          </p:nvSpPr>
          <p:spPr>
            <a:xfrm>
              <a:off x="486003" y="24241"/>
              <a:ext cx="6804050" cy="9151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tangolo 12"/>
            <p:cNvSpPr/>
            <p:nvPr/>
          </p:nvSpPr>
          <p:spPr>
            <a:xfrm>
              <a:off x="530675" y="68913"/>
              <a:ext cx="6714706" cy="825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7177" tIns="0" rIns="257177" bIns="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/>
                <a:t>SUGGERIMENTI: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9478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4128" y="550042"/>
            <a:ext cx="8018463" cy="1498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pc="100" dirty="0"/>
              <a:t>ESITI: GENITORI</a:t>
            </a:r>
            <a:br>
              <a:rPr lang="en-US" spc="100" dirty="0"/>
            </a:br>
            <a:r>
              <a:rPr lang="en-US" spc="100" dirty="0"/>
              <a:t>QUESTIONARI PER ORDINE DI SCUOLA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451351" y="1986382"/>
          <a:ext cx="9307629" cy="4868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657878822"/>
              </p:ext>
            </p:extLst>
          </p:nvPr>
        </p:nvGraphicFramePr>
        <p:xfrm>
          <a:off x="2433020" y="2266872"/>
          <a:ext cx="6353033" cy="4370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77559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GENITORI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8542194"/>
              </p:ext>
            </p:extLst>
          </p:nvPr>
        </p:nvGraphicFramePr>
        <p:xfrm>
          <a:off x="1052324" y="3960545"/>
          <a:ext cx="4752598" cy="239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D326FDE0-0AF8-C122-4C46-1AC9D4010C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9625315"/>
              </p:ext>
            </p:extLst>
          </p:nvPr>
        </p:nvGraphicFramePr>
        <p:xfrm>
          <a:off x="860263" y="4143982"/>
          <a:ext cx="4944659" cy="2714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CE48FFD9-6783-AC8F-A029-53810EBEB9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1766336"/>
              </p:ext>
            </p:extLst>
          </p:nvPr>
        </p:nvGraphicFramePr>
        <p:xfrm>
          <a:off x="6387080" y="1098806"/>
          <a:ext cx="4157704" cy="2538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0" cap="none" spc="100" dirty="0"/>
              <a:t>1. </a:t>
            </a:r>
            <a:r>
              <a:rPr lang="en-US" sz="2130" cap="none" spc="100" dirty="0" err="1"/>
              <a:t>Ritiene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che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suo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figlio</a:t>
            </a:r>
            <a:r>
              <a:rPr lang="en-US" sz="2130" cap="none" spc="100" dirty="0"/>
              <a:t>/a </a:t>
            </a:r>
            <a:r>
              <a:rPr lang="en-US" sz="2130" cap="none" spc="100" dirty="0" err="1"/>
              <a:t>frequenti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volentieri</a:t>
            </a:r>
            <a:r>
              <a:rPr lang="en-US" sz="2130" cap="none" spc="100" dirty="0"/>
              <a:t> la </a:t>
            </a:r>
            <a:r>
              <a:rPr lang="en-US" sz="2130" cap="none" spc="100" dirty="0" err="1"/>
              <a:t>scuola</a:t>
            </a:r>
            <a:r>
              <a:rPr lang="en-US" sz="2130" cap="none" spc="100" dirty="0"/>
              <a:t>?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7480570" y="1780162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2315183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E4FA71B3-CADF-4D6B-2AD8-9DC80E6879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7627000"/>
              </p:ext>
            </p:extLst>
          </p:nvPr>
        </p:nvGraphicFramePr>
        <p:xfrm>
          <a:off x="6284068" y="3910519"/>
          <a:ext cx="4335670" cy="3084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7480570" y="4387174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</p:spTree>
    <p:extLst>
      <p:ext uri="{BB962C8B-B14F-4D97-AF65-F5344CB8AC3E}">
        <p14:creationId xmlns:p14="http://schemas.microsoft.com/office/powerpoint/2010/main" val="3371269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GENITORI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52324" y="3960545"/>
          <a:ext cx="4752598" cy="239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7480570" y="1780162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2315183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7480570" y="4387174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889842-932E-4D23-AC82-612CC18EAFEB}"/>
              </a:ext>
            </a:extLst>
          </p:cNvPr>
          <p:cNvSpPr txBox="1"/>
          <p:nvPr/>
        </p:nvSpPr>
        <p:spPr>
          <a:xfrm>
            <a:off x="1119687" y="1964828"/>
            <a:ext cx="4752598" cy="107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0" dirty="0"/>
              <a:t>2. Ritiene che l’educazione e l’istruzione finora offerte a suo/a figlia siano state adeguate?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9D4CA0DD-9599-407E-BADD-FF070C66CD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3612172"/>
              </p:ext>
            </p:extLst>
          </p:nvPr>
        </p:nvGraphicFramePr>
        <p:xfrm>
          <a:off x="6620391" y="964127"/>
          <a:ext cx="4935241" cy="267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CDE58F3A-351C-4130-9C55-BBF7D40487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8299196"/>
              </p:ext>
            </p:extLst>
          </p:nvPr>
        </p:nvGraphicFramePr>
        <p:xfrm>
          <a:off x="1146628" y="3636611"/>
          <a:ext cx="4949372" cy="3045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60072D56-3AA6-4389-81E2-1DFE8F1185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6104219"/>
              </p:ext>
            </p:extLst>
          </p:nvPr>
        </p:nvGraphicFramePr>
        <p:xfrm>
          <a:off x="6393571" y="3763071"/>
          <a:ext cx="5162062" cy="2711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365098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GENITORI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52324" y="3960545"/>
          <a:ext cx="4752598" cy="239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7480570" y="1780162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2315183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6992311" y="4308285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889842-932E-4D23-AC82-612CC18EAFEB}"/>
              </a:ext>
            </a:extLst>
          </p:cNvPr>
          <p:cNvSpPr txBox="1"/>
          <p:nvPr/>
        </p:nvSpPr>
        <p:spPr>
          <a:xfrm>
            <a:off x="1119687" y="1653702"/>
            <a:ext cx="4752598" cy="205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defRPr sz="2128" b="1" i="0" u="none" strike="noStrike" kern="1200" baseline="0">
                <a:solidFill>
                  <a:srgbClr val="335B74"/>
                </a:solidFill>
                <a:latin typeface="+mn-lt"/>
                <a:ea typeface="+mn-ea"/>
                <a:cs typeface="+mn-cs"/>
              </a:defRPr>
            </a:pPr>
            <a:r>
              <a:rPr lang="it-IT" sz="2130" b="0" dirty="0"/>
              <a:t>3. Ritiene che le attività di didattica digitale integrata (sia in modalità sincrona che asincrona) proposte abbiano permesso a suo/a figlio/a di non interrompere il processo di apprendimento?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DC8DC6B1-4845-4A02-A2CA-2444AAB51A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905869"/>
              </p:ext>
            </p:extLst>
          </p:nvPr>
        </p:nvGraphicFramePr>
        <p:xfrm>
          <a:off x="6370592" y="700766"/>
          <a:ext cx="5002070" cy="289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8DB307E1-220C-49DC-B45C-DF89912B03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91035"/>
              </p:ext>
            </p:extLst>
          </p:nvPr>
        </p:nvGraphicFramePr>
        <p:xfrm>
          <a:off x="762000" y="3826412"/>
          <a:ext cx="5110285" cy="2827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509F512F-F9F5-4B21-8C93-C2A60C049F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4818543"/>
              </p:ext>
            </p:extLst>
          </p:nvPr>
        </p:nvGraphicFramePr>
        <p:xfrm>
          <a:off x="6546714" y="3916799"/>
          <a:ext cx="4590610" cy="2827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833810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GENITORI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52324" y="3960545"/>
          <a:ext cx="4752598" cy="239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7480570" y="1780162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2315183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9904952" y="4387174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889842-932E-4D23-AC82-612CC18EAFEB}"/>
              </a:ext>
            </a:extLst>
          </p:cNvPr>
          <p:cNvSpPr txBox="1"/>
          <p:nvPr/>
        </p:nvSpPr>
        <p:spPr>
          <a:xfrm>
            <a:off x="1119687" y="1653702"/>
            <a:ext cx="4752598" cy="1729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defRPr sz="2128" b="1" i="0" u="none" strike="noStrike" kern="1200" baseline="0">
                <a:solidFill>
                  <a:srgbClr val="335B74"/>
                </a:solidFill>
                <a:latin typeface="+mn-lt"/>
                <a:ea typeface="+mn-ea"/>
                <a:cs typeface="+mn-cs"/>
              </a:defRPr>
            </a:pPr>
            <a:r>
              <a:rPr lang="it-IT" b="0" dirty="0"/>
              <a:t>4. Ritiene che le attività di didattica digitale integrata (sia in modalità sincrona che asincrona) proposte abbiano permesso a suo/a figlio/a di non interrompere la relazione con i pari? 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34741FDC-0906-4C7A-909F-C0EB460013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5189765"/>
              </p:ext>
            </p:extLst>
          </p:nvPr>
        </p:nvGraphicFramePr>
        <p:xfrm>
          <a:off x="6576535" y="858768"/>
          <a:ext cx="4973040" cy="3017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A603EAF1-FEFB-4576-8170-9BF96B486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1883096"/>
              </p:ext>
            </p:extLst>
          </p:nvPr>
        </p:nvGraphicFramePr>
        <p:xfrm>
          <a:off x="1024128" y="3876287"/>
          <a:ext cx="5071872" cy="2708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40445523-BD3C-4D8A-A405-A3CD7A08D2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6420703"/>
              </p:ext>
            </p:extLst>
          </p:nvPr>
        </p:nvGraphicFramePr>
        <p:xfrm>
          <a:off x="6576535" y="4044791"/>
          <a:ext cx="5002194" cy="282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783273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GENITORI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52324" y="3960545"/>
          <a:ext cx="4752598" cy="239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9646994" y="1109790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3693817" y="4403829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9646994" y="4403829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889842-932E-4D23-AC82-612CC18EAFEB}"/>
              </a:ext>
            </a:extLst>
          </p:cNvPr>
          <p:cNvSpPr txBox="1"/>
          <p:nvPr/>
        </p:nvSpPr>
        <p:spPr>
          <a:xfrm>
            <a:off x="1119687" y="1653702"/>
            <a:ext cx="4752598" cy="1074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defRPr sz="2128" b="1" i="0" u="none" strike="noStrike" kern="1200" baseline="0">
                <a:solidFill>
                  <a:srgbClr val="335B74"/>
                </a:solidFill>
                <a:latin typeface="+mn-lt"/>
                <a:ea typeface="+mn-ea"/>
                <a:cs typeface="+mn-cs"/>
              </a:defRPr>
            </a:pPr>
            <a:r>
              <a:rPr lang="it-IT" b="0" dirty="0"/>
              <a:t>5. È a conoscenza dei servizi offerti dal </a:t>
            </a:r>
            <a:r>
              <a:rPr lang="it-IT" dirty="0"/>
              <a:t>«</a:t>
            </a:r>
            <a:r>
              <a:rPr lang="it-IT" b="0" dirty="0"/>
              <a:t>Centro d'ascolto» (psicologa) a disposizione di alunni, docenti e genitori? 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58CB2D2B-7D72-4894-9ECD-9D5FBF27AE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6621223"/>
              </p:ext>
            </p:extLst>
          </p:nvPr>
        </p:nvGraphicFramePr>
        <p:xfrm>
          <a:off x="7120939" y="751458"/>
          <a:ext cx="4276743" cy="287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ABACF208-540D-4922-B9BD-AE055C574F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197444"/>
              </p:ext>
            </p:extLst>
          </p:nvPr>
        </p:nvGraphicFramePr>
        <p:xfrm>
          <a:off x="648228" y="3851715"/>
          <a:ext cx="4767385" cy="2507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936E3DA6-9D9A-43BF-84AB-6C7ECD6171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7738955"/>
              </p:ext>
            </p:extLst>
          </p:nvPr>
        </p:nvGraphicFramePr>
        <p:xfrm>
          <a:off x="7048664" y="3816242"/>
          <a:ext cx="4767385" cy="2543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831204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GENITORI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52324" y="3960545"/>
          <a:ext cx="4752598" cy="239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9084287" y="1883513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3693817" y="4403829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9676061" y="4034497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889842-932E-4D23-AC82-612CC18EAFEB}"/>
              </a:ext>
            </a:extLst>
          </p:cNvPr>
          <p:cNvSpPr txBox="1"/>
          <p:nvPr/>
        </p:nvSpPr>
        <p:spPr>
          <a:xfrm>
            <a:off x="1119687" y="1653702"/>
            <a:ext cx="4752598" cy="1402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defRPr sz="2128" b="1" i="0" u="none" strike="noStrike" kern="1200" baseline="0">
                <a:solidFill>
                  <a:srgbClr val="335B74"/>
                </a:solidFill>
                <a:latin typeface="+mn-lt"/>
                <a:ea typeface="+mn-ea"/>
                <a:cs typeface="+mn-cs"/>
              </a:defRPr>
            </a:pPr>
            <a:r>
              <a:rPr lang="it-IT" b="0" dirty="0"/>
              <a:t>6. Ritiene utile poter fruire di incontri di approfondimento su tematiche educative con gli operatori scolastici e figure professionali?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E75F6D48-F001-43CC-A2DF-B906B856B9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3411031"/>
              </p:ext>
            </p:extLst>
          </p:nvPr>
        </p:nvGraphicFramePr>
        <p:xfrm>
          <a:off x="6412506" y="1479122"/>
          <a:ext cx="5102199" cy="246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5F1BDA69-A95B-4103-9CCE-C4BEB17428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0544011"/>
              </p:ext>
            </p:extLst>
          </p:nvPr>
        </p:nvGraphicFramePr>
        <p:xfrm>
          <a:off x="709637" y="3941417"/>
          <a:ext cx="5386363" cy="2290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92E5506E-BF52-497A-84C1-A96EFB31F8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4322097"/>
              </p:ext>
            </p:extLst>
          </p:nvPr>
        </p:nvGraphicFramePr>
        <p:xfrm>
          <a:off x="6460567" y="3990743"/>
          <a:ext cx="4822120" cy="2482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1607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0" y="602726"/>
            <a:ext cx="8018463" cy="1498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pc="100" dirty="0"/>
              <a:t>ESITI: PERSONALE ATA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-215949" y="2221992"/>
          <a:ext cx="80182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645412"/>
              </p:ext>
            </p:extLst>
          </p:nvPr>
        </p:nvGraphicFramePr>
        <p:xfrm>
          <a:off x="762000" y="2069925"/>
          <a:ext cx="9247762" cy="4005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73843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 txBox="1">
            <a:spLocks/>
          </p:cNvSpPr>
          <p:nvPr/>
        </p:nvSpPr>
        <p:spPr>
          <a:xfrm>
            <a:off x="762000" y="595166"/>
            <a:ext cx="80182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ESITI: PERSONALE ATA</a:t>
            </a:r>
          </a:p>
        </p:txBody>
      </p:sp>
      <p:graphicFrame>
        <p:nvGraphicFramePr>
          <p:cNvPr id="9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24128" y="2286000"/>
          <a:ext cx="80182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081247"/>
              </p:ext>
            </p:extLst>
          </p:nvPr>
        </p:nvGraphicFramePr>
        <p:xfrm>
          <a:off x="762000" y="1744394"/>
          <a:ext cx="9380806" cy="4518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0540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 txBox="1">
            <a:spLocks/>
          </p:cNvSpPr>
          <p:nvPr/>
        </p:nvSpPr>
        <p:spPr>
          <a:xfrm>
            <a:off x="1024128" y="585216"/>
            <a:ext cx="80182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ESITI: PERSONALE ATA</a:t>
            </a:r>
            <a:endParaRPr lang="en-US" dirty="0"/>
          </a:p>
        </p:txBody>
      </p:sp>
      <p:graphicFrame>
        <p:nvGraphicFramePr>
          <p:cNvPr id="6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24128" y="2286000"/>
          <a:ext cx="80182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838529"/>
              </p:ext>
            </p:extLst>
          </p:nvPr>
        </p:nvGraphicFramePr>
        <p:xfrm>
          <a:off x="761998" y="1716258"/>
          <a:ext cx="10126396" cy="470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9394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 txBox="1">
            <a:spLocks/>
          </p:cNvSpPr>
          <p:nvPr/>
        </p:nvSpPr>
        <p:spPr>
          <a:xfrm>
            <a:off x="1024128" y="585216"/>
            <a:ext cx="80182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ESITI: PERSONALE ATA</a:t>
            </a:r>
            <a:endParaRPr lang="en-US" dirty="0"/>
          </a:p>
        </p:txBody>
      </p:sp>
      <p:graphicFrame>
        <p:nvGraphicFramePr>
          <p:cNvPr id="6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24128" y="2286000"/>
          <a:ext cx="80182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160542"/>
              </p:ext>
            </p:extLst>
          </p:nvPr>
        </p:nvGraphicFramePr>
        <p:xfrm>
          <a:off x="761998" y="1992225"/>
          <a:ext cx="10405873" cy="443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2557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 txBox="1">
            <a:spLocks/>
          </p:cNvSpPr>
          <p:nvPr/>
        </p:nvSpPr>
        <p:spPr>
          <a:xfrm>
            <a:off x="1024128" y="585216"/>
            <a:ext cx="80182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ESITI: PERSONALE ATA</a:t>
            </a:r>
          </a:p>
        </p:txBody>
      </p:sp>
      <p:graphicFrame>
        <p:nvGraphicFramePr>
          <p:cNvPr id="6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/>
        </p:nvGraphicFramePr>
        <p:xfrm>
          <a:off x="1024128" y="2286000"/>
          <a:ext cx="80182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uppo 9"/>
          <p:cNvGrpSpPr/>
          <p:nvPr/>
        </p:nvGrpSpPr>
        <p:grpSpPr>
          <a:xfrm>
            <a:off x="1026216" y="2806592"/>
            <a:ext cx="9720072" cy="2874361"/>
            <a:chOff x="0" y="481801"/>
            <a:chExt cx="9720072" cy="2874361"/>
          </a:xfrm>
        </p:grpSpPr>
        <p:sp>
          <p:nvSpPr>
            <p:cNvPr id="14" name="Rettangolo 13"/>
            <p:cNvSpPr/>
            <p:nvPr/>
          </p:nvSpPr>
          <p:spPr>
            <a:xfrm>
              <a:off x="0" y="481801"/>
              <a:ext cx="9720072" cy="2490075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ttangolo 14"/>
            <p:cNvSpPr/>
            <p:nvPr/>
          </p:nvSpPr>
          <p:spPr>
            <a:xfrm>
              <a:off x="0" y="481801"/>
              <a:ext cx="9720072" cy="28743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54386" tIns="645668" rIns="754386" bIns="220472" numCol="1" spcCol="1270" anchor="t" anchorCtr="0">
              <a:noAutofit/>
            </a:bodyPr>
            <a:lstStyle/>
            <a:p>
              <a:pPr marL="285750" lvl="1" indent="-28575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3100" dirty="0"/>
                <a:t>Quasi tutti </a:t>
              </a:r>
              <a:r>
                <a:rPr lang="en-US" sz="3100" dirty="0" err="1"/>
                <a:t>gli</a:t>
              </a:r>
              <a:r>
                <a:rPr lang="en-US" sz="3100" dirty="0"/>
                <a:t> </a:t>
              </a:r>
              <a:r>
                <a:rPr lang="en-US" sz="3100" dirty="0" err="1"/>
                <a:t>intervistati</a:t>
              </a:r>
              <a:r>
                <a:rPr lang="en-US" sz="3100" dirty="0"/>
                <a:t> </a:t>
              </a:r>
              <a:r>
                <a:rPr lang="en-US" sz="3100" dirty="0" err="1"/>
                <a:t>hanno</a:t>
              </a:r>
              <a:r>
                <a:rPr lang="en-US" sz="3100" dirty="0"/>
                <a:t> </a:t>
              </a:r>
              <a:r>
                <a:rPr lang="en-US" sz="3100" dirty="0" err="1"/>
                <a:t>richiesto</a:t>
              </a:r>
              <a:r>
                <a:rPr lang="en-US" sz="3100" dirty="0"/>
                <a:t> </a:t>
              </a:r>
              <a:r>
                <a:rPr lang="en-US" sz="3100" dirty="0" err="1"/>
                <a:t>dei</a:t>
              </a:r>
              <a:r>
                <a:rPr lang="en-US" sz="3100" dirty="0"/>
                <a:t> </a:t>
              </a:r>
              <a:r>
                <a:rPr lang="en-US" sz="3100" dirty="0" err="1"/>
                <a:t>momenti</a:t>
              </a:r>
              <a:r>
                <a:rPr lang="en-US" sz="3100" dirty="0"/>
                <a:t> di </a:t>
              </a:r>
              <a:r>
                <a:rPr lang="en-US" sz="3100" dirty="0" err="1"/>
                <a:t>confronto</a:t>
              </a:r>
              <a:r>
                <a:rPr lang="en-US" sz="3100" dirty="0"/>
                <a:t> </a:t>
              </a:r>
              <a:r>
                <a:rPr lang="en-US" sz="3100" dirty="0" err="1"/>
                <a:t>tra</a:t>
              </a:r>
              <a:r>
                <a:rPr lang="en-US" sz="3100" dirty="0"/>
                <a:t> </a:t>
              </a:r>
              <a:r>
                <a:rPr lang="en-US" sz="3100" dirty="0" err="1"/>
                <a:t>collaboratori</a:t>
              </a:r>
              <a:r>
                <a:rPr lang="en-US" sz="3100" dirty="0"/>
                <a:t>  e la DSGA o chi la </a:t>
              </a:r>
              <a:r>
                <a:rPr lang="en-US" sz="3100" dirty="0" err="1"/>
                <a:t>rappresenta</a:t>
              </a:r>
              <a:r>
                <a:rPr lang="en-US" sz="3100" dirty="0"/>
                <a:t>, </a:t>
              </a:r>
              <a:r>
                <a:rPr lang="en-US" sz="3100" dirty="0" err="1"/>
                <a:t>durante</a:t>
              </a:r>
              <a:r>
                <a:rPr lang="en-US" sz="3100" dirty="0"/>
                <a:t> </a:t>
              </a:r>
              <a:r>
                <a:rPr lang="en-US" sz="3100" dirty="0" err="1"/>
                <a:t>l’anno</a:t>
              </a:r>
              <a:r>
                <a:rPr lang="en-US" sz="3100" dirty="0"/>
                <a:t> </a:t>
              </a:r>
              <a:r>
                <a:rPr lang="en-US" sz="3100" dirty="0" err="1"/>
                <a:t>scolastico</a:t>
              </a:r>
              <a:r>
                <a:rPr lang="en-US" sz="3100" dirty="0"/>
                <a:t>, per  </a:t>
              </a:r>
              <a:r>
                <a:rPr lang="en-US" sz="3100" dirty="0" err="1"/>
                <a:t>esprimere</a:t>
              </a:r>
              <a:r>
                <a:rPr lang="en-US" sz="3100" dirty="0"/>
                <a:t> </a:t>
              </a:r>
              <a:r>
                <a:rPr lang="en-US" sz="3100" dirty="0" err="1"/>
                <a:t>problematiche</a:t>
              </a:r>
              <a:r>
                <a:rPr lang="en-US" sz="3100" dirty="0"/>
                <a:t> relative ai </a:t>
              </a:r>
              <a:r>
                <a:rPr lang="en-US" sz="3100" dirty="0" err="1"/>
                <a:t>diversi</a:t>
              </a:r>
              <a:r>
                <a:rPr lang="en-US" sz="3100" dirty="0"/>
                <a:t> </a:t>
              </a:r>
              <a:r>
                <a:rPr lang="en-US" sz="3100" dirty="0" err="1"/>
                <a:t>plessi</a:t>
              </a:r>
              <a:r>
                <a:rPr lang="en-US" sz="3100" dirty="0"/>
                <a:t>.</a:t>
              </a:r>
              <a:endParaRPr lang="en-US" sz="3100" kern="1200" dirty="0"/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1512219" y="2349032"/>
            <a:ext cx="6804050" cy="915120"/>
            <a:chOff x="486003" y="24241"/>
            <a:chExt cx="6804050" cy="915120"/>
          </a:xfrm>
        </p:grpSpPr>
        <p:sp>
          <p:nvSpPr>
            <p:cNvPr id="12" name="Rettangolo arrotondato 11"/>
            <p:cNvSpPr/>
            <p:nvPr/>
          </p:nvSpPr>
          <p:spPr>
            <a:xfrm>
              <a:off x="486003" y="24241"/>
              <a:ext cx="6804050" cy="9151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tangolo 12"/>
            <p:cNvSpPr/>
            <p:nvPr/>
          </p:nvSpPr>
          <p:spPr>
            <a:xfrm>
              <a:off x="530675" y="68913"/>
              <a:ext cx="6714706" cy="825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7177" tIns="0" rIns="257177" bIns="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/>
                <a:t>SUGGERIMENTI: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895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9302" y="624699"/>
            <a:ext cx="8018463" cy="1498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pc="100" dirty="0"/>
              <a:t>ESITI: </a:t>
            </a:r>
            <a:r>
              <a:rPr lang="en-US" spc="100" dirty="0" err="1"/>
              <a:t>docenti</a:t>
            </a:r>
            <a:br>
              <a:rPr lang="en-US" spc="100" dirty="0"/>
            </a:br>
            <a:r>
              <a:rPr lang="en-US" spc="100" dirty="0"/>
              <a:t>QUESTIONARI PER ORDINE DI SCUOLA</a:t>
            </a:r>
          </a:p>
        </p:txBody>
      </p:sp>
      <p:graphicFrame>
        <p:nvGraphicFramePr>
          <p:cNvPr id="17" name="Segnaposto testo 3">
            <a:extLst>
              <a:ext uri="{FF2B5EF4-FFF2-40B4-BE49-F238E27FC236}">
                <a16:creationId xmlns:a16="http://schemas.microsoft.com/office/drawing/2014/main" id="{6F3DEFC4-47B7-4BFB-9B41-9FFEE78F89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4523435"/>
              </p:ext>
            </p:extLst>
          </p:nvPr>
        </p:nvGraphicFramePr>
        <p:xfrm>
          <a:off x="470806" y="2859932"/>
          <a:ext cx="7321049" cy="3995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CE550B47-38DE-6346-720C-B298BDA884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428764"/>
              </p:ext>
            </p:extLst>
          </p:nvPr>
        </p:nvGraphicFramePr>
        <p:xfrm>
          <a:off x="1780162" y="2057399"/>
          <a:ext cx="6601838" cy="4175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6247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B1E0D-1C72-4436-A4D7-AFF753554B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9687" y="565879"/>
            <a:ext cx="7751940" cy="108782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>
                <a:highlight>
                  <a:srgbClr val="FFFF00"/>
                </a:highlight>
              </a:rPr>
            </a:br>
            <a:r>
              <a:rPr lang="en-US" spc="100" dirty="0"/>
              <a:t>ESITI: DOCENTI</a:t>
            </a:r>
            <a:br>
              <a:rPr lang="en-US" spc="100" dirty="0">
                <a:highlight>
                  <a:srgbClr val="FFFF00"/>
                </a:highlight>
              </a:rPr>
            </a:br>
            <a:br>
              <a:rPr lang="en-US" spc="100" dirty="0"/>
            </a:br>
            <a:r>
              <a:rPr lang="en-US" spc="1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13B75-C77A-BD2B-BDD7-2EB0F5F90925}"/>
              </a:ext>
            </a:extLst>
          </p:cNvPr>
          <p:cNvSpPr txBox="1"/>
          <p:nvPr/>
        </p:nvSpPr>
        <p:spPr>
          <a:xfrm>
            <a:off x="1119687" y="2023353"/>
            <a:ext cx="4685235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0" cap="none" spc="100" dirty="0"/>
              <a:t>1. Indica le due </a:t>
            </a:r>
            <a:r>
              <a:rPr lang="en-US" sz="2130" cap="none" spc="100" dirty="0" err="1"/>
              <a:t>attività</a:t>
            </a:r>
            <a:r>
              <a:rPr lang="en-US" sz="2130" cap="none" spc="100" dirty="0"/>
              <a:t> alle </a:t>
            </a:r>
            <a:r>
              <a:rPr lang="en-US" sz="2130" cap="none" spc="100" dirty="0" err="1"/>
              <a:t>quali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hai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dedicato</a:t>
            </a:r>
            <a:r>
              <a:rPr lang="en-US" sz="2130" cap="none" spc="100" dirty="0"/>
              <a:t> </a:t>
            </a:r>
            <a:r>
              <a:rPr lang="en-US" sz="2130" cap="none" spc="100" dirty="0" err="1"/>
              <a:t>più</a:t>
            </a:r>
            <a:r>
              <a:rPr lang="en-US" sz="2130" cap="none" spc="100" dirty="0"/>
              <a:t> tempo in </a:t>
            </a:r>
            <a:r>
              <a:rPr lang="en-US" sz="2130" cap="none" spc="100" dirty="0" err="1"/>
              <a:t>classe</a:t>
            </a:r>
            <a:endParaRPr lang="it-IT" sz="213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A0E69A-C1DA-AB7A-0212-7EF2186DD54D}"/>
              </a:ext>
            </a:extLst>
          </p:cNvPr>
          <p:cNvSpPr txBox="1"/>
          <p:nvPr/>
        </p:nvSpPr>
        <p:spPr>
          <a:xfrm>
            <a:off x="9348281" y="1376249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INFANZIA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F775F5-6E4F-2BF8-9CAE-3B732980E5FA}"/>
              </a:ext>
            </a:extLst>
          </p:cNvPr>
          <p:cNvSpPr txBox="1"/>
          <p:nvPr/>
        </p:nvSpPr>
        <p:spPr>
          <a:xfrm>
            <a:off x="3738852" y="4387174"/>
            <a:ext cx="172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PRIMARIA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9B6098-F1BE-A6A8-10F9-F33C3D9B03FF}"/>
              </a:ext>
            </a:extLst>
          </p:cNvPr>
          <p:cNvSpPr txBox="1"/>
          <p:nvPr/>
        </p:nvSpPr>
        <p:spPr>
          <a:xfrm>
            <a:off x="7937771" y="4360398"/>
            <a:ext cx="18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SECONDARIA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A97D1E8B-CC71-62EC-2E6B-BE44669A9C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798362"/>
              </p:ext>
            </p:extLst>
          </p:nvPr>
        </p:nvGraphicFramePr>
        <p:xfrm>
          <a:off x="6095999" y="868702"/>
          <a:ext cx="4896255" cy="289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8A357925-AB6A-4757-BDF0-9E91ED513B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191360"/>
              </p:ext>
            </p:extLst>
          </p:nvPr>
        </p:nvGraphicFramePr>
        <p:xfrm>
          <a:off x="1113817" y="40029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D1A3CAAF-722B-4610-B588-2C6C0700D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887823"/>
              </p:ext>
            </p:extLst>
          </p:nvPr>
        </p:nvGraphicFramePr>
        <p:xfrm>
          <a:off x="6329464" y="41101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03928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779</Words>
  <Application>Microsoft Office PowerPoint</Application>
  <PresentationFormat>Widescreen</PresentationFormat>
  <Paragraphs>114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Tw Cen MT</vt:lpstr>
      <vt:lpstr>Tw Cen MT Condensed</vt:lpstr>
      <vt:lpstr>Wingdings 3</vt:lpstr>
      <vt:lpstr>Integrale</vt:lpstr>
      <vt:lpstr>Report autovalutazione  d’istituto a.s. 2021/2022</vt:lpstr>
      <vt:lpstr>autovalutazione d’istituto a.s. 21/22</vt:lpstr>
      <vt:lpstr>ESITI: PERSONALE ATA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ESITI: docenti QUESTIONARI PER ORDINE DI SCUOLA</vt:lpstr>
      <vt:lpstr>  ESITI: DOCENTI   </vt:lpstr>
      <vt:lpstr>  ESITI: DOCENTI   </vt:lpstr>
      <vt:lpstr> ESITI: DOCENTI </vt:lpstr>
      <vt:lpstr>  ESITI: DOCENTI   </vt:lpstr>
      <vt:lpstr> ESITI: DOCENTI </vt:lpstr>
      <vt:lpstr>  ESITI: DOCENTI   </vt:lpstr>
      <vt:lpstr>  ESITI: DOCENTI   </vt:lpstr>
      <vt:lpstr>  ESITI: DOCENTI   </vt:lpstr>
      <vt:lpstr>  ESITI: DOCENTI   </vt:lpstr>
      <vt:lpstr>  ESITI: DOCENTI   </vt:lpstr>
      <vt:lpstr>ESITI: DOCENTI</vt:lpstr>
      <vt:lpstr>Presentazione standard di PowerPoint</vt:lpstr>
      <vt:lpstr>ESITI: GENITORI QUESTIONARI PER ORDINE DI SCUOLA</vt:lpstr>
      <vt:lpstr>  ESITI: GENITORI   </vt:lpstr>
      <vt:lpstr>  ESITI: GENITORI   </vt:lpstr>
      <vt:lpstr>  ESITI: GENITORI   </vt:lpstr>
      <vt:lpstr>  ESITI: GENITORI   </vt:lpstr>
      <vt:lpstr>  ESITI: GENITORI   </vt:lpstr>
      <vt:lpstr>  ESITI: GENITORI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dati INVALSI  a.s. 2021/2022</dc:title>
  <dc:creator>Francesca Marini</dc:creator>
  <cp:lastModifiedBy>Palermo Francesco Alessandro</cp:lastModifiedBy>
  <cp:revision>122</cp:revision>
  <dcterms:created xsi:type="dcterms:W3CDTF">2021-12-02T14:15:17Z</dcterms:created>
  <dcterms:modified xsi:type="dcterms:W3CDTF">2022-07-08T11:04:16Z</dcterms:modified>
</cp:coreProperties>
</file>