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Maffioletti" initials="LM" lastIdx="0" clrIdx="0">
    <p:extLst>
      <p:ext uri="{19B8F6BF-5375-455C-9EA6-DF929625EA0E}">
        <p15:presenceInfo xmlns:p15="http://schemas.microsoft.com/office/powerpoint/2012/main" userId="S-1-5-21-2623861173-2606114345-1853193002-3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94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93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41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46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27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248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006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03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49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39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71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9F37F-4096-4CB5-977C-A2C4EE15938C}" type="datetimeFigureOut">
              <a:rPr lang="it-IT" smtClean="0"/>
              <a:t>28/03/2023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67EB-9C14-4B98-B8EC-840B21105E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52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1474" y="1479550"/>
            <a:ext cx="11477625" cy="1325563"/>
          </a:xfrm>
        </p:spPr>
        <p:txBody>
          <a:bodyPr>
            <a:noAutofit/>
          </a:bodyPr>
          <a:lstStyle/>
          <a:p>
            <a:pPr algn="ctr"/>
            <a:r>
              <a:rPr lang="it-IT" sz="15000" dirty="0" smtClean="0"/>
              <a:t/>
            </a:r>
            <a:br>
              <a:rPr lang="it-IT" sz="15000" dirty="0" smtClean="0"/>
            </a:br>
            <a:r>
              <a:rPr lang="it-IT" sz="15000" dirty="0" smtClean="0"/>
              <a:t>RINFORZATORI</a:t>
            </a:r>
            <a:endParaRPr lang="it-IT" sz="15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00"/>
          <a:stretch/>
        </p:blipFill>
        <p:spPr bwMode="auto">
          <a:xfrm>
            <a:off x="1347614" y="5501482"/>
            <a:ext cx="2448272" cy="846137"/>
          </a:xfrm>
          <a:prstGeom prst="rect">
            <a:avLst/>
          </a:prstGeom>
          <a:solidFill>
            <a:srgbClr val="F7FCFF"/>
          </a:solidFill>
          <a:ln>
            <a:solidFill>
              <a:schemeClr val="accent1"/>
            </a:solidFill>
          </a:ln>
          <a:effectLst/>
        </p:spPr>
      </p:pic>
      <p:sp>
        <p:nvSpPr>
          <p:cNvPr id="4" name="CasellaDiTesto 3"/>
          <p:cNvSpPr txBox="1"/>
          <p:nvPr/>
        </p:nvSpPr>
        <p:spPr>
          <a:xfrm>
            <a:off x="9078097" y="5739884"/>
            <a:ext cx="3113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Maffioletti Laura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42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8800" b="1" i="1" dirty="0" smtClean="0">
                <a:solidFill>
                  <a:schemeClr val="accent2">
                    <a:lumMod val="75000"/>
                  </a:schemeClr>
                </a:solidFill>
              </a:rPr>
              <a:t>I RINFORZATORI</a:t>
            </a:r>
            <a:endParaRPr lang="it-IT" sz="8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838200" y="1458092"/>
            <a:ext cx="10515600" cy="5399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000" dirty="0" smtClean="0"/>
              <a:t>I </a:t>
            </a:r>
            <a:r>
              <a:rPr lang="it-IT" sz="3000" dirty="0" err="1" smtClean="0"/>
              <a:t>rinforzatori</a:t>
            </a:r>
            <a:r>
              <a:rPr lang="it-IT" sz="3000" dirty="0" smtClean="0"/>
              <a:t> sono eventi, oggetti, attività che consolidano una risposta.</a:t>
            </a:r>
          </a:p>
          <a:p>
            <a:pPr marL="0" indent="0">
              <a:buNone/>
            </a:pPr>
            <a:r>
              <a:rPr lang="it-IT" sz="3000" dirty="0" smtClean="0"/>
              <a:t>Ne esistono di 5 tipi:</a:t>
            </a:r>
          </a:p>
          <a:p>
            <a:pPr>
              <a:buFontTx/>
              <a:buChar char="-"/>
            </a:pPr>
            <a:r>
              <a:rPr lang="it-IT" sz="3000" dirty="0" smtClean="0"/>
              <a:t>edibili: tutto ciò che può essere mangiato o bevuto</a:t>
            </a:r>
          </a:p>
          <a:p>
            <a:pPr>
              <a:buFontTx/>
              <a:buChar char="-"/>
            </a:pPr>
            <a:r>
              <a:rPr lang="it-IT" sz="3000" dirty="0" smtClean="0"/>
              <a:t>Sensoriali: apportano una gratifica a un organo di senso</a:t>
            </a:r>
          </a:p>
          <a:p>
            <a:pPr>
              <a:buFontTx/>
              <a:buChar char="-"/>
            </a:pPr>
            <a:r>
              <a:rPr lang="it-IT" sz="3000" dirty="0" smtClean="0"/>
              <a:t>Tangibili: tutto ciò che si può toccare (es. giocattolo)</a:t>
            </a:r>
          </a:p>
          <a:p>
            <a:pPr>
              <a:buFontTx/>
              <a:buChar char="-"/>
            </a:pPr>
            <a:r>
              <a:rPr lang="it-IT" sz="3000" dirty="0" smtClean="0"/>
              <a:t>Dinamici: rispondono a un bisogno cinestesico, di movimento</a:t>
            </a:r>
          </a:p>
          <a:p>
            <a:pPr>
              <a:buFontTx/>
              <a:buChar char="-"/>
            </a:pPr>
            <a:r>
              <a:rPr lang="it-IT" sz="3000" dirty="0" smtClean="0"/>
              <a:t>Sociali: gratifica a livello sociale (es. «Bravo!»)</a:t>
            </a:r>
          </a:p>
          <a:p>
            <a:pPr>
              <a:buFontTx/>
              <a:buChar char="-"/>
            </a:pPr>
            <a:endParaRPr lang="it-IT" sz="3000" dirty="0" smtClean="0"/>
          </a:p>
          <a:p>
            <a:pPr marL="0" indent="0">
              <a:buNone/>
            </a:pPr>
            <a:r>
              <a:rPr lang="it-IT" dirty="0" smtClean="0"/>
              <a:t>                      L’attenzione da parte degli altri è un </a:t>
            </a:r>
            <a:r>
              <a:rPr lang="it-IT" dirty="0" err="1" smtClean="0"/>
              <a:t>rinforzatore</a:t>
            </a:r>
            <a:r>
              <a:rPr lang="it-IT" dirty="0" smtClean="0"/>
              <a:t>!!!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525" y="5981452"/>
            <a:ext cx="782364" cy="6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05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34359" y="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Come faccio a capire quali sono i </a:t>
            </a:r>
            <a:r>
              <a:rPr lang="it-IT" dirty="0" err="1" smtClean="0"/>
              <a:t>rinforzatori</a:t>
            </a:r>
            <a:r>
              <a:rPr lang="it-IT" dirty="0" smtClean="0"/>
              <a:t> per il bambino?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34359" y="4389438"/>
            <a:ext cx="9144000" cy="1655762"/>
          </a:xfrm>
        </p:spPr>
        <p:txBody>
          <a:bodyPr>
            <a:normAutofit/>
          </a:bodyPr>
          <a:lstStyle/>
          <a:p>
            <a:r>
              <a:rPr lang="it-IT" sz="3600" dirty="0" err="1" smtClean="0"/>
              <a:t>Assessment</a:t>
            </a:r>
            <a:r>
              <a:rPr lang="it-IT" sz="3600" dirty="0" smtClean="0"/>
              <a:t> delle preferenze</a:t>
            </a:r>
            <a:endParaRPr lang="it-IT" sz="3600" dirty="0"/>
          </a:p>
        </p:txBody>
      </p:sp>
      <p:cxnSp>
        <p:nvCxnSpPr>
          <p:cNvPr id="5" name="Connettore 2 4"/>
          <p:cNvCxnSpPr>
            <a:stCxn id="2" idx="2"/>
          </p:cNvCxnSpPr>
          <p:nvPr/>
        </p:nvCxnSpPr>
        <p:spPr>
          <a:xfrm>
            <a:off x="6206359" y="2387600"/>
            <a:ext cx="0" cy="156954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97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6600" b="1" dirty="0" err="1" smtClean="0">
                <a:solidFill>
                  <a:srgbClr val="FFFF00"/>
                </a:solidFill>
              </a:rPr>
              <a:t>Assessment</a:t>
            </a:r>
            <a:r>
              <a:rPr lang="it-IT" sz="6600" b="1" dirty="0" smtClean="0">
                <a:solidFill>
                  <a:srgbClr val="FFFF00"/>
                </a:solidFill>
              </a:rPr>
              <a:t> delle preferenze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E’ il metodo per individuare le preferenze del soggetto, siano esse tangibili (es. giocattoli), edibili o attività.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Come si conduce un </a:t>
            </a:r>
            <a:r>
              <a:rPr lang="it-IT" dirty="0" err="1" smtClean="0"/>
              <a:t>assessment</a:t>
            </a:r>
            <a:r>
              <a:rPr lang="it-IT" dirty="0" smtClean="0"/>
              <a:t> delle preferenze?</a:t>
            </a:r>
          </a:p>
          <a:p>
            <a:pPr marL="0" indent="0">
              <a:buNone/>
            </a:pPr>
            <a:r>
              <a:rPr lang="it-IT" dirty="0" smtClean="0"/>
              <a:t>Esistono diversi metodi:</a:t>
            </a:r>
          </a:p>
          <a:p>
            <a:pPr marL="514350" indent="-514350">
              <a:buAutoNum type="arabicPeriod"/>
            </a:pPr>
            <a:r>
              <a:rPr lang="it-IT" dirty="0" smtClean="0"/>
              <a:t>Osservazione dell’ambiente naturale</a:t>
            </a:r>
          </a:p>
          <a:p>
            <a:pPr marL="514350" indent="-514350">
              <a:buAutoNum type="arabicPeriod"/>
            </a:pPr>
            <a:r>
              <a:rPr lang="it-IT" dirty="0" smtClean="0"/>
              <a:t>Osservazione dell’ambiente modificato (pianificato con materiali e oggetti che pensiamo possano interessare al soggetto)</a:t>
            </a:r>
          </a:p>
          <a:p>
            <a:pPr marL="514350" indent="-514350">
              <a:buAutoNum type="arabicPeriod"/>
            </a:pPr>
            <a:r>
              <a:rPr lang="it-IT" dirty="0" smtClean="0"/>
              <a:t>In modo indiretto: attraverso questionari e interviste</a:t>
            </a:r>
          </a:p>
          <a:p>
            <a:pPr marL="0" indent="0">
              <a:buNone/>
            </a:pPr>
            <a:r>
              <a:rPr lang="it-IT" dirty="0" smtClean="0"/>
              <a:t>       Es. in classe: pause, disegni, giochi, incarichi, maggiore tempo per l’intervallo, video, uso della LIM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51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611687"/>
          </a:xfrm>
        </p:spPr>
        <p:txBody>
          <a:bodyPr>
            <a:normAutofit/>
          </a:bodyPr>
          <a:lstStyle/>
          <a:p>
            <a:r>
              <a:rPr lang="it-IT" sz="1300" b="1" dirty="0" smtClean="0"/>
              <a:t/>
            </a:r>
            <a:br>
              <a:rPr lang="it-IT" sz="1300" b="1" dirty="0" smtClean="0"/>
            </a:br>
            <a:r>
              <a:rPr lang="it-IT" sz="2400" b="1" dirty="0" smtClean="0"/>
              <a:t>I </a:t>
            </a:r>
            <a:r>
              <a:rPr lang="it-IT" sz="2400" b="1" dirty="0" err="1" smtClean="0"/>
              <a:t>rinforzatori</a:t>
            </a:r>
            <a:r>
              <a:rPr lang="it-IT" sz="2400" b="1" dirty="0" smtClean="0"/>
              <a:t> perdono la loro efficacia nel tempo…</a:t>
            </a:r>
            <a:br>
              <a:rPr lang="it-IT" sz="2400" b="1" dirty="0" smtClean="0"/>
            </a:br>
            <a:r>
              <a:rPr lang="it-IT" sz="2400" b="1" dirty="0"/>
              <a:t/>
            </a:r>
            <a:br>
              <a:rPr lang="it-IT" sz="2400" b="1" dirty="0"/>
            </a:br>
            <a:r>
              <a:rPr lang="it-IT" sz="2400" b="1" dirty="0" smtClean="0"/>
              <a:t>cosa posso fare?</a:t>
            </a:r>
            <a:br>
              <a:rPr lang="it-IT" sz="2400" b="1" dirty="0" smtClean="0"/>
            </a:br>
            <a:r>
              <a:rPr lang="it-IT" sz="2400" b="1" dirty="0"/>
              <a:t/>
            </a:r>
            <a:br>
              <a:rPr lang="it-IT" sz="2400" b="1" dirty="0"/>
            </a:br>
            <a:r>
              <a:rPr lang="it-IT" sz="2400" b="1" dirty="0" smtClean="0"/>
              <a:t>Privo la possibilità che il bambino acceda al </a:t>
            </a:r>
            <a:r>
              <a:rPr lang="it-IT" sz="2400" b="1" dirty="0" err="1" smtClean="0"/>
              <a:t>rinforzatore</a:t>
            </a:r>
            <a:r>
              <a:rPr lang="it-IT" sz="2400" b="1" dirty="0" smtClean="0"/>
              <a:t> per un certo periodo di tempo e poi lo ripresento.</a:t>
            </a:r>
            <a:br>
              <a:rPr lang="it-IT" sz="2400" b="1" dirty="0" smtClean="0"/>
            </a:br>
            <a:r>
              <a:rPr lang="it-IT" sz="2400" b="1" dirty="0"/>
              <a:t/>
            </a:r>
            <a:br>
              <a:rPr lang="it-IT" sz="2400" b="1" dirty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i="1" dirty="0" smtClean="0"/>
              <a:t>In generale quanto più lungo è il periodo di deprivazione, tanto più efficace sarà il rinforzo</a:t>
            </a:r>
            <a:r>
              <a:rPr lang="it-IT" sz="1300" i="1" dirty="0" smtClean="0"/>
              <a:t>.</a:t>
            </a:r>
            <a:r>
              <a:rPr lang="it-IT" i="1" dirty="0" smtClean="0"/>
              <a:t/>
            </a:r>
            <a:br>
              <a:rPr lang="it-IT" i="1" dirty="0" smtClean="0"/>
            </a:b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814131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193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 RINFORZATORI</vt:lpstr>
      <vt:lpstr>I RINFORZATORI</vt:lpstr>
      <vt:lpstr>Come faccio a capire quali sono i rinforzatori per il bambino?</vt:lpstr>
      <vt:lpstr>Presentazione standard di PowerPoint</vt:lpstr>
      <vt:lpstr> I rinforzatori perdono la loro efficacia nel tempo…  cosa posso fare?  Privo la possibilità che il bambino acceda al rinforzatore per un certo periodo di tempo e poi lo ripresento.   In generale quanto più lungo è il periodo di deprivazione, tanto più efficace sarà il rinforzo.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Maffioletti</dc:creator>
  <cp:lastModifiedBy>Laura Maffioletti</cp:lastModifiedBy>
  <cp:revision>6</cp:revision>
  <dcterms:created xsi:type="dcterms:W3CDTF">2023-03-28T08:49:10Z</dcterms:created>
  <dcterms:modified xsi:type="dcterms:W3CDTF">2023-03-28T09:45:16Z</dcterms:modified>
</cp:coreProperties>
</file>