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56" r:id="rId3"/>
    <p:sldId id="262" r:id="rId4"/>
    <p:sldId id="261" r:id="rId5"/>
    <p:sldId id="257" r:id="rId6"/>
    <p:sldId id="263" r:id="rId7"/>
    <p:sldId id="259" r:id="rId8"/>
    <p:sldId id="260" r:id="rId9"/>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FF"/>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1" autoAdjust="0"/>
    <p:restoredTop sz="94660"/>
  </p:normalViewPr>
  <p:slideViewPr>
    <p:cSldViewPr snapToGrid="0">
      <p:cViewPr varScale="1">
        <p:scale>
          <a:sx n="75" d="100"/>
          <a:sy n="75" d="100"/>
        </p:scale>
        <p:origin x="43"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it-IT"/>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F3E7DF38-77F2-4B4D-B528-F93334EAAAE8}" type="datetimeFigureOut">
              <a:rPr lang="it-IT" smtClean="0"/>
              <a:t>28/03/2023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0C983EA-5520-4430-AD4B-7EBCABF1427C}" type="slidenum">
              <a:rPr lang="it-IT" smtClean="0"/>
              <a:t>‹N›</a:t>
            </a:fld>
            <a:endParaRPr lang="it-IT"/>
          </a:p>
        </p:txBody>
      </p:sp>
    </p:spTree>
    <p:extLst>
      <p:ext uri="{BB962C8B-B14F-4D97-AF65-F5344CB8AC3E}">
        <p14:creationId xmlns:p14="http://schemas.microsoft.com/office/powerpoint/2010/main" val="15244076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F3E7DF38-77F2-4B4D-B528-F93334EAAAE8}" type="datetimeFigureOut">
              <a:rPr lang="it-IT" smtClean="0"/>
              <a:t>28/03/2023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0C983EA-5520-4430-AD4B-7EBCABF1427C}" type="slidenum">
              <a:rPr lang="it-IT" smtClean="0"/>
              <a:t>‹N›</a:t>
            </a:fld>
            <a:endParaRPr lang="it-IT"/>
          </a:p>
        </p:txBody>
      </p:sp>
    </p:spTree>
    <p:extLst>
      <p:ext uri="{BB962C8B-B14F-4D97-AF65-F5344CB8AC3E}">
        <p14:creationId xmlns:p14="http://schemas.microsoft.com/office/powerpoint/2010/main" val="38473775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F3E7DF38-77F2-4B4D-B528-F93334EAAAE8}" type="datetimeFigureOut">
              <a:rPr lang="it-IT" smtClean="0"/>
              <a:t>28/03/2023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0C983EA-5520-4430-AD4B-7EBCABF1427C}" type="slidenum">
              <a:rPr lang="it-IT" smtClean="0"/>
              <a:t>‹N›</a:t>
            </a:fld>
            <a:endParaRPr lang="it-IT"/>
          </a:p>
        </p:txBody>
      </p:sp>
    </p:spTree>
    <p:extLst>
      <p:ext uri="{BB962C8B-B14F-4D97-AF65-F5344CB8AC3E}">
        <p14:creationId xmlns:p14="http://schemas.microsoft.com/office/powerpoint/2010/main" val="1319735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F3E7DF38-77F2-4B4D-B528-F93334EAAAE8}" type="datetimeFigureOut">
              <a:rPr lang="it-IT" smtClean="0"/>
              <a:t>28/03/2023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0C983EA-5520-4430-AD4B-7EBCABF1427C}" type="slidenum">
              <a:rPr lang="it-IT" smtClean="0"/>
              <a:t>‹N›</a:t>
            </a:fld>
            <a:endParaRPr lang="it-IT"/>
          </a:p>
        </p:txBody>
      </p:sp>
    </p:spTree>
    <p:extLst>
      <p:ext uri="{BB962C8B-B14F-4D97-AF65-F5344CB8AC3E}">
        <p14:creationId xmlns:p14="http://schemas.microsoft.com/office/powerpoint/2010/main" val="11058006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it-IT"/>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F3E7DF38-77F2-4B4D-B528-F93334EAAAE8}" type="datetimeFigureOut">
              <a:rPr lang="it-IT" smtClean="0"/>
              <a:t>28/03/2023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0C983EA-5520-4430-AD4B-7EBCABF1427C}" type="slidenum">
              <a:rPr lang="it-IT" smtClean="0"/>
              <a:t>‹N›</a:t>
            </a:fld>
            <a:endParaRPr lang="it-IT"/>
          </a:p>
        </p:txBody>
      </p:sp>
    </p:spTree>
    <p:extLst>
      <p:ext uri="{BB962C8B-B14F-4D97-AF65-F5344CB8AC3E}">
        <p14:creationId xmlns:p14="http://schemas.microsoft.com/office/powerpoint/2010/main" val="2996693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838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172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F3E7DF38-77F2-4B4D-B528-F93334EAAAE8}" type="datetimeFigureOut">
              <a:rPr lang="it-IT" smtClean="0"/>
              <a:t>28/03/2023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30C983EA-5520-4430-AD4B-7EBCABF1427C}" type="slidenum">
              <a:rPr lang="it-IT" smtClean="0"/>
              <a:t>‹N›</a:t>
            </a:fld>
            <a:endParaRPr lang="it-IT"/>
          </a:p>
        </p:txBody>
      </p:sp>
    </p:spTree>
    <p:extLst>
      <p:ext uri="{BB962C8B-B14F-4D97-AF65-F5344CB8AC3E}">
        <p14:creationId xmlns:p14="http://schemas.microsoft.com/office/powerpoint/2010/main" val="2073695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F3E7DF38-77F2-4B4D-B528-F93334EAAAE8}" type="datetimeFigureOut">
              <a:rPr lang="it-IT" smtClean="0"/>
              <a:t>28/03/2023</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30C983EA-5520-4430-AD4B-7EBCABF1427C}" type="slidenum">
              <a:rPr lang="it-IT" smtClean="0"/>
              <a:t>‹N›</a:t>
            </a:fld>
            <a:endParaRPr lang="it-IT"/>
          </a:p>
        </p:txBody>
      </p:sp>
    </p:spTree>
    <p:extLst>
      <p:ext uri="{BB962C8B-B14F-4D97-AF65-F5344CB8AC3E}">
        <p14:creationId xmlns:p14="http://schemas.microsoft.com/office/powerpoint/2010/main" val="2159202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F3E7DF38-77F2-4B4D-B528-F93334EAAAE8}" type="datetimeFigureOut">
              <a:rPr lang="it-IT" smtClean="0"/>
              <a:t>28/03/2023</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30C983EA-5520-4430-AD4B-7EBCABF1427C}" type="slidenum">
              <a:rPr lang="it-IT" smtClean="0"/>
              <a:t>‹N›</a:t>
            </a:fld>
            <a:endParaRPr lang="it-IT"/>
          </a:p>
        </p:txBody>
      </p:sp>
    </p:spTree>
    <p:extLst>
      <p:ext uri="{BB962C8B-B14F-4D97-AF65-F5344CB8AC3E}">
        <p14:creationId xmlns:p14="http://schemas.microsoft.com/office/powerpoint/2010/main" val="3274656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F3E7DF38-77F2-4B4D-B528-F93334EAAAE8}" type="datetimeFigureOut">
              <a:rPr lang="it-IT" smtClean="0"/>
              <a:t>28/03/2023</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30C983EA-5520-4430-AD4B-7EBCABF1427C}" type="slidenum">
              <a:rPr lang="it-IT" smtClean="0"/>
              <a:t>‹N›</a:t>
            </a:fld>
            <a:endParaRPr lang="it-IT"/>
          </a:p>
        </p:txBody>
      </p:sp>
    </p:spTree>
    <p:extLst>
      <p:ext uri="{BB962C8B-B14F-4D97-AF65-F5344CB8AC3E}">
        <p14:creationId xmlns:p14="http://schemas.microsoft.com/office/powerpoint/2010/main" val="6346721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F3E7DF38-77F2-4B4D-B528-F93334EAAAE8}" type="datetimeFigureOut">
              <a:rPr lang="it-IT" smtClean="0"/>
              <a:t>28/03/2023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30C983EA-5520-4430-AD4B-7EBCABF1427C}" type="slidenum">
              <a:rPr lang="it-IT" smtClean="0"/>
              <a:t>‹N›</a:t>
            </a:fld>
            <a:endParaRPr lang="it-IT"/>
          </a:p>
        </p:txBody>
      </p:sp>
    </p:spTree>
    <p:extLst>
      <p:ext uri="{BB962C8B-B14F-4D97-AF65-F5344CB8AC3E}">
        <p14:creationId xmlns:p14="http://schemas.microsoft.com/office/powerpoint/2010/main" val="1074708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F3E7DF38-77F2-4B4D-B528-F93334EAAAE8}" type="datetimeFigureOut">
              <a:rPr lang="it-IT" smtClean="0"/>
              <a:t>28/03/2023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30C983EA-5520-4430-AD4B-7EBCABF1427C}" type="slidenum">
              <a:rPr lang="it-IT" smtClean="0"/>
              <a:t>‹N›</a:t>
            </a:fld>
            <a:endParaRPr lang="it-IT"/>
          </a:p>
        </p:txBody>
      </p:sp>
    </p:spTree>
    <p:extLst>
      <p:ext uri="{BB962C8B-B14F-4D97-AF65-F5344CB8AC3E}">
        <p14:creationId xmlns:p14="http://schemas.microsoft.com/office/powerpoint/2010/main" val="2945298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E7DF38-77F2-4B4D-B528-F93334EAAAE8}" type="datetimeFigureOut">
              <a:rPr lang="it-IT" smtClean="0"/>
              <a:t>28/03/2023</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C983EA-5520-4430-AD4B-7EBCABF1427C}" type="slidenum">
              <a:rPr lang="it-IT" smtClean="0"/>
              <a:t>‹N›</a:t>
            </a:fld>
            <a:endParaRPr lang="it-IT"/>
          </a:p>
        </p:txBody>
      </p:sp>
    </p:spTree>
    <p:extLst>
      <p:ext uri="{BB962C8B-B14F-4D97-AF65-F5344CB8AC3E}">
        <p14:creationId xmlns:p14="http://schemas.microsoft.com/office/powerpoint/2010/main" val="22696858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3" name="Segnaposto contenuto 2"/>
          <p:cNvSpPr>
            <a:spLocks noGrp="1"/>
          </p:cNvSpPr>
          <p:nvPr>
            <p:ph idx="1"/>
          </p:nvPr>
        </p:nvSpPr>
        <p:spPr>
          <a:xfrm>
            <a:off x="9682528" y="5903894"/>
            <a:ext cx="2871158" cy="615650"/>
          </a:xfrm>
        </p:spPr>
        <p:txBody>
          <a:bodyPr>
            <a:normAutofit/>
          </a:bodyPr>
          <a:lstStyle/>
          <a:p>
            <a:pPr marL="0" indent="0">
              <a:buNone/>
            </a:pPr>
            <a:r>
              <a:rPr lang="it-IT" sz="2000" dirty="0" smtClean="0"/>
              <a:t>Maffioletti Laura</a:t>
            </a:r>
            <a:endParaRPr lang="it-IT" sz="2000" dirty="0"/>
          </a:p>
        </p:txBody>
      </p:sp>
      <p:sp>
        <p:nvSpPr>
          <p:cNvPr id="4" name="Rettangolo 3"/>
          <p:cNvSpPr/>
          <p:nvPr/>
        </p:nvSpPr>
        <p:spPr>
          <a:xfrm>
            <a:off x="1088957" y="517432"/>
            <a:ext cx="9409390" cy="4708981"/>
          </a:xfrm>
          <a:prstGeom prst="rect">
            <a:avLst/>
          </a:prstGeom>
          <a:noFill/>
        </p:spPr>
        <p:txBody>
          <a:bodyPr wrap="square" lIns="91440" tIns="45720" rIns="91440" bIns="45720">
            <a:spAutoFit/>
          </a:bodyPr>
          <a:lstStyle/>
          <a:p>
            <a:pPr algn="ctr"/>
            <a:r>
              <a:rPr lang="it-IT" sz="15000" b="1" cap="none" spc="0" dirty="0" smtClean="0">
                <a:ln w="12700">
                  <a:solidFill>
                    <a:schemeClr val="accent3">
                      <a:lumMod val="50000"/>
                    </a:schemeClr>
                  </a:solidFill>
                  <a:prstDash val="solid"/>
                </a:ln>
                <a:solidFill>
                  <a:srgbClr val="FF66FF"/>
                </a:solidFill>
                <a:effectLst>
                  <a:innerShdw blurRad="177800">
                    <a:schemeClr val="accent3">
                      <a:lumMod val="50000"/>
                    </a:schemeClr>
                  </a:innerShdw>
                </a:effectLst>
              </a:rPr>
              <a:t>TOKEN ECONOMY</a:t>
            </a:r>
            <a:endParaRPr lang="it-IT" sz="15000" b="1" cap="none" spc="0" dirty="0">
              <a:ln w="12700">
                <a:solidFill>
                  <a:schemeClr val="accent3">
                    <a:lumMod val="50000"/>
                  </a:schemeClr>
                </a:solidFill>
                <a:prstDash val="solid"/>
              </a:ln>
              <a:solidFill>
                <a:srgbClr val="FF66FF"/>
              </a:solidFill>
              <a:effectLst>
                <a:innerShdw blurRad="177800">
                  <a:schemeClr val="accent3">
                    <a:lumMod val="50000"/>
                  </a:schemeClr>
                </a:innerShdw>
              </a:effectLst>
            </a:endParaRPr>
          </a:p>
        </p:txBody>
      </p:sp>
      <p:pic>
        <p:nvPicPr>
          <p:cNvPr id="5"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60000"/>
          <a:stretch/>
        </p:blipFill>
        <p:spPr bwMode="auto">
          <a:xfrm>
            <a:off x="467696" y="5439719"/>
            <a:ext cx="2448272" cy="846137"/>
          </a:xfrm>
          <a:prstGeom prst="rect">
            <a:avLst/>
          </a:prstGeom>
          <a:solidFill>
            <a:srgbClr val="F7FCFF"/>
          </a:solidFill>
          <a:ln>
            <a:solidFill>
              <a:schemeClr val="accent1"/>
            </a:solidFill>
          </a:ln>
          <a:effectLst/>
        </p:spPr>
      </p:pic>
    </p:spTree>
    <p:extLst>
      <p:ext uri="{BB962C8B-B14F-4D97-AF65-F5344CB8AC3E}">
        <p14:creationId xmlns:p14="http://schemas.microsoft.com/office/powerpoint/2010/main" val="23532706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2270008"/>
            <a:ext cx="9144000" cy="1332029"/>
          </a:xfrm>
        </p:spPr>
        <p:txBody>
          <a:bodyPr>
            <a:normAutofit/>
          </a:bodyPr>
          <a:lstStyle/>
          <a:p>
            <a:r>
              <a:rPr lang="it-IT" sz="4400" dirty="0" smtClean="0">
                <a:solidFill>
                  <a:schemeClr val="accent5">
                    <a:lumMod val="75000"/>
                  </a:schemeClr>
                </a:solidFill>
              </a:rPr>
              <a:t>Obiettivo: cambiamento comportamentale</a:t>
            </a:r>
            <a:endParaRPr lang="it-IT" sz="4400" dirty="0">
              <a:solidFill>
                <a:schemeClr val="accent5">
                  <a:lumMod val="75000"/>
                </a:schemeClr>
              </a:solidFill>
            </a:endParaRPr>
          </a:p>
        </p:txBody>
      </p:sp>
      <p:sp>
        <p:nvSpPr>
          <p:cNvPr id="3" name="Sottotitolo 2"/>
          <p:cNvSpPr>
            <a:spLocks noGrp="1"/>
          </p:cNvSpPr>
          <p:nvPr>
            <p:ph type="subTitle" idx="1"/>
          </p:nvPr>
        </p:nvSpPr>
        <p:spPr>
          <a:xfrm>
            <a:off x="1523999" y="3602037"/>
            <a:ext cx="9731433" cy="2599257"/>
          </a:xfrm>
        </p:spPr>
        <p:txBody>
          <a:bodyPr>
            <a:normAutofit/>
          </a:bodyPr>
          <a:lstStyle/>
          <a:p>
            <a:r>
              <a:rPr lang="it-IT" dirty="0" smtClean="0"/>
              <a:t>Si basa su:</a:t>
            </a:r>
          </a:p>
          <a:p>
            <a:pPr marL="457200" indent="-457200" algn="l">
              <a:buAutoNum type="arabicPeriod"/>
            </a:pPr>
            <a:r>
              <a:rPr lang="it-IT" dirty="0" smtClean="0"/>
              <a:t>Comportamento target: comportamento che si vuole ottenere (quale è il mio obiettivo?)</a:t>
            </a:r>
          </a:p>
          <a:p>
            <a:pPr marL="457200" indent="-457200" algn="l">
              <a:buAutoNum type="arabicPeriod"/>
            </a:pPr>
            <a:r>
              <a:rPr lang="it-IT" dirty="0" smtClean="0"/>
              <a:t>Gettoni o punti da guadagnare</a:t>
            </a:r>
          </a:p>
          <a:p>
            <a:pPr marL="457200" indent="-457200" algn="l">
              <a:buAutoNum type="arabicPeriod"/>
            </a:pPr>
            <a:r>
              <a:rPr lang="it-IT" dirty="0" err="1" smtClean="0"/>
              <a:t>Rinforzatori</a:t>
            </a:r>
            <a:r>
              <a:rPr lang="it-IT" dirty="0" smtClean="0"/>
              <a:t> positivi: attività o oggetti particolarmente attraenti per il bambino che consolidano una risposta quando vengono introdotti</a:t>
            </a:r>
            <a:endParaRPr lang="it-IT" dirty="0"/>
          </a:p>
        </p:txBody>
      </p:sp>
      <p:sp>
        <p:nvSpPr>
          <p:cNvPr id="4" name="Rettangolo 3"/>
          <p:cNvSpPr/>
          <p:nvPr/>
        </p:nvSpPr>
        <p:spPr>
          <a:xfrm>
            <a:off x="0" y="614669"/>
            <a:ext cx="12192000" cy="1938992"/>
          </a:xfrm>
          <a:prstGeom prst="rect">
            <a:avLst/>
          </a:prstGeom>
          <a:noFill/>
        </p:spPr>
        <p:txBody>
          <a:bodyPr wrap="square" lIns="91440" tIns="45720" rIns="91440" bIns="45720">
            <a:spAutoFit/>
          </a:bodyPr>
          <a:lstStyle/>
          <a:p>
            <a:pPr algn="ctr"/>
            <a:r>
              <a:rPr lang="it-IT" sz="12000" b="1" cap="none" spc="0" dirty="0" smtClean="0">
                <a:ln w="12700" cmpd="sng">
                  <a:solidFill>
                    <a:schemeClr val="accent4"/>
                  </a:solidFill>
                  <a:prstDash val="solid"/>
                </a:ln>
                <a:solidFill>
                  <a:srgbClr val="FF00FF"/>
                </a:solidFill>
                <a:effectLst/>
              </a:rPr>
              <a:t>TOKEN ECONOMY</a:t>
            </a:r>
            <a:endParaRPr lang="it-IT" sz="12000" b="1" cap="none" spc="0" dirty="0">
              <a:ln w="12700" cmpd="sng">
                <a:solidFill>
                  <a:schemeClr val="accent4"/>
                </a:solidFill>
                <a:prstDash val="solid"/>
              </a:ln>
              <a:solidFill>
                <a:srgbClr val="FF00FF"/>
              </a:solidFill>
              <a:effectLst/>
            </a:endParaRPr>
          </a:p>
        </p:txBody>
      </p:sp>
    </p:spTree>
    <p:extLst>
      <p:ext uri="{BB962C8B-B14F-4D97-AF65-F5344CB8AC3E}">
        <p14:creationId xmlns:p14="http://schemas.microsoft.com/office/powerpoint/2010/main" val="226682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4" name="Rettangolo 3"/>
          <p:cNvSpPr/>
          <p:nvPr/>
        </p:nvSpPr>
        <p:spPr>
          <a:xfrm>
            <a:off x="2790825" y="1089984"/>
            <a:ext cx="7810500" cy="4676774"/>
          </a:xfrm>
          <a:prstGeom prst="rect">
            <a:avLst/>
          </a:prstGeom>
          <a:solidFill>
            <a:schemeClr val="accent1">
              <a:lumMod val="40000"/>
              <a:lumOff val="60000"/>
            </a:schemeClr>
          </a:solidFill>
          <a:ln w="381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12" name="Rettangolo 11"/>
          <p:cNvSpPr/>
          <p:nvPr/>
        </p:nvSpPr>
        <p:spPr>
          <a:xfrm>
            <a:off x="2962275" y="3688999"/>
            <a:ext cx="1238250" cy="12858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3" name="Rettangolo 12"/>
          <p:cNvSpPr/>
          <p:nvPr/>
        </p:nvSpPr>
        <p:spPr>
          <a:xfrm>
            <a:off x="5886448" y="3688998"/>
            <a:ext cx="1238250" cy="12858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4" name="Rettangolo 13"/>
          <p:cNvSpPr/>
          <p:nvPr/>
        </p:nvSpPr>
        <p:spPr>
          <a:xfrm>
            <a:off x="4429123" y="3688999"/>
            <a:ext cx="1238250" cy="12858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11" name="Immagin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05149" y="3799589"/>
            <a:ext cx="1009650" cy="996248"/>
          </a:xfrm>
          <a:prstGeom prst="rect">
            <a:avLst/>
          </a:prstGeom>
        </p:spPr>
      </p:pic>
      <p:pic>
        <p:nvPicPr>
          <p:cNvPr id="16" name="Immagine 1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48188" y="3799589"/>
            <a:ext cx="1009650" cy="996248"/>
          </a:xfrm>
          <a:prstGeom prst="rect">
            <a:avLst/>
          </a:prstGeom>
        </p:spPr>
      </p:pic>
      <p:pic>
        <p:nvPicPr>
          <p:cNvPr id="17" name="Immagine 1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82088" y="4331935"/>
            <a:ext cx="1009650" cy="996248"/>
          </a:xfrm>
          <a:prstGeom prst="rect">
            <a:avLst/>
          </a:prstGeom>
        </p:spPr>
      </p:pic>
      <p:pic>
        <p:nvPicPr>
          <p:cNvPr id="18" name="Immagine 17"/>
          <p:cNvPicPr>
            <a:picLocks noChangeAspect="1"/>
          </p:cNvPicPr>
          <p:nvPr/>
        </p:nvPicPr>
        <p:blipFill rotWithShape="1">
          <a:blip r:embed="rId3" cstate="print">
            <a:extLst>
              <a:ext uri="{28A0092B-C50C-407E-A947-70E740481C1C}">
                <a14:useLocalDpi xmlns:a14="http://schemas.microsoft.com/office/drawing/2010/main" val="0"/>
              </a:ext>
            </a:extLst>
          </a:blip>
          <a:srcRect l="18451" t="24305" r="18279" b="24723"/>
          <a:stretch/>
        </p:blipFill>
        <p:spPr>
          <a:xfrm>
            <a:off x="8562975" y="1219199"/>
            <a:ext cx="1800225" cy="1800226"/>
          </a:xfrm>
          <a:prstGeom prst="rect">
            <a:avLst/>
          </a:prstGeom>
        </p:spPr>
      </p:pic>
      <p:sp>
        <p:nvSpPr>
          <p:cNvPr id="21" name="Titolo 20"/>
          <p:cNvSpPr>
            <a:spLocks noGrp="1"/>
          </p:cNvSpPr>
          <p:nvPr>
            <p:ph type="title"/>
          </p:nvPr>
        </p:nvSpPr>
        <p:spPr>
          <a:xfrm>
            <a:off x="4498180" y="1386288"/>
            <a:ext cx="3786186" cy="1325563"/>
          </a:xfrm>
        </p:spPr>
        <p:txBody>
          <a:bodyPr>
            <a:normAutofit/>
          </a:bodyPr>
          <a:lstStyle/>
          <a:p>
            <a:r>
              <a:rPr lang="it-IT" sz="3200" dirty="0" smtClean="0"/>
              <a:t>STO LAVORANDO PER</a:t>
            </a:r>
            <a:endParaRPr lang="it-IT" sz="3200" dirty="0"/>
          </a:p>
        </p:txBody>
      </p:sp>
    </p:spTree>
    <p:extLst>
      <p:ext uri="{BB962C8B-B14F-4D97-AF65-F5344CB8AC3E}">
        <p14:creationId xmlns:p14="http://schemas.microsoft.com/office/powerpoint/2010/main" val="2947213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solidFill>
                  <a:srgbClr val="00B0F0"/>
                </a:solidFill>
              </a:rPr>
              <a:t>Perché scegliere di inserire una </a:t>
            </a:r>
            <a:r>
              <a:rPr lang="it-IT" dirty="0" err="1" smtClean="0">
                <a:solidFill>
                  <a:srgbClr val="00B0F0"/>
                </a:solidFill>
              </a:rPr>
              <a:t>token</a:t>
            </a:r>
            <a:r>
              <a:rPr lang="it-IT" dirty="0" smtClean="0">
                <a:solidFill>
                  <a:srgbClr val="00B0F0"/>
                </a:solidFill>
              </a:rPr>
              <a:t>?</a:t>
            </a:r>
            <a:endParaRPr lang="it-IT" dirty="0">
              <a:solidFill>
                <a:srgbClr val="00B0F0"/>
              </a:solidFill>
            </a:endParaRPr>
          </a:p>
        </p:txBody>
      </p:sp>
      <p:sp>
        <p:nvSpPr>
          <p:cNvPr id="3" name="Segnaposto contenuto 2"/>
          <p:cNvSpPr>
            <a:spLocks noGrp="1"/>
          </p:cNvSpPr>
          <p:nvPr>
            <p:ph idx="1"/>
          </p:nvPr>
        </p:nvSpPr>
        <p:spPr/>
        <p:txBody>
          <a:bodyPr/>
          <a:lstStyle/>
          <a:p>
            <a:endParaRPr lang="it-IT" dirty="0" smtClean="0"/>
          </a:p>
          <a:p>
            <a:r>
              <a:rPr lang="it-IT" dirty="0" smtClean="0"/>
              <a:t>Migliora la prevedibilità per il bambino</a:t>
            </a:r>
          </a:p>
          <a:p>
            <a:endParaRPr lang="it-IT" dirty="0" smtClean="0"/>
          </a:p>
          <a:p>
            <a:r>
              <a:rPr lang="it-IT" dirty="0" smtClean="0"/>
              <a:t>Aumenta la capacità di attendere il premio</a:t>
            </a:r>
          </a:p>
          <a:p>
            <a:endParaRPr lang="it-IT" dirty="0" smtClean="0"/>
          </a:p>
          <a:p>
            <a:r>
              <a:rPr lang="it-IT" dirty="0" smtClean="0"/>
              <a:t>Tiene alta la frequenza della risposta (la risposta si manifesta più frequentemente)</a:t>
            </a:r>
            <a:endParaRPr lang="it-IT" dirty="0"/>
          </a:p>
        </p:txBody>
      </p:sp>
    </p:spTree>
    <p:extLst>
      <p:ext uri="{BB962C8B-B14F-4D97-AF65-F5344CB8AC3E}">
        <p14:creationId xmlns:p14="http://schemas.microsoft.com/office/powerpoint/2010/main" val="20102793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Progettare una </a:t>
            </a:r>
            <a:r>
              <a:rPr lang="it-IT" dirty="0" err="1" smtClean="0"/>
              <a:t>Token</a:t>
            </a:r>
            <a:r>
              <a:rPr lang="it-IT" dirty="0"/>
              <a:t>:</a:t>
            </a:r>
            <a:r>
              <a:rPr lang="it-IT" dirty="0" smtClean="0"/>
              <a:t> </a:t>
            </a:r>
            <a:endParaRPr lang="it-IT" dirty="0"/>
          </a:p>
        </p:txBody>
      </p:sp>
      <p:sp>
        <p:nvSpPr>
          <p:cNvPr id="3" name="Segnaposto contenuto 2"/>
          <p:cNvSpPr>
            <a:spLocks noGrp="1"/>
          </p:cNvSpPr>
          <p:nvPr>
            <p:ph idx="1"/>
          </p:nvPr>
        </p:nvSpPr>
        <p:spPr/>
        <p:txBody>
          <a:bodyPr/>
          <a:lstStyle/>
          <a:p>
            <a:pPr marL="514350" indent="-514350">
              <a:buAutoNum type="arabicPeriod"/>
            </a:pPr>
            <a:r>
              <a:rPr lang="it-IT" dirty="0" smtClean="0"/>
              <a:t>Scegliere i gettoni: forma, colore (evitare la scelta di verde e rosso), materiale sicuro per il bambino, facile da trasportare, maneggevole, di dimensioni ridotte, piacevoli per il soggetto (</a:t>
            </a:r>
            <a:r>
              <a:rPr lang="it-IT" dirty="0" err="1" smtClean="0"/>
              <a:t>es.stelline</a:t>
            </a:r>
            <a:r>
              <a:rPr lang="it-IT" dirty="0" smtClean="0"/>
              <a:t>, immagini di cartoni animati, oggetti di interesse del bambino)</a:t>
            </a:r>
          </a:p>
          <a:p>
            <a:pPr marL="514350" indent="-514350">
              <a:buAutoNum type="arabicPeriod"/>
            </a:pPr>
            <a:r>
              <a:rPr lang="it-IT" dirty="0" smtClean="0"/>
              <a:t>Definire il comportamento da modificare</a:t>
            </a:r>
          </a:p>
          <a:p>
            <a:pPr marL="514350" indent="-514350">
              <a:buAutoNum type="arabicPeriod"/>
            </a:pPr>
            <a:r>
              <a:rPr lang="it-IT" dirty="0" smtClean="0"/>
              <a:t>Definire il comportamento che si vuole ottenere</a:t>
            </a:r>
          </a:p>
          <a:p>
            <a:pPr marL="514350" indent="-514350">
              <a:buAutoNum type="arabicPeriod"/>
            </a:pPr>
            <a:r>
              <a:rPr lang="it-IT" dirty="0" smtClean="0"/>
              <a:t>Effettuare un </a:t>
            </a:r>
            <a:r>
              <a:rPr lang="it-IT" dirty="0" err="1" smtClean="0"/>
              <a:t>assessment</a:t>
            </a:r>
            <a:r>
              <a:rPr lang="it-IT" dirty="0" smtClean="0"/>
              <a:t> delle preferenze</a:t>
            </a:r>
          </a:p>
          <a:p>
            <a:pPr marL="514350" indent="-514350">
              <a:buAutoNum type="arabicPeriod"/>
            </a:pPr>
            <a:r>
              <a:rPr lang="it-IT" dirty="0" smtClean="0"/>
              <a:t>Definire la frequenza con cui si attribuiscono i gettoni (stimolo continuo o intermittente)</a:t>
            </a:r>
            <a:endParaRPr lang="it-IT" dirty="0"/>
          </a:p>
        </p:txBody>
      </p:sp>
    </p:spTree>
    <p:extLst>
      <p:ext uri="{BB962C8B-B14F-4D97-AF65-F5344CB8AC3E}">
        <p14:creationId xmlns:p14="http://schemas.microsoft.com/office/powerpoint/2010/main" val="17734458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solidFill>
                  <a:schemeClr val="accent6">
                    <a:lumMod val="75000"/>
                  </a:schemeClr>
                </a:solidFill>
              </a:rPr>
              <a:t>Prima di somministrare una </a:t>
            </a:r>
            <a:r>
              <a:rPr lang="it-IT" dirty="0" err="1" smtClean="0">
                <a:solidFill>
                  <a:schemeClr val="accent6">
                    <a:lumMod val="75000"/>
                  </a:schemeClr>
                </a:solidFill>
              </a:rPr>
              <a:t>token</a:t>
            </a:r>
            <a:r>
              <a:rPr lang="it-IT" dirty="0" smtClean="0"/>
              <a:t>…</a:t>
            </a:r>
            <a:endParaRPr lang="it-IT" dirty="0"/>
          </a:p>
        </p:txBody>
      </p:sp>
      <p:sp>
        <p:nvSpPr>
          <p:cNvPr id="3" name="Segnaposto contenuto 2"/>
          <p:cNvSpPr>
            <a:spLocks noGrp="1"/>
          </p:cNvSpPr>
          <p:nvPr>
            <p:ph idx="1"/>
          </p:nvPr>
        </p:nvSpPr>
        <p:spPr>
          <a:xfrm>
            <a:off x="2059940" y="1835785"/>
            <a:ext cx="8072120" cy="4351338"/>
          </a:xfrm>
        </p:spPr>
        <p:txBody>
          <a:bodyPr/>
          <a:lstStyle/>
          <a:p>
            <a:r>
              <a:rPr lang="it-IT" dirty="0" smtClean="0"/>
              <a:t>Definire i criteri per il completamento corretto del compito </a:t>
            </a:r>
          </a:p>
          <a:p>
            <a:endParaRPr lang="it-IT" dirty="0" smtClean="0"/>
          </a:p>
          <a:p>
            <a:r>
              <a:rPr lang="it-IT" dirty="0" smtClean="0"/>
              <a:t>Partire da comportamenti facilmente attuabili dal bambino</a:t>
            </a:r>
          </a:p>
          <a:p>
            <a:endParaRPr lang="it-IT" dirty="0" smtClean="0"/>
          </a:p>
          <a:p>
            <a:r>
              <a:rPr lang="it-IT" dirty="0" smtClean="0"/>
              <a:t>Essere certi che il bambino riesca ad attuare il comportamento target in autonomia</a:t>
            </a:r>
            <a:endParaRPr lang="it-IT" dirty="0"/>
          </a:p>
        </p:txBody>
      </p:sp>
    </p:spTree>
    <p:extLst>
      <p:ext uri="{BB962C8B-B14F-4D97-AF65-F5344CB8AC3E}">
        <p14:creationId xmlns:p14="http://schemas.microsoft.com/office/powerpoint/2010/main" val="35893679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5"/>
            <a:ext cx="10515600" cy="5985799"/>
          </a:xfrm>
        </p:spPr>
        <p:txBody>
          <a:bodyPr/>
          <a:lstStyle/>
          <a:p>
            <a:pPr algn="ctr"/>
            <a:r>
              <a:rPr lang="it-IT" dirty="0" smtClean="0">
                <a:solidFill>
                  <a:srgbClr val="92D050"/>
                </a:solidFill>
              </a:rPr>
              <a:t>Quanti gettoni devo scambiare con il bambino?</a:t>
            </a:r>
            <a:br>
              <a:rPr lang="it-IT" dirty="0" smtClean="0">
                <a:solidFill>
                  <a:srgbClr val="92D050"/>
                </a:solidFill>
              </a:rPr>
            </a:br>
            <a:r>
              <a:rPr lang="it-IT" sz="2800" dirty="0" smtClean="0"/>
              <a:t>Il numero di gettoni da guadagnare per accedere al </a:t>
            </a:r>
            <a:r>
              <a:rPr lang="it-IT" sz="2800" dirty="0" err="1" smtClean="0"/>
              <a:t>rinforzatore</a:t>
            </a:r>
            <a:r>
              <a:rPr lang="it-IT" sz="2800" dirty="0" smtClean="0"/>
              <a:t> (premio) varia… bisogna tenere in considerazione lo «sforzo della risposta».</a:t>
            </a:r>
            <a:br>
              <a:rPr lang="it-IT" sz="2800" dirty="0" smtClean="0"/>
            </a:br>
            <a:r>
              <a:rPr lang="it-IT" sz="2800" dirty="0" smtClean="0"/>
              <a:t/>
            </a:r>
            <a:br>
              <a:rPr lang="it-IT" sz="2800" dirty="0" smtClean="0"/>
            </a:br>
            <a:r>
              <a:rPr lang="it-IT" sz="2800" dirty="0" smtClean="0"/>
              <a:t>In generale:</a:t>
            </a:r>
            <a:br>
              <a:rPr lang="it-IT" sz="2800" dirty="0" smtClean="0"/>
            </a:br>
            <a:r>
              <a:rPr lang="it-IT" sz="2800" dirty="0" smtClean="0"/>
              <a:t>1. in fase iniziale attribuire gettoni a ogni comportamento target</a:t>
            </a:r>
            <a:br>
              <a:rPr lang="it-IT" sz="2800" dirty="0" smtClean="0"/>
            </a:br>
            <a:r>
              <a:rPr lang="it-IT" sz="2000" dirty="0"/>
              <a:t> </a:t>
            </a:r>
            <a:r>
              <a:rPr lang="it-IT" sz="2000" dirty="0" smtClean="0"/>
              <a:t>    es. ogni volta che il bambino attua il comportamento target ottiene un </a:t>
            </a:r>
            <a:r>
              <a:rPr lang="it-IT" sz="2000" dirty="0" err="1" smtClean="0"/>
              <a:t>token</a:t>
            </a:r>
            <a:r>
              <a:rPr lang="it-IT" sz="2000" dirty="0" smtClean="0"/>
              <a:t> e accede al               </a:t>
            </a:r>
            <a:r>
              <a:rPr lang="it-IT" sz="2000" dirty="0" err="1" smtClean="0"/>
              <a:t>rinforzatore</a:t>
            </a:r>
            <a:r>
              <a:rPr lang="it-IT" sz="2000" dirty="0" smtClean="0"/>
              <a:t/>
            </a:r>
            <a:br>
              <a:rPr lang="it-IT" sz="2000" dirty="0" smtClean="0"/>
            </a:br>
            <a:r>
              <a:rPr lang="it-IT" sz="2800" dirty="0" smtClean="0"/>
              <a:t>2. aumentare il numero di gettoni se lo sforzo di risposta del soggetto diventa meno impegnativo</a:t>
            </a:r>
            <a:br>
              <a:rPr lang="it-IT" sz="2800" dirty="0" smtClean="0"/>
            </a:br>
            <a:r>
              <a:rPr lang="it-IT" sz="2800" dirty="0"/>
              <a:t> </a:t>
            </a:r>
            <a:r>
              <a:rPr lang="it-IT" sz="2800" dirty="0" smtClean="0"/>
              <a:t>     </a:t>
            </a:r>
            <a:r>
              <a:rPr lang="it-IT" sz="2000" dirty="0" smtClean="0"/>
              <a:t>es. per accedere al premio devo ottenere tre gettoni</a:t>
            </a:r>
            <a:endParaRPr lang="it-IT" sz="2000" dirty="0"/>
          </a:p>
        </p:txBody>
      </p:sp>
    </p:spTree>
    <p:extLst>
      <p:ext uri="{BB962C8B-B14F-4D97-AF65-F5344CB8AC3E}">
        <p14:creationId xmlns:p14="http://schemas.microsoft.com/office/powerpoint/2010/main" val="15384421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5"/>
            <a:ext cx="10515600" cy="5420533"/>
          </a:xfrm>
        </p:spPr>
        <p:txBody>
          <a:bodyPr>
            <a:normAutofit/>
          </a:bodyPr>
          <a:lstStyle/>
          <a:p>
            <a:pPr algn="ctr"/>
            <a:r>
              <a:rPr lang="it-IT" sz="4000" b="1" dirty="0">
                <a:solidFill>
                  <a:srgbClr val="FF0000"/>
                </a:solidFill>
              </a:rPr>
              <a:t>Non va usata la </a:t>
            </a:r>
            <a:r>
              <a:rPr lang="it-IT" sz="4000" b="1" dirty="0" err="1">
                <a:solidFill>
                  <a:srgbClr val="FF0000"/>
                </a:solidFill>
              </a:rPr>
              <a:t>token</a:t>
            </a:r>
            <a:r>
              <a:rPr lang="it-IT" sz="4000" b="1" dirty="0">
                <a:solidFill>
                  <a:srgbClr val="FF0000"/>
                </a:solidFill>
              </a:rPr>
              <a:t> in senso negativo!!!</a:t>
            </a:r>
            <a:r>
              <a:rPr lang="it-IT" sz="6000" b="1" dirty="0" smtClean="0">
                <a:solidFill>
                  <a:srgbClr val="FF0000"/>
                </a:solidFill>
              </a:rPr>
              <a:t/>
            </a:r>
            <a:br>
              <a:rPr lang="it-IT" sz="6000" b="1" dirty="0" smtClean="0">
                <a:solidFill>
                  <a:srgbClr val="FF0000"/>
                </a:solidFill>
              </a:rPr>
            </a:br>
            <a:r>
              <a:rPr lang="it-IT" dirty="0" smtClean="0"/>
              <a:t/>
            </a:r>
            <a:br>
              <a:rPr lang="it-IT" dirty="0" smtClean="0"/>
            </a:br>
            <a:r>
              <a:rPr lang="it-IT" sz="3200" dirty="0" smtClean="0"/>
              <a:t>Es. «Non ti do il gettone perché non ti sei comportato bene»</a:t>
            </a:r>
            <a:r>
              <a:rPr lang="it-IT" dirty="0" smtClean="0"/>
              <a:t/>
            </a:r>
            <a:br>
              <a:rPr lang="it-IT" dirty="0" smtClean="0"/>
            </a:br>
            <a:r>
              <a:rPr lang="it-IT" dirty="0" smtClean="0"/>
              <a:t/>
            </a:r>
            <a:br>
              <a:rPr lang="it-IT" dirty="0" smtClean="0"/>
            </a:br>
            <a:r>
              <a:rPr lang="it-IT" sz="4000" dirty="0" smtClean="0"/>
              <a:t>Cosa potrebbe succedere? </a:t>
            </a:r>
            <a:br>
              <a:rPr lang="it-IT" sz="4000" dirty="0" smtClean="0"/>
            </a:br>
            <a:r>
              <a:rPr lang="it-IT" sz="4000" dirty="0" smtClean="0"/>
              <a:t>Si abbassa la probabilità che il comportamento si verifichi in futuro.</a:t>
            </a:r>
            <a:endParaRPr lang="it-IT" sz="4000" dirty="0"/>
          </a:p>
        </p:txBody>
      </p:sp>
    </p:spTree>
    <p:extLst>
      <p:ext uri="{BB962C8B-B14F-4D97-AF65-F5344CB8AC3E}">
        <p14:creationId xmlns:p14="http://schemas.microsoft.com/office/powerpoint/2010/main" val="2034238770"/>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123</TotalTime>
  <Words>227</Words>
  <Application>Microsoft Office PowerPoint</Application>
  <PresentationFormat>Widescreen</PresentationFormat>
  <Paragraphs>30</Paragraphs>
  <Slides>8</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8</vt:i4>
      </vt:variant>
    </vt:vector>
  </HeadingPairs>
  <TitlesOfParts>
    <vt:vector size="12" baseType="lpstr">
      <vt:lpstr>Arial</vt:lpstr>
      <vt:lpstr>Calibri</vt:lpstr>
      <vt:lpstr>Calibri Light</vt:lpstr>
      <vt:lpstr>Tema di Office</vt:lpstr>
      <vt:lpstr>Presentazione standard di PowerPoint</vt:lpstr>
      <vt:lpstr>Obiettivo: cambiamento comportamentale</vt:lpstr>
      <vt:lpstr>STO LAVORANDO PER</vt:lpstr>
      <vt:lpstr>Perché scegliere di inserire una token?</vt:lpstr>
      <vt:lpstr>Progettare una Token: </vt:lpstr>
      <vt:lpstr>Prima di somministrare una token…</vt:lpstr>
      <vt:lpstr>Quanti gettoni devo scambiare con il bambino? Il numero di gettoni da guadagnare per accedere al rinforzatore (premio) varia… bisogna tenere in considerazione lo «sforzo della risposta».  In generale: 1. in fase iniziale attribuire gettoni a ogni comportamento target      es. ogni volta che il bambino attua il comportamento target ottiene un token e accede al               rinforzatore 2. aumentare il numero di gettoni se lo sforzo di risposta del soggetto diventa meno impegnativo       es. per accedere al premio devo ottenere tre gettoni</vt:lpstr>
      <vt:lpstr>Non va usata la token in senso negativo!!!  Es. «Non ti do il gettone perché non ti sei comportato bene»  Cosa potrebbe succedere?  Si abbassa la probabilità che il comportamento si verifichi in futuro.</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Obiettivo: cambiamento comportamentale</dc:title>
  <dc:creator>Laura Maffioletti</dc:creator>
  <cp:lastModifiedBy>Laura Maffioletti</cp:lastModifiedBy>
  <cp:revision>11</cp:revision>
  <dcterms:created xsi:type="dcterms:W3CDTF">2023-03-16T11:58:26Z</dcterms:created>
  <dcterms:modified xsi:type="dcterms:W3CDTF">2023-03-28T09:41:39Z</dcterms:modified>
</cp:coreProperties>
</file>