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204416007" r:id="rId2"/>
    <p:sldId id="286" r:id="rId3"/>
    <p:sldId id="1204415999" r:id="rId4"/>
    <p:sldId id="1204415986" r:id="rId5"/>
    <p:sldId id="257" r:id="rId6"/>
    <p:sldId id="1204415988" r:id="rId7"/>
    <p:sldId id="1204415982" r:id="rId8"/>
    <p:sldId id="1204416008" r:id="rId9"/>
    <p:sldId id="492" r:id="rId10"/>
    <p:sldId id="1204415981" r:id="rId11"/>
    <p:sldId id="300" r:id="rId12"/>
    <p:sldId id="1204415996" r:id="rId13"/>
    <p:sldId id="1204416005" r:id="rId14"/>
    <p:sldId id="1204416009" r:id="rId15"/>
    <p:sldId id="1204416000" r:id="rId16"/>
    <p:sldId id="1204416001"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9" d="100"/>
          <a:sy n="79" d="100"/>
        </p:scale>
        <p:origin x="126"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E5BBE-292B-4292-8456-BCEFE8438919}" type="datetimeFigureOut">
              <a:rPr lang="it-IT" smtClean="0"/>
              <a:t>11/04/2026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DF091-2C59-4FBC-AE1E-7711EFFC1FB0}" type="slidenum">
              <a:rPr lang="it-IT" smtClean="0"/>
              <a:t>‹N›</a:t>
            </a:fld>
            <a:endParaRPr lang="it-IT"/>
          </a:p>
        </p:txBody>
      </p:sp>
    </p:spTree>
    <p:extLst>
      <p:ext uri="{BB962C8B-B14F-4D97-AF65-F5344CB8AC3E}">
        <p14:creationId xmlns:p14="http://schemas.microsoft.com/office/powerpoint/2010/main" val="231053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19937" cy="400526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p:nvPr>
        </p:nvSpPr>
        <p:spPr/>
        <p:txBody>
          <a:bodyPr/>
          <a:lstStyle/>
          <a:p>
            <a:fld id="{42BCB60B-E500-4E4A-B717-97DDD824C98A}" type="slidenum">
              <a:rPr lang="it-IT" altLang="it-IT" smtClean="0"/>
              <a:pPr/>
              <a:t>2</a:t>
            </a:fld>
            <a:endParaRPr lang="it-IT" altLang="it-IT"/>
          </a:p>
        </p:txBody>
      </p:sp>
    </p:spTree>
    <p:extLst>
      <p:ext uri="{BB962C8B-B14F-4D97-AF65-F5344CB8AC3E}">
        <p14:creationId xmlns:p14="http://schemas.microsoft.com/office/powerpoint/2010/main" val="260479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19937" cy="4005263"/>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3342DC6-9A58-4670-824D-BFFEF824D075}" type="slidenum">
              <a:rPr lang="it-IT" smtClean="0"/>
              <a:pPr/>
              <a:t>9</a:t>
            </a:fld>
            <a:endParaRPr lang="it-IT"/>
          </a:p>
        </p:txBody>
      </p:sp>
    </p:spTree>
    <p:extLst>
      <p:ext uri="{BB962C8B-B14F-4D97-AF65-F5344CB8AC3E}">
        <p14:creationId xmlns:p14="http://schemas.microsoft.com/office/powerpoint/2010/main" val="129738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7488" y="812800"/>
            <a:ext cx="7119937" cy="400526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p:nvPr>
        </p:nvSpPr>
        <p:spPr/>
        <p:txBody>
          <a:bodyPr/>
          <a:lstStyle/>
          <a:p>
            <a:fld id="{42BCB60B-E500-4E4A-B717-97DDD824C98A}" type="slidenum">
              <a:rPr lang="it-IT" altLang="it-IT" smtClean="0"/>
              <a:pPr/>
              <a:t>12</a:t>
            </a:fld>
            <a:endParaRPr lang="it-IT" altLang="it-IT"/>
          </a:p>
        </p:txBody>
      </p:sp>
    </p:spTree>
    <p:extLst>
      <p:ext uri="{BB962C8B-B14F-4D97-AF65-F5344CB8AC3E}">
        <p14:creationId xmlns:p14="http://schemas.microsoft.com/office/powerpoint/2010/main" val="70934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C75176-E903-DB74-5D4D-8BFA70E16D9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46F71FF-4C3F-4314-B083-E84F93A98F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D1A069A-9F03-1A38-7134-7C6BDFF25982}"/>
              </a:ext>
            </a:extLst>
          </p:cNvPr>
          <p:cNvSpPr>
            <a:spLocks noGrp="1"/>
          </p:cNvSpPr>
          <p:nvPr>
            <p:ph type="dt" sz="half" idx="10"/>
          </p:nvPr>
        </p:nvSpPr>
        <p:spPr/>
        <p:txBody>
          <a:bodyPr/>
          <a:lstStyle/>
          <a:p>
            <a:fld id="{C1B7FA27-6F71-4F2D-8B02-72BCDFC1B3B5}" type="datetimeFigureOut">
              <a:rPr lang="it-IT" smtClean="0"/>
              <a:t>11/04/2026</a:t>
            </a:fld>
            <a:endParaRPr lang="it-IT"/>
          </a:p>
        </p:txBody>
      </p:sp>
      <p:sp>
        <p:nvSpPr>
          <p:cNvPr id="5" name="Segnaposto piè di pagina 4">
            <a:extLst>
              <a:ext uri="{FF2B5EF4-FFF2-40B4-BE49-F238E27FC236}">
                <a16:creationId xmlns:a16="http://schemas.microsoft.com/office/drawing/2014/main" id="{459171D5-26A2-0AAF-F332-B2AAAC19E65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E8F029-B751-82E9-57FC-85C00B863628}"/>
              </a:ext>
            </a:extLst>
          </p:cNvPr>
          <p:cNvSpPr>
            <a:spLocks noGrp="1"/>
          </p:cNvSpPr>
          <p:nvPr>
            <p:ph type="sldNum" sz="quarter" idx="12"/>
          </p:nvPr>
        </p:nvSpPr>
        <p:spPr/>
        <p:txBody>
          <a:bodyPr/>
          <a:lstStyle/>
          <a:p>
            <a:fld id="{90B72912-BF17-4403-A22A-9F59B4D4FA6C}" type="slidenum">
              <a:rPr lang="it-IT" smtClean="0"/>
              <a:t>‹N›</a:t>
            </a:fld>
            <a:endParaRPr lang="it-IT"/>
          </a:p>
        </p:txBody>
      </p:sp>
    </p:spTree>
    <p:extLst>
      <p:ext uri="{BB962C8B-B14F-4D97-AF65-F5344CB8AC3E}">
        <p14:creationId xmlns:p14="http://schemas.microsoft.com/office/powerpoint/2010/main" val="639052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C64BF6-1266-C451-21A7-72533B6061B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3080B81-3780-2489-F407-3FF21E9BD23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5BAB003-A3A4-2AB1-D4C8-5ADEB09E2DD3}"/>
              </a:ext>
            </a:extLst>
          </p:cNvPr>
          <p:cNvSpPr>
            <a:spLocks noGrp="1"/>
          </p:cNvSpPr>
          <p:nvPr>
            <p:ph type="dt" sz="half" idx="10"/>
          </p:nvPr>
        </p:nvSpPr>
        <p:spPr/>
        <p:txBody>
          <a:bodyPr/>
          <a:lstStyle/>
          <a:p>
            <a:fld id="{C1B7FA27-6F71-4F2D-8B02-72BCDFC1B3B5}" type="datetimeFigureOut">
              <a:rPr lang="it-IT" smtClean="0"/>
              <a:t>11/04/2026</a:t>
            </a:fld>
            <a:endParaRPr lang="it-IT"/>
          </a:p>
        </p:txBody>
      </p:sp>
      <p:sp>
        <p:nvSpPr>
          <p:cNvPr id="5" name="Segnaposto piè di pagina 4">
            <a:extLst>
              <a:ext uri="{FF2B5EF4-FFF2-40B4-BE49-F238E27FC236}">
                <a16:creationId xmlns:a16="http://schemas.microsoft.com/office/drawing/2014/main" id="{EE4EDFCF-CBDF-B1F8-826C-6674543492C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7B20FED-4297-BA42-8FB7-06FB282E5563}"/>
              </a:ext>
            </a:extLst>
          </p:cNvPr>
          <p:cNvSpPr>
            <a:spLocks noGrp="1"/>
          </p:cNvSpPr>
          <p:nvPr>
            <p:ph type="sldNum" sz="quarter" idx="12"/>
          </p:nvPr>
        </p:nvSpPr>
        <p:spPr/>
        <p:txBody>
          <a:bodyPr/>
          <a:lstStyle/>
          <a:p>
            <a:fld id="{90B72912-BF17-4403-A22A-9F59B4D4FA6C}" type="slidenum">
              <a:rPr lang="it-IT" smtClean="0"/>
              <a:t>‹N›</a:t>
            </a:fld>
            <a:endParaRPr lang="it-IT"/>
          </a:p>
        </p:txBody>
      </p:sp>
    </p:spTree>
    <p:extLst>
      <p:ext uri="{BB962C8B-B14F-4D97-AF65-F5344CB8AC3E}">
        <p14:creationId xmlns:p14="http://schemas.microsoft.com/office/powerpoint/2010/main" val="30160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31BADB6-629D-86E4-37B5-6A1FF8DB26C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F31CB76-47AD-6546-D266-069A4A7C80D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DB19091-2F4D-8A10-4ADD-DFB6C1620C48}"/>
              </a:ext>
            </a:extLst>
          </p:cNvPr>
          <p:cNvSpPr>
            <a:spLocks noGrp="1"/>
          </p:cNvSpPr>
          <p:nvPr>
            <p:ph type="dt" sz="half" idx="10"/>
          </p:nvPr>
        </p:nvSpPr>
        <p:spPr/>
        <p:txBody>
          <a:bodyPr/>
          <a:lstStyle/>
          <a:p>
            <a:fld id="{C1B7FA27-6F71-4F2D-8B02-72BCDFC1B3B5}" type="datetimeFigureOut">
              <a:rPr lang="it-IT" smtClean="0"/>
              <a:t>11/04/2026</a:t>
            </a:fld>
            <a:endParaRPr lang="it-IT"/>
          </a:p>
        </p:txBody>
      </p:sp>
      <p:sp>
        <p:nvSpPr>
          <p:cNvPr id="5" name="Segnaposto piè di pagina 4">
            <a:extLst>
              <a:ext uri="{FF2B5EF4-FFF2-40B4-BE49-F238E27FC236}">
                <a16:creationId xmlns:a16="http://schemas.microsoft.com/office/drawing/2014/main" id="{48327A20-1308-38A2-919F-CB4D3E90EE2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6A86D40-A290-7F83-FE0A-10C61D8BC3E6}"/>
              </a:ext>
            </a:extLst>
          </p:cNvPr>
          <p:cNvSpPr>
            <a:spLocks noGrp="1"/>
          </p:cNvSpPr>
          <p:nvPr>
            <p:ph type="sldNum" sz="quarter" idx="12"/>
          </p:nvPr>
        </p:nvSpPr>
        <p:spPr/>
        <p:txBody>
          <a:bodyPr/>
          <a:lstStyle/>
          <a:p>
            <a:fld id="{90B72912-BF17-4403-A22A-9F59B4D4FA6C}" type="slidenum">
              <a:rPr lang="it-IT" smtClean="0"/>
              <a:t>‹N›</a:t>
            </a:fld>
            <a:endParaRPr lang="it-IT"/>
          </a:p>
        </p:txBody>
      </p:sp>
    </p:spTree>
    <p:extLst>
      <p:ext uri="{BB962C8B-B14F-4D97-AF65-F5344CB8AC3E}">
        <p14:creationId xmlns:p14="http://schemas.microsoft.com/office/powerpoint/2010/main" val="2061637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6"/>
          <p:cNvSpPr txBox="1">
            <a:spLocks noGrp="1"/>
          </p:cNvSpPr>
          <p:nvPr>
            <p:ph type="body" idx="1"/>
          </p:nvPr>
        </p:nvSpPr>
        <p:spPr>
          <a:xfrm>
            <a:off x="415600" y="1536633"/>
            <a:ext cx="11360800" cy="4114400"/>
          </a:xfrm>
          <a:prstGeom prst="rect">
            <a:avLst/>
          </a:prstGeom>
        </p:spPr>
        <p:txBody>
          <a:bodyPr spcFirstLastPara="1" wrap="square" lIns="91425" tIns="91425" rIns="91425" bIns="91425" anchor="t" anchorCtr="0">
            <a:normAutofit/>
          </a:bodyPr>
          <a:lstStyle>
            <a:lvl1pPr marL="609524" lvl="0" indent="-457143">
              <a:spcBef>
                <a:spcPts val="0"/>
              </a:spcBef>
              <a:spcAft>
                <a:spcPts val="0"/>
              </a:spcAft>
              <a:buSzPts val="1800"/>
              <a:buChar char="●"/>
              <a:defRPr/>
            </a:lvl1pPr>
            <a:lvl2pPr marL="1219048" lvl="1" indent="-423281">
              <a:spcBef>
                <a:spcPts val="0"/>
              </a:spcBef>
              <a:spcAft>
                <a:spcPts val="0"/>
              </a:spcAft>
              <a:buSzPts val="1400"/>
              <a:buChar char="○"/>
              <a:defRPr/>
            </a:lvl2pPr>
            <a:lvl3pPr marL="1828571" lvl="2" indent="-423281">
              <a:spcBef>
                <a:spcPts val="0"/>
              </a:spcBef>
              <a:spcAft>
                <a:spcPts val="0"/>
              </a:spcAft>
              <a:buSzPts val="1400"/>
              <a:buChar char="■"/>
              <a:defRPr/>
            </a:lvl3pPr>
            <a:lvl4pPr marL="2438095" lvl="3" indent="-423281">
              <a:spcBef>
                <a:spcPts val="0"/>
              </a:spcBef>
              <a:spcAft>
                <a:spcPts val="0"/>
              </a:spcAft>
              <a:buSzPts val="1400"/>
              <a:buChar char="●"/>
              <a:defRPr/>
            </a:lvl4pPr>
            <a:lvl5pPr marL="3047619" lvl="4" indent="-423281">
              <a:spcBef>
                <a:spcPts val="0"/>
              </a:spcBef>
              <a:spcAft>
                <a:spcPts val="0"/>
              </a:spcAft>
              <a:buSzPts val="1400"/>
              <a:buChar char="○"/>
              <a:defRPr/>
            </a:lvl5pPr>
            <a:lvl6pPr marL="3657143" lvl="5" indent="-423281">
              <a:spcBef>
                <a:spcPts val="0"/>
              </a:spcBef>
              <a:spcAft>
                <a:spcPts val="0"/>
              </a:spcAft>
              <a:buSzPts val="1400"/>
              <a:buChar char="■"/>
              <a:defRPr/>
            </a:lvl6pPr>
            <a:lvl7pPr marL="4266666" lvl="6" indent="-423281">
              <a:spcBef>
                <a:spcPts val="0"/>
              </a:spcBef>
              <a:spcAft>
                <a:spcPts val="0"/>
              </a:spcAft>
              <a:buSzPts val="1400"/>
              <a:buChar char="●"/>
              <a:defRPr/>
            </a:lvl7pPr>
            <a:lvl8pPr marL="4876190" lvl="7" indent="-423281">
              <a:spcBef>
                <a:spcPts val="0"/>
              </a:spcBef>
              <a:spcAft>
                <a:spcPts val="0"/>
              </a:spcAft>
              <a:buSzPts val="1400"/>
              <a:buChar char="○"/>
              <a:defRPr/>
            </a:lvl8pPr>
            <a:lvl9pPr marL="5485714" lvl="8" indent="-423281">
              <a:spcBef>
                <a:spcPts val="0"/>
              </a:spcBef>
              <a:spcAft>
                <a:spcPts val="0"/>
              </a:spcAft>
              <a:buSzPts val="1400"/>
              <a:buChar char="■"/>
              <a:defRPr/>
            </a:lvl9pPr>
          </a:lstStyle>
          <a:p>
            <a:endParaRPr/>
          </a:p>
        </p:txBody>
      </p:sp>
      <p:sp>
        <p:nvSpPr>
          <p:cNvPr id="37" name="Google Shape;3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cxnSp>
        <p:nvCxnSpPr>
          <p:cNvPr id="38" name="Google Shape;38;p6"/>
          <p:cNvCxnSpPr/>
          <p:nvPr/>
        </p:nvCxnSpPr>
        <p:spPr>
          <a:xfrm>
            <a:off x="682800" y="5806891"/>
            <a:ext cx="10826400" cy="0"/>
          </a:xfrm>
          <a:prstGeom prst="straightConnector1">
            <a:avLst/>
          </a:prstGeom>
          <a:noFill/>
          <a:ln w="9525" cap="flat" cmpd="sng">
            <a:solidFill>
              <a:srgbClr val="D9D9D9"/>
            </a:solidFill>
            <a:prstDash val="solid"/>
            <a:round/>
            <a:headEnd type="none" w="med" len="med"/>
            <a:tailEnd type="none" w="med" len="med"/>
          </a:ln>
        </p:spPr>
      </p:cxnSp>
      <p:pic>
        <p:nvPicPr>
          <p:cNvPr id="39" name="Google Shape;39;p6"/>
          <p:cNvPicPr preferRelativeResize="0"/>
          <p:nvPr/>
        </p:nvPicPr>
        <p:blipFill>
          <a:blip r:embed="rId2">
            <a:alphaModFix/>
          </a:blip>
          <a:stretch>
            <a:fillRect/>
          </a:stretch>
        </p:blipFill>
        <p:spPr>
          <a:xfrm>
            <a:off x="682802" y="5992135"/>
            <a:ext cx="1870001" cy="590367"/>
          </a:xfrm>
          <a:prstGeom prst="rect">
            <a:avLst/>
          </a:prstGeom>
          <a:noFill/>
          <a:ln>
            <a:noFill/>
          </a:ln>
        </p:spPr>
      </p:pic>
      <p:pic>
        <p:nvPicPr>
          <p:cNvPr id="40" name="Google Shape;40;p6"/>
          <p:cNvPicPr preferRelativeResize="0"/>
          <p:nvPr/>
        </p:nvPicPr>
        <p:blipFill>
          <a:blip r:embed="rId3">
            <a:alphaModFix/>
          </a:blip>
          <a:stretch>
            <a:fillRect/>
          </a:stretch>
        </p:blipFill>
        <p:spPr>
          <a:xfrm>
            <a:off x="3441772" y="6198100"/>
            <a:ext cx="1202200" cy="234200"/>
          </a:xfrm>
          <a:prstGeom prst="rect">
            <a:avLst/>
          </a:prstGeom>
          <a:noFill/>
          <a:ln>
            <a:noFill/>
          </a:ln>
        </p:spPr>
      </p:pic>
    </p:spTree>
    <p:extLst>
      <p:ext uri="{BB962C8B-B14F-4D97-AF65-F5344CB8AC3E}">
        <p14:creationId xmlns:p14="http://schemas.microsoft.com/office/powerpoint/2010/main" val="3301525624"/>
      </p:ext>
    </p:extLst>
  </p:cSld>
  <p:clrMapOvr>
    <a:masterClrMapping/>
  </p:clrMapOvr>
  <p:extLst>
    <p:ext uri="{DCECCB84-F9BA-43D5-87BE-67443E8EF086}">
      <p15:sldGuideLst xmlns:p15="http://schemas.microsoft.com/office/powerpoint/2012/main">
        <p15:guide id="1" orient="horz" pos="267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7D25B7-78F0-CB62-BFAB-F5871A912FD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AE5B8E0-714F-509E-6A30-CCC28BE5385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72FF134-7DE9-C085-629D-C212D02F3209}"/>
              </a:ext>
            </a:extLst>
          </p:cNvPr>
          <p:cNvSpPr>
            <a:spLocks noGrp="1"/>
          </p:cNvSpPr>
          <p:nvPr>
            <p:ph type="dt" sz="half" idx="10"/>
          </p:nvPr>
        </p:nvSpPr>
        <p:spPr/>
        <p:txBody>
          <a:bodyPr/>
          <a:lstStyle/>
          <a:p>
            <a:fld id="{C1B7FA27-6F71-4F2D-8B02-72BCDFC1B3B5}" type="datetimeFigureOut">
              <a:rPr lang="it-IT" smtClean="0"/>
              <a:t>11/04/2026</a:t>
            </a:fld>
            <a:endParaRPr lang="it-IT"/>
          </a:p>
        </p:txBody>
      </p:sp>
      <p:sp>
        <p:nvSpPr>
          <p:cNvPr id="5" name="Segnaposto piè di pagina 4">
            <a:extLst>
              <a:ext uri="{FF2B5EF4-FFF2-40B4-BE49-F238E27FC236}">
                <a16:creationId xmlns:a16="http://schemas.microsoft.com/office/drawing/2014/main" id="{4807EB66-CEBB-B6E3-90AD-65005A5141F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E13BAAB-665D-C081-8CB4-3CAD53FBE3B5}"/>
              </a:ext>
            </a:extLst>
          </p:cNvPr>
          <p:cNvSpPr>
            <a:spLocks noGrp="1"/>
          </p:cNvSpPr>
          <p:nvPr>
            <p:ph type="sldNum" sz="quarter" idx="12"/>
          </p:nvPr>
        </p:nvSpPr>
        <p:spPr/>
        <p:txBody>
          <a:bodyPr/>
          <a:lstStyle/>
          <a:p>
            <a:fld id="{90B72912-BF17-4403-A22A-9F59B4D4FA6C}" type="slidenum">
              <a:rPr lang="it-IT" smtClean="0"/>
              <a:t>‹N›</a:t>
            </a:fld>
            <a:endParaRPr lang="it-IT"/>
          </a:p>
        </p:txBody>
      </p:sp>
    </p:spTree>
    <p:extLst>
      <p:ext uri="{BB962C8B-B14F-4D97-AF65-F5344CB8AC3E}">
        <p14:creationId xmlns:p14="http://schemas.microsoft.com/office/powerpoint/2010/main" val="251381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818D07-939A-BA49-240D-E0CC9DE8C76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AD010BB-BCCF-A9A0-5EB3-A59A5A854F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9650D5B-3FE3-3CC8-A5E9-0EA301DA610B}"/>
              </a:ext>
            </a:extLst>
          </p:cNvPr>
          <p:cNvSpPr>
            <a:spLocks noGrp="1"/>
          </p:cNvSpPr>
          <p:nvPr>
            <p:ph type="dt" sz="half" idx="10"/>
          </p:nvPr>
        </p:nvSpPr>
        <p:spPr/>
        <p:txBody>
          <a:bodyPr/>
          <a:lstStyle/>
          <a:p>
            <a:fld id="{C1B7FA27-6F71-4F2D-8B02-72BCDFC1B3B5}" type="datetimeFigureOut">
              <a:rPr lang="it-IT" smtClean="0"/>
              <a:t>11/04/2026</a:t>
            </a:fld>
            <a:endParaRPr lang="it-IT"/>
          </a:p>
        </p:txBody>
      </p:sp>
      <p:sp>
        <p:nvSpPr>
          <p:cNvPr id="5" name="Segnaposto piè di pagina 4">
            <a:extLst>
              <a:ext uri="{FF2B5EF4-FFF2-40B4-BE49-F238E27FC236}">
                <a16:creationId xmlns:a16="http://schemas.microsoft.com/office/drawing/2014/main" id="{DF3238BF-BC34-59C8-3FFE-932D7BA987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7300690-2E2B-F3FB-6767-55051F0A3391}"/>
              </a:ext>
            </a:extLst>
          </p:cNvPr>
          <p:cNvSpPr>
            <a:spLocks noGrp="1"/>
          </p:cNvSpPr>
          <p:nvPr>
            <p:ph type="sldNum" sz="quarter" idx="12"/>
          </p:nvPr>
        </p:nvSpPr>
        <p:spPr/>
        <p:txBody>
          <a:bodyPr/>
          <a:lstStyle/>
          <a:p>
            <a:fld id="{90B72912-BF17-4403-A22A-9F59B4D4FA6C}" type="slidenum">
              <a:rPr lang="it-IT" smtClean="0"/>
              <a:t>‹N›</a:t>
            </a:fld>
            <a:endParaRPr lang="it-IT"/>
          </a:p>
        </p:txBody>
      </p:sp>
    </p:spTree>
    <p:extLst>
      <p:ext uri="{BB962C8B-B14F-4D97-AF65-F5344CB8AC3E}">
        <p14:creationId xmlns:p14="http://schemas.microsoft.com/office/powerpoint/2010/main" val="155166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FCD3C5-F7CC-81FB-A966-1F4C2545984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FCA6D9A-DA74-6317-5891-33B272534F4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2B0E2E3-35FD-29D1-0D4E-93F2F9BF44B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1887068-81EC-D5A8-C5C4-EA1C1CC0AF4B}"/>
              </a:ext>
            </a:extLst>
          </p:cNvPr>
          <p:cNvSpPr>
            <a:spLocks noGrp="1"/>
          </p:cNvSpPr>
          <p:nvPr>
            <p:ph type="dt" sz="half" idx="10"/>
          </p:nvPr>
        </p:nvSpPr>
        <p:spPr/>
        <p:txBody>
          <a:bodyPr/>
          <a:lstStyle/>
          <a:p>
            <a:fld id="{C1B7FA27-6F71-4F2D-8B02-72BCDFC1B3B5}" type="datetimeFigureOut">
              <a:rPr lang="it-IT" smtClean="0"/>
              <a:t>11/04/2026</a:t>
            </a:fld>
            <a:endParaRPr lang="it-IT"/>
          </a:p>
        </p:txBody>
      </p:sp>
      <p:sp>
        <p:nvSpPr>
          <p:cNvPr id="6" name="Segnaposto piè di pagina 5">
            <a:extLst>
              <a:ext uri="{FF2B5EF4-FFF2-40B4-BE49-F238E27FC236}">
                <a16:creationId xmlns:a16="http://schemas.microsoft.com/office/drawing/2014/main" id="{09E576F2-1115-9CFD-1962-E5387E95BE5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D58BD9B-03C3-0D27-0CA0-9DBCC10A8BDD}"/>
              </a:ext>
            </a:extLst>
          </p:cNvPr>
          <p:cNvSpPr>
            <a:spLocks noGrp="1"/>
          </p:cNvSpPr>
          <p:nvPr>
            <p:ph type="sldNum" sz="quarter" idx="12"/>
          </p:nvPr>
        </p:nvSpPr>
        <p:spPr/>
        <p:txBody>
          <a:bodyPr/>
          <a:lstStyle/>
          <a:p>
            <a:fld id="{90B72912-BF17-4403-A22A-9F59B4D4FA6C}" type="slidenum">
              <a:rPr lang="it-IT" smtClean="0"/>
              <a:t>‹N›</a:t>
            </a:fld>
            <a:endParaRPr lang="it-IT"/>
          </a:p>
        </p:txBody>
      </p:sp>
    </p:spTree>
    <p:extLst>
      <p:ext uri="{BB962C8B-B14F-4D97-AF65-F5344CB8AC3E}">
        <p14:creationId xmlns:p14="http://schemas.microsoft.com/office/powerpoint/2010/main" val="325915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69CE0F-2740-4818-D3F5-FA0C80BBA18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D446929-5F55-54B4-F341-46B77255C2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C5A289B-1720-E9A1-1E32-6A5B2F7ACCB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92B362C-7343-77A6-F1B4-36E7AC3AF0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0E5EBBE-DC5C-12EA-37AC-001CEC05B75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53546E6-86DC-5470-F281-D779082A2DBD}"/>
              </a:ext>
            </a:extLst>
          </p:cNvPr>
          <p:cNvSpPr>
            <a:spLocks noGrp="1"/>
          </p:cNvSpPr>
          <p:nvPr>
            <p:ph type="dt" sz="half" idx="10"/>
          </p:nvPr>
        </p:nvSpPr>
        <p:spPr/>
        <p:txBody>
          <a:bodyPr/>
          <a:lstStyle/>
          <a:p>
            <a:fld id="{C1B7FA27-6F71-4F2D-8B02-72BCDFC1B3B5}" type="datetimeFigureOut">
              <a:rPr lang="it-IT" smtClean="0"/>
              <a:t>11/04/2026</a:t>
            </a:fld>
            <a:endParaRPr lang="it-IT"/>
          </a:p>
        </p:txBody>
      </p:sp>
      <p:sp>
        <p:nvSpPr>
          <p:cNvPr id="8" name="Segnaposto piè di pagina 7">
            <a:extLst>
              <a:ext uri="{FF2B5EF4-FFF2-40B4-BE49-F238E27FC236}">
                <a16:creationId xmlns:a16="http://schemas.microsoft.com/office/drawing/2014/main" id="{79D24921-8330-255F-0DB0-24CAC5F6695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1634A7D-85AF-726C-77F0-3454FF9E2B21}"/>
              </a:ext>
            </a:extLst>
          </p:cNvPr>
          <p:cNvSpPr>
            <a:spLocks noGrp="1"/>
          </p:cNvSpPr>
          <p:nvPr>
            <p:ph type="sldNum" sz="quarter" idx="12"/>
          </p:nvPr>
        </p:nvSpPr>
        <p:spPr/>
        <p:txBody>
          <a:bodyPr/>
          <a:lstStyle/>
          <a:p>
            <a:fld id="{90B72912-BF17-4403-A22A-9F59B4D4FA6C}" type="slidenum">
              <a:rPr lang="it-IT" smtClean="0"/>
              <a:t>‹N›</a:t>
            </a:fld>
            <a:endParaRPr lang="it-IT"/>
          </a:p>
        </p:txBody>
      </p:sp>
    </p:spTree>
    <p:extLst>
      <p:ext uri="{BB962C8B-B14F-4D97-AF65-F5344CB8AC3E}">
        <p14:creationId xmlns:p14="http://schemas.microsoft.com/office/powerpoint/2010/main" val="263024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F311F2-2CB6-D548-2C3C-61AA0F47000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D517CA8-AB61-F17B-65B4-2B3525D6A0A9}"/>
              </a:ext>
            </a:extLst>
          </p:cNvPr>
          <p:cNvSpPr>
            <a:spLocks noGrp="1"/>
          </p:cNvSpPr>
          <p:nvPr>
            <p:ph type="dt" sz="half" idx="10"/>
          </p:nvPr>
        </p:nvSpPr>
        <p:spPr/>
        <p:txBody>
          <a:bodyPr/>
          <a:lstStyle/>
          <a:p>
            <a:fld id="{C1B7FA27-6F71-4F2D-8B02-72BCDFC1B3B5}" type="datetimeFigureOut">
              <a:rPr lang="it-IT" smtClean="0"/>
              <a:t>11/04/2026</a:t>
            </a:fld>
            <a:endParaRPr lang="it-IT"/>
          </a:p>
        </p:txBody>
      </p:sp>
      <p:sp>
        <p:nvSpPr>
          <p:cNvPr id="4" name="Segnaposto piè di pagina 3">
            <a:extLst>
              <a:ext uri="{FF2B5EF4-FFF2-40B4-BE49-F238E27FC236}">
                <a16:creationId xmlns:a16="http://schemas.microsoft.com/office/drawing/2014/main" id="{8CE20C42-EAAE-3D04-1B32-36E56C889F2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9A6E474-357B-C1BC-61FC-61EBD73E52A2}"/>
              </a:ext>
            </a:extLst>
          </p:cNvPr>
          <p:cNvSpPr>
            <a:spLocks noGrp="1"/>
          </p:cNvSpPr>
          <p:nvPr>
            <p:ph type="sldNum" sz="quarter" idx="12"/>
          </p:nvPr>
        </p:nvSpPr>
        <p:spPr/>
        <p:txBody>
          <a:bodyPr/>
          <a:lstStyle/>
          <a:p>
            <a:fld id="{90B72912-BF17-4403-A22A-9F59B4D4FA6C}" type="slidenum">
              <a:rPr lang="it-IT" smtClean="0"/>
              <a:t>‹N›</a:t>
            </a:fld>
            <a:endParaRPr lang="it-IT"/>
          </a:p>
        </p:txBody>
      </p:sp>
    </p:spTree>
    <p:extLst>
      <p:ext uri="{BB962C8B-B14F-4D97-AF65-F5344CB8AC3E}">
        <p14:creationId xmlns:p14="http://schemas.microsoft.com/office/powerpoint/2010/main" val="151381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3053EF6-6227-022C-7773-33EA8B61A5A1}"/>
              </a:ext>
            </a:extLst>
          </p:cNvPr>
          <p:cNvSpPr>
            <a:spLocks noGrp="1"/>
          </p:cNvSpPr>
          <p:nvPr>
            <p:ph type="dt" sz="half" idx="10"/>
          </p:nvPr>
        </p:nvSpPr>
        <p:spPr/>
        <p:txBody>
          <a:bodyPr/>
          <a:lstStyle/>
          <a:p>
            <a:fld id="{C1B7FA27-6F71-4F2D-8B02-72BCDFC1B3B5}" type="datetimeFigureOut">
              <a:rPr lang="it-IT" smtClean="0"/>
              <a:t>11/04/2026</a:t>
            </a:fld>
            <a:endParaRPr lang="it-IT"/>
          </a:p>
        </p:txBody>
      </p:sp>
      <p:sp>
        <p:nvSpPr>
          <p:cNvPr id="3" name="Segnaposto piè di pagina 2">
            <a:extLst>
              <a:ext uri="{FF2B5EF4-FFF2-40B4-BE49-F238E27FC236}">
                <a16:creationId xmlns:a16="http://schemas.microsoft.com/office/drawing/2014/main" id="{C2DD6404-0B4B-8BCA-56AC-1E16EB4CA5A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7572457-331A-7B65-07BA-AD1F7AA9900E}"/>
              </a:ext>
            </a:extLst>
          </p:cNvPr>
          <p:cNvSpPr>
            <a:spLocks noGrp="1"/>
          </p:cNvSpPr>
          <p:nvPr>
            <p:ph type="sldNum" sz="quarter" idx="12"/>
          </p:nvPr>
        </p:nvSpPr>
        <p:spPr/>
        <p:txBody>
          <a:bodyPr/>
          <a:lstStyle/>
          <a:p>
            <a:fld id="{90B72912-BF17-4403-A22A-9F59B4D4FA6C}" type="slidenum">
              <a:rPr lang="it-IT" smtClean="0"/>
              <a:t>‹N›</a:t>
            </a:fld>
            <a:endParaRPr lang="it-IT"/>
          </a:p>
        </p:txBody>
      </p:sp>
    </p:spTree>
    <p:extLst>
      <p:ext uri="{BB962C8B-B14F-4D97-AF65-F5344CB8AC3E}">
        <p14:creationId xmlns:p14="http://schemas.microsoft.com/office/powerpoint/2010/main" val="58042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E43F34-5F5B-9508-3FED-1E35E98E6FA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F9FCF2A-9BC8-AB45-E57D-A4ACE828ED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11FE0EE-27BD-ABAF-58E9-2C57A9410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8A9EA4F-4B9E-D784-7240-565DD2FB365B}"/>
              </a:ext>
            </a:extLst>
          </p:cNvPr>
          <p:cNvSpPr>
            <a:spLocks noGrp="1"/>
          </p:cNvSpPr>
          <p:nvPr>
            <p:ph type="dt" sz="half" idx="10"/>
          </p:nvPr>
        </p:nvSpPr>
        <p:spPr/>
        <p:txBody>
          <a:bodyPr/>
          <a:lstStyle/>
          <a:p>
            <a:fld id="{C1B7FA27-6F71-4F2D-8B02-72BCDFC1B3B5}" type="datetimeFigureOut">
              <a:rPr lang="it-IT" smtClean="0"/>
              <a:t>11/04/2026</a:t>
            </a:fld>
            <a:endParaRPr lang="it-IT"/>
          </a:p>
        </p:txBody>
      </p:sp>
      <p:sp>
        <p:nvSpPr>
          <p:cNvPr id="6" name="Segnaposto piè di pagina 5">
            <a:extLst>
              <a:ext uri="{FF2B5EF4-FFF2-40B4-BE49-F238E27FC236}">
                <a16:creationId xmlns:a16="http://schemas.microsoft.com/office/drawing/2014/main" id="{EE1FF089-A52B-CDD2-EC7E-D90DF393A69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CF20E58-0495-7C25-A67D-6F44FA6789A1}"/>
              </a:ext>
            </a:extLst>
          </p:cNvPr>
          <p:cNvSpPr>
            <a:spLocks noGrp="1"/>
          </p:cNvSpPr>
          <p:nvPr>
            <p:ph type="sldNum" sz="quarter" idx="12"/>
          </p:nvPr>
        </p:nvSpPr>
        <p:spPr/>
        <p:txBody>
          <a:bodyPr/>
          <a:lstStyle/>
          <a:p>
            <a:fld id="{90B72912-BF17-4403-A22A-9F59B4D4FA6C}" type="slidenum">
              <a:rPr lang="it-IT" smtClean="0"/>
              <a:t>‹N›</a:t>
            </a:fld>
            <a:endParaRPr lang="it-IT"/>
          </a:p>
        </p:txBody>
      </p:sp>
    </p:spTree>
    <p:extLst>
      <p:ext uri="{BB962C8B-B14F-4D97-AF65-F5344CB8AC3E}">
        <p14:creationId xmlns:p14="http://schemas.microsoft.com/office/powerpoint/2010/main" val="389500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10DCD3-C297-2B41-573C-986242E390D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6690ED9-A9FC-5E5D-7B4E-7F5DF9AA67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62431D6-200D-E9D9-DDF3-949553572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DD01EB8-6CF2-2822-9FC8-4D70F7CD331F}"/>
              </a:ext>
            </a:extLst>
          </p:cNvPr>
          <p:cNvSpPr>
            <a:spLocks noGrp="1"/>
          </p:cNvSpPr>
          <p:nvPr>
            <p:ph type="dt" sz="half" idx="10"/>
          </p:nvPr>
        </p:nvSpPr>
        <p:spPr/>
        <p:txBody>
          <a:bodyPr/>
          <a:lstStyle/>
          <a:p>
            <a:fld id="{C1B7FA27-6F71-4F2D-8B02-72BCDFC1B3B5}" type="datetimeFigureOut">
              <a:rPr lang="it-IT" smtClean="0"/>
              <a:t>11/04/2026</a:t>
            </a:fld>
            <a:endParaRPr lang="it-IT"/>
          </a:p>
        </p:txBody>
      </p:sp>
      <p:sp>
        <p:nvSpPr>
          <p:cNvPr id="6" name="Segnaposto piè di pagina 5">
            <a:extLst>
              <a:ext uri="{FF2B5EF4-FFF2-40B4-BE49-F238E27FC236}">
                <a16:creationId xmlns:a16="http://schemas.microsoft.com/office/drawing/2014/main" id="{7E7162F4-3579-59AF-FF5E-9640A75F5D7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FE9888D-D601-544F-A658-F307BF9794D2}"/>
              </a:ext>
            </a:extLst>
          </p:cNvPr>
          <p:cNvSpPr>
            <a:spLocks noGrp="1"/>
          </p:cNvSpPr>
          <p:nvPr>
            <p:ph type="sldNum" sz="quarter" idx="12"/>
          </p:nvPr>
        </p:nvSpPr>
        <p:spPr/>
        <p:txBody>
          <a:bodyPr/>
          <a:lstStyle/>
          <a:p>
            <a:fld id="{90B72912-BF17-4403-A22A-9F59B4D4FA6C}" type="slidenum">
              <a:rPr lang="it-IT" smtClean="0"/>
              <a:t>‹N›</a:t>
            </a:fld>
            <a:endParaRPr lang="it-IT"/>
          </a:p>
        </p:txBody>
      </p:sp>
    </p:spTree>
    <p:extLst>
      <p:ext uri="{BB962C8B-B14F-4D97-AF65-F5344CB8AC3E}">
        <p14:creationId xmlns:p14="http://schemas.microsoft.com/office/powerpoint/2010/main" val="44873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A51F0E3-EC60-4866-CB96-E98068CDDD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CA493AD-02C5-6142-5661-FF12DE5CAE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95A2401-73CD-3798-3938-B0172BB756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7FA27-6F71-4F2D-8B02-72BCDFC1B3B5}" type="datetimeFigureOut">
              <a:rPr lang="it-IT" smtClean="0"/>
              <a:t>11/04/2026</a:t>
            </a:fld>
            <a:endParaRPr lang="it-IT"/>
          </a:p>
        </p:txBody>
      </p:sp>
      <p:sp>
        <p:nvSpPr>
          <p:cNvPr id="5" name="Segnaposto piè di pagina 4">
            <a:extLst>
              <a:ext uri="{FF2B5EF4-FFF2-40B4-BE49-F238E27FC236}">
                <a16:creationId xmlns:a16="http://schemas.microsoft.com/office/drawing/2014/main" id="{189B3B01-2CAD-2115-4B1A-628E38FEFC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E7BEB05-6429-066A-7BB0-16DB7BF9A5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72912-BF17-4403-A22A-9F59B4D4FA6C}" type="slidenum">
              <a:rPr lang="it-IT" smtClean="0"/>
              <a:t>‹N›</a:t>
            </a:fld>
            <a:endParaRPr lang="it-IT"/>
          </a:p>
        </p:txBody>
      </p:sp>
    </p:spTree>
    <p:extLst>
      <p:ext uri="{BB962C8B-B14F-4D97-AF65-F5344CB8AC3E}">
        <p14:creationId xmlns:p14="http://schemas.microsoft.com/office/powerpoint/2010/main" val="2918428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formedhealthchoices.org/" TargetMode="External"/><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formazionelavoro.regione.emilia-romagna.it/piani-programmi-progetti/tavolo-scuola-salute/allegati/scheda-pensiero-critico-su-temi-di-salute.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informedhealthchoices.org/ihc-by-country/italian-ital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374CF31-A8B8-40EA-8BC9-398AF46F34F8}"/>
              </a:ext>
            </a:extLst>
          </p:cNvPr>
          <p:cNvSpPr>
            <a:spLocks noGrp="1"/>
          </p:cNvSpPr>
          <p:nvPr>
            <p:ph type="ctrTitle"/>
          </p:nvPr>
        </p:nvSpPr>
        <p:spPr>
          <a:xfrm>
            <a:off x="248575" y="209994"/>
            <a:ext cx="11114842" cy="1655762"/>
          </a:xfrm>
        </p:spPr>
        <p:txBody>
          <a:bodyPr>
            <a:normAutofit/>
          </a:bodyPr>
          <a:lstStyle/>
          <a:p>
            <a:pPr algn="l"/>
            <a:r>
              <a:rPr lang="it-IT" sz="3600" b="1" dirty="0">
                <a:solidFill>
                  <a:schemeClr val="accent1">
                    <a:lumMod val="75000"/>
                  </a:schemeClr>
                </a:solidFill>
                <a:latin typeface="Calibri" panose="020F0502020204030204" pitchFamily="34" charset="0"/>
              </a:rPr>
              <a:t>È possibile promuovere nelle scuole</a:t>
            </a:r>
            <a:br>
              <a:rPr lang="it-IT" sz="3600" b="1" dirty="0">
                <a:solidFill>
                  <a:schemeClr val="accent1">
                    <a:lumMod val="75000"/>
                  </a:schemeClr>
                </a:solidFill>
                <a:latin typeface="Calibri" panose="020F0502020204030204" pitchFamily="34" charset="0"/>
              </a:rPr>
            </a:br>
            <a:r>
              <a:rPr lang="it-IT" sz="3600" b="1" dirty="0">
                <a:solidFill>
                  <a:schemeClr val="accent1">
                    <a:lumMod val="75000"/>
                  </a:schemeClr>
                </a:solidFill>
                <a:latin typeface="Calibri" panose="020F0502020204030204" pitchFamily="34" charset="0"/>
              </a:rPr>
              <a:t>il pensiero critico su temi di salute? </a:t>
            </a:r>
            <a:br>
              <a:rPr lang="it-IT" sz="3600" b="1" dirty="0">
                <a:solidFill>
                  <a:schemeClr val="accent1">
                    <a:lumMod val="75000"/>
                  </a:schemeClr>
                </a:solidFill>
                <a:latin typeface="Calibri" panose="020F0502020204030204" pitchFamily="34" charset="0"/>
              </a:rPr>
            </a:br>
            <a:r>
              <a:rPr lang="it-IT" sz="3600" b="1" dirty="0">
                <a:solidFill>
                  <a:schemeClr val="accent1">
                    <a:lumMod val="75000"/>
                  </a:schemeClr>
                </a:solidFill>
                <a:latin typeface="Calibri" panose="020F0502020204030204" pitchFamily="34" charset="0"/>
              </a:rPr>
              <a:t>Un progetto internazionale e una proposta per il PNP </a:t>
            </a:r>
            <a:endParaRPr lang="it-IT" sz="3600" dirty="0">
              <a:solidFill>
                <a:schemeClr val="accent1">
                  <a:lumMod val="75000"/>
                </a:schemeClr>
              </a:solidFill>
            </a:endParaRPr>
          </a:p>
        </p:txBody>
      </p:sp>
      <p:sp>
        <p:nvSpPr>
          <p:cNvPr id="3" name="Sottotitolo 2">
            <a:extLst>
              <a:ext uri="{FF2B5EF4-FFF2-40B4-BE49-F238E27FC236}">
                <a16:creationId xmlns:a16="http://schemas.microsoft.com/office/drawing/2014/main" id="{80C531F8-DC70-1656-1729-2708C636A64F}"/>
              </a:ext>
            </a:extLst>
          </p:cNvPr>
          <p:cNvSpPr>
            <a:spLocks noGrp="1"/>
          </p:cNvSpPr>
          <p:nvPr>
            <p:ph type="subTitle" idx="1"/>
          </p:nvPr>
        </p:nvSpPr>
        <p:spPr>
          <a:xfrm>
            <a:off x="352789" y="2156397"/>
            <a:ext cx="8726107" cy="918757"/>
          </a:xfrm>
        </p:spPr>
        <p:txBody>
          <a:bodyPr/>
          <a:lstStyle/>
          <a:p>
            <a:pPr algn="l"/>
            <a:r>
              <a:rPr lang="it-IT" dirty="0"/>
              <a:t>Giulio Formoso</a:t>
            </a:r>
          </a:p>
          <a:p>
            <a:pPr algn="l"/>
            <a:r>
              <a:rPr lang="it-IT" dirty="0"/>
              <a:t>Regione Emilia-Romagna</a:t>
            </a:r>
          </a:p>
        </p:txBody>
      </p:sp>
      <p:pic>
        <p:nvPicPr>
          <p:cNvPr id="2" name="Immagine 1" descr="Immagine che contiene testo, fiore, schermata, persona&#10;&#10;Il contenuto generato dall'IA potrebbe non essere corretto.">
            <a:extLst>
              <a:ext uri="{FF2B5EF4-FFF2-40B4-BE49-F238E27FC236}">
                <a16:creationId xmlns:a16="http://schemas.microsoft.com/office/drawing/2014/main" id="{686A4264-FB61-EC64-63B1-2D91B737B5D1}"/>
              </a:ext>
            </a:extLst>
          </p:cNvPr>
          <p:cNvPicPr>
            <a:picLocks noChangeAspect="1"/>
          </p:cNvPicPr>
          <p:nvPr/>
        </p:nvPicPr>
        <p:blipFill>
          <a:blip r:embed="rId2"/>
          <a:stretch>
            <a:fillRect/>
          </a:stretch>
        </p:blipFill>
        <p:spPr>
          <a:xfrm>
            <a:off x="4485897" y="2317073"/>
            <a:ext cx="7265536" cy="3949194"/>
          </a:xfrm>
          <a:prstGeom prst="rect">
            <a:avLst/>
          </a:prstGeom>
        </p:spPr>
      </p:pic>
    </p:spTree>
    <p:extLst>
      <p:ext uri="{BB962C8B-B14F-4D97-AF65-F5344CB8AC3E}">
        <p14:creationId xmlns:p14="http://schemas.microsoft.com/office/powerpoint/2010/main" val="1989225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58EACD5-12A5-4F68-8541-003161CAE608}"/>
              </a:ext>
            </a:extLst>
          </p:cNvPr>
          <p:cNvPicPr>
            <a:picLocks noChangeAspect="1"/>
          </p:cNvPicPr>
          <p:nvPr/>
        </p:nvPicPr>
        <p:blipFill>
          <a:blip r:embed="rId2"/>
          <a:stretch>
            <a:fillRect/>
          </a:stretch>
        </p:blipFill>
        <p:spPr>
          <a:xfrm>
            <a:off x="6096000" y="130567"/>
            <a:ext cx="4876165" cy="6494724"/>
          </a:xfrm>
          <a:prstGeom prst="rect">
            <a:avLst/>
          </a:prstGeom>
        </p:spPr>
      </p:pic>
      <p:sp>
        <p:nvSpPr>
          <p:cNvPr id="4" name="Titolo 3">
            <a:extLst>
              <a:ext uri="{FF2B5EF4-FFF2-40B4-BE49-F238E27FC236}">
                <a16:creationId xmlns:a16="http://schemas.microsoft.com/office/drawing/2014/main" id="{E516CEE6-7A11-4573-AAB5-E93B7584EE18}"/>
              </a:ext>
            </a:extLst>
          </p:cNvPr>
          <p:cNvSpPr>
            <a:spLocks noGrp="1"/>
          </p:cNvSpPr>
          <p:nvPr>
            <p:ph type="title"/>
          </p:nvPr>
        </p:nvSpPr>
        <p:spPr>
          <a:xfrm>
            <a:off x="794" y="448"/>
            <a:ext cx="10514231" cy="1325390"/>
          </a:xfrm>
        </p:spPr>
        <p:txBody>
          <a:bodyPr>
            <a:normAutofit/>
          </a:bodyPr>
          <a:lstStyle/>
          <a:p>
            <a:r>
              <a:rPr lang="it-IT" sz="2800" b="1" dirty="0">
                <a:latin typeface="+mn-lt"/>
              </a:rPr>
              <a:t>Paesi dove è attualmente testato </a:t>
            </a:r>
            <a:br>
              <a:rPr lang="it-IT" sz="2800" b="1" dirty="0">
                <a:latin typeface="+mn-lt"/>
              </a:rPr>
            </a:br>
            <a:r>
              <a:rPr lang="it-IT" sz="2800" b="1" dirty="0">
                <a:latin typeface="+mn-lt"/>
              </a:rPr>
              <a:t>e/o implementato il progetto</a:t>
            </a:r>
          </a:p>
        </p:txBody>
      </p:sp>
      <p:pic>
        <p:nvPicPr>
          <p:cNvPr id="6" name="Immagine 5">
            <a:extLst>
              <a:ext uri="{FF2B5EF4-FFF2-40B4-BE49-F238E27FC236}">
                <a16:creationId xmlns:a16="http://schemas.microsoft.com/office/drawing/2014/main" id="{4422C86A-360D-4DA3-AAE8-5748F61FFB4A}"/>
              </a:ext>
            </a:extLst>
          </p:cNvPr>
          <p:cNvPicPr>
            <a:picLocks noChangeAspect="1"/>
          </p:cNvPicPr>
          <p:nvPr/>
        </p:nvPicPr>
        <p:blipFill>
          <a:blip r:embed="rId3"/>
          <a:stretch>
            <a:fillRect/>
          </a:stretch>
        </p:blipFill>
        <p:spPr>
          <a:xfrm>
            <a:off x="961820" y="2096646"/>
            <a:ext cx="3495220" cy="3485696"/>
          </a:xfrm>
          <a:prstGeom prst="rect">
            <a:avLst/>
          </a:prstGeom>
        </p:spPr>
      </p:pic>
    </p:spTree>
    <p:extLst>
      <p:ext uri="{BB962C8B-B14F-4D97-AF65-F5344CB8AC3E}">
        <p14:creationId xmlns:p14="http://schemas.microsoft.com/office/powerpoint/2010/main" val="516006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nformed Health Choices (@IHC_project) | Twitter"/>
          <p:cNvPicPr>
            <a:picLocks noChangeAspect="1" noChangeArrowheads="1"/>
          </p:cNvPicPr>
          <p:nvPr/>
        </p:nvPicPr>
        <p:blipFill>
          <a:blip r:embed="rId2" cstate="print"/>
          <a:srcRect l="50394" t="20843" r="2756" b="17369"/>
          <a:stretch>
            <a:fillRect/>
          </a:stretch>
        </p:blipFill>
        <p:spPr bwMode="auto">
          <a:xfrm>
            <a:off x="4445874" y="1278993"/>
            <a:ext cx="5201573" cy="4175920"/>
          </a:xfrm>
          <a:prstGeom prst="rect">
            <a:avLst/>
          </a:prstGeom>
          <a:noFill/>
        </p:spPr>
      </p:pic>
      <p:sp>
        <p:nvSpPr>
          <p:cNvPr id="4" name="CasellaDiTesto 3"/>
          <p:cNvSpPr txBox="1"/>
          <p:nvPr/>
        </p:nvSpPr>
        <p:spPr>
          <a:xfrm>
            <a:off x="232756" y="136206"/>
            <a:ext cx="10864332" cy="954107"/>
          </a:xfrm>
          <a:prstGeom prst="rect">
            <a:avLst/>
          </a:prstGeom>
          <a:solidFill>
            <a:schemeClr val="accent3">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sz="2800" b="1" dirty="0">
                <a:latin typeface="Lucida Calligraphy" pitchFamily="66" charset="0"/>
              </a:rPr>
              <a:t>Le risorse didattiche per la scuola primaria e secondaria di primo grado</a:t>
            </a:r>
          </a:p>
        </p:txBody>
      </p:sp>
      <p:sp>
        <p:nvSpPr>
          <p:cNvPr id="5" name="CasellaDiTesto 4"/>
          <p:cNvSpPr txBox="1"/>
          <p:nvPr/>
        </p:nvSpPr>
        <p:spPr>
          <a:xfrm>
            <a:off x="340031" y="1412159"/>
            <a:ext cx="3645550" cy="3381695"/>
          </a:xfrm>
          <a:prstGeom prst="rect">
            <a:avLst/>
          </a:prstGeom>
          <a:solidFill>
            <a:schemeClr val="accent3">
              <a:lumMod val="20000"/>
              <a:lumOff val="80000"/>
            </a:schemeClr>
          </a:solidFill>
        </p:spPr>
        <p:txBody>
          <a:bodyPr wrap="none" rtlCol="0">
            <a:spAutoFit/>
          </a:bodyPr>
          <a:lstStyle/>
          <a:p>
            <a:pPr>
              <a:lnSpc>
                <a:spcPct val="150000"/>
              </a:lnSpc>
            </a:pPr>
            <a:r>
              <a:rPr lang="it-IT" dirty="0">
                <a:latin typeface="Lucida Calligraphy" pitchFamily="66" charset="0"/>
              </a:rPr>
              <a:t>Libro/fumetto</a:t>
            </a:r>
          </a:p>
          <a:p>
            <a:pPr>
              <a:lnSpc>
                <a:spcPct val="150000"/>
              </a:lnSpc>
            </a:pPr>
            <a:r>
              <a:rPr lang="it-IT" dirty="0">
                <a:latin typeface="Lucida Calligraphy" pitchFamily="66" charset="0"/>
              </a:rPr>
              <a:t>Libro degli esercizi</a:t>
            </a:r>
          </a:p>
          <a:p>
            <a:pPr>
              <a:lnSpc>
                <a:spcPct val="150000"/>
              </a:lnSpc>
            </a:pPr>
            <a:r>
              <a:rPr lang="it-IT" dirty="0">
                <a:latin typeface="Lucida Calligraphy" pitchFamily="66" charset="0"/>
              </a:rPr>
              <a:t>Guida per gli insegnanti</a:t>
            </a:r>
          </a:p>
          <a:p>
            <a:pPr>
              <a:lnSpc>
                <a:spcPct val="150000"/>
              </a:lnSpc>
            </a:pPr>
            <a:r>
              <a:rPr lang="it-IT" dirty="0">
                <a:latin typeface="Lucida Calligraphy" pitchFamily="66" charset="0"/>
              </a:rPr>
              <a:t>Carte per le attività</a:t>
            </a:r>
          </a:p>
          <a:p>
            <a:pPr>
              <a:lnSpc>
                <a:spcPct val="150000"/>
              </a:lnSpc>
            </a:pPr>
            <a:r>
              <a:rPr lang="it-IT" dirty="0">
                <a:latin typeface="Lucida Calligraphy" pitchFamily="66" charset="0"/>
              </a:rPr>
              <a:t>Gioco da tavolo</a:t>
            </a:r>
          </a:p>
          <a:p>
            <a:pPr>
              <a:lnSpc>
                <a:spcPct val="150000"/>
              </a:lnSpc>
            </a:pPr>
            <a:endParaRPr lang="it-IT" dirty="0">
              <a:latin typeface="Lucida Calligraphy" pitchFamily="66" charset="0"/>
            </a:endParaRPr>
          </a:p>
          <a:p>
            <a:pPr>
              <a:lnSpc>
                <a:spcPct val="150000"/>
              </a:lnSpc>
            </a:pPr>
            <a:r>
              <a:rPr lang="it-IT" b="1" dirty="0">
                <a:solidFill>
                  <a:srgbClr val="FF0000"/>
                </a:solidFill>
                <a:latin typeface="Lucida Calligraphy" pitchFamily="66" charset="0"/>
              </a:rPr>
              <a:t>10 lezioni, 12 concetti chiave</a:t>
            </a:r>
          </a:p>
          <a:p>
            <a:pPr>
              <a:lnSpc>
                <a:spcPct val="150000"/>
              </a:lnSpc>
            </a:pPr>
            <a:endParaRPr lang="it-IT" dirty="0">
              <a:latin typeface="Lucida Calligraphy" pitchFamily="66" charset="0"/>
            </a:endParaRPr>
          </a:p>
        </p:txBody>
      </p:sp>
      <p:sp>
        <p:nvSpPr>
          <p:cNvPr id="8" name="CasellaDiTesto 7">
            <a:extLst>
              <a:ext uri="{FF2B5EF4-FFF2-40B4-BE49-F238E27FC236}">
                <a16:creationId xmlns:a16="http://schemas.microsoft.com/office/drawing/2014/main" id="{4B6C60E3-8C29-F424-CA20-EE9E39C64C82}"/>
              </a:ext>
            </a:extLst>
          </p:cNvPr>
          <p:cNvSpPr txBox="1"/>
          <p:nvPr/>
        </p:nvSpPr>
        <p:spPr>
          <a:xfrm>
            <a:off x="340031" y="5708262"/>
            <a:ext cx="6094520" cy="461665"/>
          </a:xfrm>
          <a:prstGeom prst="rect">
            <a:avLst/>
          </a:prstGeom>
          <a:noFill/>
        </p:spPr>
        <p:txBody>
          <a:bodyPr wrap="square">
            <a:spAutoFit/>
          </a:bodyPr>
          <a:lstStyle/>
          <a:p>
            <a:r>
              <a:rPr lang="it-IT" sz="2400" dirty="0">
                <a:hlinkClick r:id="rId3"/>
              </a:rPr>
              <a:t>https://www.informedhealthchoices.org/</a:t>
            </a:r>
            <a:r>
              <a:rPr lang="it-IT" sz="2400" dirty="0"/>
              <a:t> </a:t>
            </a:r>
          </a:p>
        </p:txBody>
      </p:sp>
      <p:pic>
        <p:nvPicPr>
          <p:cNvPr id="10" name="Immagine 9">
            <a:extLst>
              <a:ext uri="{FF2B5EF4-FFF2-40B4-BE49-F238E27FC236}">
                <a16:creationId xmlns:a16="http://schemas.microsoft.com/office/drawing/2014/main" id="{08C7D8ED-17D3-10FB-E158-694B31832A0D}"/>
              </a:ext>
            </a:extLst>
          </p:cNvPr>
          <p:cNvPicPr>
            <a:picLocks noChangeAspect="1"/>
          </p:cNvPicPr>
          <p:nvPr/>
        </p:nvPicPr>
        <p:blipFill>
          <a:blip r:embed="rId4"/>
          <a:stretch>
            <a:fillRect/>
          </a:stretch>
        </p:blipFill>
        <p:spPr>
          <a:xfrm>
            <a:off x="4518034" y="1388126"/>
            <a:ext cx="1726831" cy="2175094"/>
          </a:xfrm>
          <a:prstGeom prst="rect">
            <a:avLst/>
          </a:prstGeom>
        </p:spPr>
      </p:pic>
      <p:pic>
        <p:nvPicPr>
          <p:cNvPr id="12" name="Immagine 11">
            <a:extLst>
              <a:ext uri="{FF2B5EF4-FFF2-40B4-BE49-F238E27FC236}">
                <a16:creationId xmlns:a16="http://schemas.microsoft.com/office/drawing/2014/main" id="{35413E16-4ADC-09DF-49C5-BA785088A19D}"/>
              </a:ext>
            </a:extLst>
          </p:cNvPr>
          <p:cNvPicPr>
            <a:picLocks noChangeAspect="1"/>
          </p:cNvPicPr>
          <p:nvPr/>
        </p:nvPicPr>
        <p:blipFill>
          <a:blip r:embed="rId5"/>
          <a:stretch>
            <a:fillRect/>
          </a:stretch>
        </p:blipFill>
        <p:spPr>
          <a:xfrm>
            <a:off x="5346298" y="3402011"/>
            <a:ext cx="1364144" cy="1831168"/>
          </a:xfrm>
          <a:prstGeom prst="rect">
            <a:avLst/>
          </a:prstGeom>
        </p:spPr>
      </p:pic>
      <p:pic>
        <p:nvPicPr>
          <p:cNvPr id="13" name="Immagine 12">
            <a:extLst>
              <a:ext uri="{FF2B5EF4-FFF2-40B4-BE49-F238E27FC236}">
                <a16:creationId xmlns:a16="http://schemas.microsoft.com/office/drawing/2014/main" id="{B8FBEA39-C1B4-7623-76EC-D77E17EC0E86}"/>
              </a:ext>
            </a:extLst>
          </p:cNvPr>
          <p:cNvPicPr>
            <a:picLocks noChangeAspect="1"/>
          </p:cNvPicPr>
          <p:nvPr/>
        </p:nvPicPr>
        <p:blipFill>
          <a:blip r:embed="rId6"/>
          <a:stretch>
            <a:fillRect/>
          </a:stretch>
        </p:blipFill>
        <p:spPr>
          <a:xfrm>
            <a:off x="8007042" y="1388125"/>
            <a:ext cx="1640405" cy="2175094"/>
          </a:xfrm>
          <a:prstGeom prst="rect">
            <a:avLst/>
          </a:prstGeom>
        </p:spPr>
      </p:pic>
      <p:pic>
        <p:nvPicPr>
          <p:cNvPr id="14" name="Immagine 13">
            <a:extLst>
              <a:ext uri="{FF2B5EF4-FFF2-40B4-BE49-F238E27FC236}">
                <a16:creationId xmlns:a16="http://schemas.microsoft.com/office/drawing/2014/main" id="{D13D6308-2D3A-50C0-4546-AAF1A027611E}"/>
              </a:ext>
            </a:extLst>
          </p:cNvPr>
          <p:cNvPicPr>
            <a:picLocks noChangeAspect="1"/>
          </p:cNvPicPr>
          <p:nvPr/>
        </p:nvPicPr>
        <p:blipFill>
          <a:blip r:embed="rId7"/>
          <a:stretch>
            <a:fillRect/>
          </a:stretch>
        </p:blipFill>
        <p:spPr>
          <a:xfrm>
            <a:off x="6317027" y="1388124"/>
            <a:ext cx="1640405" cy="2071194"/>
          </a:xfrm>
          <a:prstGeom prst="rect">
            <a:avLst/>
          </a:prstGeom>
        </p:spPr>
      </p:pic>
    </p:spTree>
    <p:extLst>
      <p:ext uri="{BB962C8B-B14F-4D97-AF65-F5344CB8AC3E}">
        <p14:creationId xmlns:p14="http://schemas.microsoft.com/office/powerpoint/2010/main" val="14806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9E5A3F4-ABCF-D93D-79DE-7BED4D67EFEE}"/>
              </a:ext>
            </a:extLst>
          </p:cNvPr>
          <p:cNvSpPr>
            <a:spLocks noGrp="1"/>
          </p:cNvSpPr>
          <p:nvPr>
            <p:ph type="title"/>
          </p:nvPr>
        </p:nvSpPr>
        <p:spPr>
          <a:xfrm>
            <a:off x="0" y="70189"/>
            <a:ext cx="10511056" cy="749302"/>
          </a:xfrm>
        </p:spPr>
        <p:txBody>
          <a:bodyPr/>
          <a:lstStyle/>
          <a:p>
            <a:r>
              <a:rPr lang="it-IT" sz="3200" dirty="0">
                <a:solidFill>
                  <a:srgbClr val="C00000"/>
                </a:solidFill>
              </a:rPr>
              <a:t>Progetto pilota a Firenze</a:t>
            </a:r>
          </a:p>
        </p:txBody>
      </p:sp>
      <p:pic>
        <p:nvPicPr>
          <p:cNvPr id="8" name="Immagine 7">
            <a:extLst>
              <a:ext uri="{FF2B5EF4-FFF2-40B4-BE49-F238E27FC236}">
                <a16:creationId xmlns:a16="http://schemas.microsoft.com/office/drawing/2014/main" id="{F37674B8-4EA7-B4C9-6C65-E591233EB508}"/>
              </a:ext>
            </a:extLst>
          </p:cNvPr>
          <p:cNvPicPr>
            <a:picLocks noChangeAspect="1"/>
          </p:cNvPicPr>
          <p:nvPr/>
        </p:nvPicPr>
        <p:blipFill>
          <a:blip r:embed="rId3"/>
          <a:stretch>
            <a:fillRect/>
          </a:stretch>
        </p:blipFill>
        <p:spPr>
          <a:xfrm>
            <a:off x="5088020" y="79885"/>
            <a:ext cx="4103401" cy="2187415"/>
          </a:xfrm>
          <a:prstGeom prst="rect">
            <a:avLst/>
          </a:prstGeom>
        </p:spPr>
      </p:pic>
      <p:pic>
        <p:nvPicPr>
          <p:cNvPr id="3" name="Immagine 2">
            <a:extLst>
              <a:ext uri="{FF2B5EF4-FFF2-40B4-BE49-F238E27FC236}">
                <a16:creationId xmlns:a16="http://schemas.microsoft.com/office/drawing/2014/main" id="{6612FC31-5580-F992-5F81-3BC84F2F5B5A}"/>
              </a:ext>
            </a:extLst>
          </p:cNvPr>
          <p:cNvPicPr>
            <a:picLocks noChangeAspect="1"/>
          </p:cNvPicPr>
          <p:nvPr/>
        </p:nvPicPr>
        <p:blipFill>
          <a:blip r:embed="rId4"/>
          <a:stretch>
            <a:fillRect/>
          </a:stretch>
        </p:blipFill>
        <p:spPr>
          <a:xfrm>
            <a:off x="2261907" y="1845031"/>
            <a:ext cx="9930093" cy="4942781"/>
          </a:xfrm>
          <a:prstGeom prst="rect">
            <a:avLst/>
          </a:prstGeom>
        </p:spPr>
      </p:pic>
      <p:sp>
        <p:nvSpPr>
          <p:cNvPr id="4" name="CasellaDiTesto 3">
            <a:extLst>
              <a:ext uri="{FF2B5EF4-FFF2-40B4-BE49-F238E27FC236}">
                <a16:creationId xmlns:a16="http://schemas.microsoft.com/office/drawing/2014/main" id="{F45774A4-4332-49E7-4FF5-67DF9B66DBED}"/>
              </a:ext>
            </a:extLst>
          </p:cNvPr>
          <p:cNvSpPr txBox="1"/>
          <p:nvPr/>
        </p:nvSpPr>
        <p:spPr>
          <a:xfrm>
            <a:off x="51334" y="2997009"/>
            <a:ext cx="2042857" cy="2031061"/>
          </a:xfrm>
          <a:prstGeom prst="rect">
            <a:avLst/>
          </a:prstGeom>
          <a:noFill/>
        </p:spPr>
        <p:txBody>
          <a:bodyPr wrap="none" rtlCol="0">
            <a:spAutoFit/>
          </a:bodyPr>
          <a:lstStyle/>
          <a:p>
            <a:r>
              <a:rPr lang="it-IT" dirty="0"/>
              <a:t>Confronto prima</a:t>
            </a:r>
          </a:p>
          <a:p>
            <a:r>
              <a:rPr lang="it-IT" dirty="0"/>
              <a:t>(barre blu) dopo </a:t>
            </a:r>
          </a:p>
          <a:p>
            <a:r>
              <a:rPr lang="it-IT" dirty="0"/>
              <a:t>(barre rosse) per </a:t>
            </a:r>
          </a:p>
          <a:p>
            <a:r>
              <a:rPr lang="it-IT" dirty="0"/>
              <a:t>ciascun bambino.</a:t>
            </a:r>
          </a:p>
          <a:p>
            <a:r>
              <a:rPr lang="it-IT" dirty="0"/>
              <a:t>La linea tratteggiata</a:t>
            </a:r>
          </a:p>
          <a:p>
            <a:r>
              <a:rPr lang="it-IT" dirty="0"/>
              <a:t>indica il </a:t>
            </a:r>
          </a:p>
          <a:p>
            <a:r>
              <a:rPr lang="it-IT" dirty="0"/>
              <a:t>«</a:t>
            </a:r>
            <a:r>
              <a:rPr lang="it-IT" dirty="0" err="1"/>
              <a:t>passing</a:t>
            </a:r>
            <a:r>
              <a:rPr lang="it-IT" dirty="0"/>
              <a:t> score»</a:t>
            </a:r>
          </a:p>
        </p:txBody>
      </p:sp>
    </p:spTree>
    <p:extLst>
      <p:ext uri="{BB962C8B-B14F-4D97-AF65-F5344CB8AC3E}">
        <p14:creationId xmlns:p14="http://schemas.microsoft.com/office/powerpoint/2010/main" val="24566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ABF4959-7978-04C7-E23E-131617FBDB10}"/>
              </a:ext>
            </a:extLst>
          </p:cNvPr>
          <p:cNvSpPr>
            <a:spLocks noGrp="1"/>
          </p:cNvSpPr>
          <p:nvPr>
            <p:ph type="title"/>
          </p:nvPr>
        </p:nvSpPr>
        <p:spPr>
          <a:xfrm>
            <a:off x="120115" y="189062"/>
            <a:ext cx="10511056" cy="891593"/>
          </a:xfrm>
        </p:spPr>
        <p:txBody>
          <a:bodyPr>
            <a:normAutofit/>
          </a:bodyPr>
          <a:lstStyle/>
          <a:p>
            <a:r>
              <a:rPr lang="it-IT" sz="2800" b="1" dirty="0">
                <a:solidFill>
                  <a:schemeClr val="accent1">
                    <a:lumMod val="75000"/>
                  </a:schemeClr>
                </a:solidFill>
                <a:latin typeface="+mn-lt"/>
              </a:rPr>
              <a:t>Coordinamento/supporto della Regione Emilia-Romagna</a:t>
            </a:r>
          </a:p>
        </p:txBody>
      </p:sp>
      <p:sp>
        <p:nvSpPr>
          <p:cNvPr id="4" name="Segnaposto contenuto 3">
            <a:extLst>
              <a:ext uri="{FF2B5EF4-FFF2-40B4-BE49-F238E27FC236}">
                <a16:creationId xmlns:a16="http://schemas.microsoft.com/office/drawing/2014/main" id="{EFC588D1-A312-4BA1-CD68-54ED635F4E6E}"/>
              </a:ext>
            </a:extLst>
          </p:cNvPr>
          <p:cNvSpPr>
            <a:spLocks noGrp="1"/>
          </p:cNvSpPr>
          <p:nvPr>
            <p:ph idx="1"/>
          </p:nvPr>
        </p:nvSpPr>
        <p:spPr>
          <a:xfrm>
            <a:off x="1165253" y="1496447"/>
            <a:ext cx="10710453" cy="5471896"/>
          </a:xfrm>
        </p:spPr>
        <p:txBody>
          <a:bodyPr>
            <a:normAutofit/>
          </a:bodyPr>
          <a:lstStyle/>
          <a:p>
            <a:pPr>
              <a:lnSpc>
                <a:spcPct val="114000"/>
              </a:lnSpc>
              <a:buFont typeface="Arial" panose="020B0604020202020204" pitchFamily="34" charset="0"/>
              <a:buChar char="•"/>
            </a:pPr>
            <a:r>
              <a:rPr lang="it-IT" sz="2200" dirty="0">
                <a:latin typeface="Calibri" panose="020F0502020204030204" pitchFamily="34" charset="0"/>
                <a:ea typeface="Calibri" panose="020F0502020204030204" pitchFamily="34" charset="0"/>
                <a:cs typeface="Times New Roman" panose="02020603050405020304" pitchFamily="18" charset="0"/>
              </a:rPr>
              <a:t>Far conoscere il progetto attraverso incontri generali di presentazione (target: decisori regionali in ambito scolastico, dirigenti, insegnanti, operatori sanitari). La Regione Umbria ha già realizzato un incontro di questo tipo il 16 aprile scorso, nel quale sono stati relatori tra gli altri il Prof. Silvio Garattini e il Prof. Sergio Della Sala</a:t>
            </a:r>
          </a:p>
          <a:p>
            <a:pPr>
              <a:lnSpc>
                <a:spcPct val="114000"/>
              </a:lnSpc>
            </a:pPr>
            <a:r>
              <a:rPr lang="it-IT" sz="2200" dirty="0">
                <a:latin typeface="Calibri" panose="020F0502020204030204" pitchFamily="34" charset="0"/>
                <a:ea typeface="Calibri" panose="020F0502020204030204" pitchFamily="34" charset="0"/>
                <a:cs typeface="Times New Roman" panose="02020603050405020304" pitchFamily="18" charset="0"/>
              </a:rPr>
              <a:t>Definire azioni di supporto a livello regionale (</a:t>
            </a:r>
            <a:r>
              <a:rPr lang="it-IT"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supporto da parte degli Assessorati salute e scuola per promuovere la rilevanza del progetto presso i tavoli regionali per l'educazione alla salute </a:t>
            </a:r>
            <a:r>
              <a:rPr lang="it-IT" sz="2200" dirty="0">
                <a:latin typeface="Calibri" panose="020F0502020204030204" pitchFamily="34" charset="0"/>
                <a:ea typeface="Calibri" panose="020F0502020204030204" pitchFamily="34" charset="0"/>
                <a:cs typeface="Times New Roman" panose="02020603050405020304" pitchFamily="18" charset="0"/>
              </a:rPr>
              <a:t>per individuare e realizzare percorsi formativi co-costruiti da Scuola e Sanità)</a:t>
            </a:r>
          </a:p>
          <a:p>
            <a:pPr>
              <a:lnSpc>
                <a:spcPct val="114000"/>
              </a:lnSpc>
              <a:buFont typeface="Arial" panose="020B0604020202020204" pitchFamily="34" charset="0"/>
              <a:buChar char="•"/>
            </a:pPr>
            <a:r>
              <a:rPr lang="it-IT" sz="2200" dirty="0">
                <a:latin typeface="Calibri" panose="020F0502020204030204" pitchFamily="34" charset="0"/>
                <a:ea typeface="Calibri" panose="020F0502020204030204" pitchFamily="34" charset="0"/>
                <a:cs typeface="Times New Roman" panose="02020603050405020304" pitchFamily="18" charset="0"/>
              </a:rPr>
              <a:t>Raccogliere l’interesse di scuole e insegnanti</a:t>
            </a:r>
          </a:p>
          <a:p>
            <a:pPr>
              <a:lnSpc>
                <a:spcPct val="114000"/>
              </a:lnSpc>
              <a:buFont typeface="Arial" panose="020B0604020202020204" pitchFamily="34" charset="0"/>
              <a:buChar char="•"/>
            </a:pPr>
            <a:r>
              <a:rPr lang="it-IT" sz="2200" dirty="0">
                <a:latin typeface="Calibri" panose="020F0502020204030204" pitchFamily="34" charset="0"/>
                <a:ea typeface="Calibri" panose="020F0502020204030204" pitchFamily="34" charset="0"/>
                <a:cs typeface="Times New Roman" panose="02020603050405020304" pitchFamily="18" charset="0"/>
              </a:rPr>
              <a:t>organizzare e realizzare i corsi (di circa 3 ore) per i formatori (insegnanti, operatori sanitari)</a:t>
            </a:r>
          </a:p>
        </p:txBody>
      </p:sp>
      <p:cxnSp>
        <p:nvCxnSpPr>
          <p:cNvPr id="5" name="Connettore 2 4">
            <a:extLst>
              <a:ext uri="{FF2B5EF4-FFF2-40B4-BE49-F238E27FC236}">
                <a16:creationId xmlns:a16="http://schemas.microsoft.com/office/drawing/2014/main" id="{A81C414A-89E6-0A83-BF6B-F8A83E8ADECD}"/>
              </a:ext>
            </a:extLst>
          </p:cNvPr>
          <p:cNvCxnSpPr>
            <a:cxnSpLocks/>
          </p:cNvCxnSpPr>
          <p:nvPr/>
        </p:nvCxnSpPr>
        <p:spPr>
          <a:xfrm>
            <a:off x="954860" y="1367554"/>
            <a:ext cx="0" cy="51651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58002B1B-68E7-1FE2-FCB6-41AB40DCCFCC}"/>
              </a:ext>
            </a:extLst>
          </p:cNvPr>
          <p:cNvSpPr txBox="1"/>
          <p:nvPr/>
        </p:nvSpPr>
        <p:spPr>
          <a:xfrm>
            <a:off x="119372" y="2387150"/>
            <a:ext cx="755335" cy="430887"/>
          </a:xfrm>
          <a:prstGeom prst="rect">
            <a:avLst/>
          </a:prstGeom>
          <a:noFill/>
        </p:spPr>
        <p:txBody>
          <a:bodyPr wrap="none" rtlCol="0">
            <a:spAutoFit/>
          </a:bodyPr>
          <a:lstStyle/>
          <a:p>
            <a:r>
              <a:rPr lang="it-IT" sz="2200" dirty="0"/>
              <a:t>2025</a:t>
            </a:r>
          </a:p>
        </p:txBody>
      </p:sp>
      <p:sp>
        <p:nvSpPr>
          <p:cNvPr id="7" name="CasellaDiTesto 6">
            <a:extLst>
              <a:ext uri="{FF2B5EF4-FFF2-40B4-BE49-F238E27FC236}">
                <a16:creationId xmlns:a16="http://schemas.microsoft.com/office/drawing/2014/main" id="{1D840739-0A62-1E68-C4F6-EC7AEDD4D72C}"/>
              </a:ext>
            </a:extLst>
          </p:cNvPr>
          <p:cNvSpPr txBox="1"/>
          <p:nvPr/>
        </p:nvSpPr>
        <p:spPr>
          <a:xfrm>
            <a:off x="119372" y="3110858"/>
            <a:ext cx="755335" cy="430887"/>
          </a:xfrm>
          <a:prstGeom prst="rect">
            <a:avLst/>
          </a:prstGeom>
          <a:noFill/>
        </p:spPr>
        <p:txBody>
          <a:bodyPr wrap="none" rtlCol="0">
            <a:spAutoFit/>
          </a:bodyPr>
          <a:lstStyle/>
          <a:p>
            <a:r>
              <a:rPr lang="it-IT" sz="2200" dirty="0"/>
              <a:t>2026</a:t>
            </a:r>
          </a:p>
        </p:txBody>
      </p:sp>
      <p:sp>
        <p:nvSpPr>
          <p:cNvPr id="8" name="CasellaDiTesto 7">
            <a:extLst>
              <a:ext uri="{FF2B5EF4-FFF2-40B4-BE49-F238E27FC236}">
                <a16:creationId xmlns:a16="http://schemas.microsoft.com/office/drawing/2014/main" id="{FCCD214E-5808-D97F-59D3-7F706E065769}"/>
              </a:ext>
            </a:extLst>
          </p:cNvPr>
          <p:cNvSpPr txBox="1"/>
          <p:nvPr/>
        </p:nvSpPr>
        <p:spPr>
          <a:xfrm>
            <a:off x="119372" y="4316860"/>
            <a:ext cx="755335" cy="430887"/>
          </a:xfrm>
          <a:prstGeom prst="rect">
            <a:avLst/>
          </a:prstGeom>
          <a:noFill/>
        </p:spPr>
        <p:txBody>
          <a:bodyPr wrap="none" rtlCol="0">
            <a:spAutoFit/>
          </a:bodyPr>
          <a:lstStyle/>
          <a:p>
            <a:r>
              <a:rPr lang="it-IT" sz="2200" dirty="0"/>
              <a:t>2027</a:t>
            </a:r>
          </a:p>
        </p:txBody>
      </p:sp>
    </p:spTree>
    <p:extLst>
      <p:ext uri="{BB962C8B-B14F-4D97-AF65-F5344CB8AC3E}">
        <p14:creationId xmlns:p14="http://schemas.microsoft.com/office/powerpoint/2010/main" val="39850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4A5C7FA-DD0B-3DC9-B3DB-0ADCC28F668D}"/>
              </a:ext>
            </a:extLst>
          </p:cNvPr>
          <p:cNvSpPr>
            <a:spLocks noGrp="1"/>
          </p:cNvSpPr>
          <p:nvPr>
            <p:ph idx="1"/>
          </p:nvPr>
        </p:nvSpPr>
        <p:spPr>
          <a:xfrm>
            <a:off x="162709" y="152956"/>
            <a:ext cx="11866582" cy="938997"/>
          </a:xfrm>
        </p:spPr>
        <p:txBody>
          <a:bodyPr/>
          <a:lstStyle/>
          <a:p>
            <a:pPr marL="0" indent="0">
              <a:buNone/>
            </a:pPr>
            <a:r>
              <a:rPr lang="it-IT" dirty="0"/>
              <a:t>Progetto inserito all’interno del Documento regionale delle pratiche raccomandate per le Scuole che promuovono salute (predisposta scheda)</a:t>
            </a:r>
          </a:p>
        </p:txBody>
      </p:sp>
      <p:pic>
        <p:nvPicPr>
          <p:cNvPr id="5" name="Immagine 4" descr="Immagine che contiene testo, Carattere, schermata&#10;&#10;Il contenuto generato dall'IA potrebbe non essere corretto.">
            <a:extLst>
              <a:ext uri="{FF2B5EF4-FFF2-40B4-BE49-F238E27FC236}">
                <a16:creationId xmlns:a16="http://schemas.microsoft.com/office/drawing/2014/main" id="{EF93CDAB-79BE-D210-5A22-F9389671EB9F}"/>
              </a:ext>
            </a:extLst>
          </p:cNvPr>
          <p:cNvPicPr>
            <a:picLocks noChangeAspect="1"/>
          </p:cNvPicPr>
          <p:nvPr/>
        </p:nvPicPr>
        <p:blipFill>
          <a:blip r:embed="rId2"/>
          <a:stretch>
            <a:fillRect/>
          </a:stretch>
        </p:blipFill>
        <p:spPr>
          <a:xfrm>
            <a:off x="136076" y="1091953"/>
            <a:ext cx="12192000" cy="3899925"/>
          </a:xfrm>
          <a:prstGeom prst="rect">
            <a:avLst/>
          </a:prstGeom>
        </p:spPr>
      </p:pic>
      <p:sp>
        <p:nvSpPr>
          <p:cNvPr id="6" name="Rettangolo 5">
            <a:extLst>
              <a:ext uri="{FF2B5EF4-FFF2-40B4-BE49-F238E27FC236}">
                <a16:creationId xmlns:a16="http://schemas.microsoft.com/office/drawing/2014/main" id="{4EDD85C9-2141-5649-3047-6E4183C4B00E}"/>
              </a:ext>
            </a:extLst>
          </p:cNvPr>
          <p:cNvSpPr/>
          <p:nvPr/>
        </p:nvSpPr>
        <p:spPr>
          <a:xfrm>
            <a:off x="1899821" y="4631086"/>
            <a:ext cx="8114192" cy="42423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A43EDD12-F987-C2FA-DDE1-BC4241CF4137}"/>
              </a:ext>
            </a:extLst>
          </p:cNvPr>
          <p:cNvPicPr>
            <a:picLocks noChangeAspect="1"/>
          </p:cNvPicPr>
          <p:nvPr/>
        </p:nvPicPr>
        <p:blipFill>
          <a:blip r:embed="rId3"/>
          <a:stretch>
            <a:fillRect/>
          </a:stretch>
        </p:blipFill>
        <p:spPr>
          <a:xfrm>
            <a:off x="838939" y="5185022"/>
            <a:ext cx="9448800" cy="1162050"/>
          </a:xfrm>
          <a:prstGeom prst="rect">
            <a:avLst/>
          </a:prstGeom>
        </p:spPr>
      </p:pic>
      <p:sp>
        <p:nvSpPr>
          <p:cNvPr id="10" name="CasellaDiTesto 9">
            <a:extLst>
              <a:ext uri="{FF2B5EF4-FFF2-40B4-BE49-F238E27FC236}">
                <a16:creationId xmlns:a16="http://schemas.microsoft.com/office/drawing/2014/main" id="{06448D8E-9955-2878-4E72-11F488CFA615}"/>
              </a:ext>
            </a:extLst>
          </p:cNvPr>
          <p:cNvSpPr txBox="1"/>
          <p:nvPr/>
        </p:nvSpPr>
        <p:spPr>
          <a:xfrm>
            <a:off x="838939" y="6476775"/>
            <a:ext cx="6165540" cy="369332"/>
          </a:xfrm>
          <a:prstGeom prst="rect">
            <a:avLst/>
          </a:prstGeom>
          <a:noFill/>
        </p:spPr>
        <p:txBody>
          <a:bodyPr wrap="square">
            <a:spAutoFit/>
          </a:bodyPr>
          <a:lstStyle/>
          <a:p>
            <a:r>
              <a:rPr lang="it-IT" dirty="0">
                <a:hlinkClick r:id="rId4"/>
              </a:rPr>
              <a:t>Pensiero critico - Formazione e lavoro</a:t>
            </a:r>
            <a:endParaRPr lang="it-IT" dirty="0"/>
          </a:p>
        </p:txBody>
      </p:sp>
    </p:spTree>
    <p:extLst>
      <p:ext uri="{BB962C8B-B14F-4D97-AF65-F5344CB8AC3E}">
        <p14:creationId xmlns:p14="http://schemas.microsoft.com/office/powerpoint/2010/main" val="382435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9907F4-43F0-F353-9753-B72F43A433C5}"/>
              </a:ext>
            </a:extLst>
          </p:cNvPr>
          <p:cNvSpPr>
            <a:spLocks noGrp="1"/>
          </p:cNvSpPr>
          <p:nvPr>
            <p:ph type="title"/>
          </p:nvPr>
        </p:nvSpPr>
        <p:spPr/>
        <p:txBody>
          <a:bodyPr>
            <a:normAutofit fontScale="90000"/>
          </a:bodyPr>
          <a:lstStyle/>
          <a:p>
            <a:endParaRPr lang="it-IT"/>
          </a:p>
        </p:txBody>
      </p:sp>
      <p:sp>
        <p:nvSpPr>
          <p:cNvPr id="3" name="Segnaposto testo 2">
            <a:extLst>
              <a:ext uri="{FF2B5EF4-FFF2-40B4-BE49-F238E27FC236}">
                <a16:creationId xmlns:a16="http://schemas.microsoft.com/office/drawing/2014/main" id="{71DB1CFD-45D2-97DB-D7B0-65C5063DDD5D}"/>
              </a:ext>
            </a:extLst>
          </p:cNvPr>
          <p:cNvSpPr>
            <a:spLocks noGrp="1"/>
          </p:cNvSpPr>
          <p:nvPr>
            <p:ph type="body" idx="1"/>
          </p:nvPr>
        </p:nvSpPr>
        <p:spPr/>
        <p:txBody>
          <a:bodyPr/>
          <a:lstStyle/>
          <a:p>
            <a:endParaRPr lang="it-IT"/>
          </a:p>
        </p:txBody>
      </p:sp>
      <p:pic>
        <p:nvPicPr>
          <p:cNvPr id="5" name="Immagine 4">
            <a:extLst>
              <a:ext uri="{FF2B5EF4-FFF2-40B4-BE49-F238E27FC236}">
                <a16:creationId xmlns:a16="http://schemas.microsoft.com/office/drawing/2014/main" id="{EC58C092-BD29-AA8C-5759-EA20E31EE217}"/>
              </a:ext>
            </a:extLst>
          </p:cNvPr>
          <p:cNvPicPr>
            <a:picLocks noChangeAspect="1"/>
          </p:cNvPicPr>
          <p:nvPr/>
        </p:nvPicPr>
        <p:blipFill>
          <a:blip r:embed="rId2"/>
          <a:stretch>
            <a:fillRect/>
          </a:stretch>
        </p:blipFill>
        <p:spPr>
          <a:xfrm>
            <a:off x="604837" y="0"/>
            <a:ext cx="9553575" cy="5924550"/>
          </a:xfrm>
          <a:prstGeom prst="rect">
            <a:avLst/>
          </a:prstGeom>
        </p:spPr>
      </p:pic>
    </p:spTree>
    <p:extLst>
      <p:ext uri="{BB962C8B-B14F-4D97-AF65-F5344CB8AC3E}">
        <p14:creationId xmlns:p14="http://schemas.microsoft.com/office/powerpoint/2010/main" val="242708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EA43436-370C-2C57-6A74-89C34F0A44A7}"/>
              </a:ext>
            </a:extLst>
          </p:cNvPr>
          <p:cNvPicPr>
            <a:picLocks noChangeAspect="1"/>
          </p:cNvPicPr>
          <p:nvPr/>
        </p:nvPicPr>
        <p:blipFill>
          <a:blip r:embed="rId2"/>
          <a:stretch>
            <a:fillRect/>
          </a:stretch>
        </p:blipFill>
        <p:spPr>
          <a:xfrm>
            <a:off x="4700587" y="300037"/>
            <a:ext cx="6905625" cy="1838325"/>
          </a:xfrm>
          <a:prstGeom prst="rect">
            <a:avLst/>
          </a:prstGeom>
        </p:spPr>
      </p:pic>
      <p:pic>
        <p:nvPicPr>
          <p:cNvPr id="5" name="Immagine 4">
            <a:extLst>
              <a:ext uri="{FF2B5EF4-FFF2-40B4-BE49-F238E27FC236}">
                <a16:creationId xmlns:a16="http://schemas.microsoft.com/office/drawing/2014/main" id="{4981EEED-673E-A2E8-701C-FB1A1E356484}"/>
              </a:ext>
            </a:extLst>
          </p:cNvPr>
          <p:cNvPicPr>
            <a:picLocks noChangeAspect="1"/>
          </p:cNvPicPr>
          <p:nvPr/>
        </p:nvPicPr>
        <p:blipFill>
          <a:blip r:embed="rId3"/>
          <a:stretch>
            <a:fillRect/>
          </a:stretch>
        </p:blipFill>
        <p:spPr>
          <a:xfrm>
            <a:off x="4700587" y="2500312"/>
            <a:ext cx="7366179" cy="3890963"/>
          </a:xfrm>
          <a:prstGeom prst="rect">
            <a:avLst/>
          </a:prstGeom>
        </p:spPr>
      </p:pic>
      <p:pic>
        <p:nvPicPr>
          <p:cNvPr id="7" name="Immagine 6">
            <a:extLst>
              <a:ext uri="{FF2B5EF4-FFF2-40B4-BE49-F238E27FC236}">
                <a16:creationId xmlns:a16="http://schemas.microsoft.com/office/drawing/2014/main" id="{CF07C5C1-9313-0B7E-7F66-2BF2493EF691}"/>
              </a:ext>
            </a:extLst>
          </p:cNvPr>
          <p:cNvPicPr>
            <a:picLocks noChangeAspect="1"/>
          </p:cNvPicPr>
          <p:nvPr/>
        </p:nvPicPr>
        <p:blipFill>
          <a:blip r:embed="rId4"/>
          <a:stretch>
            <a:fillRect/>
          </a:stretch>
        </p:blipFill>
        <p:spPr>
          <a:xfrm>
            <a:off x="300037" y="300037"/>
            <a:ext cx="3800475" cy="1171575"/>
          </a:xfrm>
          <a:prstGeom prst="rect">
            <a:avLst/>
          </a:prstGeom>
        </p:spPr>
      </p:pic>
    </p:spTree>
    <p:extLst>
      <p:ext uri="{BB962C8B-B14F-4D97-AF65-F5344CB8AC3E}">
        <p14:creationId xmlns:p14="http://schemas.microsoft.com/office/powerpoint/2010/main" val="2636703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A2BEFDE-5415-F264-CACB-7BF1545925A5}"/>
              </a:ext>
            </a:extLst>
          </p:cNvPr>
          <p:cNvPicPr>
            <a:picLocks noChangeAspect="1"/>
          </p:cNvPicPr>
          <p:nvPr/>
        </p:nvPicPr>
        <p:blipFill>
          <a:blip r:embed="rId3"/>
          <a:stretch>
            <a:fillRect/>
          </a:stretch>
        </p:blipFill>
        <p:spPr>
          <a:xfrm>
            <a:off x="912099" y="81064"/>
            <a:ext cx="10182480" cy="6695872"/>
          </a:xfrm>
          <a:prstGeom prst="rect">
            <a:avLst/>
          </a:prstGeom>
        </p:spPr>
      </p:pic>
      <p:sp>
        <p:nvSpPr>
          <p:cNvPr id="2" name="CasellaDiTesto 1">
            <a:extLst>
              <a:ext uri="{FF2B5EF4-FFF2-40B4-BE49-F238E27FC236}">
                <a16:creationId xmlns:a16="http://schemas.microsoft.com/office/drawing/2014/main" id="{F4C125B2-02BA-0DA8-2D1F-5B2C9EAF4271}"/>
              </a:ext>
            </a:extLst>
          </p:cNvPr>
          <p:cNvSpPr txBox="1"/>
          <p:nvPr/>
        </p:nvSpPr>
        <p:spPr>
          <a:xfrm>
            <a:off x="7930195" y="3544312"/>
            <a:ext cx="3109697" cy="923330"/>
          </a:xfrm>
          <a:prstGeom prst="rect">
            <a:avLst/>
          </a:prstGeom>
          <a:noFill/>
        </p:spPr>
        <p:txBody>
          <a:bodyPr wrap="none" rtlCol="0">
            <a:spAutoFit/>
          </a:bodyPr>
          <a:lstStyle/>
          <a:p>
            <a:r>
              <a:rPr lang="it-IT" sz="5400" dirty="0">
                <a:solidFill>
                  <a:srgbClr val="FF0000"/>
                </a:solidFill>
              </a:rPr>
              <a:t>Il contesto</a:t>
            </a:r>
          </a:p>
        </p:txBody>
      </p:sp>
    </p:spTree>
    <p:extLst>
      <p:ext uri="{BB962C8B-B14F-4D97-AF65-F5344CB8AC3E}">
        <p14:creationId xmlns:p14="http://schemas.microsoft.com/office/powerpoint/2010/main" val="213591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31609-F960-EAC2-0B64-B6E82D8E872B}"/>
              </a:ext>
            </a:extLst>
          </p:cNvPr>
          <p:cNvSpPr>
            <a:spLocks noGrp="1"/>
          </p:cNvSpPr>
          <p:nvPr>
            <p:ph type="title"/>
          </p:nvPr>
        </p:nvSpPr>
        <p:spPr>
          <a:xfrm>
            <a:off x="250852" y="98088"/>
            <a:ext cx="10515600" cy="767759"/>
          </a:xfrm>
        </p:spPr>
        <p:txBody>
          <a:bodyPr>
            <a:normAutofit/>
          </a:bodyPr>
          <a:lstStyle/>
          <a:p>
            <a:r>
              <a:rPr lang="it-IT" sz="3200" dirty="0">
                <a:solidFill>
                  <a:srgbClr val="FF0000"/>
                </a:solidFill>
                <a:latin typeface="+mn-lt"/>
              </a:rPr>
              <a:t>Articolazione del progetto</a:t>
            </a:r>
            <a:endParaRPr lang="it-IT" sz="3200" dirty="0"/>
          </a:p>
        </p:txBody>
      </p:sp>
      <p:sp>
        <p:nvSpPr>
          <p:cNvPr id="3" name="Segnaposto contenuto 2">
            <a:extLst>
              <a:ext uri="{FF2B5EF4-FFF2-40B4-BE49-F238E27FC236}">
                <a16:creationId xmlns:a16="http://schemas.microsoft.com/office/drawing/2014/main" id="{ED86BF44-020F-B8F8-5292-42875E1CC39D}"/>
              </a:ext>
            </a:extLst>
          </p:cNvPr>
          <p:cNvSpPr>
            <a:spLocks noGrp="1"/>
          </p:cNvSpPr>
          <p:nvPr>
            <p:ph idx="1"/>
          </p:nvPr>
        </p:nvSpPr>
        <p:spPr>
          <a:xfrm>
            <a:off x="218485" y="1221896"/>
            <a:ext cx="11628255" cy="5538015"/>
          </a:xfrm>
        </p:spPr>
        <p:txBody>
          <a:bodyPr>
            <a:normAutofit/>
          </a:bodyPr>
          <a:lstStyle/>
          <a:p>
            <a:pPr marL="0" indent="0">
              <a:buNone/>
            </a:pPr>
            <a:r>
              <a:rPr lang="it-IT" sz="2200" u="sng" dirty="0"/>
              <a:t>4 work packages (capitoli operativi) di contenuti, relativi alle aree cliniche di interesse:</a:t>
            </a:r>
          </a:p>
          <a:p>
            <a:r>
              <a:rPr lang="it-IT" sz="2200" dirty="0"/>
              <a:t>Cronicità/</a:t>
            </a:r>
            <a:r>
              <a:rPr lang="it-IT" sz="2200" dirty="0" err="1"/>
              <a:t>polifarmacoterapia</a:t>
            </a:r>
            <a:endParaRPr lang="it-IT" sz="2200" dirty="0"/>
          </a:p>
          <a:p>
            <a:r>
              <a:rPr lang="it-IT" sz="2200" dirty="0"/>
              <a:t>Oncologia</a:t>
            </a:r>
          </a:p>
          <a:p>
            <a:r>
              <a:rPr lang="it-IT" sz="2200" dirty="0"/>
              <a:t>Antibiotico-resistenza</a:t>
            </a:r>
          </a:p>
          <a:p>
            <a:r>
              <a:rPr lang="it-IT" sz="2200" dirty="0"/>
              <a:t>Pediatria</a:t>
            </a:r>
          </a:p>
          <a:p>
            <a:endParaRPr lang="it-IT" sz="2200" dirty="0"/>
          </a:p>
          <a:p>
            <a:pPr marL="0" indent="0">
              <a:buNone/>
            </a:pPr>
            <a:r>
              <a:rPr lang="it-IT" sz="2200" u="sng" dirty="0"/>
              <a:t>5 work packages relativi agli strumenti da utilizzare per promuovere i contenuti:</a:t>
            </a:r>
          </a:p>
          <a:p>
            <a:r>
              <a:rPr lang="it-IT" sz="2200" dirty="0"/>
              <a:t>Sito web, bollettini, newsletter</a:t>
            </a:r>
          </a:p>
          <a:p>
            <a:r>
              <a:rPr lang="it-IT" sz="2200" dirty="0"/>
              <a:t>Social/app</a:t>
            </a:r>
          </a:p>
          <a:p>
            <a:r>
              <a:rPr lang="it-IT" sz="2200" dirty="0"/>
              <a:t>Revisioni sistematiche</a:t>
            </a:r>
          </a:p>
          <a:p>
            <a:r>
              <a:rPr lang="it-IT" sz="2200" dirty="0"/>
              <a:t>Formazione agli operatori sanitari</a:t>
            </a:r>
          </a:p>
          <a:p>
            <a:r>
              <a:rPr lang="it-IT" sz="2200" b="1" dirty="0">
                <a:solidFill>
                  <a:srgbClr val="FF0000"/>
                </a:solidFill>
              </a:rPr>
              <a:t>Formazione nelle scuole</a:t>
            </a:r>
          </a:p>
          <a:p>
            <a:endParaRPr lang="it-IT" sz="2200" dirty="0"/>
          </a:p>
          <a:p>
            <a:pPr marL="0" indent="0">
              <a:buNone/>
            </a:pPr>
            <a:endParaRPr lang="it-IT" dirty="0"/>
          </a:p>
        </p:txBody>
      </p:sp>
    </p:spTree>
    <p:extLst>
      <p:ext uri="{BB962C8B-B14F-4D97-AF65-F5344CB8AC3E}">
        <p14:creationId xmlns:p14="http://schemas.microsoft.com/office/powerpoint/2010/main" val="362869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E4AEA9-B1E8-4EBF-B5F0-D9AE3D34B279}"/>
              </a:ext>
            </a:extLst>
          </p:cNvPr>
          <p:cNvSpPr>
            <a:spLocks noGrp="1"/>
          </p:cNvSpPr>
          <p:nvPr>
            <p:ph type="title"/>
          </p:nvPr>
        </p:nvSpPr>
        <p:spPr>
          <a:xfrm>
            <a:off x="92222" y="64391"/>
            <a:ext cx="10514231" cy="942399"/>
          </a:xfrm>
        </p:spPr>
        <p:txBody>
          <a:bodyPr>
            <a:normAutofit/>
          </a:bodyPr>
          <a:lstStyle/>
          <a:p>
            <a:r>
              <a:rPr lang="it-IT" sz="3200" b="1" dirty="0">
                <a:latin typeface="+mn-lt"/>
              </a:rPr>
              <a:t>Perché questo work-package 9</a:t>
            </a:r>
          </a:p>
        </p:txBody>
      </p:sp>
      <p:sp>
        <p:nvSpPr>
          <p:cNvPr id="3" name="Segnaposto contenuto 2">
            <a:extLst>
              <a:ext uri="{FF2B5EF4-FFF2-40B4-BE49-F238E27FC236}">
                <a16:creationId xmlns:a16="http://schemas.microsoft.com/office/drawing/2014/main" id="{91D08C1D-07C5-4BF7-899C-8D93238E0B1C}"/>
              </a:ext>
            </a:extLst>
          </p:cNvPr>
          <p:cNvSpPr>
            <a:spLocks noGrp="1"/>
          </p:cNvSpPr>
          <p:nvPr>
            <p:ph idx="1"/>
          </p:nvPr>
        </p:nvSpPr>
        <p:spPr>
          <a:xfrm>
            <a:off x="162208" y="1006790"/>
            <a:ext cx="10514231" cy="4350771"/>
          </a:xfrm>
        </p:spPr>
        <p:txBody>
          <a:bodyPr>
            <a:normAutofit/>
          </a:bodyPr>
          <a:lstStyle/>
          <a:p>
            <a:pPr marL="0" indent="0">
              <a:lnSpc>
                <a:spcPct val="110000"/>
              </a:lnSpc>
              <a:spcBef>
                <a:spcPts val="0"/>
              </a:spcBef>
              <a:spcAft>
                <a:spcPts val="1200"/>
              </a:spcAft>
            </a:pPr>
            <a:r>
              <a:rPr lang="it-IT" sz="2400" dirty="0"/>
              <a:t>   La capacità di interpretare correttamente le informazioni su temi di salute è fondamentale affinché le informazioni prodotte possano essere utilizzabili</a:t>
            </a:r>
          </a:p>
          <a:p>
            <a:pPr marL="0" indent="0">
              <a:lnSpc>
                <a:spcPct val="110000"/>
              </a:lnSpc>
              <a:spcBef>
                <a:spcPts val="0"/>
              </a:spcBef>
              <a:spcAft>
                <a:spcPts val="1200"/>
              </a:spcAft>
            </a:pPr>
            <a:r>
              <a:rPr lang="it-IT" sz="2400" dirty="0"/>
              <a:t>   Per questo motivo è utile integrare il progetto di informazione con la </a:t>
            </a:r>
            <a:r>
              <a:rPr lang="it-IT" sz="2400" b="1" dirty="0">
                <a:solidFill>
                  <a:srgbClr val="FF0000"/>
                </a:solidFill>
              </a:rPr>
              <a:t>promozione di capacità di analisi critica sin dai percorsi scolastici</a:t>
            </a:r>
          </a:p>
          <a:p>
            <a:pPr>
              <a:lnSpc>
                <a:spcPct val="110000"/>
              </a:lnSpc>
              <a:spcBef>
                <a:spcPts val="0"/>
              </a:spcBef>
              <a:spcAft>
                <a:spcPts val="1200"/>
              </a:spcAft>
            </a:pPr>
            <a:endParaRPr lang="it-IT" sz="2400" dirty="0"/>
          </a:p>
          <a:p>
            <a:pPr marL="0" indent="0">
              <a:lnSpc>
                <a:spcPct val="110000"/>
              </a:lnSpc>
              <a:spcBef>
                <a:spcPts val="0"/>
              </a:spcBef>
              <a:spcAft>
                <a:spcPts val="1200"/>
              </a:spcAft>
            </a:pPr>
            <a:endParaRPr lang="it-IT" sz="2400" dirty="0"/>
          </a:p>
        </p:txBody>
      </p:sp>
      <p:pic>
        <p:nvPicPr>
          <p:cNvPr id="3074" name="Picture 2" descr="Anticipo scolastico: fare la &quot;primina&quot; o no? - Uppa">
            <a:extLst>
              <a:ext uri="{FF2B5EF4-FFF2-40B4-BE49-F238E27FC236}">
                <a16:creationId xmlns:a16="http://schemas.microsoft.com/office/drawing/2014/main" id="{6D0DAAA1-03B0-4675-B8D0-43986710E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735" y="3835153"/>
            <a:ext cx="4469369" cy="25640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iorgio Parisi: la danza, i nonni, la moglie e i figli">
            <a:extLst>
              <a:ext uri="{FF2B5EF4-FFF2-40B4-BE49-F238E27FC236}">
                <a16:creationId xmlns:a16="http://schemas.microsoft.com/office/drawing/2014/main" id="{A6CDDACB-146B-462C-B1F7-BBC7183D0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50" y="3906069"/>
            <a:ext cx="3535363" cy="20160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ICAP Fest 2022">
            <a:extLst>
              <a:ext uri="{FF2B5EF4-FFF2-40B4-BE49-F238E27FC236}">
                <a16:creationId xmlns:a16="http://schemas.microsoft.com/office/drawing/2014/main" id="{988CF761-FC4A-4E52-BC5E-8315779487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673" y="3956894"/>
            <a:ext cx="2085703" cy="208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91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762CDA-00A3-D84D-EED3-33BEA24039CC}"/>
              </a:ext>
            </a:extLst>
          </p:cNvPr>
          <p:cNvSpPr>
            <a:spLocks noGrp="1"/>
          </p:cNvSpPr>
          <p:nvPr>
            <p:ph type="title"/>
          </p:nvPr>
        </p:nvSpPr>
        <p:spPr>
          <a:xfrm>
            <a:off x="172375" y="51619"/>
            <a:ext cx="10515600" cy="1022580"/>
          </a:xfrm>
        </p:spPr>
        <p:txBody>
          <a:bodyPr>
            <a:normAutofit/>
          </a:bodyPr>
          <a:lstStyle/>
          <a:p>
            <a:r>
              <a:rPr lang="it-IT" sz="2800" b="1" dirty="0">
                <a:solidFill>
                  <a:schemeClr val="accent1">
                    <a:lumMod val="75000"/>
                  </a:schemeClr>
                </a:solidFill>
                <a:latin typeface="+mn-lt"/>
              </a:rPr>
              <a:t>Proposta per l’inserimento della promozione del pensiero critico su temi di salute nei macro-obiettivi del PNP</a:t>
            </a:r>
          </a:p>
        </p:txBody>
      </p:sp>
      <p:sp>
        <p:nvSpPr>
          <p:cNvPr id="3" name="Segnaposto contenuto 2">
            <a:extLst>
              <a:ext uri="{FF2B5EF4-FFF2-40B4-BE49-F238E27FC236}">
                <a16:creationId xmlns:a16="http://schemas.microsoft.com/office/drawing/2014/main" id="{2E47E194-7B79-913E-3389-2991EBB54369}"/>
              </a:ext>
            </a:extLst>
          </p:cNvPr>
          <p:cNvSpPr>
            <a:spLocks noGrp="1"/>
          </p:cNvSpPr>
          <p:nvPr>
            <p:ph idx="1"/>
          </p:nvPr>
        </p:nvSpPr>
        <p:spPr>
          <a:xfrm>
            <a:off x="8522563" y="3231473"/>
            <a:ext cx="3355759" cy="2432481"/>
          </a:xfrm>
        </p:spPr>
        <p:txBody>
          <a:bodyPr>
            <a:normAutofit/>
          </a:bodyPr>
          <a:lstStyle/>
          <a:p>
            <a:pPr marL="0" indent="0">
              <a:lnSpc>
                <a:spcPct val="110000"/>
              </a:lnSpc>
              <a:buNone/>
            </a:pPr>
            <a:r>
              <a:rPr lang="it-IT" sz="1800" b="1" dirty="0">
                <a:solidFill>
                  <a:schemeClr val="accent1">
                    <a:lumMod val="75000"/>
                  </a:schemeClr>
                </a:solidFill>
                <a:latin typeface="Segoe UI" panose="020B0502040204020203" pitchFamily="34" charset="0"/>
              </a:rPr>
              <a:t>Promozione del pensiero critico su temi di salute a partire dall’età scolare, migliorando la capacità di distinguere le informazioni affidabili dalle fake news</a:t>
            </a:r>
            <a:endParaRPr lang="it-IT" b="1" dirty="0">
              <a:solidFill>
                <a:schemeClr val="accent1">
                  <a:lumMod val="75000"/>
                </a:schemeClr>
              </a:solidFill>
            </a:endParaRPr>
          </a:p>
        </p:txBody>
      </p:sp>
      <p:pic>
        <p:nvPicPr>
          <p:cNvPr id="5" name="Immagine 4">
            <a:extLst>
              <a:ext uri="{FF2B5EF4-FFF2-40B4-BE49-F238E27FC236}">
                <a16:creationId xmlns:a16="http://schemas.microsoft.com/office/drawing/2014/main" id="{E0F2F5AA-7D35-D1C7-E30A-73F7A9B165B1}"/>
              </a:ext>
            </a:extLst>
          </p:cNvPr>
          <p:cNvPicPr>
            <a:picLocks noChangeAspect="1"/>
          </p:cNvPicPr>
          <p:nvPr/>
        </p:nvPicPr>
        <p:blipFill>
          <a:blip r:embed="rId2"/>
          <a:stretch>
            <a:fillRect/>
          </a:stretch>
        </p:blipFill>
        <p:spPr>
          <a:xfrm>
            <a:off x="62144" y="1393795"/>
            <a:ext cx="8347577" cy="5404173"/>
          </a:xfrm>
          <a:prstGeom prst="rect">
            <a:avLst/>
          </a:prstGeom>
        </p:spPr>
      </p:pic>
      <p:cxnSp>
        <p:nvCxnSpPr>
          <p:cNvPr id="7" name="Connettore 2 6">
            <a:extLst>
              <a:ext uri="{FF2B5EF4-FFF2-40B4-BE49-F238E27FC236}">
                <a16:creationId xmlns:a16="http://schemas.microsoft.com/office/drawing/2014/main" id="{5EEE05A7-8D11-9093-063B-E91A9873B566}"/>
              </a:ext>
            </a:extLst>
          </p:cNvPr>
          <p:cNvCxnSpPr/>
          <p:nvPr/>
        </p:nvCxnSpPr>
        <p:spPr>
          <a:xfrm flipH="1">
            <a:off x="8265111" y="3861787"/>
            <a:ext cx="257452"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473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D8C61C-2C0C-4946-B361-5A244245C257}"/>
              </a:ext>
            </a:extLst>
          </p:cNvPr>
          <p:cNvSpPr>
            <a:spLocks noGrp="1"/>
          </p:cNvSpPr>
          <p:nvPr>
            <p:ph type="title"/>
          </p:nvPr>
        </p:nvSpPr>
        <p:spPr>
          <a:xfrm>
            <a:off x="153174" y="83958"/>
            <a:ext cx="10514231" cy="969087"/>
          </a:xfrm>
        </p:spPr>
        <p:txBody>
          <a:bodyPr>
            <a:normAutofit/>
          </a:bodyPr>
          <a:lstStyle/>
          <a:p>
            <a:r>
              <a:rPr lang="it-IT" sz="3200" b="1" dirty="0">
                <a:latin typeface="+mn-lt"/>
              </a:rPr>
              <a:t>Quali strumenti</a:t>
            </a:r>
          </a:p>
        </p:txBody>
      </p:sp>
      <p:sp>
        <p:nvSpPr>
          <p:cNvPr id="3" name="Segnaposto contenuto 2">
            <a:extLst>
              <a:ext uri="{FF2B5EF4-FFF2-40B4-BE49-F238E27FC236}">
                <a16:creationId xmlns:a16="http://schemas.microsoft.com/office/drawing/2014/main" id="{F1835930-C76B-4EF7-9E04-071E7E1F77B0}"/>
              </a:ext>
            </a:extLst>
          </p:cNvPr>
          <p:cNvSpPr>
            <a:spLocks noGrp="1"/>
          </p:cNvSpPr>
          <p:nvPr>
            <p:ph idx="1"/>
          </p:nvPr>
        </p:nvSpPr>
        <p:spPr>
          <a:xfrm>
            <a:off x="153174" y="1053045"/>
            <a:ext cx="5366837" cy="5699747"/>
          </a:xfrm>
        </p:spPr>
        <p:txBody>
          <a:bodyPr>
            <a:noAutofit/>
          </a:bodyPr>
          <a:lstStyle/>
          <a:p>
            <a:pPr>
              <a:lnSpc>
                <a:spcPct val="110000"/>
              </a:lnSpc>
              <a:spcBef>
                <a:spcPts val="0"/>
              </a:spcBef>
              <a:spcAft>
                <a:spcPts val="1800"/>
              </a:spcAft>
            </a:pPr>
            <a:r>
              <a:rPr lang="it-IT" sz="2200" dirty="0"/>
              <a:t>Esiste un progetto, </a:t>
            </a:r>
            <a:r>
              <a:rPr lang="it-IT" sz="2200" dirty="0" err="1"/>
              <a:t>Informed</a:t>
            </a:r>
            <a:r>
              <a:rPr lang="it-IT" sz="2200" dirty="0"/>
              <a:t> Health </a:t>
            </a:r>
            <a:r>
              <a:rPr lang="it-IT" sz="2200" dirty="0" err="1"/>
              <a:t>Choices</a:t>
            </a:r>
            <a:r>
              <a:rPr lang="it-IT" sz="2200" dirty="0"/>
              <a:t>, </a:t>
            </a:r>
            <a:r>
              <a:rPr lang="it-IT" sz="2200" dirty="0">
                <a:ea typeface="SimSun" panose="02010600030101010101" pitchFamily="2" charset="-122"/>
                <a:cs typeface="Calibri" panose="020F0502020204030204" pitchFamily="34" charset="0"/>
              </a:rPr>
              <a:t>realizzato e validato a </a:t>
            </a:r>
            <a:r>
              <a:rPr lang="it-IT" sz="2200" dirty="0">
                <a:solidFill>
                  <a:srgbClr val="FF0000"/>
                </a:solidFill>
                <a:ea typeface="SimSun" panose="02010600030101010101" pitchFamily="2" charset="-122"/>
                <a:cs typeface="Calibri" panose="020F0502020204030204" pitchFamily="34" charset="0"/>
              </a:rPr>
              <a:t>livello internazionale </a:t>
            </a:r>
            <a:r>
              <a:rPr lang="it-IT" sz="2200" dirty="0">
                <a:ea typeface="SimSun" panose="02010600030101010101" pitchFamily="2" charset="-122"/>
                <a:cs typeface="Calibri" panose="020F0502020204030204" pitchFamily="34" charset="0"/>
              </a:rPr>
              <a:t>da un gruppo di medici, insegnanti, pedagogisti e giornalisti per promuovere il pensiero critico su temi di salute </a:t>
            </a:r>
            <a:r>
              <a:rPr lang="it-IT" sz="2200" dirty="0"/>
              <a:t>nelle scuole primarie e secondarie di primo grado (target di età: 10-12 anni)</a:t>
            </a:r>
          </a:p>
          <a:p>
            <a:pPr>
              <a:lnSpc>
                <a:spcPct val="110000"/>
              </a:lnSpc>
              <a:spcBef>
                <a:spcPts val="0"/>
              </a:spcBef>
              <a:spcAft>
                <a:spcPts val="1800"/>
              </a:spcAft>
            </a:pPr>
            <a:r>
              <a:rPr lang="it-IT" sz="2200" dirty="0"/>
              <a:t>Il progetto fornisce risorse didattiche (</a:t>
            </a:r>
            <a:r>
              <a:rPr lang="it-IT" sz="2200" dirty="0">
                <a:solidFill>
                  <a:srgbClr val="FF0000"/>
                </a:solidFill>
              </a:rPr>
              <a:t>10 moduli da un’ora</a:t>
            </a:r>
            <a:r>
              <a:rPr lang="it-IT" sz="2200" dirty="0"/>
              <a:t>) implementate nelle rispettive classi da </a:t>
            </a:r>
            <a:r>
              <a:rPr lang="it-IT" sz="2200" dirty="0">
                <a:solidFill>
                  <a:srgbClr val="FF0000"/>
                </a:solidFill>
              </a:rPr>
              <a:t>insegnanti e/o operatori sanitari formati online </a:t>
            </a:r>
            <a:r>
              <a:rPr lang="it-IT" sz="2200" dirty="0"/>
              <a:t>(durata corso per gli insegnanti: 2-3 ore)</a:t>
            </a:r>
          </a:p>
        </p:txBody>
      </p:sp>
      <p:pic>
        <p:nvPicPr>
          <p:cNvPr id="1026" name="Picture 2" descr="The Informed Health Choices Project in Ireland - HRB-TMRN">
            <a:extLst>
              <a:ext uri="{FF2B5EF4-FFF2-40B4-BE49-F238E27FC236}">
                <a16:creationId xmlns:a16="http://schemas.microsoft.com/office/drawing/2014/main" id="{52FED91F-DC61-46D6-A949-F83F98C0A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1040" y="279194"/>
            <a:ext cx="2565774" cy="1587909"/>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8682F7E0-15FA-251B-257A-73308EF6BE1C}"/>
              </a:ext>
            </a:extLst>
          </p:cNvPr>
          <p:cNvPicPr>
            <a:picLocks noChangeAspect="1"/>
          </p:cNvPicPr>
          <p:nvPr/>
        </p:nvPicPr>
        <p:blipFill>
          <a:blip r:embed="rId3"/>
          <a:stretch>
            <a:fillRect/>
          </a:stretch>
        </p:blipFill>
        <p:spPr>
          <a:xfrm>
            <a:off x="5702873" y="2884766"/>
            <a:ext cx="6335954" cy="3899908"/>
          </a:xfrm>
          <a:prstGeom prst="rect">
            <a:avLst/>
          </a:prstGeom>
        </p:spPr>
      </p:pic>
      <p:sp>
        <p:nvSpPr>
          <p:cNvPr id="6" name="CasellaDiTesto 5">
            <a:extLst>
              <a:ext uri="{FF2B5EF4-FFF2-40B4-BE49-F238E27FC236}">
                <a16:creationId xmlns:a16="http://schemas.microsoft.com/office/drawing/2014/main" id="{4A954443-A109-732C-EAF1-5DB8821F1C1B}"/>
              </a:ext>
            </a:extLst>
          </p:cNvPr>
          <p:cNvSpPr txBox="1"/>
          <p:nvPr/>
        </p:nvSpPr>
        <p:spPr>
          <a:xfrm>
            <a:off x="5702873" y="2070708"/>
            <a:ext cx="6094520" cy="646331"/>
          </a:xfrm>
          <a:prstGeom prst="rect">
            <a:avLst/>
          </a:prstGeom>
          <a:noFill/>
        </p:spPr>
        <p:txBody>
          <a:bodyPr wrap="square">
            <a:spAutoFit/>
          </a:bodyPr>
          <a:lstStyle/>
          <a:p>
            <a:r>
              <a:rPr lang="en-US" sz="1800" u="sng" dirty="0">
                <a:latin typeface="Calibri" panose="020F0502020204030204" pitchFamily="34" charset="0"/>
                <a:ea typeface="SimSun" panose="02010600030101010101" pitchFamily="2" charset="-122"/>
                <a:cs typeface="font895"/>
                <a:hlinkClick r:id="rId4">
                  <a:extLst>
                    <a:ext uri="{A12FA001-AC4F-418D-AE19-62706E023703}">
                      <ahyp:hlinkClr xmlns:ahyp="http://schemas.microsoft.com/office/drawing/2018/hyperlinkcolor" val="tx"/>
                    </a:ext>
                  </a:extLst>
                </a:hlinkClick>
              </a:rPr>
              <a:t>https://www.informedhealthchoices.org/ihc-by-country/italian-italy/</a:t>
            </a:r>
            <a:r>
              <a:rPr lang="en-US" sz="1800" dirty="0">
                <a:latin typeface="Calibri" panose="020F0502020204030204" pitchFamily="34" charset="0"/>
                <a:ea typeface="SimSun" panose="02010600030101010101" pitchFamily="2" charset="-122"/>
                <a:cs typeface="font895"/>
              </a:rPr>
              <a:t> </a:t>
            </a:r>
            <a:endParaRPr lang="it-IT" sz="1800" dirty="0">
              <a:latin typeface="Calibri" panose="020F0502020204030204" pitchFamily="34" charset="0"/>
              <a:ea typeface="SimSun" panose="02010600030101010101" pitchFamily="2" charset="-122"/>
              <a:cs typeface="font895"/>
            </a:endParaRPr>
          </a:p>
        </p:txBody>
      </p:sp>
    </p:spTree>
    <p:extLst>
      <p:ext uri="{BB962C8B-B14F-4D97-AF65-F5344CB8AC3E}">
        <p14:creationId xmlns:p14="http://schemas.microsoft.com/office/powerpoint/2010/main" val="102049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5DEBCB-4B55-4F14-BD52-9EE1D6470812}"/>
              </a:ext>
            </a:extLst>
          </p:cNvPr>
          <p:cNvSpPr>
            <a:spLocks noGrp="1"/>
          </p:cNvSpPr>
          <p:nvPr>
            <p:ph type="title"/>
          </p:nvPr>
        </p:nvSpPr>
        <p:spPr>
          <a:xfrm>
            <a:off x="794" y="79812"/>
            <a:ext cx="10514231" cy="863488"/>
          </a:xfrm>
        </p:spPr>
        <p:txBody>
          <a:bodyPr>
            <a:normAutofit/>
          </a:bodyPr>
          <a:lstStyle/>
          <a:p>
            <a:r>
              <a:rPr lang="it-IT" sz="2800" dirty="0">
                <a:solidFill>
                  <a:srgbClr val="FF0000"/>
                </a:solidFill>
                <a:latin typeface="+mn-lt"/>
              </a:rPr>
              <a:t>In cosa consiste il progetto «</a:t>
            </a:r>
            <a:r>
              <a:rPr lang="it-IT" sz="2800" dirty="0" err="1">
                <a:solidFill>
                  <a:srgbClr val="FF0000"/>
                </a:solidFill>
                <a:latin typeface="+mn-lt"/>
              </a:rPr>
              <a:t>Informed</a:t>
            </a:r>
            <a:r>
              <a:rPr lang="it-IT" sz="2800" dirty="0">
                <a:solidFill>
                  <a:srgbClr val="FF0000"/>
                </a:solidFill>
                <a:latin typeface="+mn-lt"/>
              </a:rPr>
              <a:t> Health </a:t>
            </a:r>
            <a:r>
              <a:rPr lang="it-IT" sz="2800" dirty="0" err="1">
                <a:solidFill>
                  <a:srgbClr val="FF0000"/>
                </a:solidFill>
                <a:latin typeface="+mn-lt"/>
              </a:rPr>
              <a:t>Choices</a:t>
            </a:r>
            <a:r>
              <a:rPr lang="it-IT" sz="2800" dirty="0">
                <a:solidFill>
                  <a:srgbClr val="FF0000"/>
                </a:solidFill>
                <a:latin typeface="+mn-lt"/>
              </a:rPr>
              <a:t>»</a:t>
            </a:r>
          </a:p>
        </p:txBody>
      </p:sp>
      <p:sp>
        <p:nvSpPr>
          <p:cNvPr id="3" name="Segnaposto contenuto 2">
            <a:extLst>
              <a:ext uri="{FF2B5EF4-FFF2-40B4-BE49-F238E27FC236}">
                <a16:creationId xmlns:a16="http://schemas.microsoft.com/office/drawing/2014/main" id="{C0883571-D715-49C4-ACB4-8FECDD206F94}"/>
              </a:ext>
            </a:extLst>
          </p:cNvPr>
          <p:cNvSpPr>
            <a:spLocks noGrp="1"/>
          </p:cNvSpPr>
          <p:nvPr>
            <p:ph idx="1"/>
          </p:nvPr>
        </p:nvSpPr>
        <p:spPr>
          <a:xfrm>
            <a:off x="4505533" y="2512381"/>
            <a:ext cx="7517103" cy="4265809"/>
          </a:xfrm>
          <a:solidFill>
            <a:srgbClr val="D5FFFF"/>
          </a:solidFill>
        </p:spPr>
        <p:txBody>
          <a:bodyPr>
            <a:normAutofit/>
          </a:bodyPr>
          <a:lstStyle/>
          <a:p>
            <a:pPr algn="just">
              <a:lnSpc>
                <a:spcPct val="110000"/>
              </a:lnSpc>
              <a:spcBef>
                <a:spcPts val="0"/>
              </a:spcBef>
              <a:spcAft>
                <a:spcPts val="1800"/>
              </a:spcAft>
            </a:pPr>
            <a:r>
              <a:rPr lang="it-IT" sz="2200" dirty="0">
                <a:solidFill>
                  <a:srgbClr val="FF0000"/>
                </a:solidFill>
                <a:latin typeface="Calibri" panose="020F0502020204030204" pitchFamily="34" charset="0"/>
                <a:ea typeface="SimSun" panose="02010600030101010101" pitchFamily="2" charset="-122"/>
                <a:cs typeface="Calibri" panose="020F0502020204030204" pitchFamily="34" charset="0"/>
              </a:rPr>
              <a:t>Promuovere una maggiore capacità di valutare criticamente le informazioni </a:t>
            </a:r>
            <a:r>
              <a:rPr lang="it-IT" sz="2200" dirty="0">
                <a:latin typeface="Calibri" panose="020F0502020204030204" pitchFamily="34" charset="0"/>
                <a:ea typeface="SimSun" panose="02010600030101010101" pitchFamily="2" charset="-122"/>
                <a:cs typeface="Calibri" panose="020F0502020204030204" pitchFamily="34" charset="0"/>
              </a:rPr>
              <a:t>e di distinguere quelle affidabili da quelle distorte o addirittura false (spesso promosse da portatori di interesse)</a:t>
            </a:r>
          </a:p>
          <a:p>
            <a:pPr algn="just">
              <a:lnSpc>
                <a:spcPct val="110000"/>
              </a:lnSpc>
              <a:spcBef>
                <a:spcPts val="0"/>
              </a:spcBef>
              <a:spcAft>
                <a:spcPts val="1800"/>
              </a:spcAft>
            </a:pPr>
            <a:r>
              <a:rPr lang="it-IT" sz="2200" dirty="0">
                <a:latin typeface="Calibri" panose="020F0502020204030204" pitchFamily="34" charset="0"/>
                <a:ea typeface="SimSun" panose="02010600030101010101" pitchFamily="2" charset="-122"/>
                <a:cs typeface="Calibri" panose="020F0502020204030204" pitchFamily="34" charset="0"/>
              </a:rPr>
              <a:t>sottolineare la relativa </a:t>
            </a:r>
            <a:r>
              <a:rPr lang="it-IT" sz="2200" dirty="0">
                <a:solidFill>
                  <a:srgbClr val="FF0000"/>
                </a:solidFill>
                <a:latin typeface="Calibri" panose="020F0502020204030204" pitchFamily="34" charset="0"/>
                <a:ea typeface="SimSun" panose="02010600030101010101" pitchFamily="2" charset="-122"/>
                <a:cs typeface="Calibri" panose="020F0502020204030204" pitchFamily="34" charset="0"/>
              </a:rPr>
              <a:t>importanza</a:t>
            </a:r>
            <a:r>
              <a:rPr lang="it-IT" sz="2200" dirty="0">
                <a:latin typeface="Calibri" panose="020F0502020204030204" pitchFamily="34" charset="0"/>
                <a:ea typeface="SimSun" panose="02010600030101010101" pitchFamily="2" charset="-122"/>
                <a:cs typeface="Calibri" panose="020F0502020204030204" pitchFamily="34" charset="0"/>
              </a:rPr>
              <a:t> di informazioni aneddotiche rispetto a informazioni ottenute attraverso il </a:t>
            </a:r>
            <a:r>
              <a:rPr lang="it-IT" sz="2200" dirty="0">
                <a:solidFill>
                  <a:srgbClr val="FF0000"/>
                </a:solidFill>
                <a:latin typeface="Calibri" panose="020F0502020204030204" pitchFamily="34" charset="0"/>
                <a:ea typeface="SimSun" panose="02010600030101010101" pitchFamily="2" charset="-122"/>
                <a:cs typeface="Calibri" panose="020F0502020204030204" pitchFamily="34" charset="0"/>
              </a:rPr>
              <a:t>confronto di interventi su casistiche ampie e rappresentative</a:t>
            </a:r>
          </a:p>
          <a:p>
            <a:pPr algn="just">
              <a:lnSpc>
                <a:spcPct val="110000"/>
              </a:lnSpc>
              <a:spcBef>
                <a:spcPts val="0"/>
              </a:spcBef>
              <a:spcAft>
                <a:spcPts val="1800"/>
              </a:spcAft>
            </a:pPr>
            <a:r>
              <a:rPr lang="it-IT" sz="2200" dirty="0">
                <a:latin typeface="Calibri" panose="020F0502020204030204" pitchFamily="34" charset="0"/>
                <a:ea typeface="SimSun" panose="02010600030101010101" pitchFamily="2" charset="-122"/>
                <a:cs typeface="Calibri" panose="020F0502020204030204" pitchFamily="34" charset="0"/>
              </a:rPr>
              <a:t>I moduli in questione hanno i giovani studenti come target diretto e gli stessi insegnanti e le famiglie come target indiretti</a:t>
            </a:r>
            <a:endParaRPr lang="it-IT" sz="2200" dirty="0">
              <a:latin typeface="Calibri" panose="020F0502020204030204" pitchFamily="34" charset="0"/>
              <a:ea typeface="SimSun" panose="02010600030101010101" pitchFamily="2" charset="-122"/>
              <a:cs typeface="font895"/>
            </a:endParaRPr>
          </a:p>
          <a:p>
            <a:pPr algn="just">
              <a:lnSpc>
                <a:spcPct val="110000"/>
              </a:lnSpc>
              <a:spcAft>
                <a:spcPts val="600"/>
              </a:spcAft>
            </a:pPr>
            <a:endParaRPr lang="it-IT" dirty="0"/>
          </a:p>
        </p:txBody>
      </p:sp>
      <p:pic>
        <p:nvPicPr>
          <p:cNvPr id="5" name="Immagine 4">
            <a:extLst>
              <a:ext uri="{FF2B5EF4-FFF2-40B4-BE49-F238E27FC236}">
                <a16:creationId xmlns:a16="http://schemas.microsoft.com/office/drawing/2014/main" id="{B4003661-A415-464F-BD40-94DDF248F82A}"/>
              </a:ext>
            </a:extLst>
          </p:cNvPr>
          <p:cNvPicPr>
            <a:picLocks noChangeAspect="1"/>
          </p:cNvPicPr>
          <p:nvPr/>
        </p:nvPicPr>
        <p:blipFill>
          <a:blip r:embed="rId2"/>
          <a:stretch>
            <a:fillRect/>
          </a:stretch>
        </p:blipFill>
        <p:spPr>
          <a:xfrm>
            <a:off x="153174" y="897949"/>
            <a:ext cx="3338905" cy="511606"/>
          </a:xfrm>
          <a:prstGeom prst="rect">
            <a:avLst/>
          </a:prstGeom>
        </p:spPr>
      </p:pic>
      <p:pic>
        <p:nvPicPr>
          <p:cNvPr id="7" name="Immagine 6">
            <a:extLst>
              <a:ext uri="{FF2B5EF4-FFF2-40B4-BE49-F238E27FC236}">
                <a16:creationId xmlns:a16="http://schemas.microsoft.com/office/drawing/2014/main" id="{D43CD8F5-7DB4-48CD-A597-7CBCB9A1E5BF}"/>
              </a:ext>
            </a:extLst>
          </p:cNvPr>
          <p:cNvPicPr>
            <a:picLocks noChangeAspect="1"/>
          </p:cNvPicPr>
          <p:nvPr/>
        </p:nvPicPr>
        <p:blipFill>
          <a:blip r:embed="rId3"/>
          <a:stretch>
            <a:fillRect/>
          </a:stretch>
        </p:blipFill>
        <p:spPr>
          <a:xfrm>
            <a:off x="67460" y="1470205"/>
            <a:ext cx="7204724" cy="757486"/>
          </a:xfrm>
          <a:prstGeom prst="rect">
            <a:avLst/>
          </a:prstGeom>
        </p:spPr>
      </p:pic>
      <p:pic>
        <p:nvPicPr>
          <p:cNvPr id="9" name="Immagine 8">
            <a:extLst>
              <a:ext uri="{FF2B5EF4-FFF2-40B4-BE49-F238E27FC236}">
                <a16:creationId xmlns:a16="http://schemas.microsoft.com/office/drawing/2014/main" id="{F8F1B657-EE69-4250-A108-69AA0C92BBA6}"/>
              </a:ext>
            </a:extLst>
          </p:cNvPr>
          <p:cNvPicPr>
            <a:picLocks noChangeAspect="1"/>
          </p:cNvPicPr>
          <p:nvPr/>
        </p:nvPicPr>
        <p:blipFill>
          <a:blip r:embed="rId4"/>
          <a:stretch>
            <a:fillRect/>
          </a:stretch>
        </p:blipFill>
        <p:spPr>
          <a:xfrm>
            <a:off x="153176" y="2325658"/>
            <a:ext cx="4181453" cy="3217617"/>
          </a:xfrm>
          <a:prstGeom prst="rect">
            <a:avLst/>
          </a:prstGeom>
        </p:spPr>
      </p:pic>
      <p:pic>
        <p:nvPicPr>
          <p:cNvPr id="6" name="Immagine 5">
            <a:extLst>
              <a:ext uri="{FF2B5EF4-FFF2-40B4-BE49-F238E27FC236}">
                <a16:creationId xmlns:a16="http://schemas.microsoft.com/office/drawing/2014/main" id="{DFDFE1B8-3279-E0EF-2FD3-6E2EBFC8BB05}"/>
              </a:ext>
            </a:extLst>
          </p:cNvPr>
          <p:cNvPicPr>
            <a:picLocks noChangeAspect="1"/>
          </p:cNvPicPr>
          <p:nvPr/>
        </p:nvPicPr>
        <p:blipFill>
          <a:blip r:embed="rId5"/>
          <a:stretch>
            <a:fillRect/>
          </a:stretch>
        </p:blipFill>
        <p:spPr>
          <a:xfrm>
            <a:off x="10007660" y="79811"/>
            <a:ext cx="1576433" cy="2060580"/>
          </a:xfrm>
          <a:prstGeom prst="rect">
            <a:avLst/>
          </a:prstGeom>
        </p:spPr>
      </p:pic>
    </p:spTree>
    <p:extLst>
      <p:ext uri="{BB962C8B-B14F-4D97-AF65-F5344CB8AC3E}">
        <p14:creationId xmlns:p14="http://schemas.microsoft.com/office/powerpoint/2010/main" val="369716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A2ACB4-0F8E-8EE9-8E73-D8A2F7F3761A}"/>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83A78CCE-9027-F42C-F46C-DBF7EDDCE94D}"/>
              </a:ext>
            </a:extLst>
          </p:cNvPr>
          <p:cNvSpPr>
            <a:spLocks noGrp="1"/>
          </p:cNvSpPr>
          <p:nvPr>
            <p:ph idx="1"/>
          </p:nvPr>
        </p:nvSpPr>
        <p:spPr/>
        <p:txBody>
          <a:bodyPr/>
          <a:lstStyle/>
          <a:p>
            <a:endParaRPr lang="it-IT" dirty="0"/>
          </a:p>
        </p:txBody>
      </p:sp>
      <p:pic>
        <p:nvPicPr>
          <p:cNvPr id="5" name="Immagine 4" descr="Immagine che contiene testo, Viso umano, ragazzo, vestiti&#10;&#10;Il contenuto generato dall'IA potrebbe non essere corretto.">
            <a:extLst>
              <a:ext uri="{FF2B5EF4-FFF2-40B4-BE49-F238E27FC236}">
                <a16:creationId xmlns:a16="http://schemas.microsoft.com/office/drawing/2014/main" id="{347E8B9D-5BDA-66D8-9511-769493E513FA}"/>
              </a:ext>
            </a:extLst>
          </p:cNvPr>
          <p:cNvPicPr>
            <a:picLocks noChangeAspect="1"/>
          </p:cNvPicPr>
          <p:nvPr/>
        </p:nvPicPr>
        <p:blipFill>
          <a:blip r:embed="rId2"/>
          <a:stretch>
            <a:fillRect/>
          </a:stretch>
        </p:blipFill>
        <p:spPr>
          <a:xfrm>
            <a:off x="3173610" y="0"/>
            <a:ext cx="5844780" cy="6858000"/>
          </a:xfrm>
          <a:prstGeom prst="rect">
            <a:avLst/>
          </a:prstGeom>
        </p:spPr>
      </p:pic>
      <p:sp>
        <p:nvSpPr>
          <p:cNvPr id="4" name="Rettangolo 3">
            <a:extLst>
              <a:ext uri="{FF2B5EF4-FFF2-40B4-BE49-F238E27FC236}">
                <a16:creationId xmlns:a16="http://schemas.microsoft.com/office/drawing/2014/main" id="{CDAB5985-870B-19E0-A262-4D65264A2CE3}"/>
              </a:ext>
            </a:extLst>
          </p:cNvPr>
          <p:cNvSpPr/>
          <p:nvPr/>
        </p:nvSpPr>
        <p:spPr>
          <a:xfrm>
            <a:off x="3107184" y="648070"/>
            <a:ext cx="5844780" cy="6835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2662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s://uc4aa388e66ba0eab5b09bb789f4.previews.dropboxusercontent.com/p/pdf_img/AA8dgvrG4CtVvXc5ZbwUz4Q5FqcfJPa-exMvULYpNAFP82cUJ8N9_xMme06bR5T7NYVIEfpTtzTABRMqNfx_bsMkx7UCNSDeGiS0cUs3t35E1XAqNnSloEXxLw5njF0jZoHb2PGYbCOISePFCbnDM0Kg3eXeOvKSO5lvJ4nW8w4XI_gGl0vQMEouWd51KQZT76rGl1XTFnoKv9-62NMJXRMfsc1mq9TjLjERuJDO5DBevmQ0yhjaGVUBohq-4cNGt7hQWEHGzdtgjSoeWIRB8MSpZTuAigl7JEYrUbOfNOYhFw/p.png?page=19&amp;scale_percent=0"/>
          <p:cNvPicPr>
            <a:picLocks noChangeAspect="1" noChangeArrowheads="1"/>
          </p:cNvPicPr>
          <p:nvPr/>
        </p:nvPicPr>
        <p:blipFill>
          <a:blip r:embed="rId3" cstate="print"/>
          <a:srcRect l="27128" t="14108" r="29158" b="9843"/>
          <a:stretch>
            <a:fillRect/>
          </a:stretch>
        </p:blipFill>
        <p:spPr bwMode="auto">
          <a:xfrm>
            <a:off x="82727" y="1974795"/>
            <a:ext cx="3558232" cy="3981260"/>
          </a:xfrm>
          <a:prstGeom prst="rect">
            <a:avLst/>
          </a:prstGeom>
        </p:spPr>
        <p:style>
          <a:lnRef idx="1">
            <a:schemeClr val="accent5"/>
          </a:lnRef>
          <a:fillRef idx="2">
            <a:schemeClr val="accent5"/>
          </a:fillRef>
          <a:effectRef idx="1">
            <a:schemeClr val="accent5"/>
          </a:effectRef>
          <a:fontRef idx="minor">
            <a:schemeClr val="dk1"/>
          </a:fontRef>
        </p:style>
      </p:pic>
      <p:sp>
        <p:nvSpPr>
          <p:cNvPr id="5" name="CasellaDiTesto 4"/>
          <p:cNvSpPr txBox="1"/>
          <p:nvPr/>
        </p:nvSpPr>
        <p:spPr>
          <a:xfrm>
            <a:off x="3896179" y="2642170"/>
            <a:ext cx="1432798" cy="430831"/>
          </a:xfrm>
          <a:prstGeom prst="rect">
            <a:avLst/>
          </a:prstGeom>
          <a:solidFill>
            <a:schemeClr val="accent3">
              <a:lumMod val="20000"/>
              <a:lumOff val="80000"/>
            </a:schemeClr>
          </a:solidFill>
        </p:spPr>
        <p:txBody>
          <a:bodyPr wrap="square" rtlCol="0">
            <a:spAutoFit/>
          </a:bodyPr>
          <a:lstStyle/>
          <a:p>
            <a:r>
              <a:rPr lang="it-IT" sz="2200" b="1" dirty="0">
                <a:solidFill>
                  <a:schemeClr val="accent5">
                    <a:lumMod val="75000"/>
                  </a:schemeClr>
                </a:solidFill>
                <a:latin typeface="Lucida Calligraphy" pitchFamily="66" charset="0"/>
              </a:rPr>
              <a:t>Uganda</a:t>
            </a:r>
          </a:p>
        </p:txBody>
      </p:sp>
      <p:cxnSp>
        <p:nvCxnSpPr>
          <p:cNvPr id="6" name="Connettore 2 5"/>
          <p:cNvCxnSpPr>
            <a:cxnSpLocks/>
          </p:cNvCxnSpPr>
          <p:nvPr/>
        </p:nvCxnSpPr>
        <p:spPr>
          <a:xfrm flipH="1">
            <a:off x="2708130" y="3240263"/>
            <a:ext cx="1424423" cy="7251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1" name="Gruppo 20">
            <a:extLst>
              <a:ext uri="{FF2B5EF4-FFF2-40B4-BE49-F238E27FC236}">
                <a16:creationId xmlns:a16="http://schemas.microsoft.com/office/drawing/2014/main" id="{69D09F7A-E30F-4094-BC61-7094CBB5F32A}"/>
              </a:ext>
            </a:extLst>
          </p:cNvPr>
          <p:cNvGrpSpPr/>
          <p:nvPr/>
        </p:nvGrpSpPr>
        <p:grpSpPr>
          <a:xfrm>
            <a:off x="7235153" y="648746"/>
            <a:ext cx="4702583" cy="4432829"/>
            <a:chOff x="6570255" y="1169789"/>
            <a:chExt cx="5384418" cy="4920723"/>
          </a:xfrm>
        </p:grpSpPr>
        <p:sp>
          <p:nvSpPr>
            <p:cNvPr id="7" name="CasellaDiTesto 6">
              <a:extLst>
                <a:ext uri="{FF2B5EF4-FFF2-40B4-BE49-F238E27FC236}">
                  <a16:creationId xmlns:a16="http://schemas.microsoft.com/office/drawing/2014/main" id="{3F6E8203-919D-48F7-B47B-61C64A39B94A}"/>
                </a:ext>
              </a:extLst>
            </p:cNvPr>
            <p:cNvSpPr txBox="1"/>
            <p:nvPr/>
          </p:nvSpPr>
          <p:spPr>
            <a:xfrm>
              <a:off x="8047618" y="1169789"/>
              <a:ext cx="2242490" cy="649053"/>
            </a:xfrm>
            <a:prstGeom prst="rect">
              <a:avLst/>
            </a:prstGeom>
            <a:solidFill>
              <a:schemeClr val="accent3">
                <a:lumMod val="20000"/>
                <a:lumOff val="80000"/>
              </a:schemeClr>
            </a:solidFill>
            <a:ln w="25400">
              <a:solidFill>
                <a:srgbClr val="0070C0"/>
              </a:solidFill>
            </a:ln>
          </p:spPr>
          <p:txBody>
            <a:bodyPr wrap="square" rtlCol="0">
              <a:spAutoFit/>
            </a:bodyPr>
            <a:lstStyle/>
            <a:p>
              <a:r>
                <a:rPr lang="it-IT" sz="3200" dirty="0"/>
                <a:t>120 scuole</a:t>
              </a:r>
            </a:p>
          </p:txBody>
        </p:sp>
        <p:cxnSp>
          <p:nvCxnSpPr>
            <p:cNvPr id="25" name="Connettore 2 24">
              <a:extLst>
                <a:ext uri="{FF2B5EF4-FFF2-40B4-BE49-F238E27FC236}">
                  <a16:creationId xmlns:a16="http://schemas.microsoft.com/office/drawing/2014/main" id="{E380E614-9C87-4563-B4A5-49D49628A633}"/>
                </a:ext>
              </a:extLst>
            </p:cNvPr>
            <p:cNvCxnSpPr>
              <a:cxnSpLocks/>
            </p:cNvCxnSpPr>
            <p:nvPr/>
          </p:nvCxnSpPr>
          <p:spPr>
            <a:xfrm flipH="1">
              <a:off x="7969305" y="1758831"/>
              <a:ext cx="900607" cy="847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C210D726-E8DD-4196-91A8-D76E4411F29B}"/>
                </a:ext>
              </a:extLst>
            </p:cNvPr>
            <p:cNvCxnSpPr>
              <a:cxnSpLocks/>
            </p:cNvCxnSpPr>
            <p:nvPr/>
          </p:nvCxnSpPr>
          <p:spPr>
            <a:xfrm>
              <a:off x="9034517" y="1745616"/>
              <a:ext cx="980307" cy="818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6C4B6719-7AEA-4838-853A-3BA742C63E9F}"/>
                </a:ext>
              </a:extLst>
            </p:cNvPr>
            <p:cNvSpPr txBox="1"/>
            <p:nvPr/>
          </p:nvSpPr>
          <p:spPr>
            <a:xfrm>
              <a:off x="6570255" y="2692409"/>
              <a:ext cx="2847295" cy="922340"/>
            </a:xfrm>
            <a:prstGeom prst="rect">
              <a:avLst/>
            </a:prstGeom>
            <a:solidFill>
              <a:schemeClr val="accent3">
                <a:lumMod val="20000"/>
                <a:lumOff val="80000"/>
              </a:schemeClr>
            </a:solidFill>
            <a:ln w="25400">
              <a:solidFill>
                <a:srgbClr val="0070C0"/>
              </a:solidFill>
            </a:ln>
          </p:spPr>
          <p:txBody>
            <a:bodyPr wrap="square" rtlCol="0">
              <a:spAutoFit/>
            </a:bodyPr>
            <a:lstStyle/>
            <a:p>
              <a:pPr algn="ctr"/>
              <a:r>
                <a:rPr lang="it-IT" sz="2400" dirty="0"/>
                <a:t>60 scuole</a:t>
              </a:r>
            </a:p>
            <a:p>
              <a:pPr algn="ctr"/>
              <a:r>
                <a:rPr lang="it-IT" sz="2400" dirty="0"/>
                <a:t>Didattica normale</a:t>
              </a:r>
            </a:p>
          </p:txBody>
        </p:sp>
        <p:sp>
          <p:nvSpPr>
            <p:cNvPr id="34" name="CasellaDiTesto 33">
              <a:extLst>
                <a:ext uri="{FF2B5EF4-FFF2-40B4-BE49-F238E27FC236}">
                  <a16:creationId xmlns:a16="http://schemas.microsoft.com/office/drawing/2014/main" id="{2549297C-AE8E-4DAD-AD31-2669FE55BFBD}"/>
                </a:ext>
              </a:extLst>
            </p:cNvPr>
            <p:cNvSpPr txBox="1"/>
            <p:nvPr/>
          </p:nvSpPr>
          <p:spPr>
            <a:xfrm>
              <a:off x="9540422" y="2670011"/>
              <a:ext cx="2414251" cy="922340"/>
            </a:xfrm>
            <a:prstGeom prst="rect">
              <a:avLst/>
            </a:prstGeom>
            <a:solidFill>
              <a:schemeClr val="accent2"/>
            </a:solidFill>
            <a:ln w="25400">
              <a:solidFill>
                <a:srgbClr val="0070C0"/>
              </a:solidFill>
            </a:ln>
          </p:spPr>
          <p:txBody>
            <a:bodyPr wrap="square" rtlCol="0">
              <a:spAutoFit/>
            </a:bodyPr>
            <a:lstStyle/>
            <a:p>
              <a:pPr algn="ctr"/>
              <a:r>
                <a:rPr lang="it-IT" sz="2400" dirty="0"/>
                <a:t>60 scuole</a:t>
              </a:r>
            </a:p>
            <a:p>
              <a:pPr algn="ctr"/>
              <a:r>
                <a:rPr lang="it-IT" sz="2400" dirty="0"/>
                <a:t>Lezioni IHC</a:t>
              </a:r>
            </a:p>
          </p:txBody>
        </p:sp>
        <p:cxnSp>
          <p:nvCxnSpPr>
            <p:cNvPr id="36" name="Connettore 2 35">
              <a:extLst>
                <a:ext uri="{FF2B5EF4-FFF2-40B4-BE49-F238E27FC236}">
                  <a16:creationId xmlns:a16="http://schemas.microsoft.com/office/drawing/2014/main" id="{BAC2F43F-85CA-4AE6-82FA-80B5F604945A}"/>
                </a:ext>
              </a:extLst>
            </p:cNvPr>
            <p:cNvCxnSpPr/>
            <p:nvPr/>
          </p:nvCxnSpPr>
          <p:spPr>
            <a:xfrm>
              <a:off x="7854583" y="3698779"/>
              <a:ext cx="986106"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a:extLst>
                <a:ext uri="{FF2B5EF4-FFF2-40B4-BE49-F238E27FC236}">
                  <a16:creationId xmlns:a16="http://schemas.microsoft.com/office/drawing/2014/main" id="{09C23D88-408A-41F6-8FB0-2DA568B3E860}"/>
                </a:ext>
              </a:extLst>
            </p:cNvPr>
            <p:cNvCxnSpPr>
              <a:cxnSpLocks/>
            </p:cNvCxnSpPr>
            <p:nvPr/>
          </p:nvCxnSpPr>
          <p:spPr>
            <a:xfrm flipH="1">
              <a:off x="9417550" y="3651679"/>
              <a:ext cx="742273" cy="911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CasellaDiTesto 41">
              <a:extLst>
                <a:ext uri="{FF2B5EF4-FFF2-40B4-BE49-F238E27FC236}">
                  <a16:creationId xmlns:a16="http://schemas.microsoft.com/office/drawing/2014/main" id="{858ED7F2-A717-4590-B617-A1375EFCABA5}"/>
                </a:ext>
              </a:extLst>
            </p:cNvPr>
            <p:cNvSpPr txBox="1"/>
            <p:nvPr/>
          </p:nvSpPr>
          <p:spPr>
            <a:xfrm>
              <a:off x="7730705" y="4758244"/>
              <a:ext cx="2693177" cy="1332268"/>
            </a:xfrm>
            <a:prstGeom prst="rect">
              <a:avLst/>
            </a:prstGeom>
            <a:solidFill>
              <a:schemeClr val="accent3">
                <a:lumMod val="20000"/>
                <a:lumOff val="80000"/>
              </a:schemeClr>
            </a:solidFill>
            <a:ln w="25400">
              <a:solidFill>
                <a:schemeClr val="accent1"/>
              </a:solidFill>
            </a:ln>
          </p:spPr>
          <p:txBody>
            <a:bodyPr wrap="square" rtlCol="0">
              <a:spAutoFit/>
            </a:bodyPr>
            <a:lstStyle/>
            <a:p>
              <a:pPr algn="ctr"/>
              <a:r>
                <a:rPr lang="it-IT" sz="2400" dirty="0"/>
                <a:t>Questionario di valutazione finale</a:t>
              </a:r>
            </a:p>
          </p:txBody>
        </p:sp>
        <p:pic>
          <p:nvPicPr>
            <p:cNvPr id="3" name="Immagine 2">
              <a:extLst>
                <a:ext uri="{FF2B5EF4-FFF2-40B4-BE49-F238E27FC236}">
                  <a16:creationId xmlns:a16="http://schemas.microsoft.com/office/drawing/2014/main" id="{296CE907-8189-496A-88F6-7FCEFD374756}"/>
                </a:ext>
              </a:extLst>
            </p:cNvPr>
            <p:cNvPicPr>
              <a:picLocks noChangeAspect="1"/>
            </p:cNvPicPr>
            <p:nvPr/>
          </p:nvPicPr>
          <p:blipFill>
            <a:blip r:embed="rId4"/>
            <a:stretch>
              <a:fillRect/>
            </a:stretch>
          </p:blipFill>
          <p:spPr>
            <a:xfrm>
              <a:off x="10567180" y="1361199"/>
              <a:ext cx="980306" cy="1263119"/>
            </a:xfrm>
            <a:prstGeom prst="rect">
              <a:avLst/>
            </a:prstGeom>
          </p:spPr>
        </p:pic>
      </p:grpSp>
      <p:pic>
        <p:nvPicPr>
          <p:cNvPr id="11" name="Immagine 10">
            <a:extLst>
              <a:ext uri="{FF2B5EF4-FFF2-40B4-BE49-F238E27FC236}">
                <a16:creationId xmlns:a16="http://schemas.microsoft.com/office/drawing/2014/main" id="{EA077CB3-356C-4947-933A-F194F2BAF82B}"/>
              </a:ext>
            </a:extLst>
          </p:cNvPr>
          <p:cNvPicPr>
            <a:picLocks noChangeAspect="1"/>
          </p:cNvPicPr>
          <p:nvPr/>
        </p:nvPicPr>
        <p:blipFill>
          <a:blip r:embed="rId5"/>
          <a:stretch>
            <a:fillRect/>
          </a:stretch>
        </p:blipFill>
        <p:spPr>
          <a:xfrm>
            <a:off x="31902" y="105471"/>
            <a:ext cx="6887895" cy="1374623"/>
          </a:xfrm>
          <a:prstGeom prst="rect">
            <a:avLst/>
          </a:prstGeom>
        </p:spPr>
      </p:pic>
      <p:pic>
        <p:nvPicPr>
          <p:cNvPr id="13" name="Immagine 12">
            <a:extLst>
              <a:ext uri="{FF2B5EF4-FFF2-40B4-BE49-F238E27FC236}">
                <a16:creationId xmlns:a16="http://schemas.microsoft.com/office/drawing/2014/main" id="{2F1C73A9-ED30-41AF-A150-5C62F2EEE9F4}"/>
              </a:ext>
            </a:extLst>
          </p:cNvPr>
          <p:cNvPicPr>
            <a:picLocks noChangeAspect="1"/>
          </p:cNvPicPr>
          <p:nvPr/>
        </p:nvPicPr>
        <p:blipFill>
          <a:blip r:embed="rId6"/>
          <a:stretch>
            <a:fillRect/>
          </a:stretch>
        </p:blipFill>
        <p:spPr>
          <a:xfrm>
            <a:off x="61058" y="1480094"/>
            <a:ext cx="2737350" cy="494702"/>
          </a:xfrm>
          <a:prstGeom prst="rect">
            <a:avLst/>
          </a:prstGeom>
        </p:spPr>
      </p:pic>
      <p:pic>
        <p:nvPicPr>
          <p:cNvPr id="19" name="Immagine 18">
            <a:extLst>
              <a:ext uri="{FF2B5EF4-FFF2-40B4-BE49-F238E27FC236}">
                <a16:creationId xmlns:a16="http://schemas.microsoft.com/office/drawing/2014/main" id="{D3DC1AE8-B6F9-45D8-830A-49D8F026DDE5}"/>
              </a:ext>
            </a:extLst>
          </p:cNvPr>
          <p:cNvPicPr>
            <a:picLocks noChangeAspect="1"/>
          </p:cNvPicPr>
          <p:nvPr/>
        </p:nvPicPr>
        <p:blipFill>
          <a:blip r:embed="rId7"/>
          <a:stretch>
            <a:fillRect/>
          </a:stretch>
        </p:blipFill>
        <p:spPr>
          <a:xfrm>
            <a:off x="-35742" y="5850768"/>
            <a:ext cx="12226948" cy="972871"/>
          </a:xfrm>
          <a:prstGeom prst="rect">
            <a:avLst/>
          </a:prstGeom>
        </p:spPr>
      </p:pic>
    </p:spTree>
    <p:extLst>
      <p:ext uri="{BB962C8B-B14F-4D97-AF65-F5344CB8AC3E}">
        <p14:creationId xmlns:p14="http://schemas.microsoft.com/office/powerpoint/2010/main" val="21580499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617</Words>
  <Application>Microsoft Office PowerPoint</Application>
  <PresentationFormat>Widescreen</PresentationFormat>
  <Paragraphs>68</Paragraphs>
  <Slides>16</Slides>
  <Notes>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SimSun</vt:lpstr>
      <vt:lpstr>Arial</vt:lpstr>
      <vt:lpstr>Calibri</vt:lpstr>
      <vt:lpstr>Calibri Light</vt:lpstr>
      <vt:lpstr>Lucida Calligraphy</vt:lpstr>
      <vt:lpstr>Segoe UI</vt:lpstr>
      <vt:lpstr>Tema di Office</vt:lpstr>
      <vt:lpstr>È possibile promuovere nelle scuole il pensiero critico su temi di salute?  Un progetto internazionale e una proposta per il PNP </vt:lpstr>
      <vt:lpstr>Presentazione standard di PowerPoint</vt:lpstr>
      <vt:lpstr>Articolazione del progetto</vt:lpstr>
      <vt:lpstr>Perché questo work-package 9</vt:lpstr>
      <vt:lpstr>Proposta per l’inserimento della promozione del pensiero critico su temi di salute nei macro-obiettivi del PNP</vt:lpstr>
      <vt:lpstr>Quali strumenti</vt:lpstr>
      <vt:lpstr>In cosa consiste il progetto «Informed Health Choices»</vt:lpstr>
      <vt:lpstr>Presentazione standard di PowerPoint</vt:lpstr>
      <vt:lpstr>Presentazione standard di PowerPoint</vt:lpstr>
      <vt:lpstr>Paesi dove è attualmente testato  e/o implementato il progetto</vt:lpstr>
      <vt:lpstr>Presentazione standard di PowerPoint</vt:lpstr>
      <vt:lpstr>Progetto pilota a Firenze</vt:lpstr>
      <vt:lpstr>Coordinamento/supporto della Regione Emilia-Romagna</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Formoso Giulio</dc:creator>
  <cp:lastModifiedBy>Campione Tiziana</cp:lastModifiedBy>
  <cp:revision>35</cp:revision>
  <dcterms:created xsi:type="dcterms:W3CDTF">2025-04-10T14:09:43Z</dcterms:created>
  <dcterms:modified xsi:type="dcterms:W3CDTF">2026-04-11T10:00:51Z</dcterms:modified>
</cp:coreProperties>
</file>