
<file path=[Content_Types].xml><?xml version="1.0" encoding="utf-8"?>
<Types xmlns="http://schemas.openxmlformats.org/package/2006/content-types">
  <Default Extension="fntdata" ContentType="application/x-fontdata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slideshow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15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6858000" cy="9144000"/>
  <p:embeddedFontLst>
    <p:embeddedFont>
      <p:font typeface="Economica" panose="02000506040000020004" pitchFamily="2" charset="77"/>
      <p:regular r:id="rId16"/>
      <p:bold r:id="rId17"/>
      <p:italic r:id="rId18"/>
      <p:boldItalic r:id="rId19"/>
    </p:embeddedFont>
    <p:embeddedFont>
      <p:font typeface="Open Sans" panose="020B0606030504020204" pitchFamily="34" charset="0"/>
      <p:regular r:id="rId20"/>
      <p:bold r:id="rId21"/>
      <p:italic r:id="rId22"/>
      <p:boldItalic r:id="rId23"/>
    </p:embeddedFont>
    <p:embeddedFont>
      <p:font typeface="Pacifico" pitchFamily="2" charset="77"/>
      <p:regular r:id="rId2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74"/>
  </p:normalViewPr>
  <p:slideViewPr>
    <p:cSldViewPr snapToGrid="0">
      <p:cViewPr varScale="1">
        <p:scale>
          <a:sx n="139" d="100"/>
          <a:sy n="139" d="100"/>
        </p:scale>
        <p:origin x="176" y="59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font" Target="fonts/font3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6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2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1.fntdata"/><Relationship Id="rId20" Type="http://schemas.openxmlformats.org/officeDocument/2006/relationships/font" Target="fonts/font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9.fntdata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23" Type="http://schemas.openxmlformats.org/officeDocument/2006/relationships/font" Target="fonts/font8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4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7.fntdata"/><Relationship Id="rId27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" name="Google Shape;60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8" name="Google Shape;168;gdc509a3f44_0_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9" name="Google Shape;169;gdc509a3f44_0_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gdc509a3f44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7" name="Google Shape;177;gdc509a3f44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gdad8b761bc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9" name="Google Shape;189;gdad8b761bc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" name="Google Shape;199;gdad8b761bc_0_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0" name="Google Shape;200;gdad8b761bc_0_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dc3233203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3" name="Google Shape;73;gdc3233203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gdc509a3f44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8" name="Google Shape;98;gdc509a3f44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dc509a3f44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dc509a3f44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dc509a3f44_0_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dc509a3f44_0_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Google Shape;128;gdc509a3f44_0_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9" name="Google Shape;129;gdc509a3f44_0_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gdc509a3f44_0_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1" name="Google Shape;141;gdc509a3f44_0_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dc509a3f44_0_5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0" name="Google Shape;150;gdc509a3f44_0_5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e40faba39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e40faba39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2744013" y="756700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1" name="Google Shape;11;p2"/>
          <p:cNvSpPr/>
          <p:nvPr/>
        </p:nvSpPr>
        <p:spPr>
          <a:xfrm rot="10800000">
            <a:off x="5318350" y="32667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2" name="Google Shape;12;p2"/>
          <p:cNvSpPr txBox="1">
            <a:spLocks noGrp="1"/>
          </p:cNvSpPr>
          <p:nvPr>
            <p:ph type="ctrTitle"/>
          </p:nvPr>
        </p:nvSpPr>
        <p:spPr>
          <a:xfrm>
            <a:off x="3044700" y="1444255"/>
            <a:ext cx="3054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subTitle" idx="1"/>
          </p:nvPr>
        </p:nvSpPr>
        <p:spPr>
          <a:xfrm>
            <a:off x="3044700" y="3116580"/>
            <a:ext cx="30546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Font typeface="Economica"/>
              <a:buNone/>
              <a:defRPr sz="21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" name="Google Shape;53;p11"/>
          <p:cNvSpPr txBox="1">
            <a:spLocks noGrp="1"/>
          </p:cNvSpPr>
          <p:nvPr>
            <p:ph type="title" hasCustomPrompt="1"/>
          </p:nvPr>
        </p:nvSpPr>
        <p:spPr>
          <a:xfrm>
            <a:off x="311700" y="957125"/>
            <a:ext cx="8520600" cy="212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6000"/>
              <a:buNone/>
              <a:defRPr sz="16000">
                <a:solidFill>
                  <a:schemeClr val="lt2"/>
                </a:solidFill>
              </a:defRPr>
            </a:lvl9pPr>
          </a:lstStyle>
          <a:p>
            <a:r>
              <a:t>xx%</a:t>
            </a:r>
          </a:p>
        </p:txBody>
      </p:sp>
      <p:sp>
        <p:nvSpPr>
          <p:cNvPr id="54" name="Google Shape;54;p11"/>
          <p:cNvSpPr txBox="1">
            <a:spLocks noGrp="1"/>
          </p:cNvSpPr>
          <p:nvPr>
            <p:ph type="body" idx="1"/>
          </p:nvPr>
        </p:nvSpPr>
        <p:spPr>
          <a:xfrm>
            <a:off x="311700" y="3162000"/>
            <a:ext cx="8520600" cy="107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5" name="Google Shape;55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/>
          <p:nvPr/>
        </p:nvSpPr>
        <p:spPr>
          <a:xfrm flipH="1">
            <a:off x="7595938" y="4602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7" name="Google Shape;17;p3"/>
          <p:cNvSpPr/>
          <p:nvPr/>
        </p:nvSpPr>
        <p:spPr>
          <a:xfrm rot="10800000" flipH="1">
            <a:off x="466425" y="3558325"/>
            <a:ext cx="1081625" cy="1124950"/>
          </a:xfrm>
          <a:custGeom>
            <a:avLst/>
            <a:gdLst/>
            <a:ahLst/>
            <a:cxnLst/>
            <a:rect l="l" t="t" r="r" b="b"/>
            <a:pathLst>
              <a:path w="43265" h="44998" extrusionOk="0">
                <a:moveTo>
                  <a:pt x="0" y="44998"/>
                </a:moveTo>
                <a:lnTo>
                  <a:pt x="0" y="0"/>
                </a:lnTo>
                <a:lnTo>
                  <a:pt x="43265" y="0"/>
                </a:lnTo>
              </a:path>
            </a:pathLst>
          </a:custGeom>
          <a:noFill/>
          <a:ln w="28575" cap="flat" cmpd="sng">
            <a:solidFill>
              <a:schemeClr val="lt2"/>
            </a:solidFill>
            <a:prstDash val="solid"/>
            <a:miter lim="8000"/>
            <a:headEnd type="none" w="sm" len="sm"/>
            <a:tailEnd type="none" w="sm" len="sm"/>
          </a:ln>
        </p:spPr>
      </p:sp>
      <p:sp>
        <p:nvSpPr>
          <p:cNvPr id="18" name="Google Shape;18;p3"/>
          <p:cNvSpPr txBox="1">
            <a:spLocks noGrp="1"/>
          </p:cNvSpPr>
          <p:nvPr>
            <p:ph type="title"/>
          </p:nvPr>
        </p:nvSpPr>
        <p:spPr>
          <a:xfrm>
            <a:off x="773700" y="1806450"/>
            <a:ext cx="7596600" cy="1530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5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8" name="Google Shape;28;p5"/>
          <p:cNvSpPr txBox="1">
            <a:spLocks noGrp="1"/>
          </p:cNvSpPr>
          <p:nvPr>
            <p:ph type="body" idx="2"/>
          </p:nvPr>
        </p:nvSpPr>
        <p:spPr>
          <a:xfrm>
            <a:off x="4832400" y="1225225"/>
            <a:ext cx="3999900" cy="335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6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35" name="Google Shape;35;p7"/>
          <p:cNvSpPr txBox="1">
            <a:spLocks noGrp="1"/>
          </p:cNvSpPr>
          <p:nvPr>
            <p:ph type="body" idx="1"/>
          </p:nvPr>
        </p:nvSpPr>
        <p:spPr>
          <a:xfrm>
            <a:off x="311700" y="1399400"/>
            <a:ext cx="2808000" cy="278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6" name="Google Shape;36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Google Shape;38;p8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" name="Google Shape;39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5878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40" name="Google Shape;40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43" name="Google Shape;43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w="19050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</p:cxnSp>
      <p:sp>
        <p:nvSpPr>
          <p:cNvPr id="44" name="Google Shape;44;p9"/>
          <p:cNvSpPr txBox="1">
            <a:spLocks noGrp="1"/>
          </p:cNvSpPr>
          <p:nvPr>
            <p:ph type="title"/>
          </p:nvPr>
        </p:nvSpPr>
        <p:spPr>
          <a:xfrm>
            <a:off x="265500" y="929275"/>
            <a:ext cx="4045200" cy="1786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4200"/>
              <a:buNone/>
              <a:defRPr>
                <a:solidFill>
                  <a:schemeClr val="lt2"/>
                </a:solidFill>
              </a:defRPr>
            </a:lvl9pPr>
          </a:lstStyle>
          <a:p>
            <a:endParaRPr/>
          </a:p>
        </p:txBody>
      </p:sp>
      <p:sp>
        <p:nvSpPr>
          <p:cNvPr id="45" name="Google Shape;45;p9"/>
          <p:cNvSpPr txBox="1">
            <a:spLocks noGrp="1"/>
          </p:cNvSpPr>
          <p:nvPr>
            <p:ph type="subTitle" idx="1"/>
          </p:nvPr>
        </p:nvSpPr>
        <p:spPr>
          <a:xfrm>
            <a:off x="265500" y="2769001"/>
            <a:ext cx="4045200" cy="1574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46" name="Google Shape;46;p9"/>
          <p:cNvSpPr txBox="1">
            <a:spLocks noGrp="1"/>
          </p:cNvSpPr>
          <p:nvPr>
            <p:ph type="body" idx="2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47" name="Google Shape;47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0"/>
          <p:cNvSpPr txBox="1">
            <a:spLocks noGrp="1"/>
          </p:cNvSpPr>
          <p:nvPr>
            <p:ph type="body" idx="1"/>
          </p:nvPr>
        </p:nvSpPr>
        <p:spPr>
          <a:xfrm>
            <a:off x="319500" y="4218925"/>
            <a:ext cx="5998800" cy="59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Font typeface="Economica"/>
              <a:buNone/>
              <a:defRPr sz="2400">
                <a:latin typeface="Economica"/>
                <a:ea typeface="Economica"/>
                <a:cs typeface="Economica"/>
                <a:sym typeface="Economica"/>
              </a:defRPr>
            </a:lvl1pPr>
          </a:lstStyle>
          <a:p>
            <a:endParaRPr/>
          </a:p>
        </p:txBody>
      </p:sp>
      <p:sp>
        <p:nvSpPr>
          <p:cNvPr id="50" name="Google Shape;50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luxe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315925"/>
            <a:ext cx="8520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200"/>
              <a:buFont typeface="Economica"/>
              <a:buNone/>
              <a:defRPr sz="42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225225"/>
            <a:ext cx="8520600" cy="3354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Open Sans"/>
              <a:buChar char="●"/>
              <a:defRPr sz="1800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●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○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Open Sans"/>
              <a:buChar char="■"/>
              <a:defRPr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Economica"/>
                <a:ea typeface="Economica"/>
                <a:cs typeface="Economica"/>
                <a:sym typeface="Economica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it"/>
              <a:t>‹N›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mc:AlternateContent xmlns:mc="http://schemas.openxmlformats.org/markup-compatibility/2006" xmlns:p14="http://schemas.microsoft.com/office/powerpoint/2010/main">
    <mc:Choice Requires="p14">
      <p:transition p14:dur="0">
        <p14:prism/>
      </p:transition>
    </mc:Choice>
    <mc:Fallback xmlns:ahyp="http://schemas.microsoft.com/office/drawing/2018/hyperlinkcolor" xmlns:p15="http://schemas.microsoft.com/office/powerpoint/2012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="">
      <p:transition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7.png"/><Relationship Id="rId5" Type="http://schemas.openxmlformats.org/officeDocument/2006/relationships/image" Target="../media/image1.png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1.xml"/><Relationship Id="rId6" Type="http://schemas.openxmlformats.org/officeDocument/2006/relationships/hyperlink" Target="http://drive.google.com/file/d/1jHEcywMm-obOmHEpiKrMfp8xP_ROZ84S/view" TargetMode="External"/><Relationship Id="rId5" Type="http://schemas.openxmlformats.org/officeDocument/2006/relationships/image" Target="../media/image43.png"/><Relationship Id="rId4" Type="http://schemas.openxmlformats.org/officeDocument/2006/relationships/image" Target="../media/image42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png"/><Relationship Id="rId7" Type="http://schemas.openxmlformats.org/officeDocument/2006/relationships/image" Target="../media/image4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10" Type="http://schemas.openxmlformats.org/officeDocument/2006/relationships/image" Target="../media/image52.png"/><Relationship Id="rId4" Type="http://schemas.openxmlformats.org/officeDocument/2006/relationships/image" Target="../media/image46.png"/><Relationship Id="rId9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53.jpg"/><Relationship Id="rId7" Type="http://schemas.openxmlformats.org/officeDocument/2006/relationships/hyperlink" Target="http://drive.google.com/file/d/1M5Ejp9nFlxePGY8G4i7T0KJUDukm3m6L/view" TargetMode="External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56.jpg"/><Relationship Id="rId5" Type="http://schemas.openxmlformats.org/officeDocument/2006/relationships/image" Target="../media/image55.jpg"/><Relationship Id="rId4" Type="http://schemas.openxmlformats.org/officeDocument/2006/relationships/image" Target="../media/image54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image" Target="../media/image7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10.png"/><Relationship Id="rId11" Type="http://schemas.openxmlformats.org/officeDocument/2006/relationships/image" Target="../media/image7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7.png"/><Relationship Id="rId5" Type="http://schemas.openxmlformats.org/officeDocument/2006/relationships/image" Target="../media/image15.png"/><Relationship Id="rId4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18.png"/><Relationship Id="rId12" Type="http://schemas.openxmlformats.org/officeDocument/2006/relationships/image" Target="../media/image7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7.png"/><Relationship Id="rId11" Type="http://schemas.openxmlformats.org/officeDocument/2006/relationships/image" Target="../media/image22.png"/><Relationship Id="rId5" Type="http://schemas.openxmlformats.org/officeDocument/2006/relationships/image" Target="../media/image16.png"/><Relationship Id="rId10" Type="http://schemas.openxmlformats.org/officeDocument/2006/relationships/image" Target="../media/image21.png"/><Relationship Id="rId4" Type="http://schemas.openxmlformats.org/officeDocument/2006/relationships/notesSlide" Target="../notesSlides/notesSlide5.xml"/><Relationship Id="rId9" Type="http://schemas.openxmlformats.org/officeDocument/2006/relationships/image" Target="../media/image2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25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24.png"/><Relationship Id="rId11" Type="http://schemas.openxmlformats.org/officeDocument/2006/relationships/image" Target="../media/image7.png"/><Relationship Id="rId5" Type="http://schemas.openxmlformats.org/officeDocument/2006/relationships/image" Target="../media/image23.png"/><Relationship Id="rId10" Type="http://schemas.openxmlformats.org/officeDocument/2006/relationships/image" Target="../media/image28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slideLayout" Target="../slideLayouts/slideLayout11.xml"/><Relationship Id="rId7" Type="http://schemas.openxmlformats.org/officeDocument/2006/relationships/image" Target="../media/image31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notesSlide" Target="../notesSlides/notesSlide7.xml"/><Relationship Id="rId9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1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10" Type="http://schemas.openxmlformats.org/officeDocument/2006/relationships/image" Target="../media/image40.png"/><Relationship Id="rId4" Type="http://schemas.openxmlformats.org/officeDocument/2006/relationships/image" Target="../media/image34.png"/><Relationship Id="rId9" Type="http://schemas.openxmlformats.org/officeDocument/2006/relationships/image" Target="../media/image3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1.xml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1C232"/>
        </a:solidFill>
        <a:effectLst/>
      </p:bgPr>
    </p:bg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3"/>
          <p:cNvSpPr txBox="1">
            <a:spLocks noGrp="1"/>
          </p:cNvSpPr>
          <p:nvPr>
            <p:ph type="ctrTitle"/>
          </p:nvPr>
        </p:nvSpPr>
        <p:spPr>
          <a:xfrm>
            <a:off x="3044700" y="1444250"/>
            <a:ext cx="5412600" cy="1537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A.S. 2020/21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Gli alunni della 2B XXI Aprile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e i loro insegnanti</a:t>
            </a:r>
            <a:endParaRPr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/>
              <a:t>presentano</a:t>
            </a:r>
            <a:endParaRPr/>
          </a:p>
        </p:txBody>
      </p:sp>
      <p:sp>
        <p:nvSpPr>
          <p:cNvPr id="63" name="Google Shape;63;p13"/>
          <p:cNvSpPr txBox="1">
            <a:spLocks noGrp="1"/>
          </p:cNvSpPr>
          <p:nvPr>
            <p:ph type="subTitle" idx="1"/>
          </p:nvPr>
        </p:nvSpPr>
        <p:spPr>
          <a:xfrm>
            <a:off x="2670200" y="3210200"/>
            <a:ext cx="4648200" cy="701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3700" b="1">
                <a:solidFill>
                  <a:srgbClr val="FF0000"/>
                </a:solidFill>
              </a:rPr>
              <a:t>EMOZIONI IN GIOCO</a:t>
            </a:r>
            <a:endParaRPr sz="3700" b="1">
              <a:solidFill>
                <a:srgbClr val="FF0000"/>
              </a:solidFill>
            </a:endParaRPr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000"/>
              <a:t>Progetto di Educazione Civica</a:t>
            </a:r>
            <a:endParaRPr sz="2000"/>
          </a:p>
        </p:txBody>
      </p:sp>
      <p:pic>
        <p:nvPicPr>
          <p:cNvPr id="64" name="Google Shape;64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19850" y="634625"/>
            <a:ext cx="819150" cy="809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5" name="Google Shape;65;p1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89300" y="2441175"/>
            <a:ext cx="1485900" cy="85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6" name="Google Shape;66;p1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24225" y="4140350"/>
            <a:ext cx="657225" cy="742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Google Shape;67;p1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7412400" y="2565000"/>
            <a:ext cx="1371600" cy="609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Google Shape;68;p1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7318400" y="3911600"/>
            <a:ext cx="876300" cy="885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 rot="-1422235">
            <a:off x="2778725" y="1869950"/>
            <a:ext cx="695325" cy="685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apositiva-1-_2_.mp3" descr="Diapositiva-1-_2_.mp3">
            <a:hlinkClick r:id="" action="ppaction://media"/>
            <a:extLst>
              <a:ext uri="{FF2B5EF4-FFF2-40B4-BE49-F238E27FC236}">
                <a16:creationId xmlns:a16="http://schemas.microsoft.com/office/drawing/2014/main" id="{9D0E6AA4-6CA2-5B4E-9658-2AE21518621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89300" y="3640938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2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200"/>
                            </p:stCondLst>
                            <p:childTnLst>
                              <p:par>
                                <p:cTn id="2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1421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1" name="Google Shape;171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4500" y="238650"/>
            <a:ext cx="2922450" cy="2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2" name="Google Shape;172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542689" y="273325"/>
            <a:ext cx="1890975" cy="4596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3" name="Google Shape;173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899400" y="1882550"/>
            <a:ext cx="2506103" cy="2987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74" name="Google Shape;174;p22" title="diapositiva-rabbia.mp3">
            <a:hlinkClick r:id="rId6"/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586064" y="152400"/>
            <a:ext cx="457200" cy="457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700"/>
                                        <p:tgtEl>
                                          <p:spTgt spid="17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700"/>
                                        <p:tgtEl>
                                          <p:spTgt spid="17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1700"/>
                                        <p:tgtEl>
                                          <p:spTgt spid="17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9" name="Google Shape;179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72525" y="1131763"/>
            <a:ext cx="2571750" cy="263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0" name="Google Shape;180;p23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75900" y="152400"/>
            <a:ext cx="16478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1" name="Google Shape;181;p2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576800" y="395300"/>
            <a:ext cx="1743075" cy="1352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2" name="Google Shape;182;p23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7089100" y="984475"/>
            <a:ext cx="1685925" cy="15144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3" name="Google Shape;183;p23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999688" y="1747838"/>
            <a:ext cx="1609725" cy="15716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4" name="Google Shape;184;p23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17925" y="2427075"/>
            <a:ext cx="1762125" cy="1752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5" name="Google Shape;185;p23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6941463" y="3281563"/>
            <a:ext cx="1981200" cy="16859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p23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2243938" y="3072613"/>
            <a:ext cx="1952625" cy="17430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700"/>
                                        <p:tgtEl>
                                          <p:spTgt spid="1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700"/>
                                        <p:tgtEl>
                                          <p:spTgt spid="1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700"/>
                                        <p:tgtEl>
                                          <p:spTgt spid="1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700"/>
                                        <p:tgtEl>
                                          <p:spTgt spid="1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600"/>
                                        <p:tgtEl>
                                          <p:spTgt spid="1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1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600"/>
                                        <p:tgtEl>
                                          <p:spTgt spid="1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1" name="Google Shape;191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915767">
            <a:off x="2039019" y="675644"/>
            <a:ext cx="1691008" cy="25464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2" name="Google Shape;192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7065100" y="2229808"/>
            <a:ext cx="1799425" cy="24950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93" name="Google Shape;193;p2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 rot="-125740">
            <a:off x="253706" y="195706"/>
            <a:ext cx="1709760" cy="2483437"/>
          </a:xfrm>
          <a:prstGeom prst="rect">
            <a:avLst/>
          </a:prstGeom>
          <a:noFill/>
          <a:ln>
            <a:noFill/>
          </a:ln>
        </p:spPr>
      </p:pic>
      <p:pic>
        <p:nvPicPr>
          <p:cNvPr id="194" name="Google Shape;194;p2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-904511">
            <a:off x="5182324" y="2040438"/>
            <a:ext cx="1786578" cy="2585799"/>
          </a:xfrm>
          <a:prstGeom prst="rect">
            <a:avLst/>
          </a:prstGeom>
          <a:noFill/>
          <a:ln>
            <a:noFill/>
          </a:ln>
        </p:spPr>
      </p:pic>
      <p:sp>
        <p:nvSpPr>
          <p:cNvPr id="195" name="Google Shape;195;p24"/>
          <p:cNvSpPr txBox="1"/>
          <p:nvPr/>
        </p:nvSpPr>
        <p:spPr>
          <a:xfrm>
            <a:off x="4362600" y="497975"/>
            <a:ext cx="4781400" cy="1046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E’ stato un anno un pò difficile.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C’è stato il Covid che ci ha obbligato a portare le mascherine e al distanziamento tra di noi.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E’ stato difficile fare la Dad.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96" name="Google Shape;196;p24"/>
          <p:cNvSpPr txBox="1"/>
          <p:nvPr/>
        </p:nvSpPr>
        <p:spPr>
          <a:xfrm>
            <a:off x="275425" y="3580475"/>
            <a:ext cx="4913400" cy="1262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Ma a scuola siamo stati bene lo stesso, nonostante tutto!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Abbiamo visto i nostri compagni e abbiamo imparato tante cose.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Anche a conoscere le nostre emozioni e a viverle nel modo giusto!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197" name="Google Shape;197;p24" title="ultima diapositiva.wav">
            <a:hlinkClick r:id="rId7"/>
          </p:cNvPr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2160699" y="152400"/>
            <a:ext cx="193176" cy="1931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00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7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700"/>
                            </p:stCondLst>
                            <p:childTnLst>
                              <p:par>
                                <p:cTn id="2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1000"/>
                                        <p:tgtEl>
                                          <p:spTgt spid="1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2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2" name="Google Shape;202;p25"/>
          <p:cNvSpPr txBox="1"/>
          <p:nvPr/>
        </p:nvSpPr>
        <p:spPr>
          <a:xfrm>
            <a:off x="1798650" y="1116225"/>
            <a:ext cx="5796900" cy="600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7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BUONE VACANZE A TUTTI </a:t>
            </a:r>
            <a:endParaRPr sz="270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sp>
        <p:nvSpPr>
          <p:cNvPr id="203" name="Google Shape;203;p25"/>
          <p:cNvSpPr txBox="1"/>
          <p:nvPr/>
        </p:nvSpPr>
        <p:spPr>
          <a:xfrm>
            <a:off x="453375" y="2287050"/>
            <a:ext cx="5503800" cy="56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500">
                <a:solidFill>
                  <a:srgbClr val="FF0000"/>
                </a:solidFill>
                <a:latin typeface="Pacifico"/>
                <a:ea typeface="Pacifico"/>
                <a:cs typeface="Pacifico"/>
                <a:sym typeface="Pacifico"/>
              </a:rPr>
              <a:t>CI VEDIAMO A SETTEMBRE</a:t>
            </a:r>
            <a:endParaRPr sz="2500">
              <a:solidFill>
                <a:srgbClr val="FF0000"/>
              </a:solidFill>
              <a:latin typeface="Pacifico"/>
              <a:ea typeface="Pacifico"/>
              <a:cs typeface="Pacifico"/>
              <a:sym typeface="Pacifico"/>
            </a:endParaRPr>
          </a:p>
        </p:txBody>
      </p:sp>
      <p:pic>
        <p:nvPicPr>
          <p:cNvPr id="204" name="Google Shape;204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875125" y="2430451"/>
            <a:ext cx="2538600" cy="22639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5" name="Google Shape;75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654725" y="221425"/>
            <a:ext cx="5245750" cy="716811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4"/>
          <p:cNvSpPr txBox="1"/>
          <p:nvPr/>
        </p:nvSpPr>
        <p:spPr>
          <a:xfrm flipH="1">
            <a:off x="7757025" y="4502975"/>
            <a:ext cx="1041900" cy="461700"/>
          </a:xfrm>
          <a:prstGeom prst="rect">
            <a:avLst/>
          </a:prstGeom>
          <a:solidFill>
            <a:srgbClr val="EA999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it" sz="1800">
                <a:solidFill>
                  <a:schemeClr val="dk1"/>
                </a:solidFill>
              </a:rPr>
              <a:t>Zitti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7" name="Google Shape;77;p14"/>
          <p:cNvSpPr txBox="1"/>
          <p:nvPr/>
        </p:nvSpPr>
        <p:spPr>
          <a:xfrm>
            <a:off x="654725" y="6405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8000"/>
                </a:solidFill>
              </a:rPr>
              <a:t>B</a:t>
            </a:r>
            <a:r>
              <a:rPr lang="it" sz="1800">
                <a:solidFill>
                  <a:schemeClr val="dk1"/>
                </a:solidFill>
              </a:rPr>
              <a:t>ravissimi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8" name="Google Shape;78;p14"/>
          <p:cNvSpPr txBox="1"/>
          <p:nvPr/>
        </p:nvSpPr>
        <p:spPr>
          <a:xfrm>
            <a:off x="1071650" y="9968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Compagni-Carezza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79" name="Google Shape;79;p14"/>
          <p:cNvSpPr txBox="1"/>
          <p:nvPr/>
        </p:nvSpPr>
        <p:spPr>
          <a:xfrm>
            <a:off x="1672550" y="143506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66FF"/>
                </a:solidFill>
              </a:rPr>
              <a:t>D</a:t>
            </a:r>
            <a:r>
              <a:rPr lang="it" sz="1800">
                <a:solidFill>
                  <a:schemeClr val="dk1"/>
                </a:solidFill>
              </a:rPr>
              <a:t>ettato della</a:t>
            </a:r>
            <a:r>
              <a:rPr lang="it" sz="1800">
                <a:solidFill>
                  <a:srgbClr val="FF66FF"/>
                </a:solidFill>
              </a:rPr>
              <a:t> D</a:t>
            </a:r>
            <a:r>
              <a:rPr lang="it" sz="1800">
                <a:solidFill>
                  <a:schemeClr val="dk1"/>
                </a:solidFill>
              </a:rPr>
              <a:t>olcezza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0" name="Google Shape;80;p14"/>
          <p:cNvSpPr txBox="1"/>
          <p:nvPr/>
        </p:nvSpPr>
        <p:spPr>
          <a:xfrm>
            <a:off x="3191775" y="178522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6666FF"/>
                </a:solidFill>
              </a:rPr>
              <a:t>E</a:t>
            </a:r>
            <a:r>
              <a:rPr lang="it" sz="1800">
                <a:solidFill>
                  <a:schemeClr val="dk1"/>
                </a:solidFill>
              </a:rPr>
              <a:t>mozioni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1" name="Google Shape;81;p14"/>
          <p:cNvSpPr txBox="1"/>
          <p:nvPr/>
        </p:nvSpPr>
        <p:spPr>
          <a:xfrm>
            <a:off x="3999675" y="2033375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F</a:t>
            </a:r>
            <a:r>
              <a:rPr lang="it" sz="1800">
                <a:solidFill>
                  <a:schemeClr val="dk1"/>
                </a:solidFill>
              </a:rPr>
              <a:t>antasia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2" name="Google Shape;82;p14"/>
          <p:cNvSpPr txBox="1"/>
          <p:nvPr/>
        </p:nvSpPr>
        <p:spPr>
          <a:xfrm>
            <a:off x="4447275" y="23936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FF"/>
                </a:solidFill>
              </a:rPr>
              <a:t>G</a:t>
            </a:r>
            <a:r>
              <a:rPr lang="it" sz="1800">
                <a:solidFill>
                  <a:schemeClr val="dk1"/>
                </a:solidFill>
              </a:rPr>
              <a:t>iocare </a:t>
            </a:r>
            <a:r>
              <a:rPr lang="it" sz="1800">
                <a:solidFill>
                  <a:srgbClr val="0000FF"/>
                </a:solidFill>
              </a:rPr>
              <a:t>I</a:t>
            </a:r>
            <a:r>
              <a:rPr lang="it" sz="1800">
                <a:solidFill>
                  <a:schemeClr val="dk1"/>
                </a:solidFill>
              </a:rPr>
              <a:t>nsieme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3" name="Google Shape;83;p14"/>
          <p:cNvSpPr txBox="1"/>
          <p:nvPr/>
        </p:nvSpPr>
        <p:spPr>
          <a:xfrm>
            <a:off x="5444250" y="2748538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000080"/>
                </a:solidFill>
              </a:rPr>
              <a:t>L</a:t>
            </a:r>
            <a:r>
              <a:rPr lang="it" sz="1800">
                <a:solidFill>
                  <a:schemeClr val="dk1"/>
                </a:solidFill>
              </a:rPr>
              <a:t>avoro-Libro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4" name="Google Shape;84;p14"/>
          <p:cNvSpPr txBox="1"/>
          <p:nvPr/>
        </p:nvSpPr>
        <p:spPr>
          <a:xfrm>
            <a:off x="5900475" y="315951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80"/>
                </a:solidFill>
              </a:rPr>
              <a:t>M</a:t>
            </a:r>
            <a:r>
              <a:rPr lang="it" sz="1800">
                <a:solidFill>
                  <a:schemeClr val="dk1"/>
                </a:solidFill>
              </a:rPr>
              <a:t>erende- </a:t>
            </a:r>
            <a:r>
              <a:rPr lang="it" sz="1800">
                <a:solidFill>
                  <a:srgbClr val="FF0080"/>
                </a:solidFill>
              </a:rPr>
              <a:t>M</a:t>
            </a:r>
            <a:r>
              <a:rPr lang="it" sz="1800">
                <a:solidFill>
                  <a:schemeClr val="dk1"/>
                </a:solidFill>
              </a:rPr>
              <a:t>aestre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5" name="Google Shape;85;p14"/>
          <p:cNvSpPr txBox="1"/>
          <p:nvPr/>
        </p:nvSpPr>
        <p:spPr>
          <a:xfrm>
            <a:off x="6376725" y="361920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3366FF"/>
                </a:solidFill>
              </a:rPr>
              <a:t>N</a:t>
            </a:r>
            <a:r>
              <a:rPr lang="it" sz="1800">
                <a:solidFill>
                  <a:schemeClr val="dk1"/>
                </a:solidFill>
              </a:rPr>
              <a:t>avigare nelle materie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6" name="Google Shape;86;p14"/>
          <p:cNvSpPr txBox="1"/>
          <p:nvPr/>
        </p:nvSpPr>
        <p:spPr>
          <a:xfrm>
            <a:off x="191775" y="2571750"/>
            <a:ext cx="3000000" cy="461700"/>
          </a:xfrm>
          <a:prstGeom prst="rect">
            <a:avLst/>
          </a:prstGeom>
          <a:solidFill>
            <a:srgbClr val="A4C2F4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Orchestra di Ottimi scolari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7" name="Google Shape;87;p14"/>
          <p:cNvSpPr txBox="1"/>
          <p:nvPr/>
        </p:nvSpPr>
        <p:spPr>
          <a:xfrm>
            <a:off x="999675" y="3229463"/>
            <a:ext cx="1897800" cy="461700"/>
          </a:xfrm>
          <a:prstGeom prst="rect">
            <a:avLst/>
          </a:prstGeom>
          <a:solidFill>
            <a:srgbClr val="00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Pazienza a chili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8" name="Google Shape;88;p14"/>
          <p:cNvSpPr txBox="1"/>
          <p:nvPr/>
        </p:nvSpPr>
        <p:spPr>
          <a:xfrm>
            <a:off x="654725" y="4144800"/>
            <a:ext cx="1255500" cy="461700"/>
          </a:xfrm>
          <a:prstGeom prst="rect">
            <a:avLst/>
          </a:prstGeom>
          <a:solidFill>
            <a:srgbClr val="FFFF00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Silenzio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89" name="Google Shape;89;p14"/>
          <p:cNvSpPr txBox="1"/>
          <p:nvPr/>
        </p:nvSpPr>
        <p:spPr>
          <a:xfrm>
            <a:off x="2727900" y="3711863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Rispettosi-Rilassati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0" name="Google Shape;90;p14"/>
          <p:cNvSpPr txBox="1"/>
          <p:nvPr/>
        </p:nvSpPr>
        <p:spPr>
          <a:xfrm>
            <a:off x="5900463" y="4533825"/>
            <a:ext cx="16086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Ubbidire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1" name="Google Shape;91;p14"/>
          <p:cNvSpPr txBox="1"/>
          <p:nvPr/>
        </p:nvSpPr>
        <p:spPr>
          <a:xfrm>
            <a:off x="191775" y="178850"/>
            <a:ext cx="30000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E46C0A"/>
                </a:solidFill>
              </a:rPr>
              <a:t>A</a:t>
            </a:r>
            <a:r>
              <a:rPr lang="it" sz="1800">
                <a:solidFill>
                  <a:schemeClr val="dk1"/>
                </a:solidFill>
              </a:rPr>
              <a:t>micizia</a:t>
            </a:r>
            <a:endParaRPr sz="1800">
              <a:solidFill>
                <a:schemeClr val="dk1"/>
              </a:solidFill>
            </a:endParaRPr>
          </a:p>
        </p:txBody>
      </p:sp>
      <p:sp>
        <p:nvSpPr>
          <p:cNvPr id="92" name="Google Shape;92;p14"/>
          <p:cNvSpPr txBox="1"/>
          <p:nvPr/>
        </p:nvSpPr>
        <p:spPr>
          <a:xfrm>
            <a:off x="3594675" y="3174283"/>
            <a:ext cx="1608600" cy="477000"/>
          </a:xfrm>
          <a:prstGeom prst="rect">
            <a:avLst/>
          </a:prstGeom>
          <a:solidFill>
            <a:srgbClr val="D5A6BD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900">
                <a:latin typeface="Open Sans"/>
                <a:ea typeface="Open Sans"/>
                <a:cs typeface="Open Sans"/>
                <a:sym typeface="Open Sans"/>
              </a:rPr>
              <a:t>Quaderni</a:t>
            </a:r>
            <a:endParaRPr sz="19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3" name="Google Shape;93;p14"/>
          <p:cNvSpPr txBox="1"/>
          <p:nvPr/>
        </p:nvSpPr>
        <p:spPr>
          <a:xfrm>
            <a:off x="2727900" y="4608425"/>
            <a:ext cx="2432700" cy="461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V</a:t>
            </a:r>
            <a:r>
              <a:rPr lang="it" sz="1800">
                <a:latin typeface="Open Sans"/>
                <a:ea typeface="Open Sans"/>
                <a:cs typeface="Open Sans"/>
                <a:sym typeface="Open Sans"/>
              </a:rPr>
              <a:t>oglio Bene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94" name="Google Shape;94;p14"/>
          <p:cNvSpPr txBox="1"/>
          <p:nvPr/>
        </p:nvSpPr>
        <p:spPr>
          <a:xfrm>
            <a:off x="3734750" y="4144800"/>
            <a:ext cx="2743200" cy="461700"/>
          </a:xfrm>
          <a:prstGeom prst="rect">
            <a:avLst/>
          </a:prstGeom>
          <a:solidFill>
            <a:srgbClr val="D9D2E9"/>
          </a:solidFill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latin typeface="Open Sans"/>
                <a:ea typeface="Open Sans"/>
                <a:cs typeface="Open Sans"/>
                <a:sym typeface="Open Sans"/>
              </a:rPr>
              <a:t>Tanti Amici Tranquilli</a:t>
            </a:r>
            <a:endParaRPr sz="1800"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diapositiva 2.wav" descr="diapositiva 2.wav">
            <a:hlinkClick r:id="" action="ppaction://media"/>
            <a:extLst>
              <a:ext uri="{FF2B5EF4-FFF2-40B4-BE49-F238E27FC236}">
                <a16:creationId xmlns:a16="http://schemas.microsoft.com/office/drawing/2014/main" id="{8F6BD4C8-612B-9D41-92E4-41BAA967204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210552" y="1580813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7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700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7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00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00"/>
                                        <p:tgtEl>
                                          <p:spTgt spid="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700"/>
                                        <p:tgtEl>
                                          <p:spTgt spid="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1700"/>
                                        <p:tgtEl>
                                          <p:spTgt spid="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1700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700"/>
                                        <p:tgtEl>
                                          <p:spTgt spid="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1700"/>
                                        <p:tgtEl>
                                          <p:spTgt spid="8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1700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1700"/>
                                        <p:tgtEl>
                                          <p:spTgt spid="8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700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8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0" dur="1700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1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3" dur="1700"/>
                                        <p:tgtEl>
                                          <p:spTgt spid="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1700"/>
                                        <p:tgtEl>
                                          <p:spTgt spid="9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700"/>
                                        <p:tgtEl>
                                          <p:spTgt spid="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0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2" dur="1700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3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5" dur="1600"/>
                                        <p:tgtEl>
                                          <p:spTgt spid="9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6" fill="hold">
                            <p:stCondLst>
                              <p:cond delay="1700"/>
                            </p:stCondLst>
                            <p:childTnLst>
                              <p:par>
                                <p:cTn id="67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8" dur="4770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0" name="Google Shape;100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62725" y="86250"/>
            <a:ext cx="5457825" cy="752475"/>
          </a:xfrm>
          <a:prstGeom prst="rect">
            <a:avLst/>
          </a:prstGeom>
          <a:noFill/>
          <a:ln>
            <a:noFill/>
          </a:ln>
        </p:spPr>
      </p:pic>
      <p:sp>
        <p:nvSpPr>
          <p:cNvPr id="101" name="Google Shape;101;p15"/>
          <p:cNvSpPr txBox="1"/>
          <p:nvPr/>
        </p:nvSpPr>
        <p:spPr>
          <a:xfrm>
            <a:off x="152400" y="956625"/>
            <a:ext cx="7677600" cy="1417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Sarà vero che sbagliando si impara?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Sbagliare piace a pochi di noi, soprattutto a scuola: proviamo </a:t>
            </a:r>
            <a:r>
              <a:rPr lang="it" sz="1800">
                <a:solidFill>
                  <a:srgbClr val="FF0000"/>
                </a:solidFill>
              </a:rPr>
              <a:t>imbarazzo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e un po’ ci sentiamo in</a:t>
            </a:r>
            <a:r>
              <a:rPr lang="it" sz="1800">
                <a:solidFill>
                  <a:srgbClr val="FF66FF"/>
                </a:solidFill>
              </a:rPr>
              <a:t> colpa</a:t>
            </a:r>
            <a:r>
              <a:rPr lang="it" sz="1800">
                <a:solidFill>
                  <a:schemeClr val="dk1"/>
                </a:solidFill>
              </a:rPr>
              <a:t>.</a:t>
            </a:r>
            <a:endParaRPr sz="18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chemeClr val="dk1"/>
                </a:solidFill>
              </a:rPr>
              <a:t>Alcune </a:t>
            </a:r>
            <a:r>
              <a:rPr lang="it" sz="1800">
                <a:solidFill>
                  <a:srgbClr val="008000"/>
                </a:solidFill>
              </a:rPr>
              <a:t>EMOZIONI</a:t>
            </a:r>
            <a:r>
              <a:rPr lang="it" sz="1800">
                <a:solidFill>
                  <a:schemeClr val="dk1"/>
                </a:solidFill>
              </a:rPr>
              <a:t> ci mettono a </a:t>
            </a:r>
            <a:r>
              <a:rPr lang="it" sz="1800">
                <a:solidFill>
                  <a:srgbClr val="0000FF"/>
                </a:solidFill>
              </a:rPr>
              <a:t>disagio</a:t>
            </a:r>
            <a:r>
              <a:rPr lang="it" sz="1800">
                <a:solidFill>
                  <a:schemeClr val="dk1"/>
                </a:solidFill>
              </a:rPr>
              <a:t>, ma </a:t>
            </a:r>
            <a:r>
              <a:rPr lang="it" sz="1800">
                <a:solidFill>
                  <a:srgbClr val="FF0080"/>
                </a:solidFill>
              </a:rPr>
              <a:t>i pensieri </a:t>
            </a:r>
            <a:r>
              <a:rPr lang="it" sz="1800">
                <a:solidFill>
                  <a:schemeClr val="dk1"/>
                </a:solidFill>
              </a:rPr>
              <a:t>possono</a:t>
            </a:r>
            <a:r>
              <a:rPr lang="it" sz="1800">
                <a:solidFill>
                  <a:srgbClr val="FF0080"/>
                </a:solidFill>
              </a:rPr>
              <a:t> aiutarci</a:t>
            </a:r>
            <a:endParaRPr sz="1800">
              <a:solidFill>
                <a:srgbClr val="FF0080"/>
              </a:solidFill>
            </a:endParaRPr>
          </a:p>
        </p:txBody>
      </p:sp>
      <p:pic>
        <p:nvPicPr>
          <p:cNvPr id="102" name="Google Shape;10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152400" y="2647300"/>
            <a:ext cx="1733550" cy="876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3" name="Google Shape;10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962725" y="2647300"/>
            <a:ext cx="2819400" cy="1809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4" name="Google Shape;104;p1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 rot="802947">
            <a:off x="7460075" y="1985962"/>
            <a:ext cx="1285875" cy="11715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5" name="Google Shape;105;p15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 rot="715632">
            <a:off x="451738" y="3290450"/>
            <a:ext cx="2524125" cy="2076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6" name="Google Shape;106;p15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304100" y="3523589"/>
            <a:ext cx="2019300" cy="1390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apositiva3.mp3" descr="diapositiva3.mp3">
            <a:hlinkClick r:id="" action="ppaction://media"/>
            <a:extLst>
              <a:ext uri="{FF2B5EF4-FFF2-40B4-BE49-F238E27FC236}">
                <a16:creationId xmlns:a16="http://schemas.microsoft.com/office/drawing/2014/main" id="{077B7C27-3C3B-0041-9980-935079DA26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30000" y="904044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1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8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5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95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9500"/>
                            </p:stCondLst>
                            <p:childTnLst>
                              <p:par>
                                <p:cTn id="2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001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963300" y="604838"/>
            <a:ext cx="6867525" cy="3933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apositiva.mp3" descr="diapositiva.mp3">
            <a:hlinkClick r:id="" action="ppaction://media"/>
            <a:extLst>
              <a:ext uri="{FF2B5EF4-FFF2-40B4-BE49-F238E27FC236}">
                <a16:creationId xmlns:a16="http://schemas.microsoft.com/office/drawing/2014/main" id="{7D12DF04-5CBC-C442-98FE-ED80E01EA11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942072" y="93091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1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17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17900" y="0"/>
            <a:ext cx="3810000" cy="253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909750" y="204788"/>
            <a:ext cx="1752600" cy="2124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7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900" y="2099475"/>
            <a:ext cx="1676400" cy="18002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17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4202675" y="523875"/>
            <a:ext cx="1428750" cy="2009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2" name="Google Shape;122;p17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2151025" y="2328875"/>
            <a:ext cx="155257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17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3824275" y="3092938"/>
            <a:ext cx="1495425" cy="187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4" name="Google Shape;124;p17"/>
          <p:cNvPicPr preferRelativeResize="0"/>
          <p:nvPr/>
        </p:nvPicPr>
        <p:blipFill>
          <a:blip r:embed="rId11">
            <a:alphaModFix/>
          </a:blip>
          <a:stretch>
            <a:fillRect/>
          </a:stretch>
        </p:blipFill>
        <p:spPr>
          <a:xfrm rot="1147667">
            <a:off x="6625175" y="3389175"/>
            <a:ext cx="1266825" cy="1590675"/>
          </a:xfrm>
          <a:prstGeom prst="rect">
            <a:avLst/>
          </a:prstGeom>
          <a:noFill/>
          <a:ln>
            <a:noFill/>
          </a:ln>
        </p:spPr>
      </p:pic>
      <p:sp>
        <p:nvSpPr>
          <p:cNvPr id="125" name="Google Shape;125;p17"/>
          <p:cNvSpPr txBox="1"/>
          <p:nvPr/>
        </p:nvSpPr>
        <p:spPr>
          <a:xfrm>
            <a:off x="5745200" y="2569750"/>
            <a:ext cx="3088200" cy="523200"/>
          </a:xfrm>
          <a:prstGeom prst="rect">
            <a:avLst/>
          </a:prstGeom>
          <a:noFill/>
          <a:ln w="38100" cap="flat" cmpd="sng">
            <a:solidFill>
              <a:srgbClr val="9900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sz="2200" b="1">
                <a:solidFill>
                  <a:srgbClr val="FF66FF"/>
                </a:solidFill>
                <a:latin typeface="Open Sans"/>
                <a:ea typeface="Open Sans"/>
                <a:cs typeface="Open Sans"/>
                <a:sym typeface="Open Sans"/>
              </a:rPr>
              <a:t>Mi aiuti, per favore?</a:t>
            </a:r>
            <a:endParaRPr sz="2600" b="1">
              <a:solidFill>
                <a:srgbClr val="FF66FF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diapositiva5.mp3" descr="diapositiva5.mp3">
            <a:hlinkClick r:id="" action="ppaction://media"/>
            <a:extLst>
              <a:ext uri="{FF2B5EF4-FFF2-40B4-BE49-F238E27FC236}">
                <a16:creationId xmlns:a16="http://schemas.microsoft.com/office/drawing/2014/main" id="{1CBFE159-2610-B545-9E74-755F91E1462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0325" y="3899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00"/>
                            </p:stCondLst>
                            <p:childTnLst>
                              <p:par>
                                <p:cTn id="13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700"/>
                                        <p:tgtEl>
                                          <p:spTgt spid="1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9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/>
                                        <p:tgtEl>
                                          <p:spTgt spid="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4900"/>
                            </p:stCondLst>
                            <p:childTnLst>
                              <p:par>
                                <p:cTn id="21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700"/>
                                        <p:tgtEl>
                                          <p:spTgt spid="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6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00"/>
                                        <p:tgtEl>
                                          <p:spTgt spid="1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00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83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1700"/>
                                        <p:tgtEl>
                                          <p:spTgt spid="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4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" name="Google Shape;131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7525" y="169650"/>
            <a:ext cx="1933575" cy="16383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2" name="Google Shape;132;p1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812000" y="304075"/>
            <a:ext cx="1419225" cy="1733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3" name="Google Shape;133;p18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255925" y="947825"/>
            <a:ext cx="112395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4" name="Google Shape;134;p18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49225" y="3052675"/>
            <a:ext cx="1371600" cy="2667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18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4264325" y="864975"/>
            <a:ext cx="2266950" cy="942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18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6973025" y="2397075"/>
            <a:ext cx="1752600" cy="215265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18"/>
          <p:cNvSpPr txBox="1"/>
          <p:nvPr/>
        </p:nvSpPr>
        <p:spPr>
          <a:xfrm>
            <a:off x="2326225" y="2037625"/>
            <a:ext cx="4241400" cy="2665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800">
                <a:solidFill>
                  <a:srgbClr val="FF0000"/>
                </a:solidFill>
              </a:rPr>
              <a:t>UN SORRISO</a:t>
            </a:r>
            <a:endParaRPr sz="1800">
              <a:solidFill>
                <a:srgbClr val="FF0000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Un sorriso non costa nulla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E produce molto.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Arricchisce chi lo riceve senza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Impoverire chi lo dona.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Nessuno è così ricco da poterne fare a meno</a:t>
            </a:r>
            <a:endParaRPr sz="1600"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 sz="1600">
                <a:solidFill>
                  <a:schemeClr val="dk1"/>
                </a:solidFill>
              </a:rPr>
              <a:t>Nessuno è così povero da non meritarlo.</a:t>
            </a:r>
            <a:r>
              <a:rPr lang="it">
                <a:solidFill>
                  <a:schemeClr val="dk1"/>
                </a:solidFill>
              </a:rPr>
              <a:t>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                                                                        </a:t>
            </a:r>
            <a:endParaRPr>
              <a:solidFill>
                <a:schemeClr val="dk1"/>
              </a:solidFill>
            </a:endParaRPr>
          </a:p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</a:rPr>
              <a:t>P. John Faber</a:t>
            </a:r>
            <a:endParaRPr sz="1600">
              <a:solidFill>
                <a:schemeClr val="dk1"/>
              </a:solidFill>
            </a:endParaRPr>
          </a:p>
        </p:txBody>
      </p:sp>
      <p:pic>
        <p:nvPicPr>
          <p:cNvPr id="2" name="diapositiva-6.mp3" descr="diapositiva-6.mp3">
            <a:hlinkClick r:id="" action="ppaction://media"/>
            <a:extLst>
              <a:ext uri="{FF2B5EF4-FFF2-40B4-BE49-F238E27FC236}">
                <a16:creationId xmlns:a16="http://schemas.microsoft.com/office/drawing/2014/main" id="{E686BFEA-725D-4141-A6E5-4350347E424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18475" y="1990675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7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7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4400"/>
                            </p:stCondLst>
                            <p:childTnLst>
                              <p:par>
                                <p:cTn id="2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7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7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610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700"/>
                                        <p:tgtEl>
                                          <p:spTgt spid="1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7800"/>
                            </p:stCondLst>
                            <p:childTnLst>
                              <p:par>
                                <p:cTn id="3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700"/>
                                        <p:tgtEl>
                                          <p:spTgt spid="13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9500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700"/>
                                        <p:tgtEl>
                                          <p:spTgt spid="13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1200"/>
                            </p:stCondLst>
                            <p:childTnLst>
                              <p:par>
                                <p:cTn id="3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700"/>
                                        <p:tgtEl>
                                          <p:spTgt spid="13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12900"/>
                            </p:stCondLst>
                            <p:childTnLst>
                              <p:par>
                                <p:cTn id="4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700"/>
                                        <p:tgtEl>
                                          <p:spTgt spid="13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4600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700"/>
                                        <p:tgtEl>
                                          <p:spTgt spid="13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0" fill="hold">
                            <p:stCondLst>
                              <p:cond delay="16300"/>
                            </p:stCondLst>
                            <p:childTnLst>
                              <p:par>
                                <p:cTn id="5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700"/>
                                        <p:tgtEl>
                                          <p:spTgt spid="137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4" fill="hold">
                            <p:stCondLst>
                              <p:cond delay="18000"/>
                            </p:stCondLst>
                            <p:childTnLst>
                              <p:par>
                                <p:cTn id="5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7" dur="1700"/>
                                        <p:tgtEl>
                                          <p:spTgt spid="137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19700"/>
                            </p:stCondLst>
                            <p:childTnLst>
                              <p:par>
                                <p:cTn id="5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700"/>
                                        <p:tgtEl>
                                          <p:spTgt spid="137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2" fill="hold">
                            <p:stCondLst>
                              <p:cond delay="21400"/>
                            </p:stCondLst>
                            <p:childTnLst>
                              <p:par>
                                <p:cTn id="6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2209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" name="Google Shape;143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152400"/>
            <a:ext cx="5745379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44" name="Google Shape;144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813548" y="704500"/>
            <a:ext cx="1962675" cy="2972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5" name="Google Shape;145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142675" y="405938"/>
            <a:ext cx="1679650" cy="3570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46" name="Google Shape;146;p19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107500" y="2571750"/>
            <a:ext cx="1880575" cy="4458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Diapositiva-7.mp3" descr="Diapositiva-7.mp3">
            <a:hlinkClick r:id="" action="ppaction://media"/>
            <a:extLst>
              <a:ext uri="{FF2B5EF4-FFF2-40B4-BE49-F238E27FC236}">
                <a16:creationId xmlns:a16="http://schemas.microsoft.com/office/drawing/2014/main" id="{E95423F3-18D7-C343-85AF-34C7C3F75CEA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4165600" y="216535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/>
                                        <p:tgtEl>
                                          <p:spTgt spid="1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2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17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1700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700"/>
                                        <p:tgtEl>
                                          <p:spTgt spid="14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17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1700"/>
                                        <p:tgtEl>
                                          <p:spTgt spid="14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2700"/>
                            </p:stCondLst>
                            <p:childTnLst>
                              <p:par>
                                <p:cTn id="23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4" dur="43937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2" name="Google Shape;152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21875" y="120775"/>
            <a:ext cx="2838450" cy="2381250"/>
          </a:xfrm>
          <a:prstGeom prst="rect">
            <a:avLst/>
          </a:prstGeom>
          <a:noFill/>
          <a:ln w="9525" cap="flat" cmpd="sng">
            <a:solidFill>
              <a:srgbClr val="FF0000"/>
            </a:solidFill>
            <a:prstDash val="lgDash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</p:pic>
      <p:pic>
        <p:nvPicPr>
          <p:cNvPr id="153" name="Google Shape;153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16050" y="421500"/>
            <a:ext cx="2170975" cy="2080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4" name="Google Shape;154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791425" y="205225"/>
            <a:ext cx="1874250" cy="1907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5" name="Google Shape;155;p20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401025" y="2112550"/>
            <a:ext cx="2170975" cy="2010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6" name="Google Shape;156;p20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6581575" y="2743556"/>
            <a:ext cx="1486625" cy="195856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7" name="Google Shape;157;p20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0" y="1481344"/>
            <a:ext cx="1897825" cy="1715558"/>
          </a:xfrm>
          <a:prstGeom prst="rect">
            <a:avLst/>
          </a:prstGeom>
          <a:noFill/>
          <a:ln>
            <a:noFill/>
          </a:ln>
        </p:spPr>
      </p:pic>
      <p:pic>
        <p:nvPicPr>
          <p:cNvPr id="158" name="Google Shape;158;p20"/>
          <p:cNvPicPr preferRelativeResize="0"/>
          <p:nvPr/>
        </p:nvPicPr>
        <p:blipFill>
          <a:blip r:embed="rId9">
            <a:alphaModFix/>
          </a:blip>
          <a:stretch>
            <a:fillRect/>
          </a:stretch>
        </p:blipFill>
        <p:spPr>
          <a:xfrm>
            <a:off x="1325600" y="3190875"/>
            <a:ext cx="1874255" cy="16478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59" name="Google Shape;159;p20"/>
          <p:cNvPicPr preferRelativeResize="0"/>
          <p:nvPr/>
        </p:nvPicPr>
        <p:blipFill>
          <a:blip r:embed="rId10">
            <a:alphaModFix/>
          </a:blip>
          <a:stretch>
            <a:fillRect/>
          </a:stretch>
        </p:blipFill>
        <p:spPr>
          <a:xfrm>
            <a:off x="4293075" y="3230701"/>
            <a:ext cx="1874250" cy="169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7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7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700"/>
                                        <p:tgtEl>
                                          <p:spTgt spid="1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3400"/>
                            </p:stCondLst>
                            <p:childTnLst>
                              <p:par>
                                <p:cTn id="13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4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800"/>
                                        <p:tgtEl>
                                          <p:spTgt spid="1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200"/>
                            </p:stCondLst>
                            <p:childTnLst>
                              <p:par>
                                <p:cTn id="21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1000"/>
                                        <p:tgtEl>
                                          <p:spTgt spid="1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7200"/>
                            </p:stCondLst>
                            <p:childTnLst>
                              <p:par>
                                <p:cTn id="2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700"/>
                                        <p:tgtEl>
                                          <p:spTgt spid="1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1700"/>
                                        <p:tgtEl>
                                          <p:spTgt spid="1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1700"/>
                                        <p:tgtEl>
                                          <p:spTgt spid="15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6D7A8"/>
        </a:solidFill>
        <a:effectLst/>
      </p:bgPr>
    </p:bg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1"/>
          <p:cNvSpPr txBox="1"/>
          <p:nvPr/>
        </p:nvSpPr>
        <p:spPr>
          <a:xfrm>
            <a:off x="980500" y="572875"/>
            <a:ext cx="7623600" cy="831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ASCOLTO LA LETTURA DELLA MAESTRA: INSIEME FACCIAMO IL RIASSUNTO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LA RABBIA </a:t>
            </a:r>
            <a:r>
              <a:rPr lang="it">
                <a:latin typeface="Open Sans"/>
                <a:ea typeface="Open Sans"/>
                <a:cs typeface="Open Sans"/>
                <a:sym typeface="Open Sans"/>
              </a:rPr>
              <a:t>     Mirelle d’Allancé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</p:txBody>
      </p:sp>
      <p:sp>
        <p:nvSpPr>
          <p:cNvPr id="165" name="Google Shape;165;p21"/>
          <p:cNvSpPr txBox="1"/>
          <p:nvPr/>
        </p:nvSpPr>
        <p:spPr>
          <a:xfrm>
            <a:off x="1079650" y="1575400"/>
            <a:ext cx="6654300" cy="2339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Roberto arriva a casa arrabbiato perchè ha avuto una brutta giornata.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Lancia le scarpe sporche addosso al papà; rifiuta la cena….</a:t>
            </a: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latin typeface="Open Sans"/>
                <a:ea typeface="Open Sans"/>
                <a:cs typeface="Open Sans"/>
                <a:sym typeface="Open Sans"/>
              </a:rPr>
              <a:t>Roberto va in camera sua dove butta fuori tutta la sua </a:t>
            </a:r>
            <a:r>
              <a:rPr lang="it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RABBIA </a:t>
            </a:r>
            <a:r>
              <a:rPr lang="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che mette a soqquadro la sua camera, fino a rompere il suo gioco preferito…..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Roberto si impaurisce e comincia a </a:t>
            </a:r>
            <a:r>
              <a:rPr lang="it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controllare </a:t>
            </a:r>
            <a:r>
              <a:rPr lang="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la sua</a:t>
            </a:r>
            <a:r>
              <a:rPr lang="it" b="1">
                <a:solidFill>
                  <a:srgbClr val="FF0000"/>
                </a:solidFill>
                <a:latin typeface="Open Sans"/>
                <a:ea typeface="Open Sans"/>
                <a:cs typeface="Open Sans"/>
                <a:sym typeface="Open Sans"/>
              </a:rPr>
              <a:t> RABBIA:</a:t>
            </a:r>
            <a:r>
              <a:rPr lang="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 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it">
                <a:solidFill>
                  <a:srgbClr val="FFFFFF"/>
                </a:solidFill>
                <a:latin typeface="Open Sans"/>
                <a:ea typeface="Open Sans"/>
                <a:cs typeface="Open Sans"/>
                <a:sym typeface="Open Sans"/>
              </a:rPr>
              <a:t>TUTTO RITORNA NORMALE</a:t>
            </a:r>
            <a:r>
              <a:rPr lang="it">
                <a:solidFill>
                  <a:schemeClr val="dk1"/>
                </a:solidFill>
                <a:latin typeface="Open Sans"/>
                <a:ea typeface="Open Sans"/>
                <a:cs typeface="Open Sans"/>
                <a:sym typeface="Open Sans"/>
              </a:rPr>
              <a:t>: la sua camera ritorna in ordine, chiede scusa al papà e, affamato, mangia tutta la cena.</a:t>
            </a: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solidFill>
                <a:schemeClr val="dk1"/>
              </a:solidFill>
              <a:latin typeface="Open Sans"/>
              <a:ea typeface="Open Sans"/>
              <a:cs typeface="Open Sans"/>
              <a:sym typeface="Open Sans"/>
            </a:endParaRPr>
          </a:p>
        </p:txBody>
      </p:sp>
      <p:pic>
        <p:nvPicPr>
          <p:cNvPr id="2" name="roberto.mp3" descr="roberto.mp3">
            <a:hlinkClick r:id="" action="ppaction://media"/>
            <a:extLst>
              <a:ext uri="{FF2B5EF4-FFF2-40B4-BE49-F238E27FC236}">
                <a16:creationId xmlns:a16="http://schemas.microsoft.com/office/drawing/2014/main" id="{44766592-C7F4-CA4C-B40B-A1450762C9D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1150" y="3508700"/>
            <a:ext cx="812800" cy="8128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700"/>
                            </p:stCondLst>
                            <p:childTnLst>
                              <p:par>
                                <p:cTn id="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20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3700"/>
                            </p:stCondLst>
                            <p:childTnLst>
                              <p:par>
                                <p:cTn id="12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" dur="3994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Luxe">
  <a:themeElements>
    <a:clrScheme name="Luxe">
      <a:dk1>
        <a:srgbClr val="000000"/>
      </a:dk1>
      <a:lt1>
        <a:srgbClr val="FFFFFF"/>
      </a:lt1>
      <a:dk2>
        <a:srgbClr val="B7B7B7"/>
      </a:dk2>
      <a:lt2>
        <a:srgbClr val="CCA677"/>
      </a:lt2>
      <a:accent1>
        <a:srgbClr val="5D4037"/>
      </a:accent1>
      <a:accent2>
        <a:srgbClr val="455A64"/>
      </a:accent2>
      <a:accent3>
        <a:srgbClr val="57BB8A"/>
      </a:accent3>
      <a:accent4>
        <a:srgbClr val="78909C"/>
      </a:accent4>
      <a:accent5>
        <a:srgbClr val="607D8B"/>
      </a:accent5>
      <a:accent6>
        <a:srgbClr val="DCE755"/>
      </a:accent6>
      <a:hlink>
        <a:srgbClr val="607D8B"/>
      </a:hlink>
      <a:folHlink>
        <a:srgbClr val="607D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8</TotalTime>
  <Words>327</Words>
  <Application>Microsoft Macintosh PowerPoint</Application>
  <PresentationFormat>Presentazione su schermo (16:9)</PresentationFormat>
  <Paragraphs>57</Paragraphs>
  <Slides>13</Slides>
  <Notes>13</Notes>
  <HiddenSlides>0</HiddenSlides>
  <MMClips>8</MMClips>
  <ScaleCrop>false</ScaleCrop>
  <HeadingPairs>
    <vt:vector size="6" baseType="variant">
      <vt:variant>
        <vt:lpstr>Caratteri utilizzati</vt:lpstr>
      </vt:variant>
      <vt:variant>
        <vt:i4>4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13</vt:i4>
      </vt:variant>
    </vt:vector>
  </HeadingPairs>
  <TitlesOfParts>
    <vt:vector size="18" baseType="lpstr">
      <vt:lpstr>Economica</vt:lpstr>
      <vt:lpstr>Pacifico</vt:lpstr>
      <vt:lpstr>Arial</vt:lpstr>
      <vt:lpstr>Open Sans</vt:lpstr>
      <vt:lpstr>Luxe</vt:lpstr>
      <vt:lpstr>A.S. 2020/21 Gli alunni della 2B XXI Aprile e i loro insegnanti presentano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A.S. 2020/21 Gli alunni della 2B XXI Aprile e i loro insegnanti presentano</dc:title>
  <cp:lastModifiedBy>Microsoft Office User</cp:lastModifiedBy>
  <cp:revision>2</cp:revision>
  <dcterms:modified xsi:type="dcterms:W3CDTF">2021-07-09T10:03:41Z</dcterms:modified>
</cp:coreProperties>
</file>