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78" r:id="rId2"/>
    <p:sldId id="306" r:id="rId3"/>
    <p:sldId id="277" r:id="rId4"/>
    <p:sldId id="299" r:id="rId5"/>
    <p:sldId id="300" r:id="rId6"/>
    <p:sldId id="301" r:id="rId7"/>
    <p:sldId id="303" r:id="rId8"/>
    <p:sldId id="304" r:id="rId9"/>
    <p:sldId id="302" r:id="rId10"/>
    <p:sldId id="307" r:id="rId11"/>
    <p:sldId id="308" r:id="rId12"/>
    <p:sldId id="305" r:id="rId13"/>
    <p:sldId id="298" r:id="rId1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A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660"/>
  </p:normalViewPr>
  <p:slideViewPr>
    <p:cSldViewPr snapToGrid="0">
      <p:cViewPr varScale="1">
        <p:scale>
          <a:sx n="56" d="100"/>
          <a:sy n="56" d="100"/>
        </p:scale>
        <p:origin x="90" y="-3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8" name="Shape 2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11E7A7-404B-AC1A-820E-C295C1055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2AF3C1D4-BF96-DC76-9C3F-C2648B7C6D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99601627-135E-C704-E5F3-F00BEC7B6E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639105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60D33C-AF45-48CD-2FCB-03E3278F52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909BB35D-9291-617D-7D91-A17E2FF241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AB91641C-CCEE-6580-5F3D-42D7B48AB2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246116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98A597-8EAD-1FD2-A4CA-81A33D973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1620625F-45BB-0F0D-93F1-A2ADAD2580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C95F4434-695B-7CBE-813E-492D227253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276850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E702B9-008B-8F08-DA05-FE9DAE31B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EAAE83A1-33FB-94A2-4091-50323AAE2F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8913051E-3EC3-356C-E5BE-14D0CB465A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16783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17491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E35375-9333-BFCB-342C-C81ACB0C92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F314692F-4CB6-5A18-EE45-1AD8490D15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27C3D4E7-CC0A-D7F7-60B8-994724D7CF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79094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86A1E-7993-FED1-51F7-3D68299D2E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8EBEC8D7-BF5E-AE8B-2E33-1463997362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CEFB8B5-488E-F0DC-7839-3EB519FFAB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273170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022B79-78FB-7AEB-653F-3D07F5DA0A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F0C5F8A3-3879-50B3-158C-99DCF74DA1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5B85AB50-8785-6F73-05FF-82FC412E73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88558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83DE73-CC60-9AE1-FA06-AF9061430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CFC3333A-5BB9-04EA-7B5C-9AF01A7111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B072E699-F6BE-3BB2-1181-D6DED698B2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67730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3F432-CACD-F5FA-BF8E-37A8F93E3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AC5FEC4E-CF8E-FB14-97D8-7D1D613AAC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040F30-C3B3-9D2E-FBC7-DF2F465452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158641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4B60F-DD51-2BF5-24DB-899E3337D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DB5E82F6-274F-DE36-1E38-88DE094CF9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3F0934C1-4C6C-289E-50B7-9BDED260F9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51032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9CFB5C-F5FA-F3BB-A3FC-34F203653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E688190E-B114-F44C-A56B-49140ED53F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959AE4D8-792A-F617-A6E7-352350E6FB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5673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e e dat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>
              <a:defRPr sz="3600"/>
            </a:lvl1pPr>
          </a:lstStyle>
          <a:p>
            <a:r>
              <a:t>Autore e data</a:t>
            </a:r>
          </a:p>
        </p:txBody>
      </p:sp>
      <p:sp>
        <p:nvSpPr>
          <p:cNvPr id="12" name="Titolo presentazion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presentazione</a:t>
            </a:r>
          </a:p>
        </p:txBody>
      </p:sp>
      <p:sp>
        <p:nvSpPr>
          <p:cNvPr id="13" name="Corpo livello uno…"/>
          <p:cNvSpPr txBox="1">
            <a:spLocks noGrp="1"/>
          </p:cNvSpPr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Sottotitolo presentazione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presentazion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Titolo presentazione</a:t>
            </a:r>
          </a:p>
        </p:txBody>
      </p:sp>
      <p:sp>
        <p:nvSpPr>
          <p:cNvPr id="3" name="Corpo livello uno…"/>
          <p:cNvSpPr txBox="1">
            <a:spLocks noGrp="1"/>
          </p:cNvSpPr>
          <p:nvPr>
            <p:ph type="body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Sottotitolo presentazione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V"/>
          <p:cNvSpPr/>
          <p:nvPr/>
        </p:nvSpPr>
        <p:spPr>
          <a:xfrm>
            <a:off x="-8384817" y="746839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endParaRPr dirty="0"/>
          </a:p>
        </p:txBody>
      </p:sp>
      <p:sp>
        <p:nvSpPr>
          <p:cNvPr id="264" name="Lorem ipsum dolor sit amet, consectetur adipiscing.…"/>
          <p:cNvSpPr txBox="1"/>
          <p:nvPr/>
        </p:nvSpPr>
        <p:spPr>
          <a:xfrm>
            <a:off x="4037345" y="9060003"/>
            <a:ext cx="11679479" cy="2257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3500" spc="209">
                <a:solidFill>
                  <a:srgbClr val="FFFFFF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pPr>
            <a:r>
              <a:rPr lang="it-IT" sz="3500" b="1" dirty="0">
                <a:solidFill>
                  <a:schemeClr val="tx1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Marzio Barbieri</a:t>
            </a:r>
          </a:p>
          <a:p>
            <a:pPr algn="l"/>
            <a:r>
              <a:rPr lang="it-IT" sz="3500" b="1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Settore Politiche Sociali, di Inclusione e Pari Opportunità</a:t>
            </a:r>
          </a:p>
          <a:p>
            <a:pPr algn="l">
              <a:defRPr sz="3500" spc="209">
                <a:solidFill>
                  <a:srgbClr val="FFFFFF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pPr>
            <a:r>
              <a:rPr lang="it-IT" altLang="it-IT" sz="3500" b="1" i="1" dirty="0">
                <a:solidFill>
                  <a:schemeClr val="tx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Regione Emilia-Romagna</a:t>
            </a:r>
          </a:p>
          <a:p>
            <a:pPr algn="l">
              <a:defRPr sz="3500" spc="209">
                <a:solidFill>
                  <a:srgbClr val="FFFFFF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pPr>
            <a:r>
              <a:rPr lang="it-IT" altLang="it-IT" sz="3500" b="1" i="1" dirty="0">
                <a:solidFill>
                  <a:schemeClr val="tx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Marzio.barbieri@regione.emilia-romagna.it</a:t>
            </a:r>
            <a:endParaRPr lang="it-IT" altLang="it-IT" sz="3500" b="1" dirty="0">
              <a:solidFill>
                <a:schemeClr val="tx1"/>
              </a:solidFill>
              <a:latin typeface="Aptos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8" name="V"/>
          <p:cNvSpPr/>
          <p:nvPr/>
        </p:nvSpPr>
        <p:spPr>
          <a:xfrm>
            <a:off x="-7905061" y="-10481658"/>
            <a:ext cx="16956052" cy="16956052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59" name="V"/>
          <p:cNvSpPr/>
          <p:nvPr/>
        </p:nvSpPr>
        <p:spPr>
          <a:xfrm>
            <a:off x="13945603" y="-10187455"/>
            <a:ext cx="16956052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61" name="V"/>
          <p:cNvSpPr/>
          <p:nvPr/>
        </p:nvSpPr>
        <p:spPr>
          <a:xfrm>
            <a:off x="17216660" y="1108836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pic>
        <p:nvPicPr>
          <p:cNvPr id="265" name="Immagine" descr="Immagin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849913" cy="1947908"/>
          </a:xfrm>
          <a:prstGeom prst="rect">
            <a:avLst/>
          </a:prstGeom>
          <a:ln w="12700">
            <a:miter lim="400000"/>
          </a:ln>
        </p:spPr>
      </p:pic>
      <p:pic>
        <p:nvPicPr>
          <p:cNvPr id="266" name="Immagine" descr="Immagin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08960" y="12501231"/>
            <a:ext cx="8575040" cy="1214769"/>
          </a:xfrm>
          <a:prstGeom prst="rect">
            <a:avLst/>
          </a:prstGeom>
          <a:ln w="12700">
            <a:miter lim="400000"/>
          </a:ln>
        </p:spPr>
      </p:pic>
      <p:sp>
        <p:nvSpPr>
          <p:cNvPr id="262" name="Bimbi al nido"/>
          <p:cNvSpPr txBox="1"/>
          <p:nvPr/>
        </p:nvSpPr>
        <p:spPr>
          <a:xfrm>
            <a:off x="1839948" y="4452284"/>
            <a:ext cx="19316699" cy="4044219"/>
          </a:xfrm>
          <a:prstGeom prst="rect">
            <a:avLst/>
          </a:prstGeom>
          <a:solidFill>
            <a:srgbClr val="E6AD6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l">
              <a:defRPr sz="14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 algn="ctr"/>
            <a:r>
              <a:rPr lang="it-IT" sz="4800" dirty="0">
                <a:solidFill>
                  <a:srgbClr val="002060"/>
                </a:solidFill>
              </a:rPr>
              <a:t>Il ruolo della Regione nelle governance dei progetti FAMI con particolare riguardo a quelli in tema di lingua, inclusione ed integrazione scolastica</a:t>
            </a:r>
          </a:p>
          <a:p>
            <a:pPr algn="ctr"/>
            <a:r>
              <a:rPr lang="it-IT" sz="1800" dirty="0"/>
              <a:t>FONDO ASILO MIGRAZIONE E INTEGRAZIONE (FAMI) 2021-2027 - Prog. 226 – “Una scuola di parole”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F44DF01-3854-79E8-B781-F7FA06FE15B4}"/>
              </a:ext>
            </a:extLst>
          </p:cNvPr>
          <p:cNvSpPr txBox="1"/>
          <p:nvPr/>
        </p:nvSpPr>
        <p:spPr>
          <a:xfrm>
            <a:off x="969644" y="13084988"/>
            <a:ext cx="5128879" cy="4616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it-IT" b="1" i="0" dirty="0">
                <a:solidFill>
                  <a:schemeClr val="tx1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Bologna, 17 Marzo 2025</a:t>
            </a:r>
            <a:endParaRPr lang="it-IT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AC470D-AAF5-9F8C-B737-1363783E8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razie">
            <a:extLst>
              <a:ext uri="{FF2B5EF4-FFF2-40B4-BE49-F238E27FC236}">
                <a16:creationId xmlns:a16="http://schemas.microsoft.com/office/drawing/2014/main" id="{4E1E454F-5E70-F46D-85C0-60C3BA7CDCC4}"/>
              </a:ext>
            </a:extLst>
          </p:cNvPr>
          <p:cNvSpPr txBox="1"/>
          <p:nvPr/>
        </p:nvSpPr>
        <p:spPr>
          <a:xfrm>
            <a:off x="4405414" y="0"/>
            <a:ext cx="19978582" cy="1021407"/>
          </a:xfrm>
          <a:prstGeom prst="rect">
            <a:avLst/>
          </a:prstGeom>
          <a:solidFill>
            <a:srgbClr val="F0AA55"/>
          </a:solidFill>
          <a:ln w="12700">
            <a:solidFill>
              <a:srgbClr val="F0AA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l">
              <a:defRPr sz="12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r>
              <a:rPr lang="it-IT" dirty="0">
                <a:highlight>
                  <a:srgbClr val="F0AA55"/>
                </a:highlight>
              </a:rPr>
              <a:t>  </a:t>
            </a:r>
          </a:p>
        </p:txBody>
      </p:sp>
      <p:pic>
        <p:nvPicPr>
          <p:cNvPr id="18" name="Immagine" descr="Immagine">
            <a:extLst>
              <a:ext uri="{FF2B5EF4-FFF2-40B4-BE49-F238E27FC236}">
                <a16:creationId xmlns:a16="http://schemas.microsoft.com/office/drawing/2014/main" id="{D2D8CBC5-9876-2B9B-8373-540E83224F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83152"/>
            <a:ext cx="4999833" cy="1882661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V">
            <a:extLst>
              <a:ext uri="{FF2B5EF4-FFF2-40B4-BE49-F238E27FC236}">
                <a16:creationId xmlns:a16="http://schemas.microsoft.com/office/drawing/2014/main" id="{0D99FC12-E194-DF9E-259B-BDDC1D0DAD90}"/>
              </a:ext>
            </a:extLst>
          </p:cNvPr>
          <p:cNvSpPr/>
          <p:nvPr/>
        </p:nvSpPr>
        <p:spPr>
          <a:xfrm>
            <a:off x="-7905061" y="-10481658"/>
            <a:ext cx="16956052" cy="16956052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1" name="V">
            <a:extLst>
              <a:ext uri="{FF2B5EF4-FFF2-40B4-BE49-F238E27FC236}">
                <a16:creationId xmlns:a16="http://schemas.microsoft.com/office/drawing/2014/main" id="{F423002A-1BE9-75C4-2AAE-94183DD1969A}"/>
              </a:ext>
            </a:extLst>
          </p:cNvPr>
          <p:cNvSpPr/>
          <p:nvPr/>
        </p:nvSpPr>
        <p:spPr>
          <a:xfrm>
            <a:off x="13945603" y="-10187455"/>
            <a:ext cx="16956052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2" name="V">
            <a:extLst>
              <a:ext uri="{FF2B5EF4-FFF2-40B4-BE49-F238E27FC236}">
                <a16:creationId xmlns:a16="http://schemas.microsoft.com/office/drawing/2014/main" id="{8C1DACD7-DCF2-F2BC-FECD-3EC7272F4FC7}"/>
              </a:ext>
            </a:extLst>
          </p:cNvPr>
          <p:cNvSpPr/>
          <p:nvPr/>
        </p:nvSpPr>
        <p:spPr>
          <a:xfrm>
            <a:off x="-8384817" y="746839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3" name="V">
            <a:extLst>
              <a:ext uri="{FF2B5EF4-FFF2-40B4-BE49-F238E27FC236}">
                <a16:creationId xmlns:a16="http://schemas.microsoft.com/office/drawing/2014/main" id="{15028176-B0F1-600A-C5E4-DB20288C85EC}"/>
              </a:ext>
            </a:extLst>
          </p:cNvPr>
          <p:cNvSpPr/>
          <p:nvPr/>
        </p:nvSpPr>
        <p:spPr>
          <a:xfrm>
            <a:off x="17216660" y="1108836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4" name="Rifiuti e cittadini.">
            <a:extLst>
              <a:ext uri="{FF2B5EF4-FFF2-40B4-BE49-F238E27FC236}">
                <a16:creationId xmlns:a16="http://schemas.microsoft.com/office/drawing/2014/main" id="{2D06FD97-DCD9-240C-73D5-C0323606C85F}"/>
              </a:ext>
            </a:extLst>
          </p:cNvPr>
          <p:cNvSpPr txBox="1"/>
          <p:nvPr/>
        </p:nvSpPr>
        <p:spPr>
          <a:xfrm>
            <a:off x="0" y="12896849"/>
            <a:ext cx="19145250" cy="819151"/>
          </a:xfrm>
          <a:prstGeom prst="rect">
            <a:avLst/>
          </a:prstGeom>
          <a:solidFill>
            <a:srgbClr val="F0AA55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l">
              <a:defRPr sz="4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 marL="1254125"/>
            <a:endParaRPr lang="it-IT" sz="24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19" name="Immagine" descr="Immagine">
            <a:extLst>
              <a:ext uri="{FF2B5EF4-FFF2-40B4-BE49-F238E27FC236}">
                <a16:creationId xmlns:a16="http://schemas.microsoft.com/office/drawing/2014/main" id="{3044F67E-BA3E-0A0A-C00D-CF01EF9115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78224" y="12826146"/>
            <a:ext cx="6305772" cy="889854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Rettangolo 10">
            <a:extLst>
              <a:ext uri="{FF2B5EF4-FFF2-40B4-BE49-F238E27FC236}">
                <a16:creationId xmlns:a16="http://schemas.microsoft.com/office/drawing/2014/main" id="{AA16E64F-0D5A-118C-DD7C-40147B2E5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1718" y="279870"/>
            <a:ext cx="86629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it-IT" altLang="it-IT" sz="1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Direzione Generale Cura della Persona, Salute e Welfare</a:t>
            </a:r>
          </a:p>
          <a:p>
            <a:pPr algn="l"/>
            <a:r>
              <a:rPr lang="it-IT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Settore Politiche Sociali, di Inclusione e Pari Opportunità</a:t>
            </a:r>
            <a:endParaRPr lang="it-IT" sz="16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EE564A7-139E-4C18-612D-2C2DFA5A58DB}"/>
              </a:ext>
            </a:extLst>
          </p:cNvPr>
          <p:cNvSpPr txBox="1"/>
          <p:nvPr/>
        </p:nvSpPr>
        <p:spPr>
          <a:xfrm>
            <a:off x="1469976" y="3137293"/>
            <a:ext cx="21954869" cy="80350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>
              <a:lnSpc>
                <a:spcPct val="115000"/>
              </a:lnSpc>
              <a:spcAft>
                <a:spcPts val="800"/>
              </a:spcAft>
            </a:pP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e, a livello territoriale e locale, in una fitta rete di progetti (agiti da moltissimi attori) attivati su temi quali:</a:t>
            </a:r>
          </a:p>
          <a:p>
            <a:pPr marL="685800" indent="-685800" algn="l">
              <a:lnSpc>
                <a:spcPct val="115000"/>
              </a:lnSpc>
              <a:spcAft>
                <a:spcPts val="800"/>
              </a:spcAft>
              <a:buFontTx/>
              <a:buChar char="-"/>
            </a:pPr>
            <a:r>
              <a:rPr lang="it-IT" sz="4800" kern="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it-IT" sz="48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building; </a:t>
            </a:r>
          </a:p>
          <a:p>
            <a:pPr marL="685800" indent="-685800" algn="l">
              <a:lnSpc>
                <a:spcPct val="115000"/>
              </a:lnSpc>
              <a:spcAft>
                <a:spcPts val="800"/>
              </a:spcAft>
              <a:buFontTx/>
              <a:buChar char="-"/>
            </a:pPr>
            <a:r>
              <a:rPr lang="it-IT" sz="48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Azioni a favore di minori vulnerabili; </a:t>
            </a:r>
          </a:p>
          <a:p>
            <a:pPr marL="685800" indent="-685800" algn="l">
              <a:lnSpc>
                <a:spcPct val="115000"/>
              </a:lnSpc>
              <a:spcAft>
                <a:spcPts val="800"/>
              </a:spcAft>
              <a:buFontTx/>
              <a:buChar char="-"/>
            </a:pPr>
            <a:r>
              <a:rPr lang="it-IT" sz="48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Azioni per l’accoglienza e l’affidamento di MSNA; </a:t>
            </a:r>
          </a:p>
          <a:p>
            <a:pPr marL="685800" indent="-685800" algn="l">
              <a:lnSpc>
                <a:spcPct val="115000"/>
              </a:lnSpc>
              <a:spcAft>
                <a:spcPts val="800"/>
              </a:spcAft>
              <a:buFontTx/>
              <a:buChar char="-"/>
            </a:pPr>
            <a:r>
              <a:rPr lang="it-IT" sz="48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Azioni sperimentali di lingua; </a:t>
            </a:r>
          </a:p>
          <a:p>
            <a:pPr marL="685800" indent="-685800" algn="l">
              <a:lnSpc>
                <a:spcPct val="115000"/>
              </a:lnSpc>
              <a:spcAft>
                <a:spcPts val="800"/>
              </a:spcAft>
              <a:buFontTx/>
              <a:buChar char="-"/>
            </a:pPr>
            <a:r>
              <a:rPr lang="it-IT" sz="48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Percorsi di autonomia per rifugiati</a:t>
            </a:r>
            <a:endParaRPr lang="it-IT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5000"/>
              </a:lnSpc>
              <a:spcAft>
                <a:spcPts val="800"/>
              </a:spcAft>
            </a:pPr>
            <a:r>
              <a:rPr lang="it-IT" sz="40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(al momento sono complessivamente 22 i progetti, in corso o </a:t>
            </a:r>
            <a:r>
              <a:rPr lang="it-IT" sz="4000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 avvio,</a:t>
            </a:r>
            <a:r>
              <a:rPr lang="it-IT" sz="40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sui vari obiettivi specifici – anche con capofila le prefetture-  per circa 25milioni </a:t>
            </a:r>
            <a:r>
              <a:rPr lang="it-IT" sz="4000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 Euro complessivi)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9080049-62C9-EEC3-DC9E-F5C8D14ED3F9}"/>
              </a:ext>
            </a:extLst>
          </p:cNvPr>
          <p:cNvSpPr txBox="1"/>
          <p:nvPr/>
        </p:nvSpPr>
        <p:spPr>
          <a:xfrm>
            <a:off x="969644" y="13084988"/>
            <a:ext cx="5128879" cy="4616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it-IT" b="1" i="0" dirty="0">
                <a:solidFill>
                  <a:schemeClr val="tx1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Bologna, 17 Marzo 2025</a:t>
            </a:r>
            <a:endParaRPr lang="it-IT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213059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E513D-C826-B11F-076E-12F95B495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razie">
            <a:extLst>
              <a:ext uri="{FF2B5EF4-FFF2-40B4-BE49-F238E27FC236}">
                <a16:creationId xmlns:a16="http://schemas.microsoft.com/office/drawing/2014/main" id="{78F7FA51-ED8C-0F0C-0B4C-F77314FFD98A}"/>
              </a:ext>
            </a:extLst>
          </p:cNvPr>
          <p:cNvSpPr txBox="1"/>
          <p:nvPr/>
        </p:nvSpPr>
        <p:spPr>
          <a:xfrm>
            <a:off x="4405414" y="0"/>
            <a:ext cx="19978582" cy="1021407"/>
          </a:xfrm>
          <a:prstGeom prst="rect">
            <a:avLst/>
          </a:prstGeom>
          <a:solidFill>
            <a:srgbClr val="F0AA55"/>
          </a:solidFill>
          <a:ln w="12700">
            <a:solidFill>
              <a:srgbClr val="F0AA5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l">
              <a:defRPr sz="12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r>
              <a:rPr lang="it-IT" dirty="0">
                <a:highlight>
                  <a:srgbClr val="F0AA55"/>
                </a:highlight>
              </a:rPr>
              <a:t>  </a:t>
            </a:r>
          </a:p>
        </p:txBody>
      </p:sp>
      <p:pic>
        <p:nvPicPr>
          <p:cNvPr id="18" name="Immagine" descr="Immagine">
            <a:extLst>
              <a:ext uri="{FF2B5EF4-FFF2-40B4-BE49-F238E27FC236}">
                <a16:creationId xmlns:a16="http://schemas.microsoft.com/office/drawing/2014/main" id="{BAB43CEC-888E-635B-4A5D-163D5950D4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83152"/>
            <a:ext cx="4999833" cy="1882661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V">
            <a:extLst>
              <a:ext uri="{FF2B5EF4-FFF2-40B4-BE49-F238E27FC236}">
                <a16:creationId xmlns:a16="http://schemas.microsoft.com/office/drawing/2014/main" id="{9E74258B-A558-17EF-A1B9-2585524524AB}"/>
              </a:ext>
            </a:extLst>
          </p:cNvPr>
          <p:cNvSpPr/>
          <p:nvPr/>
        </p:nvSpPr>
        <p:spPr>
          <a:xfrm>
            <a:off x="-7905061" y="-10481658"/>
            <a:ext cx="16956052" cy="16956052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1" name="V">
            <a:extLst>
              <a:ext uri="{FF2B5EF4-FFF2-40B4-BE49-F238E27FC236}">
                <a16:creationId xmlns:a16="http://schemas.microsoft.com/office/drawing/2014/main" id="{517C6216-6A45-8A84-6691-ECC7DE4C2F8A}"/>
              </a:ext>
            </a:extLst>
          </p:cNvPr>
          <p:cNvSpPr/>
          <p:nvPr/>
        </p:nvSpPr>
        <p:spPr>
          <a:xfrm>
            <a:off x="13945603" y="-10187455"/>
            <a:ext cx="16956052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2" name="V">
            <a:extLst>
              <a:ext uri="{FF2B5EF4-FFF2-40B4-BE49-F238E27FC236}">
                <a16:creationId xmlns:a16="http://schemas.microsoft.com/office/drawing/2014/main" id="{6DD2E895-715D-3E9A-CD07-0D8FB39AC2D5}"/>
              </a:ext>
            </a:extLst>
          </p:cNvPr>
          <p:cNvSpPr/>
          <p:nvPr/>
        </p:nvSpPr>
        <p:spPr>
          <a:xfrm>
            <a:off x="-8384817" y="746839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3" name="V">
            <a:extLst>
              <a:ext uri="{FF2B5EF4-FFF2-40B4-BE49-F238E27FC236}">
                <a16:creationId xmlns:a16="http://schemas.microsoft.com/office/drawing/2014/main" id="{ACAE72C1-81EE-BB0A-AD87-B305720B81AE}"/>
              </a:ext>
            </a:extLst>
          </p:cNvPr>
          <p:cNvSpPr/>
          <p:nvPr/>
        </p:nvSpPr>
        <p:spPr>
          <a:xfrm>
            <a:off x="17216660" y="1108836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4" name="Rifiuti e cittadini.">
            <a:extLst>
              <a:ext uri="{FF2B5EF4-FFF2-40B4-BE49-F238E27FC236}">
                <a16:creationId xmlns:a16="http://schemas.microsoft.com/office/drawing/2014/main" id="{371117AA-2C8B-2359-2151-09F6DC84E7DF}"/>
              </a:ext>
            </a:extLst>
          </p:cNvPr>
          <p:cNvSpPr txBox="1"/>
          <p:nvPr/>
        </p:nvSpPr>
        <p:spPr>
          <a:xfrm>
            <a:off x="0" y="12896849"/>
            <a:ext cx="19145250" cy="819151"/>
          </a:xfrm>
          <a:prstGeom prst="rect">
            <a:avLst/>
          </a:prstGeom>
          <a:solidFill>
            <a:srgbClr val="F0AA5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l">
              <a:defRPr sz="4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 marL="1254125"/>
            <a:endParaRPr lang="it-IT" sz="24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19" name="Immagine" descr="Immagine">
            <a:extLst>
              <a:ext uri="{FF2B5EF4-FFF2-40B4-BE49-F238E27FC236}">
                <a16:creationId xmlns:a16="http://schemas.microsoft.com/office/drawing/2014/main" id="{496A05BC-A685-F5C1-28F5-46CAFEC745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78224" y="12826146"/>
            <a:ext cx="6305772" cy="889854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Rettangolo 10">
            <a:extLst>
              <a:ext uri="{FF2B5EF4-FFF2-40B4-BE49-F238E27FC236}">
                <a16:creationId xmlns:a16="http://schemas.microsoft.com/office/drawing/2014/main" id="{AA22DA9E-B5D9-A7E5-D74C-1FD2E3384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1718" y="279870"/>
            <a:ext cx="86629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it-IT" altLang="it-IT" sz="1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Direzione Generale Cura della Persona, Salute e Welfare</a:t>
            </a:r>
          </a:p>
          <a:p>
            <a:pPr algn="l"/>
            <a:r>
              <a:rPr lang="it-IT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Settore Politiche Sociali, di Inclusione e Pari Opportunità</a:t>
            </a:r>
            <a:endParaRPr lang="it-IT" sz="16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DB35E23-85EA-24C2-DB83-EAD9E7195E1A}"/>
              </a:ext>
            </a:extLst>
          </p:cNvPr>
          <p:cNvSpPr txBox="1"/>
          <p:nvPr/>
        </p:nvSpPr>
        <p:spPr>
          <a:xfrm>
            <a:off x="2035833" y="3091849"/>
            <a:ext cx="21031200" cy="599670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>
              <a:lnSpc>
                <a:spcPct val="115000"/>
              </a:lnSpc>
              <a:spcAft>
                <a:spcPts val="800"/>
              </a:spcAft>
            </a:pP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Molti di questi progetti inoltre, oltre a coinvolgere </a:t>
            </a: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sovente gli stessi attori</a:t>
            </a: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pur con forme e modi diversi, intersecano interventi sia tecnici (es. applicativi gestionali o finanziario-amministrativi) che di contenuto (ad esempio proposte formative direttamente legate all’L2 , corsi di approfondimento lingua professionale, azioni formative che coinvolgono insegnanti L2, </a:t>
            </a:r>
            <a:r>
              <a:rPr lang="it-IT" sz="4800" kern="100" dirty="0" err="1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ecc</a:t>
            </a: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 e questo comporta sia il facilitare scambi e diffusione </a:t>
            </a: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 procedure e pratiche che la necessità di sintetizzare modelli e specifiche di intervento.</a:t>
            </a:r>
            <a:endParaRPr lang="it-IT" sz="4800" kern="100" dirty="0">
              <a:solidFill>
                <a:schemeClr val="tx1">
                  <a:lumMod val="50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D139471-675E-3505-292E-368897808330}"/>
              </a:ext>
            </a:extLst>
          </p:cNvPr>
          <p:cNvSpPr txBox="1"/>
          <p:nvPr/>
        </p:nvSpPr>
        <p:spPr>
          <a:xfrm>
            <a:off x="969644" y="13084988"/>
            <a:ext cx="5128879" cy="4616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it-IT" b="1" i="0" dirty="0">
                <a:solidFill>
                  <a:schemeClr val="tx1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Bologna, 17 Marzo 2025</a:t>
            </a:r>
            <a:endParaRPr lang="it-IT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433179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33579-EB6F-CC02-52B9-C6639B5E3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razie">
            <a:extLst>
              <a:ext uri="{FF2B5EF4-FFF2-40B4-BE49-F238E27FC236}">
                <a16:creationId xmlns:a16="http://schemas.microsoft.com/office/drawing/2014/main" id="{57D325D7-5864-2929-1FE4-482A8CB208EE}"/>
              </a:ext>
            </a:extLst>
          </p:cNvPr>
          <p:cNvSpPr txBox="1"/>
          <p:nvPr/>
        </p:nvSpPr>
        <p:spPr>
          <a:xfrm>
            <a:off x="4405414" y="0"/>
            <a:ext cx="19978582" cy="1021407"/>
          </a:xfrm>
          <a:prstGeom prst="rect">
            <a:avLst/>
          </a:prstGeom>
          <a:solidFill>
            <a:srgbClr val="F0AA55"/>
          </a:solidFill>
          <a:ln w="12700">
            <a:solidFill>
              <a:srgbClr val="F0AA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l">
              <a:defRPr sz="12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r>
              <a:rPr lang="it-IT" dirty="0">
                <a:highlight>
                  <a:srgbClr val="F0AA55"/>
                </a:highlight>
              </a:rPr>
              <a:t>  </a:t>
            </a:r>
          </a:p>
        </p:txBody>
      </p:sp>
      <p:pic>
        <p:nvPicPr>
          <p:cNvPr id="18" name="Immagine" descr="Immagine">
            <a:extLst>
              <a:ext uri="{FF2B5EF4-FFF2-40B4-BE49-F238E27FC236}">
                <a16:creationId xmlns:a16="http://schemas.microsoft.com/office/drawing/2014/main" id="{98D4CEB5-D695-AB6D-5CBD-EA0437AAA6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83152"/>
            <a:ext cx="4999833" cy="1882661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V">
            <a:extLst>
              <a:ext uri="{FF2B5EF4-FFF2-40B4-BE49-F238E27FC236}">
                <a16:creationId xmlns:a16="http://schemas.microsoft.com/office/drawing/2014/main" id="{E0493C70-A8CE-CA5E-E14F-50E1DD4E3D1B}"/>
              </a:ext>
            </a:extLst>
          </p:cNvPr>
          <p:cNvSpPr/>
          <p:nvPr/>
        </p:nvSpPr>
        <p:spPr>
          <a:xfrm>
            <a:off x="-7905061" y="-10481658"/>
            <a:ext cx="16956052" cy="16956052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endParaRPr dirty="0"/>
          </a:p>
        </p:txBody>
      </p:sp>
      <p:sp>
        <p:nvSpPr>
          <p:cNvPr id="21" name="V">
            <a:extLst>
              <a:ext uri="{FF2B5EF4-FFF2-40B4-BE49-F238E27FC236}">
                <a16:creationId xmlns:a16="http://schemas.microsoft.com/office/drawing/2014/main" id="{12E8008C-84F8-0344-6158-F39F7DDD9E8E}"/>
              </a:ext>
            </a:extLst>
          </p:cNvPr>
          <p:cNvSpPr/>
          <p:nvPr/>
        </p:nvSpPr>
        <p:spPr>
          <a:xfrm>
            <a:off x="13945603" y="-10187455"/>
            <a:ext cx="16956052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endParaRPr dirty="0"/>
          </a:p>
        </p:txBody>
      </p:sp>
      <p:sp>
        <p:nvSpPr>
          <p:cNvPr id="22" name="V">
            <a:extLst>
              <a:ext uri="{FF2B5EF4-FFF2-40B4-BE49-F238E27FC236}">
                <a16:creationId xmlns:a16="http://schemas.microsoft.com/office/drawing/2014/main" id="{D7F5C92B-6876-AC19-BA9F-1CC5E5F3C2FE}"/>
              </a:ext>
            </a:extLst>
          </p:cNvPr>
          <p:cNvSpPr/>
          <p:nvPr/>
        </p:nvSpPr>
        <p:spPr>
          <a:xfrm>
            <a:off x="-8384817" y="746839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3" name="V">
            <a:extLst>
              <a:ext uri="{FF2B5EF4-FFF2-40B4-BE49-F238E27FC236}">
                <a16:creationId xmlns:a16="http://schemas.microsoft.com/office/drawing/2014/main" id="{DABAC0F2-FC61-3EEB-09C2-404471B4652E}"/>
              </a:ext>
            </a:extLst>
          </p:cNvPr>
          <p:cNvSpPr/>
          <p:nvPr/>
        </p:nvSpPr>
        <p:spPr>
          <a:xfrm>
            <a:off x="17216660" y="1108836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4" name="Rifiuti e cittadini.">
            <a:extLst>
              <a:ext uri="{FF2B5EF4-FFF2-40B4-BE49-F238E27FC236}">
                <a16:creationId xmlns:a16="http://schemas.microsoft.com/office/drawing/2014/main" id="{B65FBEB2-B743-E21B-24E8-E9F6386FCF4B}"/>
              </a:ext>
            </a:extLst>
          </p:cNvPr>
          <p:cNvSpPr txBox="1"/>
          <p:nvPr/>
        </p:nvSpPr>
        <p:spPr>
          <a:xfrm>
            <a:off x="0" y="12896849"/>
            <a:ext cx="19145250" cy="819151"/>
          </a:xfrm>
          <a:prstGeom prst="rect">
            <a:avLst/>
          </a:prstGeom>
          <a:solidFill>
            <a:srgbClr val="F0AA55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l">
              <a:defRPr sz="4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 marL="1254125"/>
            <a:endParaRPr lang="it-IT" sz="24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19" name="Immagine" descr="Immagine">
            <a:extLst>
              <a:ext uri="{FF2B5EF4-FFF2-40B4-BE49-F238E27FC236}">
                <a16:creationId xmlns:a16="http://schemas.microsoft.com/office/drawing/2014/main" id="{43F9EBE4-897C-64CD-E689-BC8BC941B3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78224" y="12826146"/>
            <a:ext cx="6305772" cy="889854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Rettangolo 10">
            <a:extLst>
              <a:ext uri="{FF2B5EF4-FFF2-40B4-BE49-F238E27FC236}">
                <a16:creationId xmlns:a16="http://schemas.microsoft.com/office/drawing/2014/main" id="{4943CA1C-4D87-C261-B38B-871180CE7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1718" y="279870"/>
            <a:ext cx="86629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it-IT" altLang="it-IT" sz="1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Direzione Generale Cura della Persona, Salute e Welfare</a:t>
            </a:r>
          </a:p>
          <a:p>
            <a:pPr algn="l"/>
            <a:r>
              <a:rPr lang="it-IT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Settore Politiche Sociali, di Inclusione e Pari Opportunità</a:t>
            </a:r>
            <a:endParaRPr lang="it-IT" sz="16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8FC0BA6-AD50-8F5A-A79B-447D0C8873E5}"/>
              </a:ext>
            </a:extLst>
          </p:cNvPr>
          <p:cNvSpPr txBox="1"/>
          <p:nvPr/>
        </p:nvSpPr>
        <p:spPr>
          <a:xfrm>
            <a:off x="2018360" y="3127906"/>
            <a:ext cx="21312552" cy="545501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>
              <a:lnSpc>
                <a:spcPct val="115000"/>
              </a:lnSpc>
              <a:spcAft>
                <a:spcPts val="800"/>
              </a:spcAft>
            </a:pP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 comporta anche:</a:t>
            </a:r>
          </a:p>
          <a:p>
            <a:pPr marL="685800" indent="-685800" algn="l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il </a:t>
            </a: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continuo confronto con i tavoli nazionali FAMI dell</a:t>
            </a: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’</a:t>
            </a:r>
            <a:r>
              <a:rPr lang="it-IT" sz="4800" kern="100" dirty="0" err="1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AdG</a:t>
            </a: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 dell’OI;</a:t>
            </a:r>
          </a:p>
          <a:p>
            <a:pPr marL="685800" indent="-685800" algn="l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la necessità di interloquire sia con i FAMI nazionali o che impattano sulla Regione  (es. FAMI Osservatorio CLIQ);</a:t>
            </a:r>
          </a:p>
          <a:p>
            <a:pPr marL="685800" indent="-685800" algn="l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Il dover interfacciarsi con gli altri progetti su altri fondi, ad es coi </a:t>
            </a: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progetti FSE o Erasmus+;</a:t>
            </a:r>
          </a:p>
        </p:txBody>
      </p:sp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D764849B-AD37-2451-B782-28575D18928C}"/>
              </a:ext>
            </a:extLst>
          </p:cNvPr>
          <p:cNvSpPr/>
          <p:nvPr/>
        </p:nvSpPr>
        <p:spPr>
          <a:xfrm>
            <a:off x="4405414" y="11105879"/>
            <a:ext cx="15278217" cy="862648"/>
          </a:xfrm>
          <a:prstGeom prst="roundRect">
            <a:avLst/>
          </a:prstGeom>
          <a:solidFill>
            <a:schemeClr val="bg1"/>
          </a:solidFill>
          <a:ln w="38100" cap="flat">
            <a:solidFill>
              <a:srgbClr val="0070C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4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Insomma, non è dato </a:t>
            </a:r>
            <a:r>
              <a:rPr kumimoji="0" lang="it-IT" sz="4400" b="1" i="0" u="none" strike="noStrike" cap="none" spc="0" normalizeH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annoiarsi, ameno per un po’</a:t>
            </a:r>
            <a:endParaRPr kumimoji="0" lang="it-IT" sz="4400" b="1" i="0" u="none" strike="noStrike" cap="none" spc="0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A94831E-C966-FB9C-ED97-FAD87DBB2F43}"/>
              </a:ext>
            </a:extLst>
          </p:cNvPr>
          <p:cNvSpPr txBox="1"/>
          <p:nvPr/>
        </p:nvSpPr>
        <p:spPr>
          <a:xfrm>
            <a:off x="989354" y="13081629"/>
            <a:ext cx="5128879" cy="4616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it-IT" b="1" i="0" dirty="0">
                <a:solidFill>
                  <a:schemeClr val="tx1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Bologna, 17 Marzo 2025</a:t>
            </a:r>
            <a:endParaRPr lang="it-IT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1332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59256-6BC2-8AA4-218D-7E123ACBC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razie">
            <a:extLst>
              <a:ext uri="{FF2B5EF4-FFF2-40B4-BE49-F238E27FC236}">
                <a16:creationId xmlns:a16="http://schemas.microsoft.com/office/drawing/2014/main" id="{14E4C998-B137-79C9-F72F-81745E20A41F}"/>
              </a:ext>
            </a:extLst>
          </p:cNvPr>
          <p:cNvSpPr txBox="1"/>
          <p:nvPr/>
        </p:nvSpPr>
        <p:spPr>
          <a:xfrm>
            <a:off x="4405414" y="0"/>
            <a:ext cx="19978582" cy="1021407"/>
          </a:xfrm>
          <a:prstGeom prst="rect">
            <a:avLst/>
          </a:prstGeom>
          <a:solidFill>
            <a:srgbClr val="F0AA55"/>
          </a:solidFill>
          <a:ln w="12700">
            <a:solidFill>
              <a:srgbClr val="F0AA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l">
              <a:defRPr sz="12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r>
              <a:rPr lang="it-IT" dirty="0">
                <a:highlight>
                  <a:srgbClr val="F0AA55"/>
                </a:highlight>
              </a:rPr>
              <a:t>  </a:t>
            </a:r>
          </a:p>
        </p:txBody>
      </p:sp>
      <p:pic>
        <p:nvPicPr>
          <p:cNvPr id="18" name="Immagine" descr="Immagine">
            <a:extLst>
              <a:ext uri="{FF2B5EF4-FFF2-40B4-BE49-F238E27FC236}">
                <a16:creationId xmlns:a16="http://schemas.microsoft.com/office/drawing/2014/main" id="{189FC59E-4AFB-46D6-9B81-9F98D76328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83152"/>
            <a:ext cx="4999833" cy="1882661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V">
            <a:extLst>
              <a:ext uri="{FF2B5EF4-FFF2-40B4-BE49-F238E27FC236}">
                <a16:creationId xmlns:a16="http://schemas.microsoft.com/office/drawing/2014/main" id="{E427741A-1B78-87DF-5A61-23136AC2E478}"/>
              </a:ext>
            </a:extLst>
          </p:cNvPr>
          <p:cNvSpPr/>
          <p:nvPr/>
        </p:nvSpPr>
        <p:spPr>
          <a:xfrm>
            <a:off x="-7905061" y="-10481658"/>
            <a:ext cx="16956052" cy="16956052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1" name="V">
            <a:extLst>
              <a:ext uri="{FF2B5EF4-FFF2-40B4-BE49-F238E27FC236}">
                <a16:creationId xmlns:a16="http://schemas.microsoft.com/office/drawing/2014/main" id="{C9AEC99F-192D-EAFE-1488-D17F775D6245}"/>
              </a:ext>
            </a:extLst>
          </p:cNvPr>
          <p:cNvSpPr/>
          <p:nvPr/>
        </p:nvSpPr>
        <p:spPr>
          <a:xfrm>
            <a:off x="13945603" y="-10187455"/>
            <a:ext cx="16956052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2" name="V">
            <a:extLst>
              <a:ext uri="{FF2B5EF4-FFF2-40B4-BE49-F238E27FC236}">
                <a16:creationId xmlns:a16="http://schemas.microsoft.com/office/drawing/2014/main" id="{3E22B267-BE9E-BD68-F842-286094AA4D4C}"/>
              </a:ext>
            </a:extLst>
          </p:cNvPr>
          <p:cNvSpPr/>
          <p:nvPr/>
        </p:nvSpPr>
        <p:spPr>
          <a:xfrm>
            <a:off x="-8384817" y="746839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3" name="V">
            <a:extLst>
              <a:ext uri="{FF2B5EF4-FFF2-40B4-BE49-F238E27FC236}">
                <a16:creationId xmlns:a16="http://schemas.microsoft.com/office/drawing/2014/main" id="{6B1090D8-75D7-0A9D-D2C4-916BCDAD75CA}"/>
              </a:ext>
            </a:extLst>
          </p:cNvPr>
          <p:cNvSpPr/>
          <p:nvPr/>
        </p:nvSpPr>
        <p:spPr>
          <a:xfrm>
            <a:off x="17216660" y="1108836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4" name="Rifiuti e cittadini.">
            <a:extLst>
              <a:ext uri="{FF2B5EF4-FFF2-40B4-BE49-F238E27FC236}">
                <a16:creationId xmlns:a16="http://schemas.microsoft.com/office/drawing/2014/main" id="{6F32C1FD-FD80-27BC-C5A0-2DAE73EFA8BF}"/>
              </a:ext>
            </a:extLst>
          </p:cNvPr>
          <p:cNvSpPr txBox="1"/>
          <p:nvPr/>
        </p:nvSpPr>
        <p:spPr>
          <a:xfrm>
            <a:off x="0" y="12896849"/>
            <a:ext cx="19145250" cy="819151"/>
          </a:xfrm>
          <a:prstGeom prst="rect">
            <a:avLst/>
          </a:prstGeom>
          <a:solidFill>
            <a:srgbClr val="F0AA55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l">
              <a:defRPr sz="4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 marL="1254125"/>
            <a:endParaRPr lang="it-IT" sz="24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19" name="Immagine" descr="Immagine">
            <a:extLst>
              <a:ext uri="{FF2B5EF4-FFF2-40B4-BE49-F238E27FC236}">
                <a16:creationId xmlns:a16="http://schemas.microsoft.com/office/drawing/2014/main" id="{4FDF8ED2-DA76-5395-71BA-C2F5809207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78224" y="12826146"/>
            <a:ext cx="6305772" cy="889854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Rettangolo 10">
            <a:extLst>
              <a:ext uri="{FF2B5EF4-FFF2-40B4-BE49-F238E27FC236}">
                <a16:creationId xmlns:a16="http://schemas.microsoft.com/office/drawing/2014/main" id="{6A2C74F4-F67F-F314-6402-A60B5D64E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1718" y="279870"/>
            <a:ext cx="86629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it-IT" altLang="it-IT" sz="1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Direzione Generale Cura della Persona, Salute e Welfare</a:t>
            </a:r>
          </a:p>
          <a:p>
            <a:pPr algn="l"/>
            <a:r>
              <a:rPr lang="it-IT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Settore Politiche Sociali, di Inclusione e Pari Opportunità</a:t>
            </a:r>
            <a:endParaRPr lang="it-IT" sz="16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3" name="Bimbi al nido">
            <a:extLst>
              <a:ext uri="{FF2B5EF4-FFF2-40B4-BE49-F238E27FC236}">
                <a16:creationId xmlns:a16="http://schemas.microsoft.com/office/drawing/2014/main" id="{64BC3BAC-2D50-D60D-743D-34923E868ECE}"/>
              </a:ext>
            </a:extLst>
          </p:cNvPr>
          <p:cNvSpPr txBox="1"/>
          <p:nvPr/>
        </p:nvSpPr>
        <p:spPr>
          <a:xfrm>
            <a:off x="2424956" y="4525257"/>
            <a:ext cx="19316699" cy="4044219"/>
          </a:xfrm>
          <a:prstGeom prst="rect">
            <a:avLst/>
          </a:prstGeom>
          <a:solidFill>
            <a:srgbClr val="E6AD64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l">
              <a:defRPr sz="14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 algn="ctr"/>
            <a:r>
              <a:rPr lang="it-IT" sz="6600" dirty="0"/>
              <a:t>Grazie per l’attenzione</a:t>
            </a:r>
            <a:endParaRPr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AF29FAE-A54B-ABE4-C0A3-494E745F017D}"/>
              </a:ext>
            </a:extLst>
          </p:cNvPr>
          <p:cNvSpPr txBox="1"/>
          <p:nvPr/>
        </p:nvSpPr>
        <p:spPr>
          <a:xfrm>
            <a:off x="969644" y="13084988"/>
            <a:ext cx="5128879" cy="4616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it-IT" b="1" i="0" dirty="0">
                <a:solidFill>
                  <a:schemeClr val="tx1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Bologna, 17 Marzo 2025</a:t>
            </a:r>
            <a:endParaRPr lang="it-IT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19752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07583-E328-D97C-1DA1-40539DB22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razie">
            <a:extLst>
              <a:ext uri="{FF2B5EF4-FFF2-40B4-BE49-F238E27FC236}">
                <a16:creationId xmlns:a16="http://schemas.microsoft.com/office/drawing/2014/main" id="{32ED401C-C33A-3A01-0B6D-83449C62348A}"/>
              </a:ext>
            </a:extLst>
          </p:cNvPr>
          <p:cNvSpPr txBox="1"/>
          <p:nvPr/>
        </p:nvSpPr>
        <p:spPr>
          <a:xfrm>
            <a:off x="4405414" y="0"/>
            <a:ext cx="19978582" cy="1021407"/>
          </a:xfrm>
          <a:prstGeom prst="rect">
            <a:avLst/>
          </a:prstGeom>
          <a:solidFill>
            <a:srgbClr val="F0AA55"/>
          </a:solidFill>
          <a:ln w="12700">
            <a:solidFill>
              <a:srgbClr val="F0AA5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l">
              <a:defRPr sz="12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r>
              <a:rPr lang="it-IT" dirty="0">
                <a:highlight>
                  <a:srgbClr val="F0AA55"/>
                </a:highlight>
              </a:rPr>
              <a:t>  </a:t>
            </a:r>
          </a:p>
        </p:txBody>
      </p:sp>
      <p:pic>
        <p:nvPicPr>
          <p:cNvPr id="18" name="Immagine" descr="Immagine">
            <a:extLst>
              <a:ext uri="{FF2B5EF4-FFF2-40B4-BE49-F238E27FC236}">
                <a16:creationId xmlns:a16="http://schemas.microsoft.com/office/drawing/2014/main" id="{E6B46014-ADFE-F329-1F77-1E63F8AD84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83152"/>
            <a:ext cx="4999833" cy="1882661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V">
            <a:extLst>
              <a:ext uri="{FF2B5EF4-FFF2-40B4-BE49-F238E27FC236}">
                <a16:creationId xmlns:a16="http://schemas.microsoft.com/office/drawing/2014/main" id="{E9B88244-EEA0-58C3-2B74-04DDC559A277}"/>
              </a:ext>
            </a:extLst>
          </p:cNvPr>
          <p:cNvSpPr/>
          <p:nvPr/>
        </p:nvSpPr>
        <p:spPr>
          <a:xfrm>
            <a:off x="-7905061" y="-10481658"/>
            <a:ext cx="16956052" cy="16956052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1" name="V">
            <a:extLst>
              <a:ext uri="{FF2B5EF4-FFF2-40B4-BE49-F238E27FC236}">
                <a16:creationId xmlns:a16="http://schemas.microsoft.com/office/drawing/2014/main" id="{7D3E9D17-3CC6-1240-6277-82E84ED832C4}"/>
              </a:ext>
            </a:extLst>
          </p:cNvPr>
          <p:cNvSpPr/>
          <p:nvPr/>
        </p:nvSpPr>
        <p:spPr>
          <a:xfrm>
            <a:off x="13945603" y="-10187455"/>
            <a:ext cx="16956052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2" name="V">
            <a:extLst>
              <a:ext uri="{FF2B5EF4-FFF2-40B4-BE49-F238E27FC236}">
                <a16:creationId xmlns:a16="http://schemas.microsoft.com/office/drawing/2014/main" id="{738B6BD1-6A14-0875-315E-BB26CBB77EE5}"/>
              </a:ext>
            </a:extLst>
          </p:cNvPr>
          <p:cNvSpPr/>
          <p:nvPr/>
        </p:nvSpPr>
        <p:spPr>
          <a:xfrm>
            <a:off x="-8384817" y="746839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3" name="V">
            <a:extLst>
              <a:ext uri="{FF2B5EF4-FFF2-40B4-BE49-F238E27FC236}">
                <a16:creationId xmlns:a16="http://schemas.microsoft.com/office/drawing/2014/main" id="{AD62FB6E-ED15-42CA-79F4-C88DFB27FA38}"/>
              </a:ext>
            </a:extLst>
          </p:cNvPr>
          <p:cNvSpPr/>
          <p:nvPr/>
        </p:nvSpPr>
        <p:spPr>
          <a:xfrm>
            <a:off x="17216660" y="1108836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4" name="Rifiuti e cittadini.">
            <a:extLst>
              <a:ext uri="{FF2B5EF4-FFF2-40B4-BE49-F238E27FC236}">
                <a16:creationId xmlns:a16="http://schemas.microsoft.com/office/drawing/2014/main" id="{BABCAC2A-F12E-793A-2952-FAFD3CA936B6}"/>
              </a:ext>
            </a:extLst>
          </p:cNvPr>
          <p:cNvSpPr txBox="1"/>
          <p:nvPr/>
        </p:nvSpPr>
        <p:spPr>
          <a:xfrm>
            <a:off x="0" y="12896849"/>
            <a:ext cx="19145250" cy="819151"/>
          </a:xfrm>
          <a:prstGeom prst="rect">
            <a:avLst/>
          </a:prstGeom>
          <a:solidFill>
            <a:srgbClr val="F0AA5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l">
              <a:defRPr sz="4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 marL="1254125"/>
            <a:endParaRPr lang="it-IT" sz="24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19" name="Immagine" descr="Immagine">
            <a:extLst>
              <a:ext uri="{FF2B5EF4-FFF2-40B4-BE49-F238E27FC236}">
                <a16:creationId xmlns:a16="http://schemas.microsoft.com/office/drawing/2014/main" id="{65C5882D-4AB1-6D55-3827-E8A0705547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78224" y="12826146"/>
            <a:ext cx="6305772" cy="889854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Rettangolo 10">
            <a:extLst>
              <a:ext uri="{FF2B5EF4-FFF2-40B4-BE49-F238E27FC236}">
                <a16:creationId xmlns:a16="http://schemas.microsoft.com/office/drawing/2014/main" id="{C2C1814F-5C1B-8705-D38B-3ECD3CD93A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1718" y="279870"/>
            <a:ext cx="86629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it-IT" altLang="it-IT" sz="1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Direzione Generale Cura della Persona, Salute e Welfare</a:t>
            </a:r>
          </a:p>
          <a:p>
            <a:pPr algn="l"/>
            <a:r>
              <a:rPr lang="it-IT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Settore Politiche Sociali, di Inclusione e Pari Opportunità</a:t>
            </a:r>
            <a:endParaRPr lang="it-IT" sz="16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2FB7C92-84F7-4725-9BDA-50CDBA760FA2}"/>
              </a:ext>
            </a:extLst>
          </p:cNvPr>
          <p:cNvSpPr txBox="1"/>
          <p:nvPr/>
        </p:nvSpPr>
        <p:spPr>
          <a:xfrm>
            <a:off x="2330938" y="5645794"/>
            <a:ext cx="19722123" cy="20935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5500" b="1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Una piccola digressione storica a partire dalle proposte di L2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5500" b="1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perché tutto (o quasi) nasce da lì</a:t>
            </a:r>
            <a:endParaRPr lang="it-IT" sz="5500" kern="100" dirty="0">
              <a:solidFill>
                <a:schemeClr val="tx1">
                  <a:lumMod val="50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1878814-DF30-F802-C3C5-7BE1E2035CE5}"/>
              </a:ext>
            </a:extLst>
          </p:cNvPr>
          <p:cNvSpPr txBox="1"/>
          <p:nvPr/>
        </p:nvSpPr>
        <p:spPr>
          <a:xfrm>
            <a:off x="969644" y="13084988"/>
            <a:ext cx="5128879" cy="4616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it-IT" b="1" i="0" dirty="0">
                <a:solidFill>
                  <a:schemeClr val="tx1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Bologna, 17 Marzo 2025</a:t>
            </a:r>
            <a:endParaRPr lang="it-IT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56819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razie"/>
          <p:cNvSpPr txBox="1"/>
          <p:nvPr/>
        </p:nvSpPr>
        <p:spPr>
          <a:xfrm>
            <a:off x="4405414" y="0"/>
            <a:ext cx="19978582" cy="1021407"/>
          </a:xfrm>
          <a:prstGeom prst="rect">
            <a:avLst/>
          </a:prstGeom>
          <a:solidFill>
            <a:srgbClr val="F0AA55"/>
          </a:solidFill>
          <a:ln w="12700">
            <a:solidFill>
              <a:srgbClr val="F0AA5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l">
              <a:defRPr sz="12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r>
              <a:rPr lang="it-IT" dirty="0">
                <a:highlight>
                  <a:srgbClr val="F0AA55"/>
                </a:highlight>
              </a:rPr>
              <a:t>  </a:t>
            </a:r>
          </a:p>
        </p:txBody>
      </p:sp>
      <p:pic>
        <p:nvPicPr>
          <p:cNvPr id="18" name="Immagine" descr="Immagine">
            <a:extLst>
              <a:ext uri="{FF2B5EF4-FFF2-40B4-BE49-F238E27FC236}">
                <a16:creationId xmlns:a16="http://schemas.microsoft.com/office/drawing/2014/main" id="{F965857C-D284-4738-A2B2-D24526D02F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83152"/>
            <a:ext cx="4999833" cy="1882661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V">
            <a:extLst>
              <a:ext uri="{FF2B5EF4-FFF2-40B4-BE49-F238E27FC236}">
                <a16:creationId xmlns:a16="http://schemas.microsoft.com/office/drawing/2014/main" id="{51CF8DEE-45F0-4F64-8E3B-ED61C7A8767B}"/>
              </a:ext>
            </a:extLst>
          </p:cNvPr>
          <p:cNvSpPr/>
          <p:nvPr/>
        </p:nvSpPr>
        <p:spPr>
          <a:xfrm>
            <a:off x="-7905061" y="-10481658"/>
            <a:ext cx="16956052" cy="16956052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1" name="V">
            <a:extLst>
              <a:ext uri="{FF2B5EF4-FFF2-40B4-BE49-F238E27FC236}">
                <a16:creationId xmlns:a16="http://schemas.microsoft.com/office/drawing/2014/main" id="{5AB4CEA0-E0E1-429B-9BCA-EBDF189F611C}"/>
              </a:ext>
            </a:extLst>
          </p:cNvPr>
          <p:cNvSpPr/>
          <p:nvPr/>
        </p:nvSpPr>
        <p:spPr>
          <a:xfrm>
            <a:off x="13945603" y="-10187455"/>
            <a:ext cx="16956052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2" name="V">
            <a:extLst>
              <a:ext uri="{FF2B5EF4-FFF2-40B4-BE49-F238E27FC236}">
                <a16:creationId xmlns:a16="http://schemas.microsoft.com/office/drawing/2014/main" id="{B48774E7-F7BD-48CE-93DE-49EB741341BD}"/>
              </a:ext>
            </a:extLst>
          </p:cNvPr>
          <p:cNvSpPr/>
          <p:nvPr/>
        </p:nvSpPr>
        <p:spPr>
          <a:xfrm>
            <a:off x="-8384817" y="746839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3" name="V">
            <a:extLst>
              <a:ext uri="{FF2B5EF4-FFF2-40B4-BE49-F238E27FC236}">
                <a16:creationId xmlns:a16="http://schemas.microsoft.com/office/drawing/2014/main" id="{D681BBF5-7327-4E0D-87D0-EC5D41054427}"/>
              </a:ext>
            </a:extLst>
          </p:cNvPr>
          <p:cNvSpPr/>
          <p:nvPr/>
        </p:nvSpPr>
        <p:spPr>
          <a:xfrm>
            <a:off x="17216660" y="1108836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4" name="Rifiuti e cittadini.">
            <a:extLst>
              <a:ext uri="{FF2B5EF4-FFF2-40B4-BE49-F238E27FC236}">
                <a16:creationId xmlns:a16="http://schemas.microsoft.com/office/drawing/2014/main" id="{F35627F0-A8CE-41EF-9CFC-E718464EB0ED}"/>
              </a:ext>
            </a:extLst>
          </p:cNvPr>
          <p:cNvSpPr txBox="1"/>
          <p:nvPr/>
        </p:nvSpPr>
        <p:spPr>
          <a:xfrm>
            <a:off x="0" y="12896849"/>
            <a:ext cx="19145250" cy="819151"/>
          </a:xfrm>
          <a:prstGeom prst="rect">
            <a:avLst/>
          </a:prstGeom>
          <a:solidFill>
            <a:srgbClr val="F0AA5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l">
              <a:defRPr sz="4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 marL="1254125"/>
            <a:endParaRPr lang="it-IT" sz="24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19" name="Immagine" descr="Immagine">
            <a:extLst>
              <a:ext uri="{FF2B5EF4-FFF2-40B4-BE49-F238E27FC236}">
                <a16:creationId xmlns:a16="http://schemas.microsoft.com/office/drawing/2014/main" id="{CF48ECCD-2C64-493D-BC4D-1D8D7E1505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78224" y="12826146"/>
            <a:ext cx="6305772" cy="889854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Rettangolo 10">
            <a:extLst>
              <a:ext uri="{FF2B5EF4-FFF2-40B4-BE49-F238E27FC236}">
                <a16:creationId xmlns:a16="http://schemas.microsoft.com/office/drawing/2014/main" id="{98102CFA-25A9-4D68-8909-F1A9195E9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1718" y="279870"/>
            <a:ext cx="86629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it-IT" altLang="it-IT" sz="1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Direzione Generale Cura della Persona, Salute e Welfare</a:t>
            </a:r>
          </a:p>
          <a:p>
            <a:pPr algn="l"/>
            <a:r>
              <a:rPr lang="it-IT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Settore Politiche Sociali, di Inclusione e Pari Opportunità</a:t>
            </a:r>
            <a:endParaRPr lang="it-IT" sz="16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5" name="Rettangolo con angoli arrotondati 4">
            <a:extLst>
              <a:ext uri="{FF2B5EF4-FFF2-40B4-BE49-F238E27FC236}">
                <a16:creationId xmlns:a16="http://schemas.microsoft.com/office/drawing/2014/main" id="{4E073ED3-07A5-AD47-73D4-A0BFFE9B1418}"/>
              </a:ext>
            </a:extLst>
          </p:cNvPr>
          <p:cNvSpPr/>
          <p:nvPr/>
        </p:nvSpPr>
        <p:spPr>
          <a:xfrm>
            <a:off x="1071178" y="1607372"/>
            <a:ext cx="5954233" cy="862648"/>
          </a:xfrm>
          <a:prstGeom prst="roundRect">
            <a:avLst/>
          </a:prstGeom>
          <a:solidFill>
            <a:schemeClr val="bg1"/>
          </a:solidFill>
          <a:ln w="38100" cap="flat">
            <a:solidFill>
              <a:srgbClr val="0070C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4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2004: LR 5</a:t>
            </a:r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B12B4873-B02D-2767-0B4B-A7F7E57BFCD8}"/>
              </a:ext>
            </a:extLst>
          </p:cNvPr>
          <p:cNvSpPr/>
          <p:nvPr/>
        </p:nvSpPr>
        <p:spPr>
          <a:xfrm>
            <a:off x="1071178" y="2946807"/>
            <a:ext cx="5954233" cy="2360930"/>
          </a:xfrm>
          <a:prstGeom prst="roundRect">
            <a:avLst/>
          </a:prstGeom>
          <a:solidFill>
            <a:schemeClr val="bg1"/>
          </a:solidFill>
          <a:ln w="38100" cap="flat">
            <a:solidFill>
              <a:srgbClr val="0070C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4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2007: Primi accordi Lingua italiana con MLPS</a:t>
            </a:r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id="{8B90668C-D771-2730-BE48-8FFE2549F520}"/>
              </a:ext>
            </a:extLst>
          </p:cNvPr>
          <p:cNvSpPr/>
          <p:nvPr/>
        </p:nvSpPr>
        <p:spPr>
          <a:xfrm>
            <a:off x="1094478" y="5680239"/>
            <a:ext cx="5954233" cy="3110071"/>
          </a:xfrm>
          <a:prstGeom prst="roundRect">
            <a:avLst/>
          </a:prstGeom>
          <a:solidFill>
            <a:schemeClr val="bg1"/>
          </a:solidFill>
          <a:ln w="38100" cap="flat">
            <a:solidFill>
              <a:srgbClr val="0070C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825500"/>
            <a:r>
              <a:rPr kumimoji="0" lang="it-IT" sz="4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2010: Primo </a:t>
            </a:r>
            <a:r>
              <a:rPr kumimoji="0" lang="it-IT" sz="4400" b="1" i="1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Piano Regionale Lingua italiana</a:t>
            </a:r>
            <a:r>
              <a:rPr lang="it-IT" sz="4400" b="1" i="1" dirty="0">
                <a:solidFill>
                  <a:schemeClr val="tx1">
                    <a:lumMod val="50000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</a:t>
            </a:r>
            <a:r>
              <a:rPr lang="it-IT" sz="4400" b="1" dirty="0">
                <a:solidFill>
                  <a:schemeClr val="tx1">
                    <a:lumMod val="50000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FEI</a:t>
            </a:r>
            <a:endParaRPr kumimoji="0" lang="it-IT" sz="4400" b="1" i="0" u="none" strike="noStrike" cap="none" spc="0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defTabSz="825500"/>
            <a:r>
              <a:rPr lang="it-IT" sz="4400" b="1" dirty="0">
                <a:solidFill>
                  <a:schemeClr val="tx1">
                    <a:lumMod val="50000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«Parole in Gioco» </a:t>
            </a:r>
            <a:endParaRPr kumimoji="0" lang="it-IT" sz="4400" b="1" i="0" u="none" strike="noStrike" cap="none" spc="0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F90FF9DD-43E5-6A16-6B77-ADE39D184142}"/>
              </a:ext>
            </a:extLst>
          </p:cNvPr>
          <p:cNvSpPr/>
          <p:nvPr/>
        </p:nvSpPr>
        <p:spPr>
          <a:xfrm>
            <a:off x="1105786" y="9313671"/>
            <a:ext cx="5954233" cy="3110071"/>
          </a:xfrm>
          <a:prstGeom prst="roundRect">
            <a:avLst/>
          </a:prstGeom>
          <a:solidFill>
            <a:schemeClr val="bg1"/>
          </a:solidFill>
          <a:ln w="38100" cap="flat">
            <a:solidFill>
              <a:srgbClr val="0070C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4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2011 Protocollo regional</a:t>
            </a:r>
            <a:r>
              <a:rPr lang="it-IT" sz="4400" b="1" dirty="0">
                <a:solidFill>
                  <a:schemeClr val="tx1">
                    <a:lumMod val="50000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 </a:t>
            </a:r>
            <a:r>
              <a:rPr kumimoji="0" lang="it-IT" sz="4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lingua italiana con USR, Province e Anci</a:t>
            </a:r>
          </a:p>
        </p:txBody>
      </p:sp>
      <p:sp>
        <p:nvSpPr>
          <p:cNvPr id="10" name="Rettangolo con angoli arrotondati 9">
            <a:extLst>
              <a:ext uri="{FF2B5EF4-FFF2-40B4-BE49-F238E27FC236}">
                <a16:creationId xmlns:a16="http://schemas.microsoft.com/office/drawing/2014/main" id="{A48FC27C-8070-AD98-C63C-5792A16B8743}"/>
              </a:ext>
            </a:extLst>
          </p:cNvPr>
          <p:cNvSpPr/>
          <p:nvPr/>
        </p:nvSpPr>
        <p:spPr>
          <a:xfrm>
            <a:off x="8496701" y="1712265"/>
            <a:ext cx="5954233" cy="1611789"/>
          </a:xfrm>
          <a:prstGeom prst="roundRect">
            <a:avLst/>
          </a:prstGeom>
          <a:solidFill>
            <a:schemeClr val="bg1"/>
          </a:solidFill>
          <a:ln w="38100" cap="flat">
            <a:solidFill>
              <a:srgbClr val="0070C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4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2011 (2012) Accordo di integrazione</a:t>
            </a:r>
          </a:p>
        </p:txBody>
      </p:sp>
      <p:sp>
        <p:nvSpPr>
          <p:cNvPr id="12" name="Rettangolo con angoli arrotondati 11">
            <a:extLst>
              <a:ext uri="{FF2B5EF4-FFF2-40B4-BE49-F238E27FC236}">
                <a16:creationId xmlns:a16="http://schemas.microsoft.com/office/drawing/2014/main" id="{28A5A6B2-B9CE-4C6C-01EA-087CBE723147}"/>
              </a:ext>
            </a:extLst>
          </p:cNvPr>
          <p:cNvSpPr/>
          <p:nvPr/>
        </p:nvSpPr>
        <p:spPr>
          <a:xfrm>
            <a:off x="8496700" y="4280809"/>
            <a:ext cx="5954233" cy="2360930"/>
          </a:xfrm>
          <a:prstGeom prst="roundRect">
            <a:avLst/>
          </a:prstGeom>
          <a:solidFill>
            <a:schemeClr val="bg1"/>
          </a:solidFill>
          <a:ln w="38100" cap="flat">
            <a:solidFill>
              <a:srgbClr val="0070C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4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2012: istituzione CPIA che assorbono i CTP</a:t>
            </a:r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9858C768-A101-D254-C9FD-BE3122D0F41B}"/>
              </a:ext>
            </a:extLst>
          </p:cNvPr>
          <p:cNvSpPr/>
          <p:nvPr/>
        </p:nvSpPr>
        <p:spPr>
          <a:xfrm>
            <a:off x="16442964" y="6571848"/>
            <a:ext cx="5954233" cy="1611789"/>
          </a:xfrm>
          <a:prstGeom prst="roundRect">
            <a:avLst/>
          </a:prstGeom>
          <a:solidFill>
            <a:schemeClr val="bg1"/>
          </a:solidFill>
          <a:ln w="38100" cap="flat">
            <a:solidFill>
              <a:srgbClr val="0070C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4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2018: B1 per cittadinanza</a:t>
            </a:r>
          </a:p>
        </p:txBody>
      </p:sp>
      <p:sp>
        <p:nvSpPr>
          <p:cNvPr id="15" name="Rettangolo con angoli arrotondati 14">
            <a:extLst>
              <a:ext uri="{FF2B5EF4-FFF2-40B4-BE49-F238E27FC236}">
                <a16:creationId xmlns:a16="http://schemas.microsoft.com/office/drawing/2014/main" id="{1D61F4E4-11EF-4467-FAA8-F4F902B1E8F5}"/>
              </a:ext>
            </a:extLst>
          </p:cNvPr>
          <p:cNvSpPr/>
          <p:nvPr/>
        </p:nvSpPr>
        <p:spPr>
          <a:xfrm>
            <a:off x="16470858" y="8430346"/>
            <a:ext cx="5954233" cy="862648"/>
          </a:xfrm>
          <a:prstGeom prst="roundRect">
            <a:avLst/>
          </a:prstGeom>
          <a:solidFill>
            <a:schemeClr val="bg1"/>
          </a:solidFill>
          <a:ln w="38100" cap="flat">
            <a:solidFill>
              <a:srgbClr val="0070C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4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2020: Covid</a:t>
            </a:r>
          </a:p>
        </p:txBody>
      </p:sp>
      <p:sp>
        <p:nvSpPr>
          <p:cNvPr id="17" name="Rettangolo con angoli arrotondati 16">
            <a:extLst>
              <a:ext uri="{FF2B5EF4-FFF2-40B4-BE49-F238E27FC236}">
                <a16:creationId xmlns:a16="http://schemas.microsoft.com/office/drawing/2014/main" id="{D035AE2C-7395-F85E-6161-E50EBF6568D5}"/>
              </a:ext>
            </a:extLst>
          </p:cNvPr>
          <p:cNvSpPr/>
          <p:nvPr/>
        </p:nvSpPr>
        <p:spPr>
          <a:xfrm>
            <a:off x="16454398" y="1060891"/>
            <a:ext cx="5954233" cy="5357495"/>
          </a:xfrm>
          <a:prstGeom prst="roundRect">
            <a:avLst/>
          </a:prstGeom>
          <a:solidFill>
            <a:schemeClr val="bg1"/>
          </a:solidFill>
          <a:ln w="38100" cap="flat">
            <a:solidFill>
              <a:srgbClr val="0070C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4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2012/2013: </a:t>
            </a:r>
            <a:r>
              <a:rPr kumimoji="0" lang="it-IT" sz="4400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Prime</a:t>
            </a:r>
            <a:r>
              <a:rPr kumimoji="0" lang="it-IT" sz="4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 linee guida per italiano L2 </a:t>
            </a:r>
            <a:r>
              <a:rPr kumimoji="0" lang="it-IT" sz="4400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(Min. Interno, Regioni</a:t>
            </a:r>
            <a:r>
              <a:rPr lang="it-IT" sz="4400" dirty="0">
                <a:solidFill>
                  <a:schemeClr val="tx1">
                    <a:lumMod val="50000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e </a:t>
            </a:r>
            <a:r>
              <a:rPr kumimoji="0" lang="it-IT" sz="4400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MIUR)</a:t>
            </a:r>
            <a:r>
              <a:rPr kumimoji="0" lang="it-IT" sz="4400" b="1" i="0" u="none" strike="noStrike" cap="none" spc="0" normalizeH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 </a:t>
            </a:r>
            <a:r>
              <a:rPr kumimoji="0" lang="it-IT" sz="4400" i="0" u="none" strike="noStrike" cap="none" spc="0" normalizeH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con </a:t>
            </a:r>
            <a:r>
              <a:rPr kumimoji="0" lang="it-IT" sz="4400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ore A1 e A2 e ruolo del terzo settore)</a:t>
            </a:r>
          </a:p>
        </p:txBody>
      </p:sp>
      <p:sp>
        <p:nvSpPr>
          <p:cNvPr id="25" name="Rettangolo con angoli arrotondati 24">
            <a:extLst>
              <a:ext uri="{FF2B5EF4-FFF2-40B4-BE49-F238E27FC236}">
                <a16:creationId xmlns:a16="http://schemas.microsoft.com/office/drawing/2014/main" id="{4CFCEAD2-A862-8746-6E87-BF912F04E605}"/>
              </a:ext>
            </a:extLst>
          </p:cNvPr>
          <p:cNvSpPr/>
          <p:nvPr/>
        </p:nvSpPr>
        <p:spPr>
          <a:xfrm>
            <a:off x="16454397" y="9661176"/>
            <a:ext cx="5954233" cy="3110071"/>
          </a:xfrm>
          <a:prstGeom prst="roundRect">
            <a:avLst/>
          </a:prstGeom>
          <a:solidFill>
            <a:schemeClr val="bg1"/>
          </a:solidFill>
          <a:ln w="38100" cap="flat">
            <a:solidFill>
              <a:srgbClr val="0070C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4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2023: nuove linee guida con formalizzazione B1 e B2</a:t>
            </a:r>
          </a:p>
        </p:txBody>
      </p:sp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96130A80-D620-050A-EFD6-13E60EAB80FF}"/>
              </a:ext>
            </a:extLst>
          </p:cNvPr>
          <p:cNvSpPr/>
          <p:nvPr/>
        </p:nvSpPr>
        <p:spPr>
          <a:xfrm>
            <a:off x="8496700" y="7235274"/>
            <a:ext cx="5954233" cy="5357495"/>
          </a:xfrm>
          <a:prstGeom prst="roundRect">
            <a:avLst/>
          </a:prstGeom>
          <a:solidFill>
            <a:schemeClr val="bg1"/>
          </a:solidFill>
          <a:ln w="38100" cap="flat">
            <a:solidFill>
              <a:srgbClr val="0070C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4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2012: Protocollo</a:t>
            </a:r>
            <a:r>
              <a:rPr kumimoji="0" lang="it-IT" sz="4400" b="1" i="0" u="none" strike="noStrike" cap="none" spc="0" normalizeH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 Ministero Interno MIUR per riconoscimento attestazioni A2 </a:t>
            </a:r>
            <a:r>
              <a:rPr kumimoji="0" lang="it-IT" sz="4400" i="0" u="none" strike="noStrike" cap="none" spc="0" normalizeH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(PLSCE e Acc.do Integrazione)</a:t>
            </a:r>
            <a:endParaRPr kumimoji="0" lang="it-IT" sz="4400" i="0" u="none" strike="noStrike" cap="none" spc="0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FDB2168-44FE-3561-CCEF-9C7FE764B50A}"/>
              </a:ext>
            </a:extLst>
          </p:cNvPr>
          <p:cNvSpPr txBox="1"/>
          <p:nvPr/>
        </p:nvSpPr>
        <p:spPr>
          <a:xfrm>
            <a:off x="602839" y="13075591"/>
            <a:ext cx="5128879" cy="4616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it-IT" b="1" i="0" dirty="0">
                <a:solidFill>
                  <a:schemeClr val="tx1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Bologna, 17 Marzo 2025</a:t>
            </a:r>
            <a:endParaRPr lang="it-IT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2" grpId="0" animBg="1"/>
      <p:bldP spid="14" grpId="0" animBg="1"/>
      <p:bldP spid="15" grpId="0" animBg="1"/>
      <p:bldP spid="17" grpId="0" animBg="1"/>
      <p:bldP spid="25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7DB637-D8F0-5199-B058-4DEB618FC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razie">
            <a:extLst>
              <a:ext uri="{FF2B5EF4-FFF2-40B4-BE49-F238E27FC236}">
                <a16:creationId xmlns:a16="http://schemas.microsoft.com/office/drawing/2014/main" id="{9BE148BA-E7F5-69F0-A2C5-47E58528D480}"/>
              </a:ext>
            </a:extLst>
          </p:cNvPr>
          <p:cNvSpPr txBox="1"/>
          <p:nvPr/>
        </p:nvSpPr>
        <p:spPr>
          <a:xfrm>
            <a:off x="4405414" y="0"/>
            <a:ext cx="19978582" cy="1021407"/>
          </a:xfrm>
          <a:prstGeom prst="rect">
            <a:avLst/>
          </a:prstGeom>
          <a:solidFill>
            <a:srgbClr val="F0AA55"/>
          </a:solidFill>
          <a:ln w="12700">
            <a:solidFill>
              <a:srgbClr val="F0AA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l">
              <a:defRPr sz="12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r>
              <a:rPr lang="it-IT" dirty="0">
                <a:highlight>
                  <a:srgbClr val="F0AA55"/>
                </a:highlight>
              </a:rPr>
              <a:t>  </a:t>
            </a:r>
          </a:p>
        </p:txBody>
      </p:sp>
      <p:pic>
        <p:nvPicPr>
          <p:cNvPr id="18" name="Immagine" descr="Immagine">
            <a:extLst>
              <a:ext uri="{FF2B5EF4-FFF2-40B4-BE49-F238E27FC236}">
                <a16:creationId xmlns:a16="http://schemas.microsoft.com/office/drawing/2014/main" id="{C5330A36-71EE-B045-A74D-18E378F475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83152"/>
            <a:ext cx="4999833" cy="1882661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V">
            <a:extLst>
              <a:ext uri="{FF2B5EF4-FFF2-40B4-BE49-F238E27FC236}">
                <a16:creationId xmlns:a16="http://schemas.microsoft.com/office/drawing/2014/main" id="{1F3BA10D-057A-E511-1420-DD6D5F5C182B}"/>
              </a:ext>
            </a:extLst>
          </p:cNvPr>
          <p:cNvSpPr/>
          <p:nvPr/>
        </p:nvSpPr>
        <p:spPr>
          <a:xfrm>
            <a:off x="-7905061" y="-10481658"/>
            <a:ext cx="16956052" cy="16956052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1" name="V">
            <a:extLst>
              <a:ext uri="{FF2B5EF4-FFF2-40B4-BE49-F238E27FC236}">
                <a16:creationId xmlns:a16="http://schemas.microsoft.com/office/drawing/2014/main" id="{6DC2A172-39E1-85CD-CF6A-6D0F73179C24}"/>
              </a:ext>
            </a:extLst>
          </p:cNvPr>
          <p:cNvSpPr/>
          <p:nvPr/>
        </p:nvSpPr>
        <p:spPr>
          <a:xfrm>
            <a:off x="13945603" y="-10187455"/>
            <a:ext cx="16956052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2" name="V">
            <a:extLst>
              <a:ext uri="{FF2B5EF4-FFF2-40B4-BE49-F238E27FC236}">
                <a16:creationId xmlns:a16="http://schemas.microsoft.com/office/drawing/2014/main" id="{A8340ADB-591A-E29C-038D-585CA360CC8A}"/>
              </a:ext>
            </a:extLst>
          </p:cNvPr>
          <p:cNvSpPr/>
          <p:nvPr/>
        </p:nvSpPr>
        <p:spPr>
          <a:xfrm>
            <a:off x="-8384817" y="746839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3" name="V">
            <a:extLst>
              <a:ext uri="{FF2B5EF4-FFF2-40B4-BE49-F238E27FC236}">
                <a16:creationId xmlns:a16="http://schemas.microsoft.com/office/drawing/2014/main" id="{BBCFE49C-DCE1-A86E-06E4-CA750A298D38}"/>
              </a:ext>
            </a:extLst>
          </p:cNvPr>
          <p:cNvSpPr/>
          <p:nvPr/>
        </p:nvSpPr>
        <p:spPr>
          <a:xfrm>
            <a:off x="17216660" y="1108836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4" name="Rifiuti e cittadini.">
            <a:extLst>
              <a:ext uri="{FF2B5EF4-FFF2-40B4-BE49-F238E27FC236}">
                <a16:creationId xmlns:a16="http://schemas.microsoft.com/office/drawing/2014/main" id="{71B73714-E5BC-C977-34C3-ABCC4549D849}"/>
              </a:ext>
            </a:extLst>
          </p:cNvPr>
          <p:cNvSpPr txBox="1"/>
          <p:nvPr/>
        </p:nvSpPr>
        <p:spPr>
          <a:xfrm>
            <a:off x="0" y="12896849"/>
            <a:ext cx="19145250" cy="819151"/>
          </a:xfrm>
          <a:prstGeom prst="rect">
            <a:avLst/>
          </a:prstGeom>
          <a:solidFill>
            <a:srgbClr val="F0AA55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l">
              <a:defRPr sz="4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 marL="1254125"/>
            <a:endParaRPr lang="it-IT" sz="24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19" name="Immagine" descr="Immagine">
            <a:extLst>
              <a:ext uri="{FF2B5EF4-FFF2-40B4-BE49-F238E27FC236}">
                <a16:creationId xmlns:a16="http://schemas.microsoft.com/office/drawing/2014/main" id="{379D7915-CD03-5AA5-FC8B-4A59AF11C6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78224" y="12826146"/>
            <a:ext cx="6305772" cy="889854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Rettangolo 10">
            <a:extLst>
              <a:ext uri="{FF2B5EF4-FFF2-40B4-BE49-F238E27FC236}">
                <a16:creationId xmlns:a16="http://schemas.microsoft.com/office/drawing/2014/main" id="{4B693C45-A8F8-6EA3-2A42-943F262AF4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1718" y="279870"/>
            <a:ext cx="86629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it-IT" altLang="it-IT" sz="1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Direzione Generale Cura della Persona, Salute e Welfare</a:t>
            </a:r>
          </a:p>
          <a:p>
            <a:pPr algn="l"/>
            <a:r>
              <a:rPr lang="it-IT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Settore Politiche Sociali, di Inclusione e Pari Opportunità</a:t>
            </a:r>
            <a:endParaRPr lang="it-IT" sz="16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11" name="Rettangolo con angoli arrotondati 10">
            <a:extLst>
              <a:ext uri="{FF2B5EF4-FFF2-40B4-BE49-F238E27FC236}">
                <a16:creationId xmlns:a16="http://schemas.microsoft.com/office/drawing/2014/main" id="{0BE8E637-5FC6-8B80-040B-0883F2D26F74}"/>
              </a:ext>
            </a:extLst>
          </p:cNvPr>
          <p:cNvSpPr/>
          <p:nvPr/>
        </p:nvSpPr>
        <p:spPr>
          <a:xfrm>
            <a:off x="6632804" y="1152179"/>
            <a:ext cx="9730987" cy="2935903"/>
          </a:xfrm>
          <a:prstGeom prst="roundRect">
            <a:avLst/>
          </a:prstGeom>
          <a:solidFill>
            <a:schemeClr val="bg1"/>
          </a:solidFill>
          <a:ln w="38100" cap="flat">
            <a:solidFill>
              <a:srgbClr val="0070C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5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2024: Terza edizione di </a:t>
            </a:r>
            <a:r>
              <a:rPr kumimoji="0" lang="it-IT" sz="5400" b="1" i="1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Futuro in corso 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5400" b="1" dirty="0">
                <a:solidFill>
                  <a:schemeClr val="tx1">
                    <a:lumMod val="50000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(FAMI 2021-2027)</a:t>
            </a:r>
            <a:endParaRPr kumimoji="0" lang="it-IT" sz="5400" b="1" i="0" u="none" strike="noStrike" cap="none" spc="0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72F20BC-52D2-71CC-6AE4-1B76621339C2}"/>
              </a:ext>
            </a:extLst>
          </p:cNvPr>
          <p:cNvSpPr txBox="1"/>
          <p:nvPr/>
        </p:nvSpPr>
        <p:spPr>
          <a:xfrm>
            <a:off x="572965" y="3849522"/>
            <a:ext cx="22886072" cy="933588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800" b="1" dirty="0">
                <a:solidFill>
                  <a:srgbClr val="FF0000"/>
                </a:solidFill>
                <a:latin typeface="Aptos" panose="020B0004020202020204" pitchFamily="34" charset="0"/>
              </a:rPr>
              <a:t>… e durante questi anni:</a:t>
            </a: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4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Aptos" panose="020B0004020202020204" pitchFamily="34" charset="0"/>
                <a:sym typeface="Helvetica Neue"/>
              </a:rPr>
              <a:t>Continue revisioni delle linee guida con crescente apertura ai corsi pre-A1 e alfa</a:t>
            </a: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800" b="1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</a:rPr>
              <a:t>Ridefinizione dei sillabi</a:t>
            </a:r>
            <a:endParaRPr kumimoji="0" lang="it-IT" sz="4800" b="1" i="0" u="none" strike="noStrike" cap="none" spc="0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FillTx/>
              <a:latin typeface="Aptos" panose="020B0004020202020204" pitchFamily="34" charset="0"/>
              <a:sym typeface="Helvetica Neue"/>
            </a:endParaRP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4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Aptos" panose="020B0004020202020204" pitchFamily="34" charset="0"/>
                <a:sym typeface="Helvetica Neue"/>
              </a:rPr>
              <a:t>Accordo Regione-USR per definizione «soggetti privati qualificati alla didattica L2»</a:t>
            </a: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800" b="1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</a:rPr>
              <a:t>7 edizioni di piani regionali (FEI e FAMI) e loro interazione con Progetti territoriali</a:t>
            </a: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4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Aptos" panose="020B0004020202020204" pitchFamily="34" charset="0"/>
                <a:sym typeface="Helvetica Neue"/>
              </a:rPr>
              <a:t>…ma anche…</a:t>
            </a: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800" b="1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</a:rPr>
              <a:t>Terremoto del 2012</a:t>
            </a: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4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Aptos" panose="020B0004020202020204" pitchFamily="34" charset="0"/>
                <a:sym typeface="Helvetica Neue"/>
              </a:rPr>
              <a:t>Emergenze sbarchi</a:t>
            </a: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800" b="1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</a:rPr>
              <a:t>Covid</a:t>
            </a: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4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Aptos" panose="020B0004020202020204" pitchFamily="34" charset="0"/>
                <a:sym typeface="Helvetica Neue"/>
              </a:rPr>
              <a:t>Emergenza Ucraina</a:t>
            </a: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800" b="1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</a:rPr>
              <a:t>Alluvioni…..</a:t>
            </a: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4800" b="1" i="0" u="none" strike="noStrike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Aptos" panose="020B0004020202020204" pitchFamily="34" charset="0"/>
                <a:sym typeface="Helvetica Neue"/>
              </a:rPr>
              <a:t>…insomma, una storia breve ma intesa</a:t>
            </a: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F28BE14-026C-A1A8-2E38-2153ABF4BE49}"/>
              </a:ext>
            </a:extLst>
          </p:cNvPr>
          <p:cNvSpPr txBox="1"/>
          <p:nvPr/>
        </p:nvSpPr>
        <p:spPr>
          <a:xfrm>
            <a:off x="969644" y="13084988"/>
            <a:ext cx="5128879" cy="4616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it-IT" b="1" i="0" dirty="0">
                <a:solidFill>
                  <a:schemeClr val="tx1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Bologna, 17 Marzo 2025</a:t>
            </a:r>
            <a:endParaRPr lang="it-IT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4689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9EF2DC-B7FC-6E09-E8B0-212C63269A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razie">
            <a:extLst>
              <a:ext uri="{FF2B5EF4-FFF2-40B4-BE49-F238E27FC236}">
                <a16:creationId xmlns:a16="http://schemas.microsoft.com/office/drawing/2014/main" id="{462BE9CA-7E19-BC21-6E16-0B8355F3CA99}"/>
              </a:ext>
            </a:extLst>
          </p:cNvPr>
          <p:cNvSpPr txBox="1"/>
          <p:nvPr/>
        </p:nvSpPr>
        <p:spPr>
          <a:xfrm>
            <a:off x="4405414" y="0"/>
            <a:ext cx="19978582" cy="1021407"/>
          </a:xfrm>
          <a:prstGeom prst="rect">
            <a:avLst/>
          </a:prstGeom>
          <a:solidFill>
            <a:srgbClr val="F0AA55"/>
          </a:solidFill>
          <a:ln w="12700">
            <a:solidFill>
              <a:srgbClr val="F0AA5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l">
              <a:defRPr sz="12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r>
              <a:rPr lang="it-IT" dirty="0">
                <a:highlight>
                  <a:srgbClr val="F0AA55"/>
                </a:highlight>
              </a:rPr>
              <a:t>  </a:t>
            </a:r>
          </a:p>
        </p:txBody>
      </p:sp>
      <p:pic>
        <p:nvPicPr>
          <p:cNvPr id="18" name="Immagine" descr="Immagine">
            <a:extLst>
              <a:ext uri="{FF2B5EF4-FFF2-40B4-BE49-F238E27FC236}">
                <a16:creationId xmlns:a16="http://schemas.microsoft.com/office/drawing/2014/main" id="{3A238CA4-FAF9-B816-AC15-228D10390B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83152"/>
            <a:ext cx="4999833" cy="1882661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V">
            <a:extLst>
              <a:ext uri="{FF2B5EF4-FFF2-40B4-BE49-F238E27FC236}">
                <a16:creationId xmlns:a16="http://schemas.microsoft.com/office/drawing/2014/main" id="{209395F5-C466-CBC5-78BB-01E84C443E42}"/>
              </a:ext>
            </a:extLst>
          </p:cNvPr>
          <p:cNvSpPr/>
          <p:nvPr/>
        </p:nvSpPr>
        <p:spPr>
          <a:xfrm>
            <a:off x="-7905061" y="-10481658"/>
            <a:ext cx="16956052" cy="16956052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1" name="V">
            <a:extLst>
              <a:ext uri="{FF2B5EF4-FFF2-40B4-BE49-F238E27FC236}">
                <a16:creationId xmlns:a16="http://schemas.microsoft.com/office/drawing/2014/main" id="{0D2CE107-420B-11B2-A678-BDB463A19FDE}"/>
              </a:ext>
            </a:extLst>
          </p:cNvPr>
          <p:cNvSpPr/>
          <p:nvPr/>
        </p:nvSpPr>
        <p:spPr>
          <a:xfrm>
            <a:off x="13945603" y="-10187455"/>
            <a:ext cx="16956052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2" name="V">
            <a:extLst>
              <a:ext uri="{FF2B5EF4-FFF2-40B4-BE49-F238E27FC236}">
                <a16:creationId xmlns:a16="http://schemas.microsoft.com/office/drawing/2014/main" id="{086A25D1-C58C-A167-C866-DC934A49E75C}"/>
              </a:ext>
            </a:extLst>
          </p:cNvPr>
          <p:cNvSpPr/>
          <p:nvPr/>
        </p:nvSpPr>
        <p:spPr>
          <a:xfrm>
            <a:off x="-8384817" y="746839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3" name="V">
            <a:extLst>
              <a:ext uri="{FF2B5EF4-FFF2-40B4-BE49-F238E27FC236}">
                <a16:creationId xmlns:a16="http://schemas.microsoft.com/office/drawing/2014/main" id="{E23913D8-C7CC-7C31-3107-ABCB660C2225}"/>
              </a:ext>
            </a:extLst>
          </p:cNvPr>
          <p:cNvSpPr/>
          <p:nvPr/>
        </p:nvSpPr>
        <p:spPr>
          <a:xfrm>
            <a:off x="17216660" y="1108836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4" name="Rifiuti e cittadini.">
            <a:extLst>
              <a:ext uri="{FF2B5EF4-FFF2-40B4-BE49-F238E27FC236}">
                <a16:creationId xmlns:a16="http://schemas.microsoft.com/office/drawing/2014/main" id="{EA8579C4-FEF1-7893-BFAF-04A9E4C33643}"/>
              </a:ext>
            </a:extLst>
          </p:cNvPr>
          <p:cNvSpPr txBox="1"/>
          <p:nvPr/>
        </p:nvSpPr>
        <p:spPr>
          <a:xfrm>
            <a:off x="0" y="12896849"/>
            <a:ext cx="19145250" cy="819151"/>
          </a:xfrm>
          <a:prstGeom prst="rect">
            <a:avLst/>
          </a:prstGeom>
          <a:solidFill>
            <a:srgbClr val="F0AA5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l">
              <a:defRPr sz="4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 marL="1254125"/>
            <a:endParaRPr lang="it-IT" sz="24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19" name="Immagine" descr="Immagine">
            <a:extLst>
              <a:ext uri="{FF2B5EF4-FFF2-40B4-BE49-F238E27FC236}">
                <a16:creationId xmlns:a16="http://schemas.microsoft.com/office/drawing/2014/main" id="{9373C9BD-241C-3F02-DEF5-9979A08EAE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78224" y="12826146"/>
            <a:ext cx="6305772" cy="889854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Rettangolo 10">
            <a:extLst>
              <a:ext uri="{FF2B5EF4-FFF2-40B4-BE49-F238E27FC236}">
                <a16:creationId xmlns:a16="http://schemas.microsoft.com/office/drawing/2014/main" id="{4EF00D60-D163-125A-4A47-6AC9CAC89A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1718" y="279870"/>
            <a:ext cx="86629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it-IT" altLang="it-IT" sz="1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Direzione Generale Cura della Persona, Salute e Welfare</a:t>
            </a:r>
          </a:p>
          <a:p>
            <a:pPr algn="l"/>
            <a:r>
              <a:rPr lang="it-IT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Settore Politiche Sociali, di Inclusione e Pari Opportunità</a:t>
            </a:r>
            <a:endParaRPr lang="it-IT" sz="16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68C9DC6-DBEE-10F0-10A3-5AAC4DC26F77}"/>
              </a:ext>
            </a:extLst>
          </p:cNvPr>
          <p:cNvSpPr txBox="1"/>
          <p:nvPr/>
        </p:nvSpPr>
        <p:spPr>
          <a:xfrm>
            <a:off x="1386840" y="1840475"/>
            <a:ext cx="22026052" cy="1099172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4400" b="1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Opportunità formative L2 (tipologia e attori) in E-R</a:t>
            </a:r>
            <a:endParaRPr lang="it-IT" sz="4400" kern="100" dirty="0">
              <a:solidFill>
                <a:schemeClr val="tx1">
                  <a:lumMod val="50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it-IT" sz="44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Il piano Regionale Formazione civico linguistica Fami «Futuro in Corso 3» si inserisce in un’offerta più ampie composta da:</a:t>
            </a:r>
          </a:p>
          <a:p>
            <a:pPr>
              <a:spcBef>
                <a:spcPts val="600"/>
              </a:spcBef>
            </a:pPr>
            <a:r>
              <a:rPr lang="it-IT" sz="4400" b="1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Corsi ordinamentali CPIA</a:t>
            </a:r>
          </a:p>
          <a:p>
            <a:pPr>
              <a:spcBef>
                <a:spcPts val="600"/>
              </a:spcBef>
            </a:pPr>
            <a:r>
              <a:rPr lang="it-IT" sz="4400" b="1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Fami territoriali</a:t>
            </a:r>
            <a:endParaRPr lang="it-IT" sz="4400" b="1" kern="100" dirty="0">
              <a:solidFill>
                <a:schemeClr val="tx1">
                  <a:lumMod val="50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it-IT" sz="44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Formazione linguistica di rinforzo offerta da scuole e università (es. per studenti neo arrivati o </a:t>
            </a:r>
            <a:r>
              <a:rPr lang="it-IT" sz="4400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</a:t>
            </a:r>
            <a:r>
              <a:rPr lang="it-IT" sz="44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rasmus)</a:t>
            </a:r>
          </a:p>
          <a:p>
            <a:pPr>
              <a:spcBef>
                <a:spcPts val="600"/>
              </a:spcBef>
            </a:pPr>
            <a:r>
              <a:rPr lang="it-IT" sz="44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Formazione linguistica inserita in altri progetti di accoglienza/protezione o formativi/di qualificazione professionale</a:t>
            </a:r>
          </a:p>
          <a:p>
            <a:pPr>
              <a:spcBef>
                <a:spcPts val="600"/>
              </a:spcBef>
            </a:pPr>
            <a:r>
              <a:rPr lang="it-IT" sz="44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Attività formative a pagamento offerte da scuole di lingue o enti certificatori</a:t>
            </a:r>
          </a:p>
          <a:p>
            <a:pPr>
              <a:spcBef>
                <a:spcPts val="600"/>
              </a:spcBef>
            </a:pPr>
            <a:r>
              <a:rPr lang="it-IT" sz="44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Corsi proposti a livello locale da Centri interculturali, Cooperative, Associazioni, enti locali, </a:t>
            </a:r>
            <a:r>
              <a:rPr lang="it-IT" sz="4400" kern="100" dirty="0" err="1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OdV</a:t>
            </a:r>
            <a:r>
              <a:rPr lang="it-IT" sz="44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parrocchie volontari, gratuiti o attivati utilizzando finanziamenti di fondazioni, 5xmille, piani di zona ecc.</a:t>
            </a:r>
          </a:p>
          <a:p>
            <a:pPr>
              <a:spcBef>
                <a:spcPts val="600"/>
              </a:spcBef>
            </a:pPr>
            <a:r>
              <a:rPr lang="it-IT" sz="4400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Senza dimenticare la f</a:t>
            </a:r>
            <a:r>
              <a:rPr lang="it-IT" sz="44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ormazione “autodidattica” o fatta in contesti informali (pensiamo a quella con i colleghi o nelle famiglie per le badanti)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B7C11DC-1AE4-3DD0-6428-3B4F415FED49}"/>
              </a:ext>
            </a:extLst>
          </p:cNvPr>
          <p:cNvSpPr txBox="1"/>
          <p:nvPr/>
        </p:nvSpPr>
        <p:spPr>
          <a:xfrm>
            <a:off x="1350590" y="13075591"/>
            <a:ext cx="5128879" cy="4616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it-IT" b="1" i="0" dirty="0">
                <a:solidFill>
                  <a:schemeClr val="tx1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Bologna, 17 Marzo 2025</a:t>
            </a:r>
            <a:endParaRPr lang="it-IT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7613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1624DE-8B08-6B6C-12BC-A23470659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razie">
            <a:extLst>
              <a:ext uri="{FF2B5EF4-FFF2-40B4-BE49-F238E27FC236}">
                <a16:creationId xmlns:a16="http://schemas.microsoft.com/office/drawing/2014/main" id="{50D71C07-F0D6-80CC-7189-3A4B9FC9070D}"/>
              </a:ext>
            </a:extLst>
          </p:cNvPr>
          <p:cNvSpPr txBox="1"/>
          <p:nvPr/>
        </p:nvSpPr>
        <p:spPr>
          <a:xfrm>
            <a:off x="4405414" y="0"/>
            <a:ext cx="19978582" cy="1021407"/>
          </a:xfrm>
          <a:prstGeom prst="rect">
            <a:avLst/>
          </a:prstGeom>
          <a:solidFill>
            <a:srgbClr val="F0AA55"/>
          </a:solidFill>
          <a:ln w="12700">
            <a:solidFill>
              <a:srgbClr val="F0AA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l">
              <a:defRPr sz="12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r>
              <a:rPr lang="it-IT" dirty="0">
                <a:highlight>
                  <a:srgbClr val="F0AA55"/>
                </a:highlight>
              </a:rPr>
              <a:t>  </a:t>
            </a:r>
          </a:p>
        </p:txBody>
      </p:sp>
      <p:pic>
        <p:nvPicPr>
          <p:cNvPr id="18" name="Immagine" descr="Immagine">
            <a:extLst>
              <a:ext uri="{FF2B5EF4-FFF2-40B4-BE49-F238E27FC236}">
                <a16:creationId xmlns:a16="http://schemas.microsoft.com/office/drawing/2014/main" id="{14BA62D1-DB0F-2E34-5ECF-90BF2FBA60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83152"/>
            <a:ext cx="4999833" cy="1882661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V">
            <a:extLst>
              <a:ext uri="{FF2B5EF4-FFF2-40B4-BE49-F238E27FC236}">
                <a16:creationId xmlns:a16="http://schemas.microsoft.com/office/drawing/2014/main" id="{28C9DD6B-B094-1372-7BF8-942B2857789E}"/>
              </a:ext>
            </a:extLst>
          </p:cNvPr>
          <p:cNvSpPr/>
          <p:nvPr/>
        </p:nvSpPr>
        <p:spPr>
          <a:xfrm>
            <a:off x="-7905061" y="-10481658"/>
            <a:ext cx="16956052" cy="16956052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1" name="V">
            <a:extLst>
              <a:ext uri="{FF2B5EF4-FFF2-40B4-BE49-F238E27FC236}">
                <a16:creationId xmlns:a16="http://schemas.microsoft.com/office/drawing/2014/main" id="{D03B436E-856F-E8B1-F0CB-0BF227566D1A}"/>
              </a:ext>
            </a:extLst>
          </p:cNvPr>
          <p:cNvSpPr/>
          <p:nvPr/>
        </p:nvSpPr>
        <p:spPr>
          <a:xfrm>
            <a:off x="13945603" y="-10187455"/>
            <a:ext cx="16956052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2" name="V">
            <a:extLst>
              <a:ext uri="{FF2B5EF4-FFF2-40B4-BE49-F238E27FC236}">
                <a16:creationId xmlns:a16="http://schemas.microsoft.com/office/drawing/2014/main" id="{C1B5FE54-8E24-54D9-722F-4442F7A355D4}"/>
              </a:ext>
            </a:extLst>
          </p:cNvPr>
          <p:cNvSpPr/>
          <p:nvPr/>
        </p:nvSpPr>
        <p:spPr>
          <a:xfrm>
            <a:off x="-8384817" y="746839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3" name="V">
            <a:extLst>
              <a:ext uri="{FF2B5EF4-FFF2-40B4-BE49-F238E27FC236}">
                <a16:creationId xmlns:a16="http://schemas.microsoft.com/office/drawing/2014/main" id="{7BA13946-17BD-5BBC-A2CD-A611C5667BB7}"/>
              </a:ext>
            </a:extLst>
          </p:cNvPr>
          <p:cNvSpPr/>
          <p:nvPr/>
        </p:nvSpPr>
        <p:spPr>
          <a:xfrm>
            <a:off x="17216660" y="1108836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4" name="Rifiuti e cittadini.">
            <a:extLst>
              <a:ext uri="{FF2B5EF4-FFF2-40B4-BE49-F238E27FC236}">
                <a16:creationId xmlns:a16="http://schemas.microsoft.com/office/drawing/2014/main" id="{97D18641-4919-4F29-1F19-64676D4077BD}"/>
              </a:ext>
            </a:extLst>
          </p:cNvPr>
          <p:cNvSpPr txBox="1"/>
          <p:nvPr/>
        </p:nvSpPr>
        <p:spPr>
          <a:xfrm>
            <a:off x="0" y="12896849"/>
            <a:ext cx="19145250" cy="819151"/>
          </a:xfrm>
          <a:prstGeom prst="rect">
            <a:avLst/>
          </a:prstGeom>
          <a:solidFill>
            <a:srgbClr val="F0AA55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l">
              <a:defRPr sz="4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 marL="1254125"/>
            <a:endParaRPr lang="it-IT" sz="24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19" name="Immagine" descr="Immagine">
            <a:extLst>
              <a:ext uri="{FF2B5EF4-FFF2-40B4-BE49-F238E27FC236}">
                <a16:creationId xmlns:a16="http://schemas.microsoft.com/office/drawing/2014/main" id="{78822D4F-49D3-FB65-4A9A-459223F2B3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78224" y="12826146"/>
            <a:ext cx="6305772" cy="889854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Rettangolo 10">
            <a:extLst>
              <a:ext uri="{FF2B5EF4-FFF2-40B4-BE49-F238E27FC236}">
                <a16:creationId xmlns:a16="http://schemas.microsoft.com/office/drawing/2014/main" id="{4D34118B-B98D-6C2A-C60C-9DF02BF127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1718" y="279870"/>
            <a:ext cx="86629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it-IT" altLang="it-IT" sz="1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Direzione Generale Cura della Persona, Salute e Welfare</a:t>
            </a:r>
          </a:p>
          <a:p>
            <a:pPr algn="l"/>
            <a:r>
              <a:rPr lang="it-IT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Settore Politiche Sociali, di Inclusione e Pari Opportunità</a:t>
            </a:r>
            <a:endParaRPr lang="it-IT" sz="16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FE645AE-CE07-5A8A-A1E9-8940225CC754}"/>
              </a:ext>
            </a:extLst>
          </p:cNvPr>
          <p:cNvSpPr txBox="1"/>
          <p:nvPr/>
        </p:nvSpPr>
        <p:spPr>
          <a:xfrm>
            <a:off x="3270139" y="3256547"/>
            <a:ext cx="18239090" cy="52498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4800" b="1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Naturalmente, oltre all’offerta, va considerato il valore formale della formazione soprattutto quando questa è legata alla possibile acquisizione di titoli di soggiorno o cittadinanza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4800" b="1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Da qui l’insistenza su un sistema di offerta centrato sui CPIA e che, pur con un forte apporto del terzo settore qualificato, sia governato e/o riconosciuto dal Pubblico</a:t>
            </a:r>
            <a:endParaRPr lang="it-IT" sz="4800" kern="100" dirty="0">
              <a:solidFill>
                <a:schemeClr val="tx1">
                  <a:lumMod val="50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AAAF0FF-3AE9-E12C-68A0-84CEE258B732}"/>
              </a:ext>
            </a:extLst>
          </p:cNvPr>
          <p:cNvSpPr txBox="1"/>
          <p:nvPr/>
        </p:nvSpPr>
        <p:spPr>
          <a:xfrm>
            <a:off x="969644" y="13084988"/>
            <a:ext cx="5128879" cy="4616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it-IT" b="1" i="0" dirty="0">
                <a:solidFill>
                  <a:schemeClr val="tx1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Bologna, 17 Marzo 2025</a:t>
            </a:r>
            <a:endParaRPr lang="it-IT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91102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2D910-9FF9-D061-4ADB-C94246DF1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razie">
            <a:extLst>
              <a:ext uri="{FF2B5EF4-FFF2-40B4-BE49-F238E27FC236}">
                <a16:creationId xmlns:a16="http://schemas.microsoft.com/office/drawing/2014/main" id="{8CC93499-BCFC-E820-1BFE-7B6492384077}"/>
              </a:ext>
            </a:extLst>
          </p:cNvPr>
          <p:cNvSpPr txBox="1"/>
          <p:nvPr/>
        </p:nvSpPr>
        <p:spPr>
          <a:xfrm>
            <a:off x="4405414" y="0"/>
            <a:ext cx="19978582" cy="1021407"/>
          </a:xfrm>
          <a:prstGeom prst="rect">
            <a:avLst/>
          </a:prstGeom>
          <a:solidFill>
            <a:srgbClr val="F0AA55"/>
          </a:solidFill>
          <a:ln w="12700">
            <a:solidFill>
              <a:srgbClr val="F0AA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l">
              <a:defRPr sz="12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r>
              <a:rPr lang="it-IT" dirty="0">
                <a:highlight>
                  <a:srgbClr val="F0AA55"/>
                </a:highlight>
              </a:rPr>
              <a:t>  </a:t>
            </a:r>
          </a:p>
        </p:txBody>
      </p:sp>
      <p:pic>
        <p:nvPicPr>
          <p:cNvPr id="18" name="Immagine" descr="Immagine">
            <a:extLst>
              <a:ext uri="{FF2B5EF4-FFF2-40B4-BE49-F238E27FC236}">
                <a16:creationId xmlns:a16="http://schemas.microsoft.com/office/drawing/2014/main" id="{14E17637-1F74-2FEF-9FA6-48B31D02E9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83152"/>
            <a:ext cx="4999833" cy="1882661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V">
            <a:extLst>
              <a:ext uri="{FF2B5EF4-FFF2-40B4-BE49-F238E27FC236}">
                <a16:creationId xmlns:a16="http://schemas.microsoft.com/office/drawing/2014/main" id="{4F19143F-A08C-4B22-81AC-2A07D35FC787}"/>
              </a:ext>
            </a:extLst>
          </p:cNvPr>
          <p:cNvSpPr/>
          <p:nvPr/>
        </p:nvSpPr>
        <p:spPr>
          <a:xfrm>
            <a:off x="-7905061" y="-10481658"/>
            <a:ext cx="16956052" cy="16956052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1" name="V">
            <a:extLst>
              <a:ext uri="{FF2B5EF4-FFF2-40B4-BE49-F238E27FC236}">
                <a16:creationId xmlns:a16="http://schemas.microsoft.com/office/drawing/2014/main" id="{BF168705-252D-908A-A09B-9D3A64622336}"/>
              </a:ext>
            </a:extLst>
          </p:cNvPr>
          <p:cNvSpPr/>
          <p:nvPr/>
        </p:nvSpPr>
        <p:spPr>
          <a:xfrm>
            <a:off x="13945603" y="-10187455"/>
            <a:ext cx="16956052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2" name="V">
            <a:extLst>
              <a:ext uri="{FF2B5EF4-FFF2-40B4-BE49-F238E27FC236}">
                <a16:creationId xmlns:a16="http://schemas.microsoft.com/office/drawing/2014/main" id="{7F955579-91CC-27FF-A9E1-40F44A540F91}"/>
              </a:ext>
            </a:extLst>
          </p:cNvPr>
          <p:cNvSpPr/>
          <p:nvPr/>
        </p:nvSpPr>
        <p:spPr>
          <a:xfrm>
            <a:off x="-8384817" y="746839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3" name="V">
            <a:extLst>
              <a:ext uri="{FF2B5EF4-FFF2-40B4-BE49-F238E27FC236}">
                <a16:creationId xmlns:a16="http://schemas.microsoft.com/office/drawing/2014/main" id="{5D7825D8-1439-46CD-63D2-472D996BC34F}"/>
              </a:ext>
            </a:extLst>
          </p:cNvPr>
          <p:cNvSpPr/>
          <p:nvPr/>
        </p:nvSpPr>
        <p:spPr>
          <a:xfrm>
            <a:off x="17216660" y="1108836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4" name="Rifiuti e cittadini.">
            <a:extLst>
              <a:ext uri="{FF2B5EF4-FFF2-40B4-BE49-F238E27FC236}">
                <a16:creationId xmlns:a16="http://schemas.microsoft.com/office/drawing/2014/main" id="{C02B9A03-75A6-8302-FA92-708334A10B0B}"/>
              </a:ext>
            </a:extLst>
          </p:cNvPr>
          <p:cNvSpPr txBox="1"/>
          <p:nvPr/>
        </p:nvSpPr>
        <p:spPr>
          <a:xfrm>
            <a:off x="0" y="12896849"/>
            <a:ext cx="19145250" cy="819151"/>
          </a:xfrm>
          <a:prstGeom prst="rect">
            <a:avLst/>
          </a:prstGeom>
          <a:solidFill>
            <a:srgbClr val="F0AA55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l">
              <a:defRPr sz="4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 marL="1254125"/>
            <a:endParaRPr lang="it-IT" sz="24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19" name="Immagine" descr="Immagine">
            <a:extLst>
              <a:ext uri="{FF2B5EF4-FFF2-40B4-BE49-F238E27FC236}">
                <a16:creationId xmlns:a16="http://schemas.microsoft.com/office/drawing/2014/main" id="{29488EA0-578E-3C61-8F9C-CA3E476437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78224" y="12826146"/>
            <a:ext cx="6305772" cy="889854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Rettangolo 10">
            <a:extLst>
              <a:ext uri="{FF2B5EF4-FFF2-40B4-BE49-F238E27FC236}">
                <a16:creationId xmlns:a16="http://schemas.microsoft.com/office/drawing/2014/main" id="{0D3EA545-BBD5-5E9B-4013-D7F66086A6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1718" y="279870"/>
            <a:ext cx="86629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it-IT" altLang="it-IT" sz="1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Direzione Generale Cura della Persona, Salute e Welfare</a:t>
            </a:r>
          </a:p>
          <a:p>
            <a:pPr algn="l"/>
            <a:r>
              <a:rPr lang="it-IT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Settore Politiche Sociali, di Inclusione e Pari Opportunità</a:t>
            </a:r>
            <a:endParaRPr lang="it-IT" sz="16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5D4F952-A5DC-6D7B-54F1-D94414CC17BB}"/>
              </a:ext>
            </a:extLst>
          </p:cNvPr>
          <p:cNvSpPr txBox="1"/>
          <p:nvPr/>
        </p:nvSpPr>
        <p:spPr>
          <a:xfrm>
            <a:off x="1967350" y="1679379"/>
            <a:ext cx="21307646" cy="1099788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lang="it-IT" sz="4800" b="1" i="1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 cosa offre e come si sviluppano i piani regionali?</a:t>
            </a:r>
          </a:p>
          <a:p>
            <a:pPr marL="685800" indent="-685800" algn="l">
              <a:spcBef>
                <a:spcPts val="400"/>
              </a:spcBef>
              <a:buFontTx/>
              <a:buChar char="-"/>
            </a:pPr>
            <a:r>
              <a:rPr lang="it-IT" sz="4800" i="1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Corsi civico-linguistici da livello Alfa a B2 (anche a distanza)</a:t>
            </a:r>
          </a:p>
          <a:p>
            <a:pPr marL="685800" indent="-685800" algn="l">
              <a:spcBef>
                <a:spcPts val="400"/>
              </a:spcBef>
              <a:buFontTx/>
              <a:buChar char="-"/>
            </a:pPr>
            <a:r>
              <a:rPr lang="it-IT" sz="4800" i="1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Corsi di apprendimento specifico</a:t>
            </a:r>
          </a:p>
          <a:p>
            <a:pPr marL="685800" indent="-685800" algn="l">
              <a:spcBef>
                <a:spcPts val="400"/>
              </a:spcBef>
              <a:buFontTx/>
              <a:buChar char="-"/>
            </a:pPr>
            <a:r>
              <a:rPr lang="it-IT" sz="4800" i="1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Servizi di supporto alla didattica (</a:t>
            </a:r>
            <a:r>
              <a:rPr lang="it-IT" sz="4800" i="1" kern="100" dirty="0" err="1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babysitting</a:t>
            </a:r>
            <a:r>
              <a:rPr lang="it-IT" sz="4800" i="1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trasporto, mediazione interculturale, tutoring)</a:t>
            </a:r>
          </a:p>
          <a:p>
            <a:pPr marL="685800" indent="-685800" algn="l">
              <a:spcBef>
                <a:spcPts val="400"/>
              </a:spcBef>
              <a:buFontTx/>
              <a:buChar char="-"/>
            </a:pPr>
            <a:r>
              <a:rPr lang="it-IT" sz="4800" i="1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Formazione docenti</a:t>
            </a:r>
          </a:p>
          <a:p>
            <a:pPr marL="685800" indent="-685800" algn="l">
              <a:spcBef>
                <a:spcPts val="400"/>
              </a:spcBef>
              <a:buFontTx/>
              <a:buChar char="-"/>
            </a:pPr>
            <a:r>
              <a:rPr lang="it-IT" sz="4800" i="1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Formazione amministrativo finanziaria per la rendicontazione</a:t>
            </a:r>
          </a:p>
          <a:p>
            <a:pPr marL="685800" indent="-685800" algn="l">
              <a:spcBef>
                <a:spcPts val="400"/>
              </a:spcBef>
              <a:buFontTx/>
              <a:buChar char="-"/>
            </a:pPr>
            <a:r>
              <a:rPr lang="it-IT" sz="4800" i="1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Sviluppo di applicativi digitali gestionali</a:t>
            </a:r>
          </a:p>
          <a:p>
            <a:pPr marL="685800" indent="-685800" algn="l">
              <a:spcBef>
                <a:spcPts val="400"/>
              </a:spcBef>
              <a:buFontTx/>
              <a:buChar char="-"/>
            </a:pPr>
            <a:r>
              <a:rPr lang="it-IT" sz="4800" i="1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Sviluppo di unità didattiche di apprendimento innovative</a:t>
            </a:r>
          </a:p>
          <a:p>
            <a:pPr marL="685800" indent="-685800" algn="l">
              <a:spcBef>
                <a:spcPts val="400"/>
              </a:spcBef>
              <a:buFontTx/>
              <a:buChar char="-"/>
            </a:pPr>
            <a:r>
              <a:rPr lang="it-IT" sz="4800" i="1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Servizi di innovazione digitale (registro elettronico, app, </a:t>
            </a:r>
            <a:r>
              <a:rPr lang="it-IT" sz="4800" i="1" kern="100" dirty="0" err="1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ecc</a:t>
            </a:r>
            <a:r>
              <a:rPr lang="it-IT" sz="4800" i="1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</a:t>
            </a:r>
          </a:p>
          <a:p>
            <a:pPr marL="685800" indent="-685800" algn="l">
              <a:spcBef>
                <a:spcPts val="400"/>
              </a:spcBef>
              <a:buFontTx/>
              <a:buChar char="-"/>
            </a:pPr>
            <a:r>
              <a:rPr lang="it-IT" sz="4800" i="1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supporto BES </a:t>
            </a:r>
          </a:p>
          <a:p>
            <a:pPr marL="685800" indent="-685800" algn="l">
              <a:spcBef>
                <a:spcPts val="400"/>
              </a:spcBef>
              <a:buFontTx/>
              <a:buChar char="-"/>
            </a:pPr>
            <a:r>
              <a:rPr lang="it-IT" sz="4800" i="1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Attività di orientamento e accompagnamento alla conoscenza del territorio, dei servizi e delle istituzioni</a:t>
            </a:r>
          </a:p>
          <a:p>
            <a:pPr marL="685800" indent="-685800" algn="l">
              <a:spcBef>
                <a:spcPts val="400"/>
              </a:spcBef>
              <a:buFontTx/>
              <a:buChar char="-"/>
            </a:pPr>
            <a:r>
              <a:rPr lang="it-IT" sz="4800" i="1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Acquisto di strumenti e forniture</a:t>
            </a:r>
            <a:endParaRPr lang="it-IT" sz="4800" kern="100" dirty="0">
              <a:solidFill>
                <a:schemeClr val="tx1">
                  <a:lumMod val="50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1B0C89E-888F-D26F-A9E4-AC7075F83FC9}"/>
              </a:ext>
            </a:extLst>
          </p:cNvPr>
          <p:cNvSpPr txBox="1"/>
          <p:nvPr/>
        </p:nvSpPr>
        <p:spPr>
          <a:xfrm>
            <a:off x="868361" y="13075591"/>
            <a:ext cx="5128879" cy="4616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it-IT" b="1" i="0" dirty="0">
                <a:solidFill>
                  <a:schemeClr val="tx1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Bologna, 17 Marzo 2025</a:t>
            </a:r>
            <a:endParaRPr lang="it-IT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8528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58C47-70C2-F3EC-F04E-76B86BAFA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razie">
            <a:extLst>
              <a:ext uri="{FF2B5EF4-FFF2-40B4-BE49-F238E27FC236}">
                <a16:creationId xmlns:a16="http://schemas.microsoft.com/office/drawing/2014/main" id="{31278A1F-DD4F-C61D-8568-B945E322593C}"/>
              </a:ext>
            </a:extLst>
          </p:cNvPr>
          <p:cNvSpPr txBox="1"/>
          <p:nvPr/>
        </p:nvSpPr>
        <p:spPr>
          <a:xfrm>
            <a:off x="4405414" y="0"/>
            <a:ext cx="19978582" cy="1021407"/>
          </a:xfrm>
          <a:prstGeom prst="rect">
            <a:avLst/>
          </a:prstGeom>
          <a:solidFill>
            <a:srgbClr val="F0AA55"/>
          </a:solidFill>
          <a:ln w="12700">
            <a:solidFill>
              <a:srgbClr val="F0AA5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l">
              <a:defRPr sz="12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r>
              <a:rPr lang="it-IT" dirty="0">
                <a:highlight>
                  <a:srgbClr val="F0AA55"/>
                </a:highlight>
              </a:rPr>
              <a:t>  </a:t>
            </a:r>
          </a:p>
        </p:txBody>
      </p:sp>
      <p:pic>
        <p:nvPicPr>
          <p:cNvPr id="18" name="Immagine" descr="Immagine">
            <a:extLst>
              <a:ext uri="{FF2B5EF4-FFF2-40B4-BE49-F238E27FC236}">
                <a16:creationId xmlns:a16="http://schemas.microsoft.com/office/drawing/2014/main" id="{15636351-F85A-41CF-7ED9-8121FA3736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83152"/>
            <a:ext cx="4999833" cy="1882661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V">
            <a:extLst>
              <a:ext uri="{FF2B5EF4-FFF2-40B4-BE49-F238E27FC236}">
                <a16:creationId xmlns:a16="http://schemas.microsoft.com/office/drawing/2014/main" id="{64B974D2-A5F7-49BC-1E79-2824AD0FB7C1}"/>
              </a:ext>
            </a:extLst>
          </p:cNvPr>
          <p:cNvSpPr/>
          <p:nvPr/>
        </p:nvSpPr>
        <p:spPr>
          <a:xfrm>
            <a:off x="-7905061" y="-10481658"/>
            <a:ext cx="16956052" cy="16956052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1" name="V">
            <a:extLst>
              <a:ext uri="{FF2B5EF4-FFF2-40B4-BE49-F238E27FC236}">
                <a16:creationId xmlns:a16="http://schemas.microsoft.com/office/drawing/2014/main" id="{08E42C0A-7F71-2D10-2EAA-CB49C900525C}"/>
              </a:ext>
            </a:extLst>
          </p:cNvPr>
          <p:cNvSpPr/>
          <p:nvPr/>
        </p:nvSpPr>
        <p:spPr>
          <a:xfrm>
            <a:off x="13945603" y="-10187455"/>
            <a:ext cx="16956052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2" name="V">
            <a:extLst>
              <a:ext uri="{FF2B5EF4-FFF2-40B4-BE49-F238E27FC236}">
                <a16:creationId xmlns:a16="http://schemas.microsoft.com/office/drawing/2014/main" id="{B9B881EE-0639-6E84-2967-62E10E30C0FD}"/>
              </a:ext>
            </a:extLst>
          </p:cNvPr>
          <p:cNvSpPr/>
          <p:nvPr/>
        </p:nvSpPr>
        <p:spPr>
          <a:xfrm>
            <a:off x="-8384817" y="746839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3" name="V">
            <a:extLst>
              <a:ext uri="{FF2B5EF4-FFF2-40B4-BE49-F238E27FC236}">
                <a16:creationId xmlns:a16="http://schemas.microsoft.com/office/drawing/2014/main" id="{E810C05B-2CB7-B0AE-EB47-FC1A6E4C0F6A}"/>
              </a:ext>
            </a:extLst>
          </p:cNvPr>
          <p:cNvSpPr/>
          <p:nvPr/>
        </p:nvSpPr>
        <p:spPr>
          <a:xfrm>
            <a:off x="17216660" y="1108836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4" name="Rifiuti e cittadini.">
            <a:extLst>
              <a:ext uri="{FF2B5EF4-FFF2-40B4-BE49-F238E27FC236}">
                <a16:creationId xmlns:a16="http://schemas.microsoft.com/office/drawing/2014/main" id="{707A0F28-7ED7-632B-8371-4372D7D33E81}"/>
              </a:ext>
            </a:extLst>
          </p:cNvPr>
          <p:cNvSpPr txBox="1"/>
          <p:nvPr/>
        </p:nvSpPr>
        <p:spPr>
          <a:xfrm>
            <a:off x="0" y="12896849"/>
            <a:ext cx="19145250" cy="819151"/>
          </a:xfrm>
          <a:prstGeom prst="rect">
            <a:avLst/>
          </a:prstGeom>
          <a:solidFill>
            <a:srgbClr val="F0AA5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l">
              <a:defRPr sz="4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 marL="1254125"/>
            <a:endParaRPr lang="it-IT" sz="24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19" name="Immagine" descr="Immagine">
            <a:extLst>
              <a:ext uri="{FF2B5EF4-FFF2-40B4-BE49-F238E27FC236}">
                <a16:creationId xmlns:a16="http://schemas.microsoft.com/office/drawing/2014/main" id="{5803DE7F-08F4-66F9-A863-6DC4961A41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78224" y="12826146"/>
            <a:ext cx="6305772" cy="889854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Rettangolo 10">
            <a:extLst>
              <a:ext uri="{FF2B5EF4-FFF2-40B4-BE49-F238E27FC236}">
                <a16:creationId xmlns:a16="http://schemas.microsoft.com/office/drawing/2014/main" id="{35E66E0B-798B-38BD-BE60-EDD178BD7C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1718" y="279870"/>
            <a:ext cx="86629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it-IT" altLang="it-IT" sz="1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Direzione Generale Cura della Persona, Salute e Welfare</a:t>
            </a:r>
          </a:p>
          <a:p>
            <a:pPr algn="l"/>
            <a:r>
              <a:rPr lang="it-IT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Settore Politiche Sociali, di Inclusione e Pari Opportunità</a:t>
            </a:r>
            <a:endParaRPr lang="it-IT" sz="16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B71BA54-38E7-0861-742B-F819B3277ADC}"/>
              </a:ext>
            </a:extLst>
          </p:cNvPr>
          <p:cNvSpPr txBox="1"/>
          <p:nvPr/>
        </p:nvSpPr>
        <p:spPr>
          <a:xfrm>
            <a:off x="1944517" y="2033368"/>
            <a:ext cx="21307646" cy="841377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4800" b="1" i="1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Come si sviluppano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4800" b="1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CPIA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4800" b="1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Terzo settore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4800" b="1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ANCI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4800" b="1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ARTER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4800" b="1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REGIONE (governance, interlocuzione con </a:t>
            </a:r>
            <a:r>
              <a:rPr lang="it-IT" sz="4800" b="1" kern="100" dirty="0" err="1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AdG</a:t>
            </a:r>
            <a:r>
              <a:rPr lang="it-IT" sz="4800" b="1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FAMI e co-costruzione linee guida)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CLIQ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Ruolo dei partner associati (USR, Prefetture e Comuni sedi di SAI)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45FDCEA-AD5B-6E70-2C00-F673C7CC46CF}"/>
              </a:ext>
            </a:extLst>
          </p:cNvPr>
          <p:cNvSpPr txBox="1"/>
          <p:nvPr/>
        </p:nvSpPr>
        <p:spPr>
          <a:xfrm>
            <a:off x="969644" y="13084988"/>
            <a:ext cx="5128879" cy="4616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it-IT" b="1" i="0" dirty="0">
                <a:solidFill>
                  <a:schemeClr val="tx1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Bologna, 17 Marzo 2025</a:t>
            </a:r>
            <a:endParaRPr lang="it-IT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4751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647729-65A7-AA64-9C48-811EC9C2A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razie">
            <a:extLst>
              <a:ext uri="{FF2B5EF4-FFF2-40B4-BE49-F238E27FC236}">
                <a16:creationId xmlns:a16="http://schemas.microsoft.com/office/drawing/2014/main" id="{D5BCACED-35CB-F3EF-9D9F-3BAFD3F2633B}"/>
              </a:ext>
            </a:extLst>
          </p:cNvPr>
          <p:cNvSpPr txBox="1"/>
          <p:nvPr/>
        </p:nvSpPr>
        <p:spPr>
          <a:xfrm>
            <a:off x="4405414" y="0"/>
            <a:ext cx="19978582" cy="1021407"/>
          </a:xfrm>
          <a:prstGeom prst="rect">
            <a:avLst/>
          </a:prstGeom>
          <a:solidFill>
            <a:srgbClr val="F0AA55"/>
          </a:solidFill>
          <a:ln w="12700">
            <a:solidFill>
              <a:srgbClr val="F0AA5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l">
              <a:defRPr sz="12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r>
              <a:rPr lang="it-IT" dirty="0">
                <a:highlight>
                  <a:srgbClr val="F0AA55"/>
                </a:highlight>
              </a:rPr>
              <a:t>  </a:t>
            </a:r>
          </a:p>
        </p:txBody>
      </p:sp>
      <p:pic>
        <p:nvPicPr>
          <p:cNvPr id="18" name="Immagine" descr="Immagine">
            <a:extLst>
              <a:ext uri="{FF2B5EF4-FFF2-40B4-BE49-F238E27FC236}">
                <a16:creationId xmlns:a16="http://schemas.microsoft.com/office/drawing/2014/main" id="{BF97D1A9-FD71-12BE-A895-C6D8F7911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83152"/>
            <a:ext cx="4999833" cy="1882661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V">
            <a:extLst>
              <a:ext uri="{FF2B5EF4-FFF2-40B4-BE49-F238E27FC236}">
                <a16:creationId xmlns:a16="http://schemas.microsoft.com/office/drawing/2014/main" id="{BE346101-5B5B-1D50-B092-E2BEAE972930}"/>
              </a:ext>
            </a:extLst>
          </p:cNvPr>
          <p:cNvSpPr/>
          <p:nvPr/>
        </p:nvSpPr>
        <p:spPr>
          <a:xfrm>
            <a:off x="-7905061" y="-10481658"/>
            <a:ext cx="16956052" cy="16956052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1" name="V">
            <a:extLst>
              <a:ext uri="{FF2B5EF4-FFF2-40B4-BE49-F238E27FC236}">
                <a16:creationId xmlns:a16="http://schemas.microsoft.com/office/drawing/2014/main" id="{9533B176-9053-0B3C-ABD6-7F47AE60A6B9}"/>
              </a:ext>
            </a:extLst>
          </p:cNvPr>
          <p:cNvSpPr/>
          <p:nvPr/>
        </p:nvSpPr>
        <p:spPr>
          <a:xfrm>
            <a:off x="13945603" y="-10187455"/>
            <a:ext cx="16956052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2" name="V">
            <a:extLst>
              <a:ext uri="{FF2B5EF4-FFF2-40B4-BE49-F238E27FC236}">
                <a16:creationId xmlns:a16="http://schemas.microsoft.com/office/drawing/2014/main" id="{FFBA842C-F761-DED0-5F54-6770D9BA3D7E}"/>
              </a:ext>
            </a:extLst>
          </p:cNvPr>
          <p:cNvSpPr/>
          <p:nvPr/>
        </p:nvSpPr>
        <p:spPr>
          <a:xfrm>
            <a:off x="-8384817" y="746839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3" name="V">
            <a:extLst>
              <a:ext uri="{FF2B5EF4-FFF2-40B4-BE49-F238E27FC236}">
                <a16:creationId xmlns:a16="http://schemas.microsoft.com/office/drawing/2014/main" id="{DC72FE3D-FA85-FFCC-85CC-E9E9D6D5F084}"/>
              </a:ext>
            </a:extLst>
          </p:cNvPr>
          <p:cNvSpPr/>
          <p:nvPr/>
        </p:nvSpPr>
        <p:spPr>
          <a:xfrm>
            <a:off x="17216660" y="11088362"/>
            <a:ext cx="16956053" cy="16956053"/>
          </a:xfrm>
          <a:prstGeom prst="ellipse">
            <a:avLst/>
          </a:prstGeom>
          <a:ln w="63500">
            <a:solidFill>
              <a:srgbClr val="E6AD64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V</a:t>
            </a:r>
          </a:p>
        </p:txBody>
      </p:sp>
      <p:sp>
        <p:nvSpPr>
          <p:cNvPr id="24" name="Rifiuti e cittadini.">
            <a:extLst>
              <a:ext uri="{FF2B5EF4-FFF2-40B4-BE49-F238E27FC236}">
                <a16:creationId xmlns:a16="http://schemas.microsoft.com/office/drawing/2014/main" id="{84684B2A-9B3C-CE2D-7E79-FE4E2BCEA111}"/>
              </a:ext>
            </a:extLst>
          </p:cNvPr>
          <p:cNvSpPr txBox="1"/>
          <p:nvPr/>
        </p:nvSpPr>
        <p:spPr>
          <a:xfrm>
            <a:off x="0" y="12896849"/>
            <a:ext cx="19145250" cy="819151"/>
          </a:xfrm>
          <a:prstGeom prst="rect">
            <a:avLst/>
          </a:prstGeom>
          <a:solidFill>
            <a:srgbClr val="F0AA5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l">
              <a:defRPr sz="400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 marL="1254125"/>
            <a:endParaRPr lang="it-IT" sz="24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19" name="Immagine" descr="Immagine">
            <a:extLst>
              <a:ext uri="{FF2B5EF4-FFF2-40B4-BE49-F238E27FC236}">
                <a16:creationId xmlns:a16="http://schemas.microsoft.com/office/drawing/2014/main" id="{940F9967-EABE-A581-4C90-DE9CBF2D72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78224" y="12826146"/>
            <a:ext cx="6305772" cy="889854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Rettangolo 10">
            <a:extLst>
              <a:ext uri="{FF2B5EF4-FFF2-40B4-BE49-F238E27FC236}">
                <a16:creationId xmlns:a16="http://schemas.microsoft.com/office/drawing/2014/main" id="{E5E82F67-7140-CA4E-CE78-3CD8F0209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1718" y="279870"/>
            <a:ext cx="86629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it-IT" altLang="it-IT" sz="1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Direzione Generale Cura della Persona, Salute e Welfare</a:t>
            </a:r>
          </a:p>
          <a:p>
            <a:pPr algn="l"/>
            <a:r>
              <a:rPr lang="it-IT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Settore Politiche Sociali, di Inclusione e Pari Opportunità</a:t>
            </a:r>
            <a:endParaRPr lang="it-IT" sz="16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AF330CC-AC42-90C4-D7F0-3884E74A792D}"/>
              </a:ext>
            </a:extLst>
          </p:cNvPr>
          <p:cNvSpPr txBox="1"/>
          <p:nvPr/>
        </p:nvSpPr>
        <p:spPr>
          <a:xfrm>
            <a:off x="759125" y="1565187"/>
            <a:ext cx="22825494" cy="101127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4800" b="1" i="1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Presente e futuro: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4800" b="1" i="1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Oltre alla gestione ed allo sviluppo dei piani regionali di cui siamo capofila, al fine di evitare sovrapposizioni, ripetizioni o mancanze</a:t>
            </a:r>
            <a:r>
              <a:rPr lang="it-IT" sz="4800" b="1" i="1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per la regione si pone forte la necessità di coordinamento e governance (e talvolta di «scambi») tra le varie proposte ed i vari attori impegnati su di esse</a:t>
            </a:r>
            <a:r>
              <a:rPr lang="it-IT" sz="4800" b="1" i="1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it-IT" sz="4800" kern="100" dirty="0">
              <a:solidFill>
                <a:schemeClr val="tx1">
                  <a:lumMod val="50000"/>
                </a:schemeClr>
              </a:solidFill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Proposte che si articolano su piani di intervento a livello regionale:</a:t>
            </a: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- Sanitario (progetto «Persone» - RE-R);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- Integrazione sociale </a:t>
            </a: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</a:t>
            </a: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Progetto «Pleiadi»</a:t>
            </a: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- RE-R</a:t>
            </a: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-Formazione civico linguistica (Progetto «FINC 3» - RE-R)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-Integrazione </a:t>
            </a:r>
            <a:r>
              <a:rPr lang="it-IT" sz="4800" kern="100" dirty="0">
                <a:solidFill>
                  <a:schemeClr val="tx1">
                    <a:lumMod val="5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scolastica (progetto «Una scuola di Parole» - USR-CPIA2 BO)</a:t>
            </a:r>
            <a:endParaRPr lang="it-IT" sz="4800" kern="100" dirty="0">
              <a:solidFill>
                <a:schemeClr val="tx1">
                  <a:lumMod val="50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875EB7B-C8B9-55B3-2710-7648B15BBB56}"/>
              </a:ext>
            </a:extLst>
          </p:cNvPr>
          <p:cNvSpPr txBox="1"/>
          <p:nvPr/>
        </p:nvSpPr>
        <p:spPr>
          <a:xfrm>
            <a:off x="969644" y="13084988"/>
            <a:ext cx="5128879" cy="4616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it-IT" b="1" i="0" dirty="0">
                <a:solidFill>
                  <a:schemeClr val="tx1">
                    <a:lumMod val="50000"/>
                  </a:schemeClr>
                </a:solidFill>
                <a:effectLst/>
                <a:latin typeface="Open Sans" panose="020B0606030504020204" pitchFamily="34" charset="0"/>
              </a:rPr>
              <a:t>Bologna, 17 Marzo 2025</a:t>
            </a:r>
            <a:endParaRPr lang="it-IT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63393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1322</Words>
  <Application>Microsoft Office PowerPoint</Application>
  <PresentationFormat>Personalizzato</PresentationFormat>
  <Paragraphs>185</Paragraphs>
  <Slides>13</Slides>
  <Notes>12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9" baseType="lpstr">
      <vt:lpstr>Aptos</vt:lpstr>
      <vt:lpstr>Arial</vt:lpstr>
      <vt:lpstr>Helvetica Neue</vt:lpstr>
      <vt:lpstr>Helvetica Neue Medium</vt:lpstr>
      <vt:lpstr>Open Sans</vt:lpstr>
      <vt:lpstr>21_BasicWhite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Barbieri Marzio</dc:creator>
  <cp:lastModifiedBy>Barbieri Marzio</cp:lastModifiedBy>
  <cp:revision>14</cp:revision>
  <dcterms:modified xsi:type="dcterms:W3CDTF">2025-03-12T10:04:44Z</dcterms:modified>
</cp:coreProperties>
</file>