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9" r:id="rId2"/>
    <p:sldId id="320" r:id="rId3"/>
    <p:sldId id="325" r:id="rId4"/>
    <p:sldId id="331" r:id="rId5"/>
    <p:sldId id="332" r:id="rId6"/>
    <p:sldId id="333" r:id="rId7"/>
    <p:sldId id="335" r:id="rId8"/>
    <p:sldId id="336" r:id="rId9"/>
    <p:sldId id="337" r:id="rId10"/>
    <p:sldId id="290" r:id="rId11"/>
    <p:sldId id="326" r:id="rId12"/>
    <p:sldId id="327" r:id="rId13"/>
    <p:sldId id="339" r:id="rId14"/>
    <p:sldId id="340" r:id="rId15"/>
    <p:sldId id="322" r:id="rId16"/>
    <p:sldId id="323" r:id="rId17"/>
    <p:sldId id="324" r:id="rId18"/>
    <p:sldId id="330" r:id="rId19"/>
  </p:sldIdLst>
  <p:sldSz cx="9144000" cy="6858000" type="screen4x3"/>
  <p:notesSz cx="7102475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CC0099"/>
    <a:srgbClr val="9933FF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A563B721-7B66-4BCF-923B-CA8A021E9AB7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3E0F5F5F-B4BF-4505-8E1C-883866CADEA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20AEFB-4B7B-47DF-9836-9667B325008F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Fotocopie griglie e</a:t>
            </a:r>
            <a:r>
              <a:rPr lang="it-IT" baseline="0" dirty="0" smtClean="0"/>
              <a:t> file mandato ai colleghi via mail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0F5F5F-B4BF-4505-8E1C-883866CADEAE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784A4-B6FB-47F4-9CB2-8CF90B6F51F8}" type="datetimeFigureOut">
              <a:rPr lang="it-IT" smtClean="0"/>
              <a:pPr/>
              <a:t>06/11/2016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F0A33-1B25-4D31-B143-6D2EB216C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Progettaz%20UD%20Ciani%20Balzaretti.do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griglia%20UdA.doc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OMPITO%20AUTENTICO%20infanzia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COMPITOAUTENTICOMAGOMERLINO-QUINTA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AnalisiCompitoAutentico-CappelloMagoMerlino%20secondaria.doc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ANALISI%20DI%20UN%20COMPITO%20AUTENTICO%20gruppo%20D%20E%20(1).ppt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428604"/>
            <a:ext cx="7772400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000" b="1" dirty="0" smtClean="0"/>
              <a:t/>
            </a:r>
            <a:br>
              <a:rPr lang="it-IT" sz="2000" b="1" dirty="0" smtClean="0"/>
            </a:br>
            <a:r>
              <a:rPr lang="it-IT" sz="2000" b="1" dirty="0" smtClean="0"/>
              <a:t/>
            </a:r>
            <a:br>
              <a:rPr lang="it-IT" sz="2000" b="1" dirty="0" smtClean="0"/>
            </a:br>
            <a:r>
              <a:rPr lang="it-IT" sz="2000" b="1" dirty="0" smtClean="0"/>
              <a:t/>
            </a:r>
            <a:br>
              <a:rPr lang="it-IT" sz="2000" b="1" dirty="0" smtClean="0"/>
            </a:br>
            <a:r>
              <a:rPr lang="it-IT" sz="3100" b="1" dirty="0" smtClean="0"/>
              <a:t>ISTITUTO COMPRENSIVO CASTEL SAN PIETRO TERME</a:t>
            </a:r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3100" b="1" u="sng" dirty="0" smtClean="0"/>
              <a:t>PROGETTO </a:t>
            </a:r>
            <a:r>
              <a:rPr lang="it-IT" sz="3100" b="1" u="sng" dirty="0" err="1" smtClean="0"/>
              <a:t>DI</a:t>
            </a:r>
            <a:r>
              <a:rPr lang="it-IT" sz="3100" b="1" u="sng" dirty="0" smtClean="0"/>
              <a:t> FORMAZIONE 2016/17</a:t>
            </a:r>
            <a:r>
              <a:rPr lang="it-IT" sz="2000" b="1" u="sng" dirty="0" smtClean="0"/>
              <a:t/>
            </a:r>
            <a:br>
              <a:rPr lang="it-IT" sz="2000" b="1" u="sng" dirty="0" smtClean="0"/>
            </a:br>
            <a:r>
              <a:rPr lang="it-IT" sz="2000" b="1" u="sng" dirty="0" smtClean="0"/>
              <a:t>           </a:t>
            </a:r>
            <a:endParaRPr lang="it-IT" sz="2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2708920"/>
            <a:ext cx="7010400" cy="1600200"/>
          </a:xfrm>
        </p:spPr>
        <p:txBody>
          <a:bodyPr/>
          <a:lstStyle/>
          <a:p>
            <a:pPr algn="ctr" eaLnBrk="1" hangingPunct="1"/>
            <a:r>
              <a:rPr lang="it-IT" dirty="0" smtClean="0">
                <a:solidFill>
                  <a:srgbClr val="FF0000"/>
                </a:solidFill>
              </a:rPr>
              <a:t>“Applicazione Indicazioni Nazionali: progettare per competenze ”</a:t>
            </a:r>
          </a:p>
          <a:p>
            <a:pPr eaLnBrk="1" hangingPunct="1"/>
            <a:endParaRPr lang="it-IT" dirty="0" smtClean="0"/>
          </a:p>
        </p:txBody>
      </p:sp>
      <p:pic>
        <p:nvPicPr>
          <p:cNvPr id="4100" name="Picture 4" descr="C:\Users\Katia\Desktop\images6NPLT2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3" y="4005065"/>
            <a:ext cx="6696918" cy="2448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it-IT" dirty="0" smtClean="0">
                <a:solidFill>
                  <a:schemeClr val="tx1"/>
                </a:solidFill>
              </a:rPr>
              <a:t>Attività in sottogruppi per costruire una </a:t>
            </a:r>
            <a:r>
              <a:rPr lang="it-IT" dirty="0" err="1" smtClean="0">
                <a:solidFill>
                  <a:schemeClr val="tx1"/>
                </a:solidFill>
              </a:rPr>
              <a:t>UdA</a:t>
            </a:r>
            <a:r>
              <a:rPr lang="it-IT" dirty="0" smtClean="0">
                <a:solidFill>
                  <a:schemeClr val="tx1"/>
                </a:solidFill>
              </a:rPr>
              <a:t> a partire da una griglia di progettazione (vedi griglie UD e </a:t>
            </a:r>
            <a:r>
              <a:rPr lang="it-IT" dirty="0" err="1" smtClean="0">
                <a:solidFill>
                  <a:schemeClr val="tx1"/>
                </a:solidFill>
              </a:rPr>
              <a:t>UdA</a:t>
            </a:r>
            <a:r>
              <a:rPr lang="it-IT" dirty="0" smtClean="0">
                <a:solidFill>
                  <a:schemeClr val="tx1"/>
                </a:solidFill>
              </a:rPr>
              <a:t>)</a:t>
            </a:r>
          </a:p>
          <a:p>
            <a:pPr lvl="0"/>
            <a:endParaRPr lang="it-IT" dirty="0" smtClean="0">
              <a:solidFill>
                <a:schemeClr val="tx1"/>
              </a:solidFill>
            </a:endParaRPr>
          </a:p>
          <a:p>
            <a:pPr lvl="0"/>
            <a:r>
              <a:rPr lang="it-IT" dirty="0" smtClean="0">
                <a:solidFill>
                  <a:schemeClr val="tx1"/>
                </a:solidFill>
              </a:rPr>
              <a:t> </a:t>
            </a:r>
          </a:p>
          <a:p>
            <a:endParaRPr lang="it-IT" dirty="0"/>
          </a:p>
        </p:txBody>
      </p:sp>
      <p:pic>
        <p:nvPicPr>
          <p:cNvPr id="1026" name="Picture 2" descr="C:\Users\Katia\Desktop\imagesOXF6P7J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521837"/>
            <a:ext cx="5266404" cy="4499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Presentazione delle griglie</a:t>
            </a:r>
          </a:p>
          <a:p>
            <a:pPr>
              <a:buNone/>
            </a:pPr>
            <a:endParaRPr lang="it-IT" dirty="0" smtClean="0">
              <a:hlinkClick r:id="rId2" action="ppaction://hlinkfile"/>
            </a:endParaRPr>
          </a:p>
          <a:p>
            <a:pPr algn="ctr">
              <a:buNone/>
            </a:pPr>
            <a:r>
              <a:rPr lang="it-IT" dirty="0" smtClean="0">
                <a:hlinkClick r:id="rId2" action="ppaction://hlinkfile"/>
              </a:rPr>
              <a:t>Unità Didattica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Frutto ricerca Università di Bologna condotta da </a:t>
            </a:r>
          </a:p>
          <a:p>
            <a:pPr>
              <a:buNone/>
            </a:pPr>
            <a:r>
              <a:rPr lang="it-IT" dirty="0" err="1" smtClean="0"/>
              <a:t>Balzaretti-Vannini</a:t>
            </a:r>
            <a:r>
              <a:rPr lang="it-IT" dirty="0" smtClean="0"/>
              <a:t> in seguito all’analisi dei lavori </a:t>
            </a:r>
          </a:p>
          <a:p>
            <a:pPr>
              <a:buNone/>
            </a:pPr>
            <a:r>
              <a:rPr lang="it-IT" dirty="0" smtClean="0"/>
              <a:t>prodotti dai docenti coinvolti nella sperimentazione </a:t>
            </a:r>
          </a:p>
          <a:p>
            <a:pPr>
              <a:buNone/>
            </a:pPr>
            <a:r>
              <a:rPr lang="it-IT" dirty="0" smtClean="0"/>
              <a:t>Indicazioni Nazionali.</a:t>
            </a:r>
          </a:p>
          <a:p>
            <a:pPr>
              <a:buNone/>
            </a:pPr>
            <a:r>
              <a:rPr lang="it-IT" dirty="0" smtClean="0"/>
              <a:t>Tentativo di uniformare il linguaggio.</a:t>
            </a:r>
          </a:p>
          <a:p>
            <a:pPr>
              <a:buNone/>
            </a:pPr>
            <a:r>
              <a:rPr lang="it-IT" dirty="0" smtClean="0"/>
              <a:t>Utile per la progettazione disciplinare e per la </a:t>
            </a:r>
          </a:p>
          <a:p>
            <a:pPr>
              <a:buNone/>
            </a:pPr>
            <a:r>
              <a:rPr lang="it-IT" dirty="0" smtClean="0"/>
              <a:t>riflessione personale nell’ottica di una progettazione </a:t>
            </a:r>
          </a:p>
          <a:p>
            <a:pPr>
              <a:buNone/>
            </a:pPr>
            <a:r>
              <a:rPr lang="it-IT" dirty="0" smtClean="0"/>
              <a:t>comune.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dirty="0" smtClean="0">
                <a:hlinkClick r:id="rId2" action="ppaction://hlinkfile"/>
              </a:rPr>
              <a:t>Unità d’Apprendimento</a:t>
            </a:r>
            <a:endParaRPr lang="it-IT" dirty="0" smtClean="0"/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CHE COS’È L’UNITÀ </a:t>
            </a:r>
            <a:r>
              <a:rPr lang="it-IT" dirty="0" err="1" smtClean="0"/>
              <a:t>DI</a:t>
            </a:r>
            <a:r>
              <a:rPr lang="it-IT" dirty="0" smtClean="0"/>
              <a:t> APPRENDIMENTO?</a:t>
            </a:r>
          </a:p>
          <a:p>
            <a:r>
              <a:rPr lang="it-IT" dirty="0" smtClean="0"/>
              <a:t>L’</a:t>
            </a:r>
            <a:r>
              <a:rPr lang="it-IT" i="1" dirty="0" err="1" smtClean="0"/>
              <a:t>UdA</a:t>
            </a:r>
            <a:r>
              <a:rPr lang="it-IT" i="1" dirty="0" smtClean="0"/>
              <a:t> è un indirizzo metodologico, cioè un’idea e</a:t>
            </a:r>
          </a:p>
          <a:p>
            <a:pPr>
              <a:buNone/>
            </a:pPr>
            <a:r>
              <a:rPr lang="it-IT" i="1" dirty="0" smtClean="0"/>
              <a:t>un’indicazione su come organizzare e gestire</a:t>
            </a:r>
          </a:p>
          <a:p>
            <a:pPr>
              <a:buNone/>
            </a:pPr>
            <a:r>
              <a:rPr lang="it-IT" dirty="0" smtClean="0"/>
              <a:t>l’attività di apprendimento/ insegnamento;</a:t>
            </a:r>
          </a:p>
          <a:p>
            <a:r>
              <a:rPr lang="it-IT" dirty="0" smtClean="0"/>
              <a:t> l’</a:t>
            </a:r>
            <a:r>
              <a:rPr lang="it-IT" i="1" dirty="0" err="1" smtClean="0"/>
              <a:t>UdA</a:t>
            </a:r>
            <a:r>
              <a:rPr lang="it-IT" i="1" dirty="0" smtClean="0"/>
              <a:t> è un evento, cioè lo svolgersi ed il dispiegarsi</a:t>
            </a:r>
          </a:p>
          <a:p>
            <a:pPr>
              <a:buNone/>
            </a:pPr>
            <a:r>
              <a:rPr lang="it-IT" i="1" dirty="0" smtClean="0"/>
              <a:t>concreto dell’attività educativa e didattica;</a:t>
            </a:r>
          </a:p>
          <a:p>
            <a:r>
              <a:rPr lang="it-IT" dirty="0" smtClean="0"/>
              <a:t> l’</a:t>
            </a:r>
            <a:r>
              <a:rPr lang="it-IT" i="1" dirty="0" err="1" smtClean="0"/>
              <a:t>UdA</a:t>
            </a:r>
            <a:r>
              <a:rPr lang="it-IT" i="1" dirty="0" smtClean="0"/>
              <a:t> è lo strumento progettuale per organizzare</a:t>
            </a:r>
          </a:p>
          <a:p>
            <a:pPr>
              <a:buNone/>
            </a:pPr>
            <a:r>
              <a:rPr lang="it-IT" i="1" dirty="0" smtClean="0"/>
              <a:t>l’attività apprendimento e insegnamento.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                                  (Ermanno </a:t>
            </a:r>
            <a:r>
              <a:rPr lang="it-IT" dirty="0" err="1" smtClean="0"/>
              <a:t>Puricelli</a:t>
            </a:r>
            <a:r>
              <a:rPr lang="it-IT" dirty="0" smtClean="0"/>
              <a:t>, 2003)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it-IT" dirty="0" smtClean="0"/>
              <a:t>CARATTERISTICHE DELL’UDA</a:t>
            </a:r>
          </a:p>
          <a:p>
            <a:r>
              <a:rPr lang="it-IT" dirty="0" smtClean="0"/>
              <a:t>È una metodologia, ma è reale e non astratta: è</a:t>
            </a:r>
          </a:p>
          <a:p>
            <a:pPr>
              <a:buNone/>
            </a:pPr>
            <a:r>
              <a:rPr lang="it-IT" dirty="0" smtClean="0"/>
              <a:t>costituita da parti ed ha un titolo.</a:t>
            </a:r>
          </a:p>
          <a:p>
            <a:r>
              <a:rPr lang="it-IT" dirty="0" smtClean="0"/>
              <a:t>È un insieme (unità organica ed effettiva) di </a:t>
            </a:r>
            <a:r>
              <a:rPr lang="it-IT" i="1" dirty="0" smtClean="0"/>
              <a:t>occasioni di</a:t>
            </a:r>
          </a:p>
          <a:p>
            <a:pPr>
              <a:buNone/>
            </a:pPr>
            <a:r>
              <a:rPr lang="it-IT" i="1" dirty="0" smtClean="0"/>
              <a:t>apprendimento che consentono all’allievo di entrare in</a:t>
            </a:r>
          </a:p>
          <a:p>
            <a:pPr>
              <a:buNone/>
            </a:pPr>
            <a:r>
              <a:rPr lang="it-IT" dirty="0" smtClean="0"/>
              <a:t>un rapporto personale con il sapere attraverso compiti</a:t>
            </a:r>
          </a:p>
          <a:p>
            <a:pPr>
              <a:buNone/>
            </a:pPr>
            <a:r>
              <a:rPr lang="it-IT" dirty="0" smtClean="0"/>
              <a:t>che conducono a </a:t>
            </a:r>
            <a:r>
              <a:rPr lang="it-IT" i="1" dirty="0" smtClean="0"/>
              <a:t>prodotti.</a:t>
            </a:r>
          </a:p>
          <a:p>
            <a:r>
              <a:rPr lang="it-IT" dirty="0" smtClean="0"/>
              <a:t>Prevede quindi sempre compiti reali (o simulati) a</a:t>
            </a:r>
          </a:p>
          <a:p>
            <a:pPr>
              <a:buNone/>
            </a:pPr>
            <a:r>
              <a:rPr lang="it-IT" dirty="0" smtClean="0"/>
              <a:t>partire dalle risorse (conoscenze, abilità) da mobilitare</a:t>
            </a:r>
          </a:p>
          <a:p>
            <a:pPr>
              <a:buNone/>
            </a:pPr>
            <a:r>
              <a:rPr lang="it-IT" dirty="0" smtClean="0"/>
              <a:t>per far diventare lo studente competente.</a:t>
            </a:r>
          </a:p>
          <a:p>
            <a:r>
              <a:rPr lang="it-IT" dirty="0" smtClean="0"/>
              <a:t>Ogni </a:t>
            </a:r>
            <a:r>
              <a:rPr lang="it-IT" dirty="0" err="1" smtClean="0"/>
              <a:t>UdA</a:t>
            </a:r>
            <a:r>
              <a:rPr lang="it-IT" dirty="0" smtClean="0"/>
              <a:t> deve sempre mirare ad almeno una</a:t>
            </a:r>
          </a:p>
          <a:p>
            <a:pPr>
              <a:buNone/>
            </a:pPr>
            <a:r>
              <a:rPr lang="it-IT" dirty="0" smtClean="0"/>
              <a:t>competenza tra quelle presenti nel repertorio di</a:t>
            </a:r>
          </a:p>
          <a:p>
            <a:pPr>
              <a:buNone/>
            </a:pPr>
            <a:r>
              <a:rPr lang="it-IT" dirty="0" smtClean="0"/>
              <a:t>riferimento.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Costruire un’unità d’apprendimento significa  quindi</a:t>
            </a:r>
          </a:p>
          <a:p>
            <a:pPr>
              <a:buNone/>
            </a:pPr>
            <a:r>
              <a:rPr lang="it-IT" dirty="0" smtClean="0"/>
              <a:t>progettare in team senza </a:t>
            </a:r>
            <a:r>
              <a:rPr lang="it-IT" dirty="0" err="1" smtClean="0"/>
              <a:t>settorializzare</a:t>
            </a: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l’apprendimento, nell’ottica della competenza da </a:t>
            </a:r>
          </a:p>
          <a:p>
            <a:pPr>
              <a:buNone/>
            </a:pPr>
            <a:r>
              <a:rPr lang="it-IT" dirty="0" smtClean="0"/>
              <a:t>raggiungere, che non è  frammentabile ed è sempre in </a:t>
            </a:r>
          </a:p>
          <a:p>
            <a:pPr>
              <a:buNone/>
            </a:pPr>
            <a:r>
              <a:rPr lang="it-IT" dirty="0" smtClean="0"/>
              <a:t>evoluzione.</a:t>
            </a:r>
          </a:p>
          <a:p>
            <a:pPr>
              <a:buNone/>
            </a:pPr>
            <a:r>
              <a:rPr lang="it-IT" dirty="0" smtClean="0"/>
              <a:t>Nel dibattito pedagogico attuale si riflette sulla</a:t>
            </a:r>
          </a:p>
          <a:p>
            <a:pPr>
              <a:buNone/>
            </a:pPr>
            <a:r>
              <a:rPr lang="it-IT" dirty="0" smtClean="0"/>
              <a:t>terminologia utilizzabile ; tuttavia resta basilare che la </a:t>
            </a:r>
          </a:p>
          <a:p>
            <a:pPr>
              <a:buNone/>
            </a:pPr>
            <a:r>
              <a:rPr lang="it-IT" dirty="0" smtClean="0"/>
              <a:t>didattica per competenze ha come sfondo sempre un </a:t>
            </a:r>
          </a:p>
          <a:p>
            <a:pPr>
              <a:buNone/>
            </a:pPr>
            <a:r>
              <a:rPr lang="it-IT" dirty="0" smtClean="0"/>
              <a:t>approccio attivo e il proporre simulazioni di contesto.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it-IT" dirty="0" err="1" smtClean="0">
                <a:solidFill>
                  <a:srgbClr val="FF33CC"/>
                </a:solidFill>
              </a:rPr>
              <a:t>Quindi…………</a:t>
            </a:r>
            <a:r>
              <a:rPr lang="it-IT" dirty="0" smtClean="0">
                <a:solidFill>
                  <a:srgbClr val="FF33CC"/>
                </a:solidFill>
              </a:rPr>
              <a:t>..</a:t>
            </a:r>
          </a:p>
          <a:p>
            <a:pPr>
              <a:buNone/>
            </a:pPr>
            <a:r>
              <a:rPr lang="it-IT" dirty="0" smtClean="0"/>
              <a:t>Ora,  progettazione!</a:t>
            </a:r>
          </a:p>
          <a:p>
            <a:pPr>
              <a:buNone/>
            </a:pPr>
            <a:r>
              <a:rPr lang="it-IT" dirty="0" smtClean="0"/>
              <a:t>Dopo, in classe, sperimentazione!!!</a:t>
            </a:r>
          </a:p>
          <a:p>
            <a:pPr>
              <a:buNone/>
            </a:pPr>
            <a:r>
              <a:rPr lang="it-IT" dirty="0" smtClean="0"/>
              <a:t>Per programmare, abbiamo oggi e il prossimo</a:t>
            </a:r>
          </a:p>
          <a:p>
            <a:pPr>
              <a:buNone/>
            </a:pPr>
            <a:r>
              <a:rPr lang="it-IT" dirty="0" smtClean="0"/>
              <a:t>Incontro.</a:t>
            </a:r>
          </a:p>
          <a:p>
            <a:pPr>
              <a:buNone/>
            </a:pPr>
            <a:r>
              <a:rPr lang="it-IT" dirty="0" smtClean="0"/>
              <a:t>Il team oggi deve definire un ambito di lavoro comune</a:t>
            </a:r>
          </a:p>
          <a:p>
            <a:pPr>
              <a:buNone/>
            </a:pPr>
            <a:r>
              <a:rPr lang="it-IT" dirty="0" smtClean="0"/>
              <a:t>a diverse discipline che concorrono alla costruzione </a:t>
            </a:r>
          </a:p>
          <a:p>
            <a:pPr>
              <a:buNone/>
            </a:pPr>
            <a:r>
              <a:rPr lang="it-IT" dirty="0" smtClean="0"/>
              <a:t>della/delle competenza/e scelta/e, compilando la </a:t>
            </a:r>
          </a:p>
          <a:p>
            <a:pPr>
              <a:buNone/>
            </a:pPr>
            <a:r>
              <a:rPr lang="it-IT" dirty="0" smtClean="0"/>
              <a:t>prima parte della griglia (fino allo SVILUPPO </a:t>
            </a:r>
            <a:r>
              <a:rPr lang="it-IT" dirty="0" err="1" smtClean="0"/>
              <a:t>UdA</a:t>
            </a:r>
            <a:r>
              <a:rPr lang="it-IT" dirty="0" smtClean="0"/>
              <a:t>)</a:t>
            </a:r>
          </a:p>
          <a:p>
            <a:pPr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Durante il prossimo incontro, il team completa la </a:t>
            </a:r>
          </a:p>
          <a:p>
            <a:pPr>
              <a:buNone/>
            </a:pPr>
            <a:r>
              <a:rPr lang="it-IT" dirty="0" smtClean="0"/>
              <a:t>compilazione della griglia progettuale e si accorda con </a:t>
            </a:r>
          </a:p>
          <a:p>
            <a:pPr>
              <a:buNone/>
            </a:pPr>
            <a:r>
              <a:rPr lang="it-IT" dirty="0" smtClean="0"/>
              <a:t>i colleghi sulla sperimentazione da mettere in atto  in </a:t>
            </a:r>
          </a:p>
          <a:p>
            <a:pPr>
              <a:buNone/>
            </a:pPr>
            <a:r>
              <a:rPr lang="it-IT" dirty="0" smtClean="0"/>
              <a:t>classe.</a:t>
            </a:r>
          </a:p>
          <a:p>
            <a:pPr>
              <a:buNone/>
            </a:pPr>
            <a:r>
              <a:rPr lang="it-IT" dirty="0" smtClean="0"/>
              <a:t>La conclusione è la realizzazione di un compito </a:t>
            </a:r>
          </a:p>
          <a:p>
            <a:pPr>
              <a:buNone/>
            </a:pPr>
            <a:r>
              <a:rPr lang="it-IT" dirty="0" smtClean="0"/>
              <a:t>Complesso.</a:t>
            </a:r>
          </a:p>
          <a:p>
            <a:pPr>
              <a:buNone/>
            </a:pPr>
            <a:r>
              <a:rPr lang="it-IT" dirty="0" smtClean="0"/>
              <a:t>Per il momento escludiamo le parti relative alla </a:t>
            </a:r>
          </a:p>
          <a:p>
            <a:pPr>
              <a:buNone/>
            </a:pPr>
            <a:r>
              <a:rPr lang="it-IT" dirty="0" smtClean="0"/>
              <a:t>valutazione.</a:t>
            </a: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Dal 22 novembre avrete tempo di sperimentare </a:t>
            </a:r>
          </a:p>
          <a:p>
            <a:pPr>
              <a:buNone/>
            </a:pPr>
            <a:r>
              <a:rPr lang="it-IT" dirty="0" smtClean="0"/>
              <a:t>quanto elaborato e di produrre una documentazione </a:t>
            </a:r>
          </a:p>
          <a:p>
            <a:pPr>
              <a:buNone/>
            </a:pPr>
            <a:r>
              <a:rPr lang="it-IT" dirty="0" smtClean="0"/>
              <a:t>adeguata .</a:t>
            </a:r>
          </a:p>
          <a:p>
            <a:pPr>
              <a:buNone/>
            </a:pPr>
            <a:r>
              <a:rPr lang="it-IT" dirty="0" smtClean="0"/>
              <a:t>Nell’ultimo incontro metteremo in comune le </a:t>
            </a:r>
          </a:p>
          <a:p>
            <a:pPr>
              <a:buNone/>
            </a:pPr>
            <a:r>
              <a:rPr lang="it-IT" dirty="0" smtClean="0"/>
              <a:t>esperienze (è necessario che ogni team preveda slide </a:t>
            </a:r>
          </a:p>
          <a:p>
            <a:pPr>
              <a:buNone/>
            </a:pPr>
            <a:r>
              <a:rPr lang="it-IT" dirty="0" smtClean="0"/>
              <a:t>di presentazione in cui sia visibile il percorso seguito, </a:t>
            </a:r>
          </a:p>
          <a:p>
            <a:pPr>
              <a:buNone/>
            </a:pPr>
            <a:r>
              <a:rPr lang="it-IT" dirty="0" smtClean="0"/>
              <a:t>foto degli elaborati dei  ragazzi, prodotto finale del </a:t>
            </a:r>
          </a:p>
          <a:p>
            <a:pPr>
              <a:buNone/>
            </a:pPr>
            <a:r>
              <a:rPr lang="it-IT" dirty="0" smtClean="0"/>
              <a:t>compito </a:t>
            </a:r>
            <a:r>
              <a:rPr lang="it-IT" dirty="0" err="1" smtClean="0"/>
              <a:t>complesso…</a:t>
            </a:r>
            <a:r>
              <a:rPr lang="it-IT" dirty="0" smtClean="0"/>
              <a:t>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/>
          <a:lstStyle/>
          <a:p>
            <a:pPr algn="ctr" eaLnBrk="1" hangingPunct="1">
              <a:buFont typeface="Arial" pitchFamily="34" charset="0"/>
              <a:buNone/>
            </a:pPr>
            <a:r>
              <a:rPr lang="it-IT" i="1" dirty="0" smtClean="0"/>
              <a:t>Martedì 22 NOVEMBRE 2016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it-IT" i="1" dirty="0" smtClean="0"/>
              <a:t>h.17,00-19,00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it-IT" i="1" dirty="0" smtClean="0"/>
              <a:t>Sesto incontro</a:t>
            </a:r>
          </a:p>
          <a:p>
            <a:pPr algn="ctr">
              <a:buNone/>
            </a:pPr>
            <a:r>
              <a:rPr lang="it-IT" i="1" u="sng" dirty="0" smtClean="0"/>
              <a:t>Sesto incontro: la costruzione di Unità d’Apprendimento per competenze interdisciplinari (parte II)</a:t>
            </a:r>
            <a:endParaRPr lang="it-IT" dirty="0" smtClean="0"/>
          </a:p>
          <a:p>
            <a:pPr algn="ctr">
              <a:buNone/>
            </a:pPr>
            <a:endParaRPr lang="it-IT" i="1" u="sng" dirty="0" smtClean="0"/>
          </a:p>
          <a:p>
            <a:pPr eaLnBrk="1" hangingPunct="1">
              <a:buFont typeface="Arial" pitchFamily="34" charset="0"/>
              <a:buNone/>
            </a:pPr>
            <a:r>
              <a:rPr lang="it-IT" dirty="0" smtClean="0"/>
              <a:t>SCALETTA:</a:t>
            </a:r>
          </a:p>
          <a:p>
            <a:pPr eaLnBrk="1" hangingPunct="1">
              <a:buFont typeface="Arial" pitchFamily="34" charset="0"/>
              <a:buNone/>
            </a:pPr>
            <a:r>
              <a:rPr lang="it-IT" dirty="0" smtClean="0"/>
              <a:t>Lavoro in gruppi-team per completare costruzione di </a:t>
            </a:r>
          </a:p>
          <a:p>
            <a:pPr eaLnBrk="1" hangingPunct="1">
              <a:buFont typeface="Arial" pitchFamily="34" charset="0"/>
              <a:buNone/>
            </a:pPr>
            <a:r>
              <a:rPr lang="it-IT" dirty="0" err="1" smtClean="0"/>
              <a:t>UdA</a:t>
            </a:r>
            <a:endParaRPr lang="it-IT" dirty="0" smtClean="0"/>
          </a:p>
          <a:p>
            <a:pPr eaLnBrk="1" hangingPunct="1">
              <a:buFont typeface="Arial" pitchFamily="34" charset="0"/>
              <a:buNone/>
            </a:pPr>
            <a:endParaRPr lang="it-IT" dirty="0" smtClean="0"/>
          </a:p>
          <a:p>
            <a:pPr eaLnBrk="1" hangingPunct="1">
              <a:buFont typeface="Arial" pitchFamily="34" charset="0"/>
              <a:buNone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/>
          <a:lstStyle/>
          <a:p>
            <a:pPr algn="ctr" eaLnBrk="1" hangingPunct="1">
              <a:buFont typeface="Arial" pitchFamily="34" charset="0"/>
              <a:buNone/>
            </a:pPr>
            <a:r>
              <a:rPr lang="it-IT" i="1" dirty="0" smtClean="0"/>
              <a:t>Mercoledì 14 SETTEMBRE 2016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it-IT" i="1" dirty="0" smtClean="0"/>
              <a:t>h.09,30-11,30</a:t>
            </a:r>
          </a:p>
          <a:p>
            <a:pPr algn="ctr" eaLnBrk="1" hangingPunct="1">
              <a:buFont typeface="Arial" pitchFamily="34" charset="0"/>
              <a:buNone/>
            </a:pPr>
            <a:endParaRPr lang="it-IT" i="1" dirty="0" smtClean="0"/>
          </a:p>
          <a:p>
            <a:pPr algn="ctr">
              <a:buNone/>
            </a:pPr>
            <a:r>
              <a:rPr lang="it-IT" i="1" u="sng" dirty="0" smtClean="0"/>
              <a:t>Quinto incontro: la costruzione di Unità d’Apprendimento per competenze interdisciplinari (parte I)</a:t>
            </a:r>
            <a:endParaRPr lang="it-IT" dirty="0" smtClean="0"/>
          </a:p>
          <a:p>
            <a:pPr algn="ctr">
              <a:buNone/>
            </a:pPr>
            <a:endParaRPr lang="it-IT" i="1" u="sng" dirty="0" smtClean="0"/>
          </a:p>
          <a:p>
            <a:pPr eaLnBrk="1" hangingPunct="1">
              <a:buFont typeface="Arial" pitchFamily="34" charset="0"/>
              <a:buNone/>
            </a:pPr>
            <a:r>
              <a:rPr lang="it-IT" dirty="0" smtClean="0"/>
              <a:t>SCALETTA:</a:t>
            </a:r>
          </a:p>
          <a:p>
            <a:pPr eaLnBrk="1" hangingPunct="1">
              <a:buFont typeface="Arial" pitchFamily="34" charset="0"/>
              <a:buNone/>
            </a:pPr>
            <a:r>
              <a:rPr lang="it-IT" dirty="0" smtClean="0"/>
              <a:t>Restituzione  di alcuni lavori di gruppo (compito </a:t>
            </a:r>
          </a:p>
          <a:p>
            <a:pPr eaLnBrk="1" hangingPunct="1">
              <a:buFont typeface="Arial" pitchFamily="34" charset="0"/>
              <a:buNone/>
            </a:pPr>
            <a:r>
              <a:rPr lang="it-IT" dirty="0" smtClean="0"/>
              <a:t>autentico)</a:t>
            </a:r>
          </a:p>
          <a:p>
            <a:pPr eaLnBrk="1" hangingPunct="1">
              <a:buFont typeface="Arial" pitchFamily="34" charset="0"/>
              <a:buNone/>
            </a:pPr>
            <a:r>
              <a:rPr lang="it-IT" dirty="0" smtClean="0"/>
              <a:t>Lavoro in gruppi-team per costruzione di </a:t>
            </a:r>
            <a:r>
              <a:rPr lang="it-IT" dirty="0" err="1" smtClean="0"/>
              <a:t>UdA</a:t>
            </a:r>
            <a:endParaRPr lang="it-IT" dirty="0" smtClean="0"/>
          </a:p>
          <a:p>
            <a:pPr eaLnBrk="1" hangingPunct="1">
              <a:buFont typeface="Arial" pitchFamily="34" charset="0"/>
              <a:buNone/>
            </a:pPr>
            <a:endParaRPr lang="it-IT" dirty="0" smtClean="0"/>
          </a:p>
          <a:p>
            <a:pPr eaLnBrk="1" hangingPunct="1">
              <a:buFont typeface="Arial" pitchFamily="34" charset="0"/>
              <a:buNone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Restituzione lavori di gruppo:</a:t>
            </a:r>
          </a:p>
          <a:p>
            <a:pPr>
              <a:buNone/>
            </a:pPr>
            <a:r>
              <a:rPr lang="it-IT" dirty="0" smtClean="0">
                <a:hlinkClick r:id="rId2" action="ppaction://hlinkfile"/>
              </a:rPr>
              <a:t>Infanzia</a:t>
            </a: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Restituzione lavori di gruppo:</a:t>
            </a:r>
          </a:p>
          <a:p>
            <a:pPr>
              <a:buNone/>
            </a:pPr>
            <a:r>
              <a:rPr lang="it-IT" dirty="0" smtClean="0">
                <a:hlinkClick r:id="rId2" action="ppaction://hlinkfile"/>
              </a:rPr>
              <a:t>Primaria </a:t>
            </a:r>
            <a:r>
              <a:rPr lang="it-IT" dirty="0" err="1" smtClean="0">
                <a:hlinkClick r:id="rId2" action="ppaction://hlinkfile"/>
              </a:rPr>
              <a:t>cl.V</a:t>
            </a: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Restituzione lavori di gruppo:</a:t>
            </a:r>
          </a:p>
          <a:p>
            <a:pPr>
              <a:buNone/>
            </a:pPr>
            <a:r>
              <a:rPr lang="it-IT" dirty="0" smtClean="0">
                <a:hlinkClick r:id="rId2" action="ppaction://hlinkfile"/>
              </a:rPr>
              <a:t>Secondaria 1</a:t>
            </a: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Restituzione lavori di gruppo: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hlinkClick r:id="rId2" action="ppaction://hlinkpres?slideindex=1&amp;slidetitle="/>
              </a:rPr>
              <a:t>Secondaria 2</a:t>
            </a: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b="1" dirty="0" smtClean="0">
                <a:solidFill>
                  <a:srgbClr val="CC0099"/>
                </a:solidFill>
              </a:rPr>
              <a:t>COSA FACCIAMO OGGI?</a:t>
            </a:r>
          </a:p>
          <a:p>
            <a:r>
              <a:rPr lang="it-IT" dirty="0" smtClean="0"/>
              <a:t>Il lavoro che ci spetta in questa seconda fase della nostra formazione è  progettare e realizzare  un percorso didattico al fine di sviluppare una competenza ( o più competenze ).</a:t>
            </a:r>
          </a:p>
          <a:p>
            <a:r>
              <a:rPr lang="it-IT" dirty="0" smtClean="0"/>
              <a:t>E' un lavoro da realizzare con un gruppo di colleghi, della stessa classe, o di classi parallele. Proponiamo di lavorare  suddivisi come la scorsa volta ( i gruppi ed i docenti sono attaccati alle porte del corridoio lungo) ma nulla vieta che si costituiscano altri gruppi di insegnanti, a patto che ci sia rappresentanza di più discipline ( arte, tecnologia, ed fisica, musica, matematica ...........italiano, storia, geografia.)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>
                <a:solidFill>
                  <a:srgbClr val="FF33CC"/>
                </a:solidFill>
              </a:rPr>
              <a:t>Primo </a:t>
            </a:r>
            <a:r>
              <a:rPr lang="it-IT" dirty="0" err="1" smtClean="0">
                <a:solidFill>
                  <a:srgbClr val="FF33CC"/>
                </a:solidFill>
              </a:rPr>
              <a:t>step</a:t>
            </a:r>
            <a:endParaRPr lang="it-IT" dirty="0" smtClean="0">
              <a:solidFill>
                <a:srgbClr val="FF33CC"/>
              </a:solidFill>
            </a:endParaRPr>
          </a:p>
          <a:p>
            <a:pPr>
              <a:buNone/>
            </a:pPr>
            <a:r>
              <a:rPr lang="it-IT" dirty="0" smtClean="0"/>
              <a:t>oggi 8 novembre e il 22 novembre:  Programmazione di </a:t>
            </a:r>
          </a:p>
          <a:p>
            <a:pPr>
              <a:buNone/>
            </a:pPr>
            <a:r>
              <a:rPr lang="it-IT" dirty="0" smtClean="0"/>
              <a:t>una </a:t>
            </a:r>
            <a:r>
              <a:rPr lang="it-IT" dirty="0" err="1" smtClean="0"/>
              <a:t>UdA</a:t>
            </a:r>
            <a:r>
              <a:rPr lang="it-IT" dirty="0" smtClean="0"/>
              <a:t> con il coinvolgimento del  maggior numero possibile di </a:t>
            </a:r>
          </a:p>
          <a:p>
            <a:pPr>
              <a:buNone/>
            </a:pPr>
            <a:r>
              <a:rPr lang="it-IT" dirty="0" smtClean="0"/>
              <a:t>discipline.</a:t>
            </a:r>
            <a:br>
              <a:rPr lang="it-IT" dirty="0" smtClean="0"/>
            </a:br>
            <a:endParaRPr lang="it-IT" dirty="0" smtClean="0"/>
          </a:p>
          <a:p>
            <a:r>
              <a:rPr lang="it-IT" dirty="0" smtClean="0">
                <a:solidFill>
                  <a:srgbClr val="FF33CC"/>
                </a:solidFill>
              </a:rPr>
              <a:t>Secondo </a:t>
            </a:r>
            <a:r>
              <a:rPr lang="it-IT" dirty="0" err="1" smtClean="0">
                <a:solidFill>
                  <a:srgbClr val="FF33CC"/>
                </a:solidFill>
              </a:rPr>
              <a:t>step</a:t>
            </a:r>
            <a:endParaRPr lang="it-IT" dirty="0" smtClean="0">
              <a:solidFill>
                <a:srgbClr val="FF33CC"/>
              </a:solidFill>
            </a:endParaRPr>
          </a:p>
          <a:p>
            <a:pPr>
              <a:buNone/>
            </a:pPr>
            <a:r>
              <a:rPr lang="it-IT" dirty="0" smtClean="0"/>
              <a:t>sperimentazione in classe  e documentazione del lavoro svolto</a:t>
            </a:r>
            <a:br>
              <a:rPr lang="it-IT" dirty="0" smtClean="0"/>
            </a:br>
            <a:endParaRPr lang="it-IT" dirty="0" smtClean="0"/>
          </a:p>
          <a:p>
            <a:r>
              <a:rPr lang="it-IT" dirty="0" smtClean="0">
                <a:solidFill>
                  <a:srgbClr val="FF33CC"/>
                </a:solidFill>
              </a:rPr>
              <a:t>Terzo </a:t>
            </a:r>
            <a:r>
              <a:rPr lang="it-IT" dirty="0" err="1" smtClean="0">
                <a:solidFill>
                  <a:srgbClr val="FF33CC"/>
                </a:solidFill>
              </a:rPr>
              <a:t>step</a:t>
            </a:r>
            <a:endParaRPr lang="it-IT" dirty="0" smtClean="0">
              <a:solidFill>
                <a:srgbClr val="FF33CC"/>
              </a:solidFill>
            </a:endParaRPr>
          </a:p>
          <a:p>
            <a:pPr>
              <a:buNone/>
            </a:pPr>
            <a:r>
              <a:rPr lang="it-IT" dirty="0" smtClean="0"/>
              <a:t>realizzazione di un compito autentico per una prima valutazione </a:t>
            </a:r>
          </a:p>
          <a:p>
            <a:pPr>
              <a:buNone/>
            </a:pPr>
            <a:r>
              <a:rPr lang="it-IT" dirty="0" smtClean="0"/>
              <a:t>del percorso didattico svolto ( il secondo ed il terzo </a:t>
            </a:r>
            <a:r>
              <a:rPr lang="it-IT" dirty="0" err="1" smtClean="0"/>
              <a:t>step</a:t>
            </a: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prevedono lavoro individuale o di gruppo = Credito formativo di </a:t>
            </a:r>
          </a:p>
          <a:p>
            <a:pPr>
              <a:buNone/>
            </a:pPr>
            <a:r>
              <a:rPr lang="it-IT" dirty="0" smtClean="0"/>
              <a:t>10 ore )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>
                <a:solidFill>
                  <a:srgbClr val="FF33CC"/>
                </a:solidFill>
              </a:rPr>
              <a:t>Quarto </a:t>
            </a:r>
            <a:r>
              <a:rPr lang="it-IT" dirty="0" err="1" smtClean="0">
                <a:solidFill>
                  <a:srgbClr val="FF33CC"/>
                </a:solidFill>
              </a:rPr>
              <a:t>step</a:t>
            </a:r>
            <a:endParaRPr lang="it-IT" dirty="0" smtClean="0">
              <a:solidFill>
                <a:srgbClr val="FF33CC"/>
              </a:solidFill>
            </a:endParaRPr>
          </a:p>
          <a:p>
            <a:pPr>
              <a:buNone/>
            </a:pPr>
            <a:r>
              <a:rPr lang="it-IT" dirty="0" smtClean="0"/>
              <a:t>presentazione dei lavori al collegio 7 marzo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SINTESI DEL PERCORSO </a:t>
            </a:r>
            <a:r>
              <a:rPr lang="it-IT" dirty="0" err="1" smtClean="0">
                <a:solidFill>
                  <a:srgbClr val="FF0000"/>
                </a:solidFill>
              </a:rPr>
              <a:t>DI</a:t>
            </a:r>
            <a:r>
              <a:rPr lang="it-IT" dirty="0" smtClean="0">
                <a:solidFill>
                  <a:srgbClr val="FF0000"/>
                </a:solidFill>
              </a:rPr>
              <a:t> FORMAZIONE</a:t>
            </a:r>
          </a:p>
          <a:p>
            <a:pPr>
              <a:buNone/>
            </a:pPr>
            <a:r>
              <a:rPr lang="it-IT" dirty="0" smtClean="0">
                <a:solidFill>
                  <a:srgbClr val="0070C0"/>
                </a:solidFill>
              </a:rPr>
              <a:t>ORE COMPLESSIVE DEL CORSO</a:t>
            </a:r>
            <a:r>
              <a:rPr lang="it-IT" dirty="0" smtClean="0"/>
              <a:t>: </a:t>
            </a:r>
            <a:r>
              <a:rPr lang="it-IT" b="1" dirty="0" smtClean="0"/>
              <a:t>25</a:t>
            </a:r>
          </a:p>
          <a:p>
            <a:pPr>
              <a:buNone/>
            </a:pPr>
            <a:r>
              <a:rPr lang="it-IT" dirty="0" smtClean="0">
                <a:solidFill>
                  <a:srgbClr val="0070C0"/>
                </a:solidFill>
              </a:rPr>
              <a:t>ORE IN PRESENZA </a:t>
            </a:r>
            <a:r>
              <a:rPr lang="it-IT" b="1" dirty="0" smtClean="0"/>
              <a:t>: 15                </a:t>
            </a:r>
          </a:p>
          <a:p>
            <a:pPr>
              <a:buNone/>
            </a:pPr>
            <a:r>
              <a:rPr lang="it-IT" dirty="0" smtClean="0">
                <a:solidFill>
                  <a:srgbClr val="0070C0"/>
                </a:solidFill>
              </a:rPr>
              <a:t>ORE </a:t>
            </a:r>
            <a:r>
              <a:rPr lang="it-IT" dirty="0" err="1" smtClean="0">
                <a:solidFill>
                  <a:srgbClr val="0070C0"/>
                </a:solidFill>
              </a:rPr>
              <a:t>DI</a:t>
            </a:r>
            <a:r>
              <a:rPr lang="it-IT" dirty="0" smtClean="0">
                <a:solidFill>
                  <a:srgbClr val="0070C0"/>
                </a:solidFill>
              </a:rPr>
              <a:t> CREDITO FORMATIVO</a:t>
            </a:r>
            <a:r>
              <a:rPr lang="it-IT" b="1" dirty="0" smtClean="0"/>
              <a:t>: 10</a:t>
            </a:r>
            <a:r>
              <a:rPr lang="it-IT" dirty="0" smtClean="0"/>
              <a:t> </a:t>
            </a:r>
          </a:p>
          <a:p>
            <a:pPr>
              <a:buNone/>
            </a:pPr>
            <a:r>
              <a:rPr lang="it-IT" dirty="0" smtClean="0"/>
              <a:t>(lavoro individuale o in accordo con colleghi per realizzare il </a:t>
            </a:r>
          </a:p>
          <a:p>
            <a:pPr>
              <a:buNone/>
            </a:pPr>
            <a:r>
              <a:rPr lang="it-IT" dirty="0" smtClean="0"/>
              <a:t>percorso in classe, preparare il compito autentico, realizzare il </a:t>
            </a:r>
          </a:p>
          <a:p>
            <a:pPr>
              <a:buNone/>
            </a:pPr>
            <a:r>
              <a:rPr lang="it-IT" dirty="0" smtClean="0"/>
              <a:t>compito, documentare il lavoro.)</a:t>
            </a:r>
          </a:p>
          <a:p>
            <a:pPr>
              <a:buNone/>
            </a:pPr>
            <a:r>
              <a:rPr lang="it-IT" dirty="0" smtClean="0">
                <a:solidFill>
                  <a:srgbClr val="0070C0"/>
                </a:solidFill>
              </a:rPr>
              <a:t>DATE INCONTRI IN PRESENZA</a:t>
            </a:r>
            <a:r>
              <a:rPr lang="it-IT" dirty="0" smtClean="0"/>
              <a:t>:</a:t>
            </a:r>
          </a:p>
          <a:p>
            <a:r>
              <a:rPr lang="it-IT" dirty="0" smtClean="0"/>
              <a:t>5 settembre</a:t>
            </a:r>
          </a:p>
          <a:p>
            <a:r>
              <a:rPr lang="it-IT" dirty="0" smtClean="0"/>
              <a:t>9 settembre</a:t>
            </a:r>
          </a:p>
          <a:p>
            <a:r>
              <a:rPr lang="it-IT" dirty="0" smtClean="0"/>
              <a:t>12 settembre</a:t>
            </a:r>
          </a:p>
          <a:p>
            <a:r>
              <a:rPr lang="it-IT" dirty="0" smtClean="0"/>
              <a:t>14 settembre</a:t>
            </a:r>
          </a:p>
          <a:p>
            <a:r>
              <a:rPr lang="it-IT" dirty="0" smtClean="0"/>
              <a:t>8 novembre</a:t>
            </a:r>
          </a:p>
          <a:p>
            <a:r>
              <a:rPr lang="it-IT" dirty="0" smtClean="0"/>
              <a:t>22 novembre</a:t>
            </a:r>
          </a:p>
          <a:p>
            <a:r>
              <a:rPr lang="it-IT" dirty="0" smtClean="0"/>
              <a:t>7 marzo (3 ore)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615</Words>
  <Application>Microsoft Office PowerPoint</Application>
  <PresentationFormat>Presentazione su schermo (4:3)</PresentationFormat>
  <Paragraphs>140</Paragraphs>
  <Slides>18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Tema di Office</vt:lpstr>
      <vt:lpstr>   ISTITUTO COMPRENSIVO CASTEL SAN PIETRO TERME PROGETTO DI FORMAZIONE 2016/17           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Katia</dc:creator>
  <cp:lastModifiedBy>Microsoft</cp:lastModifiedBy>
  <cp:revision>134</cp:revision>
  <dcterms:created xsi:type="dcterms:W3CDTF">2016-03-12T17:44:12Z</dcterms:created>
  <dcterms:modified xsi:type="dcterms:W3CDTF">2016-11-06T13:10:16Z</dcterms:modified>
</cp:coreProperties>
</file>