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  <p:sldMasterId id="2147483693" r:id="rId2"/>
    <p:sldMasterId id="2147483694" r:id="rId3"/>
    <p:sldMasterId id="2147483695" r:id="rId4"/>
  </p:sldMasterIdLst>
  <p:notesMasterIdLst>
    <p:notesMasterId r:id="rId25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5143500" type="screen16x9"/>
  <p:notesSz cx="6858000" cy="9144000"/>
  <p:embeddedFontLst>
    <p:embeddedFont>
      <p:font typeface="Raleway" charset="0"/>
      <p:regular r:id="rId26"/>
      <p:bold r:id="rId27"/>
      <p:italic r:id="rId28"/>
      <p:boldItalic r:id="rId29"/>
    </p:embeddedFont>
    <p:embeddedFont>
      <p:font typeface="Comic Sans MS" pitchFamily="66" charset="0"/>
      <p:regular r:id="rId30"/>
      <p:bold r:id="rId31"/>
      <p:italic r:id="rId32"/>
      <p:boldItalic r:id="rId33"/>
    </p:embeddedFont>
    <p:embeddedFont>
      <p:font typeface="Caveat" charset="0"/>
      <p:regular r:id="rId34"/>
      <p:bold r:id="rId35"/>
    </p:embeddedFon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Play" charset="0"/>
      <p:regular r:id="rId40"/>
      <p:bold r:id="rId41"/>
    </p:embeddedFont>
    <p:embeddedFont>
      <p:font typeface="Lato" charset="0"/>
      <p:regular r:id="rId42"/>
      <p:bold r:id="rId43"/>
      <p:italic r:id="rId44"/>
      <p:boldItalic r:id="rId45"/>
    </p:embeddedFont>
    <p:embeddedFont>
      <p:font typeface="Roboto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008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98171eb696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198171eb696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98171eb696_0_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198171eb696_0_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b27a7922cf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b27a7922cf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b2349e4315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b2349e4315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a9608c253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a9608c253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a9608c253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2a9608c253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990ac16cc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1990ac16cc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98171eb69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98171eb69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>
                <a:solidFill>
                  <a:schemeClr val="dk2"/>
                </a:solidFill>
              </a:rPr>
              <a:t>laboratorio n.44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a9608c253f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2a9608c253f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a9608c253f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2a9608c253f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a9608c253f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a9608c253f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990ac16c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990ac16c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98171eb696_0_4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198171eb696_0_4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98171eb696_0_4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198171eb696_0_4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98171eb696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198171eb696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a9608c253f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2a9608c253f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a9608c253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a9608c253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2a9608c253f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2a9608c253f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990ac16cc1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990ac16cc1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a9608c253f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a9608c253f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Google Shape;55;p1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5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5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Google Shape;70;p17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" name="Google Shape;71;p17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" name="Google Shape;72;p1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8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9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" name="Google Shape;85;p2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0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1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0" name="Google Shape;90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Google Shape;96;p22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7" name="Google Shape;97;p2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1" name="Google Shape;101;p2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2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23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26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4" name="Google Shape;114;p26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6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6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6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6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26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27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24" name="Google Shape;124;p27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7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7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7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7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27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0" name="Google Shape;130;p2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8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133" name="Google Shape;133;p28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8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2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4" name="Google Shape;144;p29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5" name="Google Shape;145;p2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0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1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1" name="Google Shape;151;p31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2" name="Google Shape;152;p3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55" name="Google Shape;155;p3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3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3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4" name="Google Shape;164;p3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5" name="Google Shape;165;p33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7" name="Google Shape;167;p33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3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5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74" name="Google Shape;174;p35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5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5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5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5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35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9" name="Google Shape;189;p38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0" name="Google Shape;190;p38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1" name="Google Shape;191;p3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38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8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3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Google Shape;196;p39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39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39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1" name="Google Shape;201;p40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2" name="Google Shape;202;p40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3" name="Google Shape;203;p4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4" name="Google Shape;204;p4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0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4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8" name="Google Shape;208;p41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9" name="Google Shape;209;p41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41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1" name="Google Shape;211;p4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1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3" name="Google Shape;213;p41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4" name="Google Shape;214;p4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4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9" name="Google Shape;219;p43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0" name="Google Shape;220;p43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1" name="Google Shape;221;p43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22" name="Google Shape;222;p4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4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44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4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5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9" name="Google Shape;229;p4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45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45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2" name="Google Shape;232;p45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4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5" name="Google Shape;235;p46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6" name="Google Shape;236;p46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7" name="Google Shape;237;p46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238" name="Google Shape;238;p4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0" name="Google Shape;240;p47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1" name="Google Shape;241;p47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2" name="Google Shape;242;p47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243" name="Google Shape;243;p47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4" name="Google Shape;244;p4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" name="Google Shape;110;p2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1" name="Google Shape;111;p2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7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86" name="Google Shape;186;p37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87" name="Google Shape;187;p3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9"/>
          <p:cNvSpPr txBox="1"/>
          <p:nvPr/>
        </p:nvSpPr>
        <p:spPr>
          <a:xfrm>
            <a:off x="1219200" y="533400"/>
            <a:ext cx="8593500" cy="41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800" b="1">
                <a:solidFill>
                  <a:srgbClr val="F3F3F3"/>
                </a:solidFill>
              </a:rPr>
              <a:t>HANDS-ON</a:t>
            </a:r>
            <a:endParaRPr sz="48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 i="1">
                <a:solidFill>
                  <a:srgbClr val="F3F3F3"/>
                </a:solidFill>
              </a:rPr>
              <a:t>imparare facendo</a:t>
            </a:r>
            <a:endParaRPr sz="48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3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sperimentazione 2023-24</a:t>
            </a:r>
            <a:endParaRPr sz="33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F3F3F3"/>
                </a:solidFill>
              </a:rPr>
              <a:t> </a:t>
            </a: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 b="1">
                <a:solidFill>
                  <a:srgbClr val="A61C00"/>
                </a:solidFill>
              </a:rPr>
              <a:t>catalogo laboratori </a:t>
            </a:r>
            <a:endParaRPr sz="3400" b="1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8"/>
          <p:cNvSpPr txBox="1">
            <a:spLocks noGrp="1"/>
          </p:cNvSpPr>
          <p:nvPr>
            <p:ph type="ctrTitle" idx="4294967295"/>
          </p:nvPr>
        </p:nvSpPr>
        <p:spPr>
          <a:xfrm>
            <a:off x="50" y="256800"/>
            <a:ext cx="9144000" cy="755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FFFF"/>
                </a:solidFill>
              </a:rPr>
              <a:t>Tortellini e tagliatelle 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324" name="Google Shape;324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00" y="1343550"/>
            <a:ext cx="4662550" cy="26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8"/>
          <p:cNvSpPr txBox="1"/>
          <p:nvPr/>
        </p:nvSpPr>
        <p:spPr>
          <a:xfrm>
            <a:off x="252975" y="4184950"/>
            <a:ext cx="4662600" cy="6306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</a:rPr>
              <a:t>Area:	CITTADINANZA ATTIVA (</a:t>
            </a:r>
            <a:r>
              <a:rPr lang="it" sz="1500">
                <a:solidFill>
                  <a:srgbClr val="FFFFFF"/>
                </a:solidFill>
              </a:rPr>
              <a:t>consapevolezza ed espressione culturale)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58"/>
          <p:cNvSpPr txBox="1"/>
          <p:nvPr/>
        </p:nvSpPr>
        <p:spPr>
          <a:xfrm>
            <a:off x="5003275" y="1343550"/>
            <a:ext cx="3837300" cy="347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FFFFFF"/>
                </a:solidFill>
              </a:rPr>
              <a:t>Tirare la sfoglia,  riempire e chiudere i tortellini,  fare le tagliatelle. La nostra cucina è un patrimonio culturale da raccogliere e tramandare, da esprimere con consapevolezza. Gli anziani, depositari di arte e tradizione antica, la insegnano ai giovani in uno scambio generazionale che diviene passaggio di testimone.</a:t>
            </a:r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1" name="Google Shape;331;p59"/>
          <p:cNvGrpSpPr/>
          <p:nvPr/>
        </p:nvGrpSpPr>
        <p:grpSpPr>
          <a:xfrm>
            <a:off x="277075" y="1120225"/>
            <a:ext cx="8589850" cy="3786600"/>
            <a:chOff x="264000" y="1120225"/>
            <a:chExt cx="8589850" cy="3786600"/>
          </a:xfrm>
        </p:grpSpPr>
        <p:pic>
          <p:nvPicPr>
            <p:cNvPr id="332" name="Google Shape;332;p59"/>
            <p:cNvPicPr preferRelativeResize="0"/>
            <p:nvPr/>
          </p:nvPicPr>
          <p:blipFill rotWithShape="1">
            <a:blip r:embed="rId4">
              <a:alphaModFix/>
            </a:blip>
            <a:srcRect l="30172"/>
            <a:stretch/>
          </p:blipFill>
          <p:spPr>
            <a:xfrm>
              <a:off x="4754050" y="1120225"/>
              <a:ext cx="4099725" cy="314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3" name="Google Shape;333;p59"/>
            <p:cNvSpPr txBox="1"/>
            <p:nvPr/>
          </p:nvSpPr>
          <p:spPr>
            <a:xfrm>
              <a:off x="264000" y="1120225"/>
              <a:ext cx="4218900" cy="3786600"/>
            </a:xfrm>
            <a:prstGeom prst="rect">
              <a:avLst/>
            </a:prstGeom>
            <a:solidFill>
              <a:srgbClr val="0000FF">
                <a:alpha val="48090"/>
              </a:srgbClr>
            </a:solidFill>
            <a:ln>
              <a:noFill/>
            </a:ln>
            <a:effectLst>
              <a:outerShdw blurRad="57150" dist="152400" dir="5400000" algn="bl" rotWithShape="0">
                <a:srgbClr val="00000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Scalare le pareti permette di creare rapporti di fiducia e cooperazione con i compagni con cui si collabora, sviluppare autostima e consapevolezza del corpo e di quello che lo circonda.</a:t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Il </a:t>
              </a:r>
              <a:r>
                <a:rPr lang="it" sz="1800" b="1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laboratorio di arrampicata</a:t>
              </a: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it" sz="1800" b="1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sportiva</a:t>
              </a: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vuole avvicinare gli alunni non solo alla parete, ma anche alla conoscenza di se stessi, attraverso uno sport che coinvolge il corpo a 360°.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334" name="Google Shape;334;p59"/>
            <p:cNvSpPr txBox="1"/>
            <p:nvPr/>
          </p:nvSpPr>
          <p:spPr>
            <a:xfrm>
              <a:off x="4754050" y="4475725"/>
              <a:ext cx="4099800" cy="4311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dk2"/>
                  </a:solidFill>
                </a:rPr>
                <a:t>Area: SPORT</a:t>
              </a:r>
              <a:endParaRPr sz="1600">
                <a:solidFill>
                  <a:schemeClr val="dk2"/>
                </a:solidFill>
              </a:endParaRPr>
            </a:p>
          </p:txBody>
        </p:sp>
      </p:grpSp>
      <p:sp>
        <p:nvSpPr>
          <p:cNvPr id="335" name="Google Shape;335;p59"/>
          <p:cNvSpPr txBox="1"/>
          <p:nvPr/>
        </p:nvSpPr>
        <p:spPr>
          <a:xfrm>
            <a:off x="100" y="199100"/>
            <a:ext cx="9144000" cy="797700"/>
          </a:xfrm>
          <a:prstGeom prst="rect">
            <a:avLst/>
          </a:prstGeom>
          <a:solidFill>
            <a:srgbClr val="0000FF">
              <a:alpha val="4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100" b="1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CLIMBS ON</a:t>
            </a:r>
            <a:endParaRPr sz="4300" b="1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0" name="Google Shape;340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17425"/>
            <a:ext cx="9143999" cy="3229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60"/>
          <p:cNvSpPr txBox="1"/>
          <p:nvPr/>
        </p:nvSpPr>
        <p:spPr>
          <a:xfrm rot="113">
            <a:off x="0" y="329400"/>
            <a:ext cx="9144000" cy="738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Scuola di arti circensi</a:t>
            </a:r>
            <a:endParaRPr sz="36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60"/>
          <p:cNvSpPr txBox="1"/>
          <p:nvPr/>
        </p:nvSpPr>
        <p:spPr>
          <a:xfrm>
            <a:off x="6758450" y="4490875"/>
            <a:ext cx="2321100" cy="409200"/>
          </a:xfrm>
          <a:prstGeom prst="rect">
            <a:avLst/>
          </a:prstGeom>
          <a:solidFill>
            <a:srgbClr val="1155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>
                <a:solidFill>
                  <a:schemeClr val="lt1"/>
                </a:solidFill>
              </a:rPr>
              <a:t>Area: SPORT</a:t>
            </a:r>
            <a:endParaRPr sz="1600" b="1">
              <a:solidFill>
                <a:schemeClr val="lt1"/>
              </a:solidFill>
            </a:endParaRPr>
          </a:p>
        </p:txBody>
      </p:sp>
      <p:sp>
        <p:nvSpPr>
          <p:cNvPr id="343" name="Google Shape;343;p60"/>
          <p:cNvSpPr txBox="1"/>
          <p:nvPr/>
        </p:nvSpPr>
        <p:spPr>
          <a:xfrm>
            <a:off x="168375" y="3810725"/>
            <a:ext cx="63492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9900FF"/>
                </a:solidFill>
              </a:rPr>
              <a:t>È un percorso di espressione e movimento adatto a tutti.</a:t>
            </a:r>
            <a:endParaRPr b="1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9900FF"/>
                </a:solidFill>
              </a:rPr>
              <a:t>Il corso si muove all’interno di due ambiti principali, quello</a:t>
            </a:r>
            <a:endParaRPr b="1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9900FF"/>
                </a:solidFill>
              </a:rPr>
              <a:t>psicologico – individuale (conoscenza e coscienza di sé, sviluppo delle abilità e capacità motorie) e quello sociale – relazionale (condivisione</a:t>
            </a:r>
            <a:endParaRPr b="1">
              <a:solidFill>
                <a:srgbClr val="99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9900FF"/>
                </a:solidFill>
              </a:rPr>
              <a:t>delle esperienze e nell’apprendimento, rapporto con il pubblico)</a:t>
            </a:r>
            <a:endParaRPr b="1"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25" y="1053625"/>
            <a:ext cx="5857875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61"/>
          <p:cNvSpPr txBox="1"/>
          <p:nvPr/>
        </p:nvSpPr>
        <p:spPr>
          <a:xfrm>
            <a:off x="1294100" y="274800"/>
            <a:ext cx="50496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Scuola di Scacchi</a:t>
            </a:r>
            <a:endParaRPr sz="4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0" name="Google Shape;350;p61"/>
          <p:cNvSpPr txBox="1"/>
          <p:nvPr/>
        </p:nvSpPr>
        <p:spPr>
          <a:xfrm>
            <a:off x="6425850" y="1108525"/>
            <a:ext cx="21138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Sviluppa la tua strategia!</a:t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1" name="Google Shape;351;p61"/>
          <p:cNvSpPr txBox="1"/>
          <p:nvPr/>
        </p:nvSpPr>
        <p:spPr>
          <a:xfrm>
            <a:off x="6273150" y="3809475"/>
            <a:ext cx="22665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AREA: STEAM, sport</a:t>
            </a:r>
            <a:endParaRPr sz="18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2"/>
          <p:cNvSpPr txBox="1"/>
          <p:nvPr/>
        </p:nvSpPr>
        <p:spPr>
          <a:xfrm>
            <a:off x="742175" y="251300"/>
            <a:ext cx="7903200" cy="11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Laboratori STEAM all'Opificio Golinelli</a:t>
            </a:r>
            <a:endParaRPr sz="3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7" name="Google Shape;357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7100" y="1041750"/>
            <a:ext cx="6992125" cy="339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3"/>
          <p:cNvSpPr txBox="1"/>
          <p:nvPr/>
        </p:nvSpPr>
        <p:spPr>
          <a:xfrm>
            <a:off x="1219200" y="533400"/>
            <a:ext cx="85935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200" b="1">
                <a:solidFill>
                  <a:srgbClr val="F3F3F3"/>
                </a:solidFill>
              </a:rPr>
              <a:t>classi terze</a:t>
            </a:r>
            <a:endParaRPr sz="5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F3F3F3"/>
                </a:solidFill>
              </a:rPr>
              <a:t> </a:t>
            </a: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64"/>
          <p:cNvSpPr txBox="1">
            <a:spLocks noGrp="1"/>
          </p:cNvSpPr>
          <p:nvPr>
            <p:ph type="ctrTitle" idx="4294967295"/>
          </p:nvPr>
        </p:nvSpPr>
        <p:spPr>
          <a:xfrm>
            <a:off x="50" y="239025"/>
            <a:ext cx="9144000" cy="755100"/>
          </a:xfrm>
          <a:prstGeom prst="rect">
            <a:avLst/>
          </a:prstGeom>
          <a:solidFill>
            <a:srgbClr val="B45F06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00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FFFF"/>
                </a:solidFill>
              </a:rPr>
              <a:t> Benvenuti nel mondo dei minerali </a:t>
            </a:r>
            <a:endParaRPr sz="3600">
              <a:solidFill>
                <a:srgbClr val="FFFFFF"/>
              </a:solidFill>
            </a:endParaRPr>
          </a:p>
        </p:txBody>
      </p:sp>
      <p:sp>
        <p:nvSpPr>
          <p:cNvPr id="368" name="Google Shape;368;p64"/>
          <p:cNvSpPr txBox="1"/>
          <p:nvPr/>
        </p:nvSpPr>
        <p:spPr>
          <a:xfrm>
            <a:off x="5571275" y="4346150"/>
            <a:ext cx="3365100" cy="501900"/>
          </a:xfrm>
          <a:prstGeom prst="rect">
            <a:avLst/>
          </a:prstGeom>
          <a:solidFill>
            <a:srgbClr val="CC412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 sz="1600" b="1">
                <a:solidFill>
                  <a:srgbClr val="FFFFFF"/>
                </a:solidFill>
              </a:rPr>
              <a:t>Area: STEAM</a:t>
            </a:r>
            <a:endParaRPr sz="1600" b="1">
              <a:solidFill>
                <a:srgbClr val="FFFFFF"/>
              </a:solidFill>
            </a:endParaRPr>
          </a:p>
        </p:txBody>
      </p:sp>
      <p:sp>
        <p:nvSpPr>
          <p:cNvPr id="369" name="Google Shape;369;p64"/>
          <p:cNvSpPr txBox="1"/>
          <p:nvPr/>
        </p:nvSpPr>
        <p:spPr>
          <a:xfrm>
            <a:off x="5571275" y="1356475"/>
            <a:ext cx="3365100" cy="2920500"/>
          </a:xfrm>
          <a:prstGeom prst="rect">
            <a:avLst/>
          </a:prstGeom>
          <a:solidFill>
            <a:srgbClr val="6B321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FFFFFF"/>
                </a:solidFill>
              </a:rPr>
              <a:t>Gli allievi potranno manipolare e riconoscere i tipi di minerali e di rocce presenti sul territorio. Scopriranno i segreti della loro origine nelle profondità della Terra. </a:t>
            </a:r>
            <a:r>
              <a:rPr lang="it" sz="1800">
                <a:solidFill>
                  <a:schemeClr val="lt1"/>
                </a:solidFill>
              </a:rPr>
              <a:t> Dovranno osservare, fotografare e classificare campioni e c</a:t>
            </a:r>
            <a:r>
              <a:rPr lang="it" sz="1800">
                <a:solidFill>
                  <a:srgbClr val="FFFFFF"/>
                </a:solidFill>
              </a:rPr>
              <a:t>ostruiranno una mostra itinerante rivolta ai più piccoli.</a:t>
            </a:r>
            <a:endParaRPr sz="1800">
              <a:solidFill>
                <a:srgbClr val="FFFFFF"/>
              </a:solidFill>
            </a:endParaRPr>
          </a:p>
        </p:txBody>
      </p:sp>
      <p:pic>
        <p:nvPicPr>
          <p:cNvPr id="370" name="Google Shape;370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356475"/>
            <a:ext cx="5393204" cy="3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64"/>
          <p:cNvSpPr txBox="1"/>
          <p:nvPr/>
        </p:nvSpPr>
        <p:spPr>
          <a:xfrm>
            <a:off x="169475" y="3714125"/>
            <a:ext cx="2961000" cy="10158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CON TREKKING 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STORICO - GEOLOGICO - CARTOGRAFICO</a:t>
            </a:r>
            <a:endParaRPr sz="18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6" name="Google Shape;376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125" y="1053625"/>
            <a:ext cx="5857875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65"/>
          <p:cNvSpPr txBox="1"/>
          <p:nvPr/>
        </p:nvSpPr>
        <p:spPr>
          <a:xfrm>
            <a:off x="1294100" y="274800"/>
            <a:ext cx="5049600" cy="9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4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Scuola di Scacchi</a:t>
            </a:r>
            <a:endParaRPr sz="44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" name="Google Shape;378;p65"/>
          <p:cNvSpPr txBox="1"/>
          <p:nvPr/>
        </p:nvSpPr>
        <p:spPr>
          <a:xfrm>
            <a:off x="6425850" y="1108525"/>
            <a:ext cx="2113800" cy="18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Sviluppa la tua strategia!</a:t>
            </a:r>
            <a:endParaRPr sz="36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9" name="Google Shape;379;p65"/>
          <p:cNvSpPr txBox="1"/>
          <p:nvPr/>
        </p:nvSpPr>
        <p:spPr>
          <a:xfrm>
            <a:off x="6273150" y="3809475"/>
            <a:ext cx="22665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rgbClr val="EFEFEF"/>
                </a:solidFill>
                <a:latin typeface="Lato"/>
                <a:ea typeface="Lato"/>
                <a:cs typeface="Lato"/>
                <a:sym typeface="Lato"/>
              </a:rPr>
              <a:t>AREA: STEAM, sport</a:t>
            </a:r>
            <a:endParaRPr sz="1800">
              <a:solidFill>
                <a:srgbClr val="EFEFE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66"/>
          <p:cNvGrpSpPr/>
          <p:nvPr/>
        </p:nvGrpSpPr>
        <p:grpSpPr>
          <a:xfrm>
            <a:off x="277075" y="1120225"/>
            <a:ext cx="8589850" cy="3786600"/>
            <a:chOff x="264000" y="1120225"/>
            <a:chExt cx="8589850" cy="3786600"/>
          </a:xfrm>
        </p:grpSpPr>
        <p:pic>
          <p:nvPicPr>
            <p:cNvPr id="385" name="Google Shape;385;p66"/>
            <p:cNvPicPr preferRelativeResize="0"/>
            <p:nvPr/>
          </p:nvPicPr>
          <p:blipFill rotWithShape="1">
            <a:blip r:embed="rId4">
              <a:alphaModFix/>
            </a:blip>
            <a:srcRect l="30172"/>
            <a:stretch/>
          </p:blipFill>
          <p:spPr>
            <a:xfrm>
              <a:off x="4754050" y="1120225"/>
              <a:ext cx="4099725" cy="314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6" name="Google Shape;386;p66"/>
            <p:cNvSpPr txBox="1"/>
            <p:nvPr/>
          </p:nvSpPr>
          <p:spPr>
            <a:xfrm>
              <a:off x="264000" y="1120225"/>
              <a:ext cx="4218900" cy="3786600"/>
            </a:xfrm>
            <a:prstGeom prst="rect">
              <a:avLst/>
            </a:prstGeom>
            <a:solidFill>
              <a:srgbClr val="0000FF">
                <a:alpha val="48090"/>
              </a:srgbClr>
            </a:solidFill>
            <a:ln>
              <a:noFill/>
            </a:ln>
            <a:effectLst>
              <a:outerShdw blurRad="57150" dist="152400" dir="5400000" algn="bl" rotWithShape="0">
                <a:srgbClr val="00000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Scalare le pareti permette di creare rapporti di fiducia e cooperazione con i compagni con cui si collabora, sviluppare autostima e consapevolezza del corpo e di quello che lo circonda.</a:t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Il </a:t>
              </a:r>
              <a:r>
                <a:rPr lang="it" sz="1800" b="1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laboratorio di arrampicata</a:t>
              </a: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it" sz="1800" b="1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sportiva</a:t>
              </a: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vuole avvicinare gli alunni non solo alla parete, ma anche alla conoscenza di se stessi, attraverso uno sport che coinvolge il corpo a 360°.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387" name="Google Shape;387;p66"/>
            <p:cNvSpPr txBox="1"/>
            <p:nvPr/>
          </p:nvSpPr>
          <p:spPr>
            <a:xfrm>
              <a:off x="4754050" y="4475725"/>
              <a:ext cx="4099800" cy="4311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dk2"/>
                  </a:solidFill>
                </a:rPr>
                <a:t>Area: SPORT</a:t>
              </a:r>
              <a:endParaRPr sz="1600">
                <a:solidFill>
                  <a:schemeClr val="dk2"/>
                </a:solidFill>
              </a:endParaRPr>
            </a:p>
          </p:txBody>
        </p:sp>
      </p:grpSp>
      <p:sp>
        <p:nvSpPr>
          <p:cNvPr id="388" name="Google Shape;388;p66"/>
          <p:cNvSpPr txBox="1"/>
          <p:nvPr/>
        </p:nvSpPr>
        <p:spPr>
          <a:xfrm>
            <a:off x="100" y="199100"/>
            <a:ext cx="9144000" cy="797700"/>
          </a:xfrm>
          <a:prstGeom prst="rect">
            <a:avLst/>
          </a:prstGeom>
          <a:solidFill>
            <a:srgbClr val="0000FF">
              <a:alpha val="4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100" b="1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CLIMBS ON</a:t>
            </a:r>
            <a:endParaRPr sz="4300" b="1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67"/>
          <p:cNvSpPr txBox="1">
            <a:spLocks noGrp="1"/>
          </p:cNvSpPr>
          <p:nvPr>
            <p:ph type="ctrTitle" idx="4294967295"/>
          </p:nvPr>
        </p:nvSpPr>
        <p:spPr>
          <a:xfrm>
            <a:off x="50" y="256800"/>
            <a:ext cx="9144000" cy="7551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600">
                <a:solidFill>
                  <a:srgbClr val="FFFFFF"/>
                </a:solidFill>
              </a:rPr>
              <a:t>Tortellini e tagliatelle </a:t>
            </a:r>
            <a:endParaRPr sz="3600">
              <a:solidFill>
                <a:srgbClr val="FFFFFF"/>
              </a:solidFill>
            </a:endParaRPr>
          </a:p>
        </p:txBody>
      </p:sp>
      <p:pic>
        <p:nvPicPr>
          <p:cNvPr id="394" name="Google Shape;39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00" y="1343550"/>
            <a:ext cx="4662550" cy="2662138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67"/>
          <p:cNvSpPr txBox="1"/>
          <p:nvPr/>
        </p:nvSpPr>
        <p:spPr>
          <a:xfrm>
            <a:off x="252975" y="4184950"/>
            <a:ext cx="4662600" cy="630600"/>
          </a:xfrm>
          <a:prstGeom prst="rect">
            <a:avLst/>
          </a:prstGeom>
          <a:solidFill>
            <a:srgbClr val="B45F0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>
                <a:solidFill>
                  <a:srgbClr val="FFFFFF"/>
                </a:solidFill>
              </a:rPr>
              <a:t>Area:	CITTADINANZA ATTIVA (</a:t>
            </a:r>
            <a:r>
              <a:rPr lang="it" sz="1500">
                <a:solidFill>
                  <a:srgbClr val="FFFFFF"/>
                </a:solidFill>
              </a:rPr>
              <a:t>consapevolezza ed espressione culturale)</a:t>
            </a:r>
            <a:endParaRPr sz="15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67"/>
          <p:cNvSpPr txBox="1"/>
          <p:nvPr/>
        </p:nvSpPr>
        <p:spPr>
          <a:xfrm>
            <a:off x="5003275" y="1343550"/>
            <a:ext cx="3837300" cy="3471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900">
                <a:solidFill>
                  <a:srgbClr val="FFFFFF"/>
                </a:solidFill>
              </a:rPr>
              <a:t>Tirare la sfoglia,  riempire e chiudere i tortellini,  fare le tagliatelle. La nostra cucina è un patrimonio culturale da raccogliere e tramandare, da esprimere con consapevolezza. Gli anziani, depositari di arte e tradizione antica, la insegnano ai giovani in uno scambio generazionale che diviene passaggio di testimone.</a:t>
            </a:r>
            <a:endParaRPr sz="19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50"/>
          <p:cNvSpPr txBox="1"/>
          <p:nvPr/>
        </p:nvSpPr>
        <p:spPr>
          <a:xfrm>
            <a:off x="1219200" y="533400"/>
            <a:ext cx="85935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200" b="1">
                <a:solidFill>
                  <a:srgbClr val="0000FF"/>
                </a:solidFill>
              </a:rPr>
              <a:t>classi prime</a:t>
            </a:r>
            <a:endParaRPr sz="5000" b="1">
              <a:solidFill>
                <a:srgbClr val="0000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F3F3F3"/>
                </a:solidFill>
              </a:rPr>
              <a:t> </a:t>
            </a: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68"/>
          <p:cNvSpPr txBox="1">
            <a:spLocks noGrp="1"/>
          </p:cNvSpPr>
          <p:nvPr>
            <p:ph type="title"/>
          </p:nvPr>
        </p:nvSpPr>
        <p:spPr>
          <a:xfrm>
            <a:off x="0" y="253100"/>
            <a:ext cx="9144000" cy="739200"/>
          </a:xfrm>
          <a:prstGeom prst="rect">
            <a:avLst/>
          </a:prstGeom>
          <a:solidFill>
            <a:srgbClr val="C27BA0"/>
          </a:solidFill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00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Fair play: sportività e rispetto delle regole</a:t>
            </a:r>
            <a:endParaRPr b="1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68"/>
          <p:cNvSpPr txBox="1">
            <a:spLocks noGrp="1"/>
          </p:cNvSpPr>
          <p:nvPr>
            <p:ph type="body" idx="2"/>
          </p:nvPr>
        </p:nvSpPr>
        <p:spPr>
          <a:xfrm>
            <a:off x="4756200" y="1322525"/>
            <a:ext cx="3883800" cy="29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A61C00"/>
                </a:solidFill>
              </a:rPr>
              <a:t>Teoria:</a:t>
            </a:r>
            <a:endParaRPr>
              <a:solidFill>
                <a:srgbClr val="A61C00"/>
              </a:solidFill>
            </a:endParaRPr>
          </a:p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Clr>
                <a:srgbClr val="A61C00"/>
              </a:buClr>
              <a:buSzPts val="1400"/>
              <a:buChar char="●"/>
            </a:pPr>
            <a:r>
              <a:rPr lang="it">
                <a:solidFill>
                  <a:srgbClr val="A61C00"/>
                </a:solidFill>
              </a:rPr>
              <a:t>analisi di casi celebri di fair play nello sport</a:t>
            </a:r>
            <a:endParaRPr>
              <a:solidFill>
                <a:srgbClr val="A61C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400"/>
              <a:buChar char="●"/>
            </a:pPr>
            <a:r>
              <a:rPr lang="it">
                <a:solidFill>
                  <a:srgbClr val="A61C00"/>
                </a:solidFill>
              </a:rPr>
              <a:t>discussione e confronto a partire dalle esperienze personali degli alunni</a:t>
            </a:r>
            <a:endParaRPr>
              <a:solidFill>
                <a:srgbClr val="A61C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400"/>
              <a:buChar char="●"/>
            </a:pPr>
            <a:r>
              <a:rPr lang="it">
                <a:solidFill>
                  <a:srgbClr val="A61C00"/>
                </a:solidFill>
              </a:rPr>
              <a:t>la figura dell’arbitro e l’arbitraggio</a:t>
            </a:r>
            <a:endParaRPr>
              <a:solidFill>
                <a:srgbClr val="A61C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it">
                <a:solidFill>
                  <a:srgbClr val="A61C00"/>
                </a:solidFill>
              </a:rPr>
              <a:t>Pratica:</a:t>
            </a:r>
            <a:endParaRPr>
              <a:solidFill>
                <a:srgbClr val="A61C00"/>
              </a:solidFill>
            </a:endParaRPr>
          </a:p>
          <a:p>
            <a:pPr marL="457200" lvl="0" indent="-317500" algn="l" rtl="0">
              <a:spcBef>
                <a:spcPts val="500"/>
              </a:spcBef>
              <a:spcAft>
                <a:spcPts val="0"/>
              </a:spcAft>
              <a:buClr>
                <a:srgbClr val="A61C00"/>
              </a:buClr>
              <a:buSzPts val="1400"/>
              <a:buChar char="●"/>
            </a:pPr>
            <a:r>
              <a:rPr lang="it">
                <a:solidFill>
                  <a:srgbClr val="A61C00"/>
                </a:solidFill>
              </a:rPr>
              <a:t>sport in palestra: pallavolo, calcetto…</a:t>
            </a:r>
            <a:endParaRPr>
              <a:solidFill>
                <a:srgbClr val="A61C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400"/>
              <a:buChar char="●"/>
            </a:pPr>
            <a:r>
              <a:rPr lang="it">
                <a:solidFill>
                  <a:srgbClr val="A61C00"/>
                </a:solidFill>
              </a:rPr>
              <a:t>regole del gioco e arbitraggio degli alunni</a:t>
            </a:r>
            <a:endParaRPr>
              <a:solidFill>
                <a:srgbClr val="A61C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ts val="1400"/>
              <a:buChar char="●"/>
            </a:pPr>
            <a:r>
              <a:rPr lang="it">
                <a:solidFill>
                  <a:srgbClr val="A61C00"/>
                </a:solidFill>
              </a:rPr>
              <a:t>applicazione del concetto di fair play</a:t>
            </a:r>
            <a:endParaRPr>
              <a:solidFill>
                <a:srgbClr val="A61C00"/>
              </a:solidFill>
            </a:endParaRPr>
          </a:p>
        </p:txBody>
      </p:sp>
      <p:pic>
        <p:nvPicPr>
          <p:cNvPr id="403" name="Google Shape;403;p68"/>
          <p:cNvPicPr preferRelativeResize="0"/>
          <p:nvPr/>
        </p:nvPicPr>
        <p:blipFill rotWithShape="1">
          <a:blip r:embed="rId3">
            <a:alphaModFix/>
          </a:blip>
          <a:srcRect l="34089"/>
          <a:stretch/>
        </p:blipFill>
        <p:spPr>
          <a:xfrm>
            <a:off x="416375" y="1398725"/>
            <a:ext cx="4022801" cy="3424001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8"/>
          <p:cNvSpPr txBox="1"/>
          <p:nvPr/>
        </p:nvSpPr>
        <p:spPr>
          <a:xfrm>
            <a:off x="4756200" y="4415025"/>
            <a:ext cx="3883800" cy="407700"/>
          </a:xfrm>
          <a:prstGeom prst="rect">
            <a:avLst/>
          </a:prstGeom>
          <a:solidFill>
            <a:srgbClr val="741B47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600">
                <a:solidFill>
                  <a:schemeClr val="lt1"/>
                </a:solidFill>
              </a:rPr>
              <a:t>Area: SPORT - Cittadinanza Attiva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405" name="Google Shape;405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0330" y="878075"/>
            <a:ext cx="790775" cy="79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51"/>
          <p:cNvSpPr txBox="1"/>
          <p:nvPr/>
        </p:nvSpPr>
        <p:spPr>
          <a:xfrm>
            <a:off x="0" y="194800"/>
            <a:ext cx="9144000" cy="7851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00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700" b="1"/>
              <a:t>Scopriamo… </a:t>
            </a:r>
            <a:r>
              <a:rPr lang="it" sz="3900" b="1"/>
              <a:t>L’INVISIBILE…</a:t>
            </a:r>
            <a:endParaRPr sz="3900" b="1"/>
          </a:p>
        </p:txBody>
      </p:sp>
      <p:grpSp>
        <p:nvGrpSpPr>
          <p:cNvPr id="262" name="Google Shape;262;p51"/>
          <p:cNvGrpSpPr/>
          <p:nvPr/>
        </p:nvGrpSpPr>
        <p:grpSpPr>
          <a:xfrm>
            <a:off x="442328" y="1402400"/>
            <a:ext cx="8259345" cy="3485801"/>
            <a:chOff x="630913" y="1402400"/>
            <a:chExt cx="8259345" cy="3485801"/>
          </a:xfrm>
        </p:grpSpPr>
        <p:sp>
          <p:nvSpPr>
            <p:cNvPr id="263" name="Google Shape;263;p51"/>
            <p:cNvSpPr txBox="1"/>
            <p:nvPr/>
          </p:nvSpPr>
          <p:spPr>
            <a:xfrm>
              <a:off x="5919357" y="4457100"/>
              <a:ext cx="2970900" cy="4311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just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lt1"/>
                  </a:solidFill>
                </a:rPr>
                <a:t>Area: STEAM</a:t>
              </a:r>
              <a:endParaRPr sz="1600">
                <a:solidFill>
                  <a:schemeClr val="lt1"/>
                </a:solidFill>
              </a:endParaRPr>
            </a:p>
          </p:txBody>
        </p:sp>
        <p:sp>
          <p:nvSpPr>
            <p:cNvPr id="264" name="Google Shape;264;p51"/>
            <p:cNvSpPr txBox="1"/>
            <p:nvPr/>
          </p:nvSpPr>
          <p:spPr>
            <a:xfrm>
              <a:off x="5919350" y="1402400"/>
              <a:ext cx="2970900" cy="25860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>
                  <a:solidFill>
                    <a:schemeClr val="dk2"/>
                  </a:solidFill>
                </a:rPr>
                <a:t>Il laboratorio di microbiologia è un’occasione di studio e conoscenza, tramite una sperimentazione attiva di organismi unicellulare e pluricellulare non visibile ad occhio nudo. E’ un </a:t>
              </a:r>
              <a:r>
                <a:rPr lang="it" sz="1300" i="1">
                  <a:solidFill>
                    <a:schemeClr val="dk2"/>
                  </a:solidFill>
                </a:rPr>
                <a:t>luogo</a:t>
              </a:r>
              <a:r>
                <a:rPr lang="it" sz="1300">
                  <a:solidFill>
                    <a:schemeClr val="dk2"/>
                  </a:solidFill>
                </a:rPr>
                <a:t> educativo di formazione, autoapprendimento e collaborazione dove potenziare la capacità di osservare. </a:t>
              </a:r>
              <a:endParaRPr sz="1300">
                <a:solidFill>
                  <a:schemeClr val="dk2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300">
                  <a:solidFill>
                    <a:schemeClr val="dk2"/>
                  </a:solidFill>
                </a:rPr>
                <a:t>Ogni osservazione diventa spunto di riflessione anche per migliorare lo stile di vita. </a:t>
              </a:r>
              <a:endParaRPr sz="1300">
                <a:solidFill>
                  <a:schemeClr val="dk2"/>
                </a:solidFill>
              </a:endParaRPr>
            </a:p>
          </p:txBody>
        </p:sp>
        <p:grpSp>
          <p:nvGrpSpPr>
            <p:cNvPr id="265" name="Google Shape;265;p51"/>
            <p:cNvGrpSpPr/>
            <p:nvPr/>
          </p:nvGrpSpPr>
          <p:grpSpPr>
            <a:xfrm>
              <a:off x="630913" y="1402400"/>
              <a:ext cx="4695588" cy="3485801"/>
              <a:chOff x="630913" y="1402400"/>
              <a:chExt cx="4695588" cy="3485801"/>
            </a:xfrm>
          </p:grpSpPr>
          <p:pic>
            <p:nvPicPr>
              <p:cNvPr id="266" name="Google Shape;266;p51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2689237" y="2599395"/>
                <a:ext cx="2637263" cy="22888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7" name="Google Shape;267;p51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30913" y="1402400"/>
                <a:ext cx="2288801" cy="22888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8" name="Google Shape;268;p51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3335101" y="1402400"/>
                <a:ext cx="1345525" cy="134552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69" name="Google Shape;269;p51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1102563" y="3542675"/>
                <a:ext cx="1345525" cy="13455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4" name="Google Shape;274;p52"/>
          <p:cNvGrpSpPr/>
          <p:nvPr/>
        </p:nvGrpSpPr>
        <p:grpSpPr>
          <a:xfrm>
            <a:off x="277075" y="1120225"/>
            <a:ext cx="8589850" cy="3786600"/>
            <a:chOff x="264000" y="1120225"/>
            <a:chExt cx="8589850" cy="3786600"/>
          </a:xfrm>
        </p:grpSpPr>
        <p:pic>
          <p:nvPicPr>
            <p:cNvPr id="275" name="Google Shape;275;p52"/>
            <p:cNvPicPr preferRelativeResize="0"/>
            <p:nvPr/>
          </p:nvPicPr>
          <p:blipFill rotWithShape="1">
            <a:blip r:embed="rId4">
              <a:alphaModFix/>
            </a:blip>
            <a:srcRect l="30172"/>
            <a:stretch/>
          </p:blipFill>
          <p:spPr>
            <a:xfrm>
              <a:off x="4754050" y="1120225"/>
              <a:ext cx="4099725" cy="3141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6" name="Google Shape;276;p52"/>
            <p:cNvSpPr txBox="1"/>
            <p:nvPr/>
          </p:nvSpPr>
          <p:spPr>
            <a:xfrm>
              <a:off x="264000" y="1120225"/>
              <a:ext cx="4218900" cy="3786600"/>
            </a:xfrm>
            <a:prstGeom prst="rect">
              <a:avLst/>
            </a:prstGeom>
            <a:solidFill>
              <a:srgbClr val="0000FF">
                <a:alpha val="48090"/>
              </a:srgbClr>
            </a:solidFill>
            <a:ln>
              <a:noFill/>
            </a:ln>
            <a:effectLst>
              <a:outerShdw blurRad="57150" dist="152400" dir="5400000" algn="bl" rotWithShape="0">
                <a:srgbClr val="000000">
                  <a:alpha val="5000"/>
                </a:srgbClr>
              </a:outerShdw>
            </a:effectLst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>
                  <a:solidFill>
                    <a:schemeClr val="lt1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Scalare le pareti permette di creare rapporti di fiducia e cooperazione con i compagni con cui si collabora, sviluppare autostima e consapevolezza del corpo e di quello che lo circonda.</a:t>
              </a:r>
              <a:endParaRPr sz="18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Il </a:t>
              </a:r>
              <a:r>
                <a:rPr lang="it" sz="1800" b="1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laboratorio di arrampicata</a:t>
              </a: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</a:t>
              </a:r>
              <a:r>
                <a:rPr lang="it" sz="1800" b="1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sportiva</a:t>
              </a:r>
              <a:r>
                <a:rPr lang="it" sz="180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 vuole avvicinare gli alunni non solo alla parete, ma anche alla conoscenza di se stessi, attraverso uno sport che coinvolge il corpo a 360°.</a:t>
              </a:r>
              <a:endParaRPr sz="1800">
                <a:solidFill>
                  <a:schemeClr val="dk1"/>
                </a:solidFill>
              </a:endParaRPr>
            </a:p>
          </p:txBody>
        </p:sp>
        <p:sp>
          <p:nvSpPr>
            <p:cNvPr id="277" name="Google Shape;277;p52"/>
            <p:cNvSpPr txBox="1"/>
            <p:nvPr/>
          </p:nvSpPr>
          <p:spPr>
            <a:xfrm>
              <a:off x="4754050" y="4475725"/>
              <a:ext cx="4099800" cy="4311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" sz="1600">
                  <a:solidFill>
                    <a:schemeClr val="dk2"/>
                  </a:solidFill>
                </a:rPr>
                <a:t>Area: SPORT</a:t>
              </a:r>
              <a:endParaRPr sz="1600">
                <a:solidFill>
                  <a:schemeClr val="dk2"/>
                </a:solidFill>
              </a:endParaRPr>
            </a:p>
          </p:txBody>
        </p:sp>
      </p:grpSp>
      <p:sp>
        <p:nvSpPr>
          <p:cNvPr id="278" name="Google Shape;278;p52"/>
          <p:cNvSpPr txBox="1"/>
          <p:nvPr/>
        </p:nvSpPr>
        <p:spPr>
          <a:xfrm>
            <a:off x="100" y="199100"/>
            <a:ext cx="9144000" cy="797700"/>
          </a:xfrm>
          <a:prstGeom prst="rect">
            <a:avLst/>
          </a:prstGeom>
          <a:solidFill>
            <a:srgbClr val="0000FF">
              <a:alpha val="419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00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4100" b="1">
                <a:solidFill>
                  <a:srgbClr val="FFFF00"/>
                </a:solidFill>
                <a:latin typeface="Caveat"/>
                <a:ea typeface="Caveat"/>
                <a:cs typeface="Caveat"/>
                <a:sym typeface="Caveat"/>
              </a:rPr>
              <a:t>CLIMBS ON</a:t>
            </a:r>
            <a:endParaRPr sz="4300" b="1">
              <a:solidFill>
                <a:srgbClr val="FFFF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4" name="Google Shape;284;p53" descr="Immagine che contiene Policromia, Simmetria, linea, modello&#10;&#10;Descrizione generata automaticamente"/>
          <p:cNvPicPr preferRelativeResize="0"/>
          <p:nvPr/>
        </p:nvPicPr>
        <p:blipFill rotWithShape="1">
          <a:blip r:embed="rId3">
            <a:alphaModFix/>
          </a:blip>
          <a:srcRect t="4216" r="20546" b="181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53"/>
          <p:cNvSpPr/>
          <p:nvPr/>
        </p:nvSpPr>
        <p:spPr>
          <a:xfrm>
            <a:off x="0" y="0"/>
            <a:ext cx="73176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7647"/>
                </a:srgbClr>
              </a:gs>
              <a:gs pos="35000">
                <a:srgbClr val="FFFFFF">
                  <a:alpha val="78823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p53"/>
          <p:cNvSpPr txBox="1">
            <a:spLocks noGrp="1"/>
          </p:cNvSpPr>
          <p:nvPr>
            <p:ph type="ctrTitle"/>
          </p:nvPr>
        </p:nvSpPr>
        <p:spPr>
          <a:xfrm>
            <a:off x="279693" y="220913"/>
            <a:ext cx="6014100" cy="1830900"/>
          </a:xfrm>
          <a:prstGeom prst="rect">
            <a:avLst/>
          </a:prstGeom>
          <a:noFill/>
          <a:ln>
            <a:noFill/>
          </a:ln>
          <a:effectLst>
            <a:outerShdw blurRad="85725" dist="76200" dir="2460000" algn="bl" rotWithShape="0">
              <a:srgbClr val="000000">
                <a:alpha val="70000"/>
              </a:srgbClr>
            </a:outerShdw>
          </a:effectLst>
        </p:spPr>
        <p:txBody>
          <a:bodyPr spcFirstLastPara="1" wrap="square" lIns="68575" tIns="34275" rIns="68575" bIns="34275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it" b="1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>Having fun with English:</a:t>
            </a:r>
            <a:r>
              <a:rPr lang="it" sz="3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  <a:t/>
            </a:r>
            <a:br>
              <a:rPr lang="it" sz="3600">
                <a:solidFill>
                  <a:schemeClr val="accent1"/>
                </a:solidFill>
                <a:latin typeface="Play"/>
                <a:ea typeface="Play"/>
                <a:cs typeface="Play"/>
                <a:sym typeface="Play"/>
              </a:rPr>
            </a:br>
            <a:endParaRPr sz="3600">
              <a:solidFill>
                <a:schemeClr val="accent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7" name="Google Shape;287;p53"/>
          <p:cNvSpPr txBox="1">
            <a:spLocks noGrp="1"/>
          </p:cNvSpPr>
          <p:nvPr>
            <p:ph type="subTitle" idx="1"/>
          </p:nvPr>
        </p:nvSpPr>
        <p:spPr>
          <a:xfrm>
            <a:off x="-1" y="1640075"/>
            <a:ext cx="6625500" cy="22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lay"/>
              <a:buChar char="-"/>
            </a:pPr>
            <a:r>
              <a:rPr lang="it" sz="1500" b="1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rPr>
              <a:t>Egg drop challenge: </a:t>
            </a:r>
            <a:r>
              <a:rPr lang="it" sz="1500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rPr>
              <a:t>si tratta di un’attività di Team Building. In collaborazione con i compagni dello stesso gruppo si: costruisce una struttura tridimensionale che non faccia rompere un uovo lanciato da diversi metri di altezza.</a:t>
            </a:r>
            <a:endParaRPr sz="1500">
              <a:solidFill>
                <a:schemeClr val="dk2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lay"/>
              <a:buChar char="-"/>
            </a:pPr>
            <a:r>
              <a:rPr lang="it" sz="1500" b="1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rPr>
              <a:t>Fancy a cuppa?</a:t>
            </a:r>
            <a:r>
              <a:rPr lang="it" sz="1500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rPr>
              <a:t> La tradizione del British afternoon tea Per partire si farà un brain-storming sulla tradizione dell’afternoon tea. Poi, si farà Quizlet sul vocabulary dell’afternoon tea e sulla espressione idiomatica “it’s not my cup of tea”. Si farà un wordwall game sulle diverse fasi per preparare a good cuppa. E per finire an excellent cuppa con cakes and biscuits.</a:t>
            </a:r>
            <a:endParaRPr sz="1500">
              <a:solidFill>
                <a:schemeClr val="dk2"/>
              </a:solidFill>
              <a:latin typeface="Play"/>
              <a:ea typeface="Play"/>
              <a:cs typeface="Play"/>
              <a:sym typeface="Play"/>
            </a:endParaRPr>
          </a:p>
          <a:p>
            <a:pPr marL="342900" lvl="0" indent="-2603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Play"/>
              <a:buChar char="-"/>
            </a:pPr>
            <a:r>
              <a:rPr lang="it" sz="1500" b="1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rPr>
              <a:t>Making a 3D London monument:</a:t>
            </a:r>
            <a:r>
              <a:rPr lang="it" sz="1500">
                <a:solidFill>
                  <a:schemeClr val="dk2"/>
                </a:solidFill>
                <a:latin typeface="Play"/>
                <a:ea typeface="Play"/>
                <a:cs typeface="Play"/>
                <a:sym typeface="Play"/>
              </a:rPr>
              <a:t> Creazione di modellini architettonici in miniatura: una serie di monumenti e grattacieli in scala ridotta che riproduce le strutture più caratteristiche dello skyline londinese. Si tratterà di ritagliare e assemblare materiale di riciclo. </a:t>
            </a:r>
            <a:endParaRPr sz="2400">
              <a:solidFill>
                <a:schemeClr val="dk2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288" name="Google Shape;288;p53"/>
          <p:cNvSpPr txBox="1"/>
          <p:nvPr/>
        </p:nvSpPr>
        <p:spPr>
          <a:xfrm>
            <a:off x="6860350" y="4243975"/>
            <a:ext cx="1785000" cy="49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AREA: LINGUE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4"/>
          <p:cNvSpPr txBox="1">
            <a:spLocks noGrp="1"/>
          </p:cNvSpPr>
          <p:nvPr>
            <p:ph type="ctrTitle"/>
          </p:nvPr>
        </p:nvSpPr>
        <p:spPr>
          <a:xfrm>
            <a:off x="3056650" y="31317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Laboratorio di Fumetto</a:t>
            </a:r>
            <a:endParaRPr/>
          </a:p>
        </p:txBody>
      </p:sp>
      <p:sp>
        <p:nvSpPr>
          <p:cNvPr id="294" name="Google Shape;294;p54"/>
          <p:cNvSpPr txBox="1">
            <a:spLocks noGrp="1"/>
          </p:cNvSpPr>
          <p:nvPr>
            <p:ph type="subTitle" idx="1"/>
          </p:nvPr>
        </p:nvSpPr>
        <p:spPr>
          <a:xfrm>
            <a:off x="4464750" y="2158075"/>
            <a:ext cx="40044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 </a:t>
            </a:r>
            <a:r>
              <a:rPr lang="it" sz="2600"/>
              <a:t>Gulp, zamp, TUM. Crea il tuo personaggio e fai vivere le tue storie!</a:t>
            </a:r>
            <a:endParaRPr sz="2600"/>
          </a:p>
        </p:txBody>
      </p:sp>
      <p:pic>
        <p:nvPicPr>
          <p:cNvPr id="295" name="Google Shape;295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075" y="465563"/>
            <a:ext cx="3850601" cy="421262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54"/>
          <p:cNvSpPr txBox="1"/>
          <p:nvPr/>
        </p:nvSpPr>
        <p:spPr>
          <a:xfrm>
            <a:off x="5336800" y="3702675"/>
            <a:ext cx="1771200" cy="79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AREA: Media e Comunicazione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54"/>
          <p:cNvSpPr txBox="1"/>
          <p:nvPr/>
        </p:nvSpPr>
        <p:spPr>
          <a:xfrm>
            <a:off x="6977775" y="4138275"/>
            <a:ext cx="219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55"/>
          <p:cNvSpPr txBox="1">
            <a:spLocks noGrp="1"/>
          </p:cNvSpPr>
          <p:nvPr>
            <p:ph type="ctrTitle"/>
          </p:nvPr>
        </p:nvSpPr>
        <p:spPr>
          <a:xfrm>
            <a:off x="2692950" y="230925"/>
            <a:ext cx="65637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5500" b="0">
                <a:latin typeface="Arial"/>
                <a:ea typeface="Arial"/>
                <a:cs typeface="Arial"/>
                <a:sym typeface="Arial"/>
              </a:rPr>
              <a:t>Radio Podcasting </a:t>
            </a:r>
            <a:endParaRPr sz="5500" b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500" b="0">
                <a:latin typeface="Arial"/>
                <a:ea typeface="Arial"/>
                <a:cs typeface="Arial"/>
                <a:sym typeface="Arial"/>
              </a:rPr>
              <a:t> </a:t>
            </a:r>
            <a:endParaRPr sz="6500"/>
          </a:p>
        </p:txBody>
      </p:sp>
      <p:pic>
        <p:nvPicPr>
          <p:cNvPr id="303" name="Google Shape;30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00" y="1338300"/>
            <a:ext cx="5909949" cy="30103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55"/>
          <p:cNvSpPr txBox="1"/>
          <p:nvPr/>
        </p:nvSpPr>
        <p:spPr>
          <a:xfrm>
            <a:off x="6132275" y="1637000"/>
            <a:ext cx="2700900" cy="15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it" sz="3500">
                <a:solidFill>
                  <a:schemeClr val="lt1"/>
                </a:solidFill>
              </a:rPr>
              <a:t>Se fare l'influencer non ti basta...</a:t>
            </a:r>
            <a:endParaRPr sz="6500" b="1">
              <a:solidFill>
                <a:schemeClr val="l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55"/>
          <p:cNvSpPr txBox="1"/>
          <p:nvPr/>
        </p:nvSpPr>
        <p:spPr>
          <a:xfrm>
            <a:off x="6851650" y="3878800"/>
            <a:ext cx="1771200" cy="79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AREA: Media e Comunicazione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B04D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56"/>
          <p:cNvSpPr txBox="1"/>
          <p:nvPr/>
        </p:nvSpPr>
        <p:spPr>
          <a:xfrm>
            <a:off x="1219200" y="533400"/>
            <a:ext cx="85935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6200" b="1">
                <a:solidFill>
                  <a:srgbClr val="F3F3F3"/>
                </a:solidFill>
              </a:rPr>
              <a:t>classi seconde</a:t>
            </a:r>
            <a:endParaRPr sz="5000" b="1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400" b="1">
                <a:solidFill>
                  <a:srgbClr val="F3F3F3"/>
                </a:solidFill>
              </a:rPr>
              <a:t> </a:t>
            </a:r>
            <a:endParaRPr sz="2400" b="1">
              <a:solidFill>
                <a:srgbClr val="F3F3F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A61C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7"/>
          <p:cNvSpPr txBox="1">
            <a:spLocks noGrp="1"/>
          </p:cNvSpPr>
          <p:nvPr>
            <p:ph type="title"/>
          </p:nvPr>
        </p:nvSpPr>
        <p:spPr>
          <a:xfrm>
            <a:off x="2635125" y="117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900"/>
              <a:t>PALLAMANO</a:t>
            </a:r>
            <a:endParaRPr sz="3900"/>
          </a:p>
        </p:txBody>
      </p:sp>
      <p:pic>
        <p:nvPicPr>
          <p:cNvPr id="316" name="Google Shape;316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338" y="1006650"/>
            <a:ext cx="5857875" cy="390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57"/>
          <p:cNvSpPr txBox="1"/>
          <p:nvPr/>
        </p:nvSpPr>
        <p:spPr>
          <a:xfrm>
            <a:off x="6531550" y="1331675"/>
            <a:ext cx="2172600" cy="27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33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la palla non solo per … i piedi!</a:t>
            </a:r>
            <a:endParaRPr sz="33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57"/>
          <p:cNvSpPr txBox="1"/>
          <p:nvPr/>
        </p:nvSpPr>
        <p:spPr>
          <a:xfrm>
            <a:off x="6543275" y="3727275"/>
            <a:ext cx="2172600" cy="857400"/>
          </a:xfrm>
          <a:prstGeom prst="rect">
            <a:avLst/>
          </a:prstGeom>
          <a:solidFill>
            <a:srgbClr val="2EA1DE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" sz="2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AREA : Sport</a:t>
            </a:r>
            <a:endParaRPr sz="27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838</Words>
  <PresentationFormat>Presentazione su schermo (16:9)</PresentationFormat>
  <Paragraphs>90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20</vt:i4>
      </vt:variant>
    </vt:vector>
  </HeadingPairs>
  <TitlesOfParts>
    <vt:vector size="32" baseType="lpstr">
      <vt:lpstr>Arial</vt:lpstr>
      <vt:lpstr>Raleway</vt:lpstr>
      <vt:lpstr>Comic Sans MS</vt:lpstr>
      <vt:lpstr>Caveat</vt:lpstr>
      <vt:lpstr>Calibri</vt:lpstr>
      <vt:lpstr>Play</vt:lpstr>
      <vt:lpstr>Lato</vt:lpstr>
      <vt:lpstr>Roboto</vt:lpstr>
      <vt:lpstr>Simple Light</vt:lpstr>
      <vt:lpstr>Swiss</vt:lpstr>
      <vt:lpstr>Geometric</vt:lpstr>
      <vt:lpstr>Swiss</vt:lpstr>
      <vt:lpstr>Diapositiva 1</vt:lpstr>
      <vt:lpstr>Diapositiva 2</vt:lpstr>
      <vt:lpstr>Diapositiva 3</vt:lpstr>
      <vt:lpstr>Diapositiva 4</vt:lpstr>
      <vt:lpstr>Having fun with English: </vt:lpstr>
      <vt:lpstr>Laboratorio di Fumetto</vt:lpstr>
      <vt:lpstr>Radio Podcasting   </vt:lpstr>
      <vt:lpstr>Diapositiva 8</vt:lpstr>
      <vt:lpstr>PALLAMANO</vt:lpstr>
      <vt:lpstr>Tortellini e tagliatelle </vt:lpstr>
      <vt:lpstr>Diapositiva 11</vt:lpstr>
      <vt:lpstr>Diapositiva 12</vt:lpstr>
      <vt:lpstr>Diapositiva 13</vt:lpstr>
      <vt:lpstr>Diapositiva 14</vt:lpstr>
      <vt:lpstr>Diapositiva 15</vt:lpstr>
      <vt:lpstr> Benvenuti nel mondo dei minerali </vt:lpstr>
      <vt:lpstr>Diapositiva 17</vt:lpstr>
      <vt:lpstr>Diapositiva 18</vt:lpstr>
      <vt:lpstr>Tortellini e tagliatelle </vt:lpstr>
      <vt:lpstr>Fair play: sportività e rispetto delle regole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alunni</dc:creator>
  <cp:lastModifiedBy>alunni</cp:lastModifiedBy>
  <cp:revision>1</cp:revision>
  <dcterms:modified xsi:type="dcterms:W3CDTF">2024-01-08T07:18:17Z</dcterms:modified>
</cp:coreProperties>
</file>