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4" r:id="rId27"/>
    <p:sldId id="285" r:id="rId28"/>
    <p:sldId id="286" r:id="rId29"/>
    <p:sldId id="287" r:id="rId30"/>
    <p:sldId id="292" r:id="rId31"/>
    <p:sldId id="293" r:id="rId32"/>
    <p:sldId id="294" r:id="rId33"/>
    <p:sldId id="295" r:id="rId34"/>
    <p:sldId id="296" r:id="rId35"/>
    <p:sldId id="297" r:id="rId36"/>
    <p:sldId id="298" r:id="rId37"/>
    <p:sldId id="300" r:id="rId38"/>
    <p:sldId id="301" r:id="rId39"/>
    <p:sldId id="302" r:id="rId40"/>
    <p:sldId id="304" r:id="rId41"/>
    <p:sldId id="305" r:id="rId42"/>
    <p:sldId id="307" r:id="rId43"/>
    <p:sldId id="308" r:id="rId44"/>
    <p:sldId id="309" r:id="rId45"/>
    <p:sldId id="311" r:id="rId46"/>
    <p:sldId id="312" r:id="rId47"/>
    <p:sldId id="313" r:id="rId48"/>
    <p:sldId id="314" r:id="rId49"/>
    <p:sldId id="315" r:id="rId50"/>
    <p:sldId id="316" r:id="rId51"/>
    <p:sldId id="317" r:id="rId52"/>
    <p:sldId id="318" r:id="rId53"/>
    <p:sldId id="319" r:id="rId54"/>
    <p:sldId id="320" r:id="rId55"/>
    <p:sldId id="321" r:id="rId56"/>
    <p:sldId id="322" r:id="rId57"/>
    <p:sldId id="323" r:id="rId58"/>
    <p:sldId id="324" r:id="rId59"/>
    <p:sldId id="325" r:id="rId60"/>
    <p:sldId id="326" r:id="rId61"/>
    <p:sldId id="327" r:id="rId62"/>
    <p:sldId id="328" r:id="rId63"/>
    <p:sldId id="329" r:id="rId64"/>
    <p:sldId id="330" r:id="rId65"/>
    <p:sldId id="331" r:id="rId66"/>
    <p:sldId id="332" r:id="rId67"/>
    <p:sldId id="333" r:id="rId68"/>
    <p:sldId id="334" r:id="rId69"/>
    <p:sldId id="335" r:id="rId70"/>
    <p:sldId id="336" r:id="rId71"/>
    <p:sldId id="337" r:id="rId72"/>
    <p:sldId id="338" r:id="rId73"/>
    <p:sldId id="339" r:id="rId74"/>
    <p:sldId id="340" r:id="rId75"/>
    <p:sldId id="341" r:id="rId76"/>
    <p:sldId id="343" r:id="rId77"/>
    <p:sldId id="344" r:id="rId78"/>
    <p:sldId id="345" r:id="rId79"/>
    <p:sldId id="346" r:id="rId80"/>
    <p:sldId id="347" r:id="rId81"/>
    <p:sldId id="348" r:id="rId82"/>
    <p:sldId id="349" r:id="rId83"/>
    <p:sldId id="350" r:id="rId84"/>
    <p:sldId id="351" r:id="rId85"/>
    <p:sldId id="352" r:id="rId86"/>
    <p:sldId id="353" r:id="rId87"/>
    <p:sldId id="354" r:id="rId88"/>
    <p:sldId id="355" r:id="rId89"/>
    <p:sldId id="356" r:id="rId90"/>
    <p:sldId id="357" r:id="rId91"/>
    <p:sldId id="358" r:id="rId92"/>
    <p:sldId id="359" r:id="rId93"/>
    <p:sldId id="360" r:id="rId94"/>
    <p:sldId id="361" r:id="rId95"/>
    <p:sldId id="362" r:id="rId96"/>
    <p:sldId id="363" r:id="rId97"/>
    <p:sldId id="365" r:id="rId98"/>
    <p:sldId id="366" r:id="rId99"/>
    <p:sldId id="367" r:id="rId100"/>
    <p:sldId id="368" r:id="rId101"/>
    <p:sldId id="369" r:id="rId102"/>
    <p:sldId id="370" r:id="rId103"/>
    <p:sldId id="371" r:id="rId104"/>
    <p:sldId id="372" r:id="rId105"/>
    <p:sldId id="373" r:id="rId106"/>
    <p:sldId id="374" r:id="rId107"/>
    <p:sldId id="376" r:id="rId108"/>
    <p:sldId id="377" r:id="rId109"/>
    <p:sldId id="378" r:id="rId110"/>
    <p:sldId id="379" r:id="rId111"/>
    <p:sldId id="392" r:id="rId112"/>
    <p:sldId id="393" r:id="rId113"/>
    <p:sldId id="395" r:id="rId114"/>
    <p:sldId id="397" r:id="rId115"/>
    <p:sldId id="398" r:id="rId116"/>
    <p:sldId id="399" r:id="rId117"/>
    <p:sldId id="400" r:id="rId118"/>
    <p:sldId id="401" r:id="rId119"/>
    <p:sldId id="403" r:id="rId120"/>
    <p:sldId id="408" r:id="rId121"/>
    <p:sldId id="409" r:id="rId122"/>
    <p:sldId id="410" r:id="rId123"/>
    <p:sldId id="411" r:id="rId124"/>
    <p:sldId id="412" r:id="rId125"/>
    <p:sldId id="413" r:id="rId126"/>
    <p:sldId id="414" r:id="rId127"/>
    <p:sldId id="415" r:id="rId128"/>
    <p:sldId id="416" r:id="rId129"/>
    <p:sldId id="417" r:id="rId130"/>
    <p:sldId id="418" r:id="rId131"/>
    <p:sldId id="419" r:id="rId132"/>
    <p:sldId id="427" r:id="rId133"/>
    <p:sldId id="433" r:id="rId134"/>
    <p:sldId id="434" r:id="rId135"/>
    <p:sldId id="435" r:id="rId136"/>
    <p:sldId id="439" r:id="rId137"/>
    <p:sldId id="444" r:id="rId138"/>
    <p:sldId id="445" r:id="rId139"/>
    <p:sldId id="446" r:id="rId140"/>
    <p:sldId id="447" r:id="rId141"/>
    <p:sldId id="452" r:id="rId142"/>
    <p:sldId id="453" r:id="rId143"/>
  </p:sldIdLst>
  <p:sldSz cx="9144000" cy="6858000" type="screen4x3"/>
  <p:notesSz cx="9144000" cy="6858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6" d="100"/>
          <a:sy n="76" d="100"/>
        </p:scale>
        <p:origin x="-494" y="173"/>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266359" y="2230801"/>
            <a:ext cx="6611280" cy="1911350"/>
          </a:xfrm>
          <a:prstGeom prst="rect">
            <a:avLst/>
          </a:prstGeom>
        </p:spPr>
        <p:txBody>
          <a:bodyPr wrap="square" lIns="0" tIns="0" rIns="0" bIns="0">
            <a:spAutoFit/>
          </a:bodyPr>
          <a:lstStyle>
            <a:lvl1pPr>
              <a:defRPr sz="1800" b="0" i="0">
                <a:solidFill>
                  <a:schemeClr val="tx1"/>
                </a:solidFill>
                <a:latin typeface="Roboto Lt"/>
                <a:cs typeface="Roboto Lt"/>
              </a:defRPr>
            </a:lvl1pPr>
          </a:lstStyle>
          <a:p>
            <a:endParaRPr/>
          </a:p>
        </p:txBody>
      </p:sp>
      <p:sp>
        <p:nvSpPr>
          <p:cNvPr id="3" name="Holder 3"/>
          <p:cNvSpPr>
            <a:spLocks noGrp="1"/>
          </p:cNvSpPr>
          <p:nvPr>
            <p:ph type="subTitle" idx="4"/>
          </p:nvPr>
        </p:nvSpPr>
        <p:spPr>
          <a:xfrm>
            <a:off x="400285" y="3445830"/>
            <a:ext cx="8343429" cy="852170"/>
          </a:xfrm>
          <a:prstGeom prst="rect">
            <a:avLst/>
          </a:prstGeom>
        </p:spPr>
        <p:txBody>
          <a:bodyPr wrap="square" lIns="0" tIns="0" rIns="0" bIns="0">
            <a:spAutoFit/>
          </a:bodyPr>
          <a:lstStyle>
            <a:lvl1pPr>
              <a:defRPr sz="1800" b="0" i="0">
                <a:solidFill>
                  <a:schemeClr val="tx1"/>
                </a:solidFill>
                <a:latin typeface="Roboto Lt"/>
                <a:cs typeface="Roboto L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E6481B"/>
                </a:solidFill>
                <a:latin typeface="Roboto Cn"/>
                <a:cs typeface="Roboto Cn"/>
              </a:defRPr>
            </a:lvl1pPr>
          </a:lstStyle>
          <a:p>
            <a:endParaRPr/>
          </a:p>
        </p:txBody>
      </p:sp>
      <p:sp>
        <p:nvSpPr>
          <p:cNvPr id="3" name="Holder 3"/>
          <p:cNvSpPr>
            <a:spLocks noGrp="1"/>
          </p:cNvSpPr>
          <p:nvPr>
            <p:ph type="body" idx="1"/>
          </p:nvPr>
        </p:nvSpPr>
        <p:spPr/>
        <p:txBody>
          <a:bodyPr lIns="0" tIns="0" rIns="0" bIns="0"/>
          <a:lstStyle>
            <a:lvl1pPr>
              <a:defRPr sz="1800" b="0" i="0">
                <a:solidFill>
                  <a:schemeClr val="tx1"/>
                </a:solidFill>
                <a:latin typeface="Roboto Lt"/>
                <a:cs typeface="Roboto L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5/11/2021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E6481B"/>
                </a:solidFill>
                <a:latin typeface="Roboto Cn"/>
                <a:cs typeface="Roboto C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5/11/2021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E6481B"/>
                </a:solidFill>
                <a:latin typeface="Roboto Cn"/>
                <a:cs typeface="Roboto C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5/11/2021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5/11/2021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19987" y="1460556"/>
            <a:ext cx="6860540" cy="1085214"/>
          </a:xfrm>
          <a:prstGeom prst="rect">
            <a:avLst/>
          </a:prstGeom>
        </p:spPr>
        <p:txBody>
          <a:bodyPr wrap="square" lIns="0" tIns="0" rIns="0" bIns="0">
            <a:spAutoFit/>
          </a:bodyPr>
          <a:lstStyle>
            <a:lvl1pPr>
              <a:defRPr sz="2400" b="1" i="0">
                <a:solidFill>
                  <a:srgbClr val="E6481B"/>
                </a:solidFill>
                <a:latin typeface="Roboto Cn"/>
                <a:cs typeface="Roboto Cn"/>
              </a:defRPr>
            </a:lvl1pPr>
          </a:lstStyle>
          <a:p>
            <a:endParaRPr/>
          </a:p>
        </p:txBody>
      </p:sp>
      <p:sp>
        <p:nvSpPr>
          <p:cNvPr id="3" name="Holder 3"/>
          <p:cNvSpPr>
            <a:spLocks noGrp="1"/>
          </p:cNvSpPr>
          <p:nvPr>
            <p:ph type="body" idx="1"/>
          </p:nvPr>
        </p:nvSpPr>
        <p:spPr>
          <a:xfrm>
            <a:off x="1044625" y="2122173"/>
            <a:ext cx="6986270" cy="2509520"/>
          </a:xfrm>
          <a:prstGeom prst="rect">
            <a:avLst/>
          </a:prstGeom>
        </p:spPr>
        <p:txBody>
          <a:bodyPr wrap="square" lIns="0" tIns="0" rIns="0" bIns="0">
            <a:spAutoFit/>
          </a:bodyPr>
          <a:lstStyle>
            <a:lvl1pPr>
              <a:defRPr sz="1800" b="0" i="0">
                <a:solidFill>
                  <a:schemeClr val="tx1"/>
                </a:solidFill>
                <a:latin typeface="Roboto Lt"/>
                <a:cs typeface="Roboto Lt"/>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5/11/2021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8" Type="http://schemas.openxmlformats.org/officeDocument/2006/relationships/image" Target="../media/image101.jpe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jpeg"/><Relationship Id="rId1" Type="http://schemas.openxmlformats.org/officeDocument/2006/relationships/slideLayout" Target="../slideLayouts/slideLayout2.xml"/><Relationship Id="rId6" Type="http://schemas.openxmlformats.org/officeDocument/2006/relationships/image" Target="../media/image99.jpeg"/><Relationship Id="rId5" Type="http://schemas.openxmlformats.org/officeDocument/2006/relationships/image" Target="../media/image98.jpeg"/><Relationship Id="rId10" Type="http://schemas.openxmlformats.org/officeDocument/2006/relationships/image" Target="../media/image2.png"/><Relationship Id="rId4" Type="http://schemas.openxmlformats.org/officeDocument/2006/relationships/image" Target="../media/image97.png"/><Relationship Id="rId9" Type="http://schemas.openxmlformats.org/officeDocument/2006/relationships/hyperlink" Target="http://www.commissariatodips.it/" TargetMode="External"/></Relationships>
</file>

<file path=ppt/slides/_rels/slide10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3.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6.jpeg"/></Relationships>
</file>

<file path=ppt/slides/_rels/slide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hyperlink" Target="http://www.anlaidsonlus.it/" TargetMode="External"/><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3" Type="http://schemas.openxmlformats.org/officeDocument/2006/relationships/hyperlink" Target="http://www.ferrandoalberto.blogspot.it/" TargetMode="External"/><Relationship Id="rId2" Type="http://schemas.openxmlformats.org/officeDocument/2006/relationships/hyperlink" Target="http://www.apel-pediatri.org/"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aferrand@fastwebnet.it" TargetMode="External"/></Relationships>
</file>

<file path=ppt/slides/_rels/slide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0.jpeg"/><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14.png"/><Relationship Id="rId4" Type="http://schemas.openxmlformats.org/officeDocument/2006/relationships/hyperlink" Target="http://www.susysafe.org/" TargetMode="Externa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5.jpeg"/><Relationship Id="rId1" Type="http://schemas.openxmlformats.org/officeDocument/2006/relationships/slideLayout" Target="../slideLayouts/slideLayout4.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1.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image" Target="../media/image11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0.jpeg"/><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1.jpe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2.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3.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4.jpe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5.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6.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7.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29.jpeg"/><Relationship Id="rId2" Type="http://schemas.openxmlformats.org/officeDocument/2006/relationships/image" Target="../media/image12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30.png"/></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1.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 Id="rId6" Type="http://schemas.openxmlformats.org/officeDocument/2006/relationships/image" Target="../media/image2.png"/><Relationship Id="rId5" Type="http://schemas.openxmlformats.org/officeDocument/2006/relationships/image" Target="../media/image37.jpeg"/><Relationship Id="rId4" Type="http://schemas.openxmlformats.org/officeDocument/2006/relationships/image" Target="../media/image36.jpe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4.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1.jpeg"/><Relationship Id="rId7" Type="http://schemas.openxmlformats.org/officeDocument/2006/relationships/image" Target="../media/image51.jpeg"/><Relationship Id="rId2" Type="http://schemas.openxmlformats.org/officeDocument/2006/relationships/image" Target="../media/image49.jpeg"/><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36.jpeg"/><Relationship Id="rId4" Type="http://schemas.openxmlformats.org/officeDocument/2006/relationships/image" Target="../media/image22.jpeg"/></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3.jpe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4.jpe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5.jpeg"/><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2.png"/><Relationship Id="rId2" Type="http://schemas.openxmlformats.org/officeDocument/2006/relationships/image" Target="../media/image57.png"/><Relationship Id="rId1" Type="http://schemas.openxmlformats.org/officeDocument/2006/relationships/slideLayout" Target="../slideLayouts/slideLayout5.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4.jpe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70.jpeg"/><Relationship Id="rId4" Type="http://schemas.openxmlformats.org/officeDocument/2006/relationships/image" Target="../media/image69.jpe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2.jpe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8.jpeg"/><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2.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jpeg"/><Relationship Id="rId2" Type="http://schemas.openxmlformats.org/officeDocument/2006/relationships/image" Target="../media/image79.png"/><Relationship Id="rId16" Type="http://schemas.openxmlformats.org/officeDocument/2006/relationships/image" Target="../media/image93.png"/><Relationship Id="rId1" Type="http://schemas.openxmlformats.org/officeDocument/2006/relationships/slideLayout" Target="../slideLayouts/slideLayout5.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jpe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97.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2.png"/><Relationship Id="rId3" Type="http://schemas.openxmlformats.org/officeDocument/2006/relationships/image" Target="../media/image80.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jpeg"/><Relationship Id="rId2" Type="http://schemas.openxmlformats.org/officeDocument/2006/relationships/image" Target="../media/image79.png"/><Relationship Id="rId16" Type="http://schemas.openxmlformats.org/officeDocument/2006/relationships/image" Target="../media/image93.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10" Type="http://schemas.openxmlformats.org/officeDocument/2006/relationships/image" Target="../media/image87.jpe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s>
</file>

<file path=ppt/slides/_rels/slide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551125"/>
            <a:ext cx="9143999" cy="3271326"/>
          </a:xfrm>
          <a:prstGeom prst="rect">
            <a:avLst/>
          </a:prstGeom>
        </p:spPr>
      </p:pic>
      <p:sp>
        <p:nvSpPr>
          <p:cNvPr id="3" name="object 3"/>
          <p:cNvSpPr txBox="1"/>
          <p:nvPr/>
        </p:nvSpPr>
        <p:spPr>
          <a:xfrm>
            <a:off x="6244097" y="637052"/>
            <a:ext cx="2613660" cy="315595"/>
          </a:xfrm>
          <a:prstGeom prst="rect">
            <a:avLst/>
          </a:prstGeom>
        </p:spPr>
        <p:txBody>
          <a:bodyPr vert="horz" wrap="square" lIns="0" tIns="12700" rIns="0" bIns="0" rtlCol="0">
            <a:spAutoFit/>
          </a:bodyPr>
          <a:lstStyle/>
          <a:p>
            <a:pPr marR="33655" algn="r">
              <a:lnSpc>
                <a:spcPct val="100000"/>
              </a:lnSpc>
              <a:spcBef>
                <a:spcPts val="100"/>
              </a:spcBef>
            </a:pPr>
            <a:r>
              <a:rPr lang="it-IT" sz="900" spc="-20" dirty="0" smtClean="0">
                <a:solidFill>
                  <a:srgbClr val="595959"/>
                </a:solidFill>
                <a:latin typeface="Roboto Lt"/>
                <a:cs typeface="Roboto Lt"/>
              </a:rPr>
              <a:t>A</a:t>
            </a:r>
            <a:r>
              <a:rPr sz="900" spc="-20" dirty="0" smtClean="0">
                <a:solidFill>
                  <a:srgbClr val="595959"/>
                </a:solidFill>
                <a:latin typeface="Roboto Lt"/>
                <a:cs typeface="Roboto Lt"/>
              </a:rPr>
              <a:t> </a:t>
            </a:r>
            <a:r>
              <a:rPr sz="900" spc="-60" dirty="0">
                <a:solidFill>
                  <a:srgbClr val="595959"/>
                </a:solidFill>
                <a:latin typeface="Roboto Lt"/>
                <a:cs typeface="Roboto Lt"/>
              </a:rPr>
              <a:t>cur</a:t>
            </a:r>
            <a:r>
              <a:rPr sz="900" spc="-65" dirty="0">
                <a:solidFill>
                  <a:srgbClr val="595959"/>
                </a:solidFill>
                <a:latin typeface="Roboto Lt"/>
                <a:cs typeface="Roboto Lt"/>
              </a:rPr>
              <a:t>a</a:t>
            </a:r>
            <a:r>
              <a:rPr sz="900" spc="-20" dirty="0">
                <a:solidFill>
                  <a:srgbClr val="595959"/>
                </a:solidFill>
                <a:latin typeface="Roboto Lt"/>
                <a:cs typeface="Roboto Lt"/>
              </a:rPr>
              <a:t> </a:t>
            </a:r>
            <a:r>
              <a:rPr sz="900" spc="-35" dirty="0">
                <a:solidFill>
                  <a:srgbClr val="595959"/>
                </a:solidFill>
                <a:latin typeface="Roboto Lt"/>
                <a:cs typeface="Roboto Lt"/>
              </a:rPr>
              <a:t>di:</a:t>
            </a:r>
            <a:endParaRPr sz="900" dirty="0">
              <a:latin typeface="Roboto Lt"/>
              <a:cs typeface="Roboto Lt"/>
            </a:endParaRPr>
          </a:p>
          <a:p>
            <a:pPr marL="12700">
              <a:lnSpc>
                <a:spcPct val="100000"/>
              </a:lnSpc>
            </a:pPr>
            <a:r>
              <a:rPr sz="1000" i="1" spc="-25" dirty="0">
                <a:latin typeface="Roboto"/>
                <a:cs typeface="Roboto"/>
              </a:rPr>
              <a:t>Patrizia</a:t>
            </a:r>
            <a:r>
              <a:rPr sz="1000" i="1" dirty="0">
                <a:latin typeface="Roboto"/>
                <a:cs typeface="Roboto"/>
              </a:rPr>
              <a:t> </a:t>
            </a:r>
            <a:r>
              <a:rPr sz="1000" i="1" spc="-25" dirty="0">
                <a:latin typeface="Roboto"/>
                <a:cs typeface="Roboto"/>
              </a:rPr>
              <a:t>Balbinot,</a:t>
            </a:r>
            <a:r>
              <a:rPr sz="1000" i="1" dirty="0">
                <a:latin typeface="Roboto"/>
                <a:cs typeface="Roboto"/>
              </a:rPr>
              <a:t> </a:t>
            </a:r>
            <a:r>
              <a:rPr sz="1000" i="1" spc="-25" dirty="0">
                <a:latin typeface="Roboto"/>
                <a:cs typeface="Roboto"/>
              </a:rPr>
              <a:t>Luigi</a:t>
            </a:r>
            <a:r>
              <a:rPr sz="1000" i="1" spc="-5" dirty="0">
                <a:latin typeface="Roboto"/>
                <a:cs typeface="Roboto"/>
              </a:rPr>
              <a:t> </a:t>
            </a:r>
            <a:r>
              <a:rPr sz="1000" i="1" spc="-25" dirty="0">
                <a:latin typeface="Roboto"/>
                <a:cs typeface="Roboto"/>
              </a:rPr>
              <a:t>Bottaro</a:t>
            </a:r>
            <a:r>
              <a:rPr sz="1000" i="1" spc="-5" dirty="0">
                <a:latin typeface="Roboto"/>
                <a:cs typeface="Roboto"/>
              </a:rPr>
              <a:t> e</a:t>
            </a:r>
            <a:r>
              <a:rPr sz="1000" i="1" spc="5" dirty="0">
                <a:latin typeface="Roboto"/>
                <a:cs typeface="Roboto"/>
              </a:rPr>
              <a:t> </a:t>
            </a:r>
            <a:r>
              <a:rPr sz="1000" i="1" spc="-25" dirty="0">
                <a:latin typeface="Roboto"/>
                <a:cs typeface="Roboto"/>
              </a:rPr>
              <a:t>Gianni</a:t>
            </a:r>
            <a:r>
              <a:rPr sz="1000" i="1" spc="5" dirty="0">
                <a:latin typeface="Roboto"/>
                <a:cs typeface="Roboto"/>
              </a:rPr>
              <a:t> </a:t>
            </a:r>
            <a:r>
              <a:rPr sz="1000" i="1" spc="-20" dirty="0">
                <a:latin typeface="Roboto"/>
                <a:cs typeface="Roboto"/>
              </a:rPr>
              <a:t>Testino</a:t>
            </a:r>
            <a:endParaRPr sz="1000" dirty="0">
              <a:latin typeface="Roboto"/>
              <a:cs typeface="Roboto"/>
            </a:endParaRPr>
          </a:p>
        </p:txBody>
      </p:sp>
      <p:sp>
        <p:nvSpPr>
          <p:cNvPr id="4" name="object 4"/>
          <p:cNvSpPr txBox="1"/>
          <p:nvPr/>
        </p:nvSpPr>
        <p:spPr>
          <a:xfrm>
            <a:off x="7190277" y="2780004"/>
            <a:ext cx="1670050" cy="208279"/>
          </a:xfrm>
          <a:prstGeom prst="rect">
            <a:avLst/>
          </a:prstGeom>
        </p:spPr>
        <p:txBody>
          <a:bodyPr vert="horz" wrap="square" lIns="0" tIns="12700" rIns="0" bIns="0" rtlCol="0">
            <a:spAutoFit/>
          </a:bodyPr>
          <a:lstStyle/>
          <a:p>
            <a:pPr marL="12700">
              <a:lnSpc>
                <a:spcPct val="100000"/>
              </a:lnSpc>
              <a:spcBef>
                <a:spcPts val="100"/>
              </a:spcBef>
            </a:pPr>
            <a:r>
              <a:rPr sz="1200" spc="-100" dirty="0">
                <a:solidFill>
                  <a:srgbClr val="595959"/>
                </a:solidFill>
                <a:latin typeface="Roboto Lt"/>
                <a:cs typeface="Roboto Lt"/>
              </a:rPr>
              <a:t>L</a:t>
            </a:r>
            <a:r>
              <a:rPr sz="1200" spc="-95" dirty="0">
                <a:solidFill>
                  <a:srgbClr val="595959"/>
                </a:solidFill>
                <a:latin typeface="Roboto Lt"/>
                <a:cs typeface="Roboto Lt"/>
              </a:rPr>
              <a:t>a</a:t>
            </a:r>
            <a:r>
              <a:rPr sz="1200" spc="-30" dirty="0">
                <a:solidFill>
                  <a:srgbClr val="595959"/>
                </a:solidFill>
                <a:latin typeface="Roboto Lt"/>
                <a:cs typeface="Roboto Lt"/>
              </a:rPr>
              <a:t> </a:t>
            </a:r>
            <a:r>
              <a:rPr sz="1200" spc="-70" dirty="0">
                <a:solidFill>
                  <a:srgbClr val="595959"/>
                </a:solidFill>
                <a:latin typeface="Roboto Lt"/>
                <a:cs typeface="Roboto Lt"/>
              </a:rPr>
              <a:t>cultur</a:t>
            </a:r>
            <a:r>
              <a:rPr sz="1200" spc="-80" dirty="0">
                <a:solidFill>
                  <a:srgbClr val="595959"/>
                </a:solidFill>
                <a:latin typeface="Roboto Lt"/>
                <a:cs typeface="Roboto Lt"/>
              </a:rPr>
              <a:t>a</a:t>
            </a:r>
            <a:r>
              <a:rPr sz="1200" spc="-25" dirty="0">
                <a:solidFill>
                  <a:srgbClr val="595959"/>
                </a:solidFill>
                <a:latin typeface="Roboto Lt"/>
                <a:cs typeface="Roboto Lt"/>
              </a:rPr>
              <a:t> </a:t>
            </a:r>
            <a:r>
              <a:rPr sz="1200" spc="-60" dirty="0">
                <a:solidFill>
                  <a:srgbClr val="595959"/>
                </a:solidFill>
                <a:latin typeface="Roboto Lt"/>
                <a:cs typeface="Roboto Lt"/>
              </a:rPr>
              <a:t>dell</a:t>
            </a:r>
            <a:r>
              <a:rPr sz="1200" spc="-75" dirty="0">
                <a:solidFill>
                  <a:srgbClr val="595959"/>
                </a:solidFill>
                <a:latin typeface="Roboto Lt"/>
                <a:cs typeface="Roboto Lt"/>
              </a:rPr>
              <a:t>a</a:t>
            </a:r>
            <a:r>
              <a:rPr sz="1200" spc="-25" dirty="0">
                <a:solidFill>
                  <a:srgbClr val="595959"/>
                </a:solidFill>
                <a:latin typeface="Roboto Lt"/>
                <a:cs typeface="Roboto Lt"/>
              </a:rPr>
              <a:t> </a:t>
            </a:r>
            <a:r>
              <a:rPr sz="1200" spc="-75" dirty="0">
                <a:solidFill>
                  <a:srgbClr val="595959"/>
                </a:solidFill>
                <a:latin typeface="Roboto Lt"/>
                <a:cs typeface="Roboto Lt"/>
              </a:rPr>
              <a:t>prevenzione</a:t>
            </a:r>
            <a:endParaRPr sz="1200">
              <a:latin typeface="Roboto Lt"/>
              <a:cs typeface="Roboto Lt"/>
            </a:endParaRPr>
          </a:p>
        </p:txBody>
      </p:sp>
      <p:sp>
        <p:nvSpPr>
          <p:cNvPr id="5" name="object 5"/>
          <p:cNvSpPr txBox="1"/>
          <p:nvPr/>
        </p:nvSpPr>
        <p:spPr>
          <a:xfrm>
            <a:off x="6001363" y="2962884"/>
            <a:ext cx="2859405" cy="444500"/>
          </a:xfrm>
          <a:prstGeom prst="rect">
            <a:avLst/>
          </a:prstGeom>
        </p:spPr>
        <p:txBody>
          <a:bodyPr vert="horz" wrap="square" lIns="0" tIns="39369" rIns="0" bIns="0" rtlCol="0">
            <a:spAutoFit/>
          </a:bodyPr>
          <a:lstStyle/>
          <a:p>
            <a:pPr marR="7620" algn="r">
              <a:lnSpc>
                <a:spcPct val="100000"/>
              </a:lnSpc>
              <a:spcBef>
                <a:spcPts val="309"/>
              </a:spcBef>
            </a:pPr>
            <a:r>
              <a:rPr sz="1200" spc="-70" dirty="0">
                <a:solidFill>
                  <a:srgbClr val="595959"/>
                </a:solidFill>
                <a:latin typeface="Roboto Lt"/>
                <a:cs typeface="Roboto Lt"/>
              </a:rPr>
              <a:t>attravers</a:t>
            </a:r>
            <a:r>
              <a:rPr sz="1200" spc="-80" dirty="0">
                <a:solidFill>
                  <a:srgbClr val="595959"/>
                </a:solidFill>
                <a:latin typeface="Roboto Lt"/>
                <a:cs typeface="Roboto Lt"/>
              </a:rPr>
              <a:t>o</a:t>
            </a:r>
            <a:r>
              <a:rPr sz="1200" spc="-25" dirty="0">
                <a:solidFill>
                  <a:srgbClr val="595959"/>
                </a:solidFill>
                <a:latin typeface="Roboto Lt"/>
                <a:cs typeface="Roboto Lt"/>
              </a:rPr>
              <a:t> </a:t>
            </a:r>
            <a:r>
              <a:rPr sz="1200" spc="-100" dirty="0">
                <a:solidFill>
                  <a:srgbClr val="595959"/>
                </a:solidFill>
                <a:latin typeface="Roboto Lt"/>
                <a:cs typeface="Roboto Lt"/>
              </a:rPr>
              <a:t>u</a:t>
            </a:r>
            <a:r>
              <a:rPr sz="1200" spc="-95" dirty="0">
                <a:solidFill>
                  <a:srgbClr val="595959"/>
                </a:solidFill>
                <a:latin typeface="Roboto Lt"/>
                <a:cs typeface="Roboto Lt"/>
              </a:rPr>
              <a:t>n</a:t>
            </a:r>
            <a:r>
              <a:rPr sz="1200" spc="-25" dirty="0">
                <a:solidFill>
                  <a:srgbClr val="595959"/>
                </a:solidFill>
                <a:latin typeface="Roboto Lt"/>
                <a:cs typeface="Roboto Lt"/>
              </a:rPr>
              <a:t> </a:t>
            </a:r>
            <a:r>
              <a:rPr sz="1200" spc="-90" dirty="0">
                <a:solidFill>
                  <a:srgbClr val="595959"/>
                </a:solidFill>
                <a:latin typeface="Roboto Lt"/>
                <a:cs typeface="Roboto Lt"/>
              </a:rPr>
              <a:t>nuovo</a:t>
            </a:r>
            <a:r>
              <a:rPr sz="1200" spc="-25" dirty="0">
                <a:solidFill>
                  <a:srgbClr val="595959"/>
                </a:solidFill>
                <a:latin typeface="Roboto Lt"/>
                <a:cs typeface="Roboto Lt"/>
              </a:rPr>
              <a:t> </a:t>
            </a:r>
            <a:r>
              <a:rPr sz="1200" spc="-80" dirty="0">
                <a:solidFill>
                  <a:srgbClr val="595959"/>
                </a:solidFill>
                <a:latin typeface="Roboto Lt"/>
                <a:cs typeface="Roboto Lt"/>
              </a:rPr>
              <a:t>strument</a:t>
            </a:r>
            <a:r>
              <a:rPr sz="1200" spc="-85" dirty="0">
                <a:solidFill>
                  <a:srgbClr val="595959"/>
                </a:solidFill>
                <a:latin typeface="Roboto Lt"/>
                <a:cs typeface="Roboto Lt"/>
              </a:rPr>
              <a:t>o</a:t>
            </a:r>
            <a:r>
              <a:rPr sz="1200" spc="-25" dirty="0">
                <a:solidFill>
                  <a:srgbClr val="595959"/>
                </a:solidFill>
                <a:latin typeface="Roboto Lt"/>
                <a:cs typeface="Roboto Lt"/>
              </a:rPr>
              <a:t> </a:t>
            </a:r>
            <a:r>
              <a:rPr sz="1200" spc="-80" dirty="0">
                <a:solidFill>
                  <a:srgbClr val="595959"/>
                </a:solidFill>
                <a:latin typeface="Roboto Lt"/>
                <a:cs typeface="Roboto Lt"/>
              </a:rPr>
              <a:t>d</a:t>
            </a:r>
            <a:r>
              <a:rPr sz="1200" spc="-30" dirty="0">
                <a:solidFill>
                  <a:srgbClr val="595959"/>
                </a:solidFill>
                <a:latin typeface="Roboto Lt"/>
                <a:cs typeface="Roboto Lt"/>
              </a:rPr>
              <a:t>i</a:t>
            </a:r>
            <a:r>
              <a:rPr sz="1200" spc="-25" dirty="0">
                <a:solidFill>
                  <a:srgbClr val="595959"/>
                </a:solidFill>
                <a:latin typeface="Roboto Lt"/>
                <a:cs typeface="Roboto Lt"/>
              </a:rPr>
              <a:t> </a:t>
            </a:r>
            <a:r>
              <a:rPr sz="1200" spc="-85" dirty="0">
                <a:solidFill>
                  <a:srgbClr val="595959"/>
                </a:solidFill>
                <a:latin typeface="Roboto Lt"/>
                <a:cs typeface="Roboto Lt"/>
              </a:rPr>
              <a:t>insegnamento</a:t>
            </a:r>
            <a:endParaRPr sz="1200">
              <a:latin typeface="Roboto Lt"/>
              <a:cs typeface="Roboto Lt"/>
            </a:endParaRPr>
          </a:p>
          <a:p>
            <a:pPr marR="5080" algn="r">
              <a:lnSpc>
                <a:spcPct val="100000"/>
              </a:lnSpc>
              <a:spcBef>
                <a:spcPts val="209"/>
              </a:spcBef>
            </a:pPr>
            <a:r>
              <a:rPr sz="1200" spc="-90" dirty="0">
                <a:solidFill>
                  <a:srgbClr val="595959"/>
                </a:solidFill>
                <a:latin typeface="Roboto Lt"/>
                <a:cs typeface="Roboto Lt"/>
              </a:rPr>
              <a:t>d</a:t>
            </a:r>
            <a:r>
              <a:rPr sz="1200" spc="-80" dirty="0">
                <a:solidFill>
                  <a:srgbClr val="595959"/>
                </a:solidFill>
                <a:latin typeface="Roboto Lt"/>
                <a:cs typeface="Roboto Lt"/>
              </a:rPr>
              <a:t>a</a:t>
            </a:r>
            <a:r>
              <a:rPr sz="1200" spc="-25" dirty="0">
                <a:solidFill>
                  <a:srgbClr val="595959"/>
                </a:solidFill>
                <a:latin typeface="Roboto Lt"/>
                <a:cs typeface="Roboto Lt"/>
              </a:rPr>
              <a:t> </a:t>
            </a:r>
            <a:r>
              <a:rPr sz="1200" spc="-65" dirty="0">
                <a:solidFill>
                  <a:srgbClr val="595959"/>
                </a:solidFill>
                <a:latin typeface="Roboto Lt"/>
                <a:cs typeface="Roboto Lt"/>
              </a:rPr>
              <a:t>introdurr</a:t>
            </a:r>
            <a:r>
              <a:rPr sz="1200" spc="-75" dirty="0">
                <a:solidFill>
                  <a:srgbClr val="595959"/>
                </a:solidFill>
                <a:latin typeface="Roboto Lt"/>
                <a:cs typeface="Roboto Lt"/>
              </a:rPr>
              <a:t>e</a:t>
            </a:r>
            <a:r>
              <a:rPr sz="1200" spc="-25" dirty="0">
                <a:solidFill>
                  <a:srgbClr val="595959"/>
                </a:solidFill>
                <a:latin typeface="Roboto Lt"/>
                <a:cs typeface="Roboto Lt"/>
              </a:rPr>
              <a:t> </a:t>
            </a:r>
            <a:r>
              <a:rPr sz="1200" spc="-55" dirty="0">
                <a:solidFill>
                  <a:srgbClr val="595959"/>
                </a:solidFill>
                <a:latin typeface="Roboto Lt"/>
                <a:cs typeface="Roboto Lt"/>
              </a:rPr>
              <a:t>nell</a:t>
            </a:r>
            <a:r>
              <a:rPr sz="1200" spc="-70" dirty="0">
                <a:solidFill>
                  <a:srgbClr val="595959"/>
                </a:solidFill>
                <a:latin typeface="Roboto Lt"/>
                <a:cs typeface="Roboto Lt"/>
              </a:rPr>
              <a:t>e</a:t>
            </a:r>
            <a:r>
              <a:rPr sz="1200" spc="-25" dirty="0">
                <a:solidFill>
                  <a:srgbClr val="595959"/>
                </a:solidFill>
                <a:latin typeface="Roboto Lt"/>
                <a:cs typeface="Roboto Lt"/>
              </a:rPr>
              <a:t> </a:t>
            </a:r>
            <a:r>
              <a:rPr sz="1200" spc="-75" dirty="0">
                <a:solidFill>
                  <a:srgbClr val="595959"/>
                </a:solidFill>
                <a:latin typeface="Roboto Lt"/>
                <a:cs typeface="Roboto Lt"/>
              </a:rPr>
              <a:t>scuole</a:t>
            </a:r>
            <a:endParaRPr sz="1200">
              <a:latin typeface="Roboto Lt"/>
              <a:cs typeface="Roboto Lt"/>
            </a:endParaRPr>
          </a:p>
        </p:txBody>
      </p:sp>
      <p:sp>
        <p:nvSpPr>
          <p:cNvPr id="6" name="object 6"/>
          <p:cNvSpPr txBox="1">
            <a:spLocks noGrp="1"/>
          </p:cNvSpPr>
          <p:nvPr>
            <p:ph type="title"/>
          </p:nvPr>
        </p:nvSpPr>
        <p:spPr>
          <a:xfrm>
            <a:off x="152400" y="883885"/>
            <a:ext cx="8991599" cy="2690480"/>
          </a:xfrm>
          <a:prstGeom prst="rect">
            <a:avLst/>
          </a:prstGeom>
        </p:spPr>
        <p:txBody>
          <a:bodyPr vert="horz" wrap="square" lIns="0" tIns="12700" rIns="0" bIns="0" rtlCol="0">
            <a:spAutoFit/>
          </a:bodyPr>
          <a:lstStyle/>
          <a:p>
            <a:pPr marL="12700">
              <a:lnSpc>
                <a:spcPct val="100000"/>
              </a:lnSpc>
              <a:spcBef>
                <a:spcPts val="100"/>
              </a:spcBef>
            </a:pPr>
            <a:r>
              <a:rPr lang="it-IT" sz="5800" dirty="0" smtClean="0"/>
              <a:t>EDUCAZIONE </a:t>
            </a:r>
            <a:br>
              <a:rPr lang="it-IT" sz="5800" dirty="0" smtClean="0"/>
            </a:br>
            <a:r>
              <a:rPr lang="it-IT" sz="5800" dirty="0" smtClean="0"/>
              <a:t>A CORRETTI </a:t>
            </a:r>
            <a:br>
              <a:rPr lang="it-IT" sz="5800" dirty="0" smtClean="0"/>
            </a:br>
            <a:r>
              <a:rPr lang="it-IT" sz="5800" dirty="0" smtClean="0"/>
              <a:t>STILI DI VITA</a:t>
            </a:r>
            <a:endParaRPr sz="5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body" idx="1"/>
          </p:nvPr>
        </p:nvSpPr>
        <p:spPr>
          <a:prstGeom prst="rect">
            <a:avLst/>
          </a:prstGeom>
        </p:spPr>
        <p:txBody>
          <a:bodyPr vert="horz" wrap="square" lIns="0" tIns="10795" rIns="0" bIns="0" rtlCol="0">
            <a:spAutoFit/>
          </a:bodyPr>
          <a:lstStyle/>
          <a:p>
            <a:pPr marL="12700" marR="302260">
              <a:lnSpc>
                <a:spcPct val="100699"/>
              </a:lnSpc>
              <a:spcBef>
                <a:spcPts val="85"/>
              </a:spcBef>
            </a:pPr>
            <a:r>
              <a:rPr spc="-105" dirty="0">
                <a:solidFill>
                  <a:srgbClr val="595959"/>
                </a:solidFill>
              </a:rPr>
              <a:t>Nel</a:t>
            </a:r>
            <a:r>
              <a:rPr spc="-40" dirty="0">
                <a:solidFill>
                  <a:srgbClr val="595959"/>
                </a:solidFill>
              </a:rPr>
              <a:t> </a:t>
            </a:r>
            <a:r>
              <a:rPr spc="-120" dirty="0">
                <a:solidFill>
                  <a:srgbClr val="595959"/>
                </a:solidFill>
              </a:rPr>
              <a:t>neonato</a:t>
            </a:r>
            <a:r>
              <a:rPr spc="-40" dirty="0">
                <a:solidFill>
                  <a:srgbClr val="595959"/>
                </a:solidFill>
              </a:rPr>
              <a:t> </a:t>
            </a:r>
            <a:r>
              <a:rPr spc="-110" dirty="0">
                <a:solidFill>
                  <a:srgbClr val="595959"/>
                </a:solidFill>
              </a:rPr>
              <a:t>l’acqua</a:t>
            </a:r>
            <a:r>
              <a:rPr spc="-40" dirty="0">
                <a:solidFill>
                  <a:srgbClr val="595959"/>
                </a:solidFill>
              </a:rPr>
              <a:t> </a:t>
            </a:r>
            <a:r>
              <a:rPr spc="-110" dirty="0">
                <a:solidFill>
                  <a:srgbClr val="595959"/>
                </a:solidFill>
              </a:rPr>
              <a:t>rappresenta</a:t>
            </a:r>
            <a:r>
              <a:rPr spc="-40" dirty="0">
                <a:solidFill>
                  <a:srgbClr val="595959"/>
                </a:solidFill>
              </a:rPr>
              <a:t> </a:t>
            </a:r>
            <a:r>
              <a:rPr spc="-35" dirty="0">
                <a:solidFill>
                  <a:srgbClr val="595959"/>
                </a:solidFill>
              </a:rPr>
              <a:t>il</a:t>
            </a:r>
            <a:r>
              <a:rPr spc="5" dirty="0">
                <a:solidFill>
                  <a:srgbClr val="595959"/>
                </a:solidFill>
              </a:rPr>
              <a:t> </a:t>
            </a:r>
            <a:r>
              <a:rPr spc="-5" dirty="0">
                <a:solidFill>
                  <a:srgbClr val="E6481B"/>
                </a:solidFill>
              </a:rPr>
              <a:t>75%</a:t>
            </a:r>
            <a:r>
              <a:rPr spc="-45" dirty="0">
                <a:solidFill>
                  <a:srgbClr val="E6481B"/>
                </a:solidFill>
              </a:rPr>
              <a:t> </a:t>
            </a:r>
            <a:r>
              <a:rPr spc="-95" dirty="0">
                <a:solidFill>
                  <a:srgbClr val="595959"/>
                </a:solidFill>
              </a:rPr>
              <a:t>circa</a:t>
            </a:r>
            <a:r>
              <a:rPr spc="-40" dirty="0">
                <a:solidFill>
                  <a:srgbClr val="595959"/>
                </a:solidFill>
              </a:rPr>
              <a:t> </a:t>
            </a:r>
            <a:r>
              <a:rPr spc="-90" dirty="0">
                <a:solidFill>
                  <a:srgbClr val="595959"/>
                </a:solidFill>
              </a:rPr>
              <a:t>del</a:t>
            </a:r>
            <a:r>
              <a:rPr spc="-40" dirty="0">
                <a:solidFill>
                  <a:srgbClr val="595959"/>
                </a:solidFill>
              </a:rPr>
              <a:t> </a:t>
            </a:r>
            <a:r>
              <a:rPr spc="-120" dirty="0">
                <a:solidFill>
                  <a:srgbClr val="595959"/>
                </a:solidFill>
              </a:rPr>
              <a:t>peso</a:t>
            </a:r>
            <a:r>
              <a:rPr spc="-40" dirty="0">
                <a:solidFill>
                  <a:srgbClr val="595959"/>
                </a:solidFill>
              </a:rPr>
              <a:t> </a:t>
            </a:r>
            <a:r>
              <a:rPr spc="-105" dirty="0">
                <a:solidFill>
                  <a:srgbClr val="595959"/>
                </a:solidFill>
              </a:rPr>
              <a:t>e</a:t>
            </a:r>
            <a:r>
              <a:rPr spc="-40" dirty="0">
                <a:solidFill>
                  <a:srgbClr val="595959"/>
                </a:solidFill>
              </a:rPr>
              <a:t> </a:t>
            </a:r>
            <a:r>
              <a:rPr spc="-114" dirty="0">
                <a:solidFill>
                  <a:srgbClr val="595959"/>
                </a:solidFill>
              </a:rPr>
              <a:t>questa</a:t>
            </a:r>
            <a:r>
              <a:rPr spc="-40" dirty="0">
                <a:solidFill>
                  <a:srgbClr val="595959"/>
                </a:solidFill>
              </a:rPr>
              <a:t> </a:t>
            </a:r>
            <a:r>
              <a:rPr spc="-105" dirty="0">
                <a:solidFill>
                  <a:srgbClr val="595959"/>
                </a:solidFill>
              </a:rPr>
              <a:t>percentuale </a:t>
            </a:r>
            <a:r>
              <a:rPr spc="-420" dirty="0">
                <a:solidFill>
                  <a:srgbClr val="595959"/>
                </a:solidFill>
              </a:rPr>
              <a:t> </a:t>
            </a:r>
            <a:r>
              <a:rPr spc="-110" dirty="0">
                <a:solidFill>
                  <a:srgbClr val="595959"/>
                </a:solidFill>
              </a:rPr>
              <a:t>diminuisc</a:t>
            </a:r>
            <a:r>
              <a:rPr spc="-114" dirty="0">
                <a:solidFill>
                  <a:srgbClr val="595959"/>
                </a:solidFill>
              </a:rPr>
              <a:t>e</a:t>
            </a:r>
            <a:r>
              <a:rPr spc="-40" dirty="0">
                <a:solidFill>
                  <a:srgbClr val="595959"/>
                </a:solidFill>
              </a:rPr>
              <a:t> </a:t>
            </a:r>
            <a:r>
              <a:rPr spc="-80" dirty="0">
                <a:solidFill>
                  <a:srgbClr val="595959"/>
                </a:solidFill>
              </a:rPr>
              <a:t>fin</a:t>
            </a:r>
            <a:r>
              <a:rPr spc="-110" dirty="0">
                <a:solidFill>
                  <a:srgbClr val="595959"/>
                </a:solidFill>
              </a:rPr>
              <a:t>o</a:t>
            </a:r>
            <a:r>
              <a:rPr spc="-40" dirty="0">
                <a:solidFill>
                  <a:srgbClr val="595959"/>
                </a:solidFill>
              </a:rPr>
              <a:t> </a:t>
            </a:r>
            <a:r>
              <a:rPr spc="-80" dirty="0">
                <a:solidFill>
                  <a:srgbClr val="595959"/>
                </a:solidFill>
              </a:rPr>
              <a:t>all’et</a:t>
            </a:r>
            <a:r>
              <a:rPr spc="-120" dirty="0">
                <a:solidFill>
                  <a:srgbClr val="595959"/>
                </a:solidFill>
              </a:rPr>
              <a:t>à</a:t>
            </a:r>
            <a:r>
              <a:rPr spc="-40" dirty="0">
                <a:solidFill>
                  <a:srgbClr val="595959"/>
                </a:solidFill>
              </a:rPr>
              <a:t> </a:t>
            </a:r>
            <a:r>
              <a:rPr spc="-90" dirty="0">
                <a:solidFill>
                  <a:srgbClr val="595959"/>
                </a:solidFill>
              </a:rPr>
              <a:t>adulta,</a:t>
            </a:r>
          </a:p>
          <a:p>
            <a:pPr marL="12700">
              <a:lnSpc>
                <a:spcPct val="100000"/>
              </a:lnSpc>
              <a:spcBef>
                <a:spcPts val="15"/>
              </a:spcBef>
            </a:pPr>
            <a:r>
              <a:rPr spc="-135" dirty="0">
                <a:solidFill>
                  <a:srgbClr val="595959"/>
                </a:solidFill>
              </a:rPr>
              <a:t>quand</a:t>
            </a:r>
            <a:r>
              <a:rPr spc="-130" dirty="0">
                <a:solidFill>
                  <a:srgbClr val="595959"/>
                </a:solidFill>
              </a:rPr>
              <a:t>o</a:t>
            </a:r>
            <a:r>
              <a:rPr spc="-40" dirty="0">
                <a:solidFill>
                  <a:srgbClr val="595959"/>
                </a:solidFill>
              </a:rPr>
              <a:t> </a:t>
            </a:r>
            <a:r>
              <a:rPr spc="-105" dirty="0">
                <a:solidFill>
                  <a:srgbClr val="595959"/>
                </a:solidFill>
              </a:rPr>
              <a:t>s</a:t>
            </a:r>
            <a:r>
              <a:rPr spc="-45" dirty="0">
                <a:solidFill>
                  <a:srgbClr val="595959"/>
                </a:solidFill>
              </a:rPr>
              <a:t>i</a:t>
            </a:r>
            <a:r>
              <a:rPr spc="-40" dirty="0">
                <a:solidFill>
                  <a:srgbClr val="595959"/>
                </a:solidFill>
              </a:rPr>
              <a:t> </a:t>
            </a:r>
            <a:r>
              <a:rPr spc="-90" dirty="0">
                <a:solidFill>
                  <a:srgbClr val="595959"/>
                </a:solidFill>
              </a:rPr>
              <a:t>stabilizz</a:t>
            </a:r>
            <a:r>
              <a:rPr spc="-110" dirty="0">
                <a:solidFill>
                  <a:srgbClr val="595959"/>
                </a:solidFill>
              </a:rPr>
              <a:t>a</a:t>
            </a:r>
            <a:r>
              <a:rPr spc="-40" dirty="0">
                <a:solidFill>
                  <a:srgbClr val="595959"/>
                </a:solidFill>
              </a:rPr>
              <a:t> </a:t>
            </a:r>
            <a:r>
              <a:rPr spc="-100" dirty="0">
                <a:solidFill>
                  <a:srgbClr val="595959"/>
                </a:solidFill>
              </a:rPr>
              <a:t>intorn</a:t>
            </a:r>
            <a:r>
              <a:rPr spc="-120" dirty="0">
                <a:solidFill>
                  <a:srgbClr val="595959"/>
                </a:solidFill>
              </a:rPr>
              <a:t>o</a:t>
            </a:r>
            <a:r>
              <a:rPr spc="-40" dirty="0">
                <a:solidFill>
                  <a:srgbClr val="595959"/>
                </a:solidFill>
              </a:rPr>
              <a:t> </a:t>
            </a:r>
            <a:r>
              <a:rPr spc="-114" dirty="0">
                <a:solidFill>
                  <a:srgbClr val="595959"/>
                </a:solidFill>
              </a:rPr>
              <a:t>a</a:t>
            </a:r>
            <a:r>
              <a:rPr spc="-45" dirty="0">
                <a:solidFill>
                  <a:srgbClr val="595959"/>
                </a:solidFill>
              </a:rPr>
              <a:t>l</a:t>
            </a:r>
            <a:r>
              <a:rPr spc="10" dirty="0">
                <a:solidFill>
                  <a:srgbClr val="595959"/>
                </a:solidFill>
              </a:rPr>
              <a:t> </a:t>
            </a:r>
            <a:r>
              <a:rPr spc="-40" dirty="0">
                <a:solidFill>
                  <a:srgbClr val="E6481B"/>
                </a:solidFill>
              </a:rPr>
              <a:t>55-60</a:t>
            </a:r>
            <a:r>
              <a:rPr spc="-45" dirty="0">
                <a:solidFill>
                  <a:srgbClr val="E6481B"/>
                </a:solidFill>
              </a:rPr>
              <a:t>% </a:t>
            </a:r>
            <a:r>
              <a:rPr spc="-114" dirty="0">
                <a:solidFill>
                  <a:srgbClr val="595959"/>
                </a:solidFill>
              </a:rPr>
              <a:t>de</a:t>
            </a:r>
            <a:r>
              <a:rPr spc="-45" dirty="0">
                <a:solidFill>
                  <a:srgbClr val="595959"/>
                </a:solidFill>
              </a:rPr>
              <a:t>l</a:t>
            </a:r>
            <a:r>
              <a:rPr spc="-40" dirty="0">
                <a:solidFill>
                  <a:srgbClr val="595959"/>
                </a:solidFill>
              </a:rPr>
              <a:t> </a:t>
            </a:r>
            <a:r>
              <a:rPr spc="-120" dirty="0">
                <a:solidFill>
                  <a:srgbClr val="595959"/>
                </a:solidFill>
              </a:rPr>
              <a:t>pes</a:t>
            </a:r>
            <a:r>
              <a:rPr spc="-125" dirty="0">
                <a:solidFill>
                  <a:srgbClr val="595959"/>
                </a:solidFill>
              </a:rPr>
              <a:t>o</a:t>
            </a:r>
            <a:r>
              <a:rPr spc="-40" dirty="0">
                <a:solidFill>
                  <a:srgbClr val="595959"/>
                </a:solidFill>
              </a:rPr>
              <a:t> </a:t>
            </a:r>
            <a:r>
              <a:rPr spc="-100" dirty="0">
                <a:solidFill>
                  <a:srgbClr val="595959"/>
                </a:solidFill>
              </a:rPr>
              <a:t>corporeo.</a:t>
            </a:r>
          </a:p>
          <a:p>
            <a:pPr>
              <a:lnSpc>
                <a:spcPct val="100000"/>
              </a:lnSpc>
              <a:spcBef>
                <a:spcPts val="10"/>
              </a:spcBef>
            </a:pPr>
            <a:endParaRPr spc="-100" dirty="0">
              <a:solidFill>
                <a:srgbClr val="595959"/>
              </a:solidFill>
            </a:endParaRPr>
          </a:p>
          <a:p>
            <a:pPr marL="12700" marR="5080">
              <a:lnSpc>
                <a:spcPct val="100699"/>
              </a:lnSpc>
              <a:spcBef>
                <a:spcPts val="5"/>
              </a:spcBef>
            </a:pPr>
            <a:r>
              <a:rPr spc="-55" dirty="0">
                <a:solidFill>
                  <a:srgbClr val="595959"/>
                </a:solidFill>
                <a:latin typeface="Roboto"/>
                <a:cs typeface="Roboto"/>
              </a:rPr>
              <a:t>Il</a:t>
            </a:r>
            <a:r>
              <a:rPr spc="-40" dirty="0">
                <a:solidFill>
                  <a:srgbClr val="595959"/>
                </a:solidFill>
                <a:latin typeface="Roboto"/>
                <a:cs typeface="Roboto"/>
              </a:rPr>
              <a:t> </a:t>
            </a:r>
            <a:r>
              <a:rPr spc="-120" dirty="0">
                <a:solidFill>
                  <a:srgbClr val="595959"/>
                </a:solidFill>
                <a:latin typeface="Roboto"/>
                <a:cs typeface="Roboto"/>
              </a:rPr>
              <a:t>nostro</a:t>
            </a:r>
            <a:r>
              <a:rPr spc="-35" dirty="0">
                <a:solidFill>
                  <a:srgbClr val="595959"/>
                </a:solidFill>
                <a:latin typeface="Roboto"/>
                <a:cs typeface="Roboto"/>
              </a:rPr>
              <a:t> </a:t>
            </a:r>
            <a:r>
              <a:rPr spc="-120" dirty="0">
                <a:solidFill>
                  <a:srgbClr val="595959"/>
                </a:solidFill>
                <a:latin typeface="Roboto"/>
                <a:cs typeface="Roboto"/>
              </a:rPr>
              <a:t>corpo</a:t>
            </a:r>
            <a:r>
              <a:rPr spc="-35" dirty="0">
                <a:solidFill>
                  <a:srgbClr val="595959"/>
                </a:solidFill>
                <a:latin typeface="Roboto"/>
                <a:cs typeface="Roboto"/>
              </a:rPr>
              <a:t> </a:t>
            </a:r>
            <a:r>
              <a:rPr spc="-114" dirty="0">
                <a:solidFill>
                  <a:srgbClr val="595959"/>
                </a:solidFill>
                <a:latin typeface="Roboto"/>
                <a:cs typeface="Roboto"/>
              </a:rPr>
              <a:t>perde</a:t>
            </a:r>
            <a:r>
              <a:rPr spc="-40" dirty="0">
                <a:solidFill>
                  <a:srgbClr val="595959"/>
                </a:solidFill>
                <a:latin typeface="Roboto"/>
                <a:cs typeface="Roboto"/>
              </a:rPr>
              <a:t> </a:t>
            </a:r>
            <a:r>
              <a:rPr spc="-130" dirty="0">
                <a:solidFill>
                  <a:srgbClr val="595959"/>
                </a:solidFill>
                <a:latin typeface="Roboto"/>
                <a:cs typeface="Roboto"/>
              </a:rPr>
              <a:t>continuamente</a:t>
            </a:r>
            <a:r>
              <a:rPr spc="-35" dirty="0">
                <a:solidFill>
                  <a:srgbClr val="595959"/>
                </a:solidFill>
                <a:latin typeface="Roboto"/>
                <a:cs typeface="Roboto"/>
              </a:rPr>
              <a:t> </a:t>
            </a:r>
            <a:r>
              <a:rPr spc="-130" dirty="0">
                <a:solidFill>
                  <a:srgbClr val="595959"/>
                </a:solidFill>
                <a:latin typeface="Roboto"/>
                <a:cs typeface="Roboto"/>
              </a:rPr>
              <a:t>acqua</a:t>
            </a:r>
            <a:r>
              <a:rPr spc="40" dirty="0">
                <a:solidFill>
                  <a:srgbClr val="595959"/>
                </a:solidFill>
                <a:latin typeface="Roboto"/>
                <a:cs typeface="Roboto"/>
              </a:rPr>
              <a:t> </a:t>
            </a:r>
            <a:r>
              <a:rPr spc="-100" dirty="0">
                <a:solidFill>
                  <a:srgbClr val="595959"/>
                </a:solidFill>
              </a:rPr>
              <a:t>attraverso</a:t>
            </a:r>
            <a:r>
              <a:rPr spc="-40" dirty="0">
                <a:solidFill>
                  <a:srgbClr val="595959"/>
                </a:solidFill>
              </a:rPr>
              <a:t> </a:t>
            </a:r>
            <a:r>
              <a:rPr spc="-70" dirty="0">
                <a:solidFill>
                  <a:srgbClr val="595959"/>
                </a:solidFill>
              </a:rPr>
              <a:t>le</a:t>
            </a:r>
            <a:r>
              <a:rPr spc="-35" dirty="0">
                <a:solidFill>
                  <a:srgbClr val="595959"/>
                </a:solidFill>
              </a:rPr>
              <a:t> </a:t>
            </a:r>
            <a:r>
              <a:rPr spc="-85" dirty="0">
                <a:solidFill>
                  <a:srgbClr val="595959"/>
                </a:solidFill>
              </a:rPr>
              <a:t>urine,</a:t>
            </a:r>
            <a:r>
              <a:rPr spc="-35" dirty="0">
                <a:solidFill>
                  <a:srgbClr val="595959"/>
                </a:solidFill>
              </a:rPr>
              <a:t> </a:t>
            </a:r>
            <a:r>
              <a:rPr spc="-70" dirty="0">
                <a:solidFill>
                  <a:srgbClr val="595959"/>
                </a:solidFill>
              </a:rPr>
              <a:t>le</a:t>
            </a:r>
            <a:r>
              <a:rPr spc="-40" dirty="0">
                <a:solidFill>
                  <a:srgbClr val="595959"/>
                </a:solidFill>
              </a:rPr>
              <a:t> </a:t>
            </a:r>
            <a:r>
              <a:rPr spc="-65" dirty="0">
                <a:solidFill>
                  <a:srgbClr val="595959"/>
                </a:solidFill>
              </a:rPr>
              <a:t>feci,</a:t>
            </a:r>
            <a:r>
              <a:rPr spc="-35" dirty="0">
                <a:solidFill>
                  <a:srgbClr val="595959"/>
                </a:solidFill>
              </a:rPr>
              <a:t> </a:t>
            </a:r>
            <a:r>
              <a:rPr spc="-85" dirty="0">
                <a:solidFill>
                  <a:srgbClr val="595959"/>
                </a:solidFill>
              </a:rPr>
              <a:t>la </a:t>
            </a:r>
            <a:r>
              <a:rPr spc="-80" dirty="0">
                <a:solidFill>
                  <a:srgbClr val="595959"/>
                </a:solidFill>
              </a:rPr>
              <a:t> </a:t>
            </a:r>
            <a:r>
              <a:rPr spc="-114" dirty="0">
                <a:solidFill>
                  <a:srgbClr val="595959"/>
                </a:solidFill>
              </a:rPr>
              <a:t>sudorazione</a:t>
            </a:r>
            <a:r>
              <a:rPr spc="-35" dirty="0">
                <a:solidFill>
                  <a:srgbClr val="595959"/>
                </a:solidFill>
              </a:rPr>
              <a:t> </a:t>
            </a:r>
            <a:r>
              <a:rPr spc="-105" dirty="0">
                <a:solidFill>
                  <a:srgbClr val="595959"/>
                </a:solidFill>
              </a:rPr>
              <a:t>e</a:t>
            </a:r>
            <a:r>
              <a:rPr spc="-35" dirty="0">
                <a:solidFill>
                  <a:srgbClr val="595959"/>
                </a:solidFill>
              </a:rPr>
              <a:t> </a:t>
            </a:r>
            <a:r>
              <a:rPr spc="-80" dirty="0">
                <a:solidFill>
                  <a:srgbClr val="595959"/>
                </a:solidFill>
              </a:rPr>
              <a:t>la</a:t>
            </a:r>
            <a:r>
              <a:rPr spc="-35" dirty="0">
                <a:solidFill>
                  <a:srgbClr val="595959"/>
                </a:solidFill>
              </a:rPr>
              <a:t> </a:t>
            </a:r>
            <a:r>
              <a:rPr spc="-95" dirty="0">
                <a:solidFill>
                  <a:srgbClr val="595959"/>
                </a:solidFill>
              </a:rPr>
              <a:t>respirazione,</a:t>
            </a:r>
            <a:r>
              <a:rPr spc="-35" dirty="0">
                <a:solidFill>
                  <a:srgbClr val="595959"/>
                </a:solidFill>
              </a:rPr>
              <a:t> </a:t>
            </a:r>
            <a:r>
              <a:rPr spc="-105" dirty="0">
                <a:solidFill>
                  <a:srgbClr val="595959"/>
                </a:solidFill>
              </a:rPr>
              <a:t>e</a:t>
            </a:r>
            <a:r>
              <a:rPr dirty="0">
                <a:solidFill>
                  <a:srgbClr val="595959"/>
                </a:solidFill>
              </a:rPr>
              <a:t> </a:t>
            </a:r>
            <a:r>
              <a:rPr spc="-120" dirty="0">
                <a:solidFill>
                  <a:srgbClr val="595959"/>
                </a:solidFill>
                <a:latin typeface="Roboto"/>
                <a:cs typeface="Roboto"/>
              </a:rPr>
              <a:t>queste</a:t>
            </a:r>
            <a:r>
              <a:rPr spc="-30" dirty="0">
                <a:solidFill>
                  <a:srgbClr val="595959"/>
                </a:solidFill>
                <a:latin typeface="Roboto"/>
                <a:cs typeface="Roboto"/>
              </a:rPr>
              <a:t> </a:t>
            </a:r>
            <a:r>
              <a:rPr spc="-100" dirty="0">
                <a:solidFill>
                  <a:srgbClr val="595959"/>
                </a:solidFill>
                <a:latin typeface="Roboto"/>
                <a:cs typeface="Roboto"/>
              </a:rPr>
              <a:t>perdite</a:t>
            </a:r>
            <a:r>
              <a:rPr spc="-35" dirty="0">
                <a:solidFill>
                  <a:srgbClr val="595959"/>
                </a:solidFill>
                <a:latin typeface="Roboto"/>
                <a:cs typeface="Roboto"/>
              </a:rPr>
              <a:t> </a:t>
            </a:r>
            <a:r>
              <a:rPr spc="-135" dirty="0">
                <a:solidFill>
                  <a:srgbClr val="595959"/>
                </a:solidFill>
                <a:latin typeface="Roboto"/>
                <a:cs typeface="Roboto"/>
              </a:rPr>
              <a:t>sono</a:t>
            </a:r>
            <a:r>
              <a:rPr spc="-35" dirty="0">
                <a:solidFill>
                  <a:srgbClr val="595959"/>
                </a:solidFill>
                <a:latin typeface="Roboto"/>
                <a:cs typeface="Roboto"/>
              </a:rPr>
              <a:t> </a:t>
            </a:r>
            <a:r>
              <a:rPr spc="-114" dirty="0">
                <a:solidFill>
                  <a:srgbClr val="595959"/>
                </a:solidFill>
                <a:latin typeface="Roboto"/>
                <a:cs typeface="Roboto"/>
              </a:rPr>
              <a:t>tanto</a:t>
            </a:r>
            <a:r>
              <a:rPr spc="-35" dirty="0">
                <a:solidFill>
                  <a:srgbClr val="595959"/>
                </a:solidFill>
                <a:latin typeface="Roboto"/>
                <a:cs typeface="Roboto"/>
              </a:rPr>
              <a:t> </a:t>
            </a:r>
            <a:r>
              <a:rPr spc="-114" dirty="0">
                <a:solidFill>
                  <a:srgbClr val="595959"/>
                </a:solidFill>
                <a:latin typeface="Roboto"/>
                <a:cs typeface="Roboto"/>
              </a:rPr>
              <a:t>più</a:t>
            </a:r>
            <a:r>
              <a:rPr spc="-35" dirty="0">
                <a:solidFill>
                  <a:srgbClr val="595959"/>
                </a:solidFill>
                <a:latin typeface="Roboto"/>
                <a:cs typeface="Roboto"/>
              </a:rPr>
              <a:t> </a:t>
            </a:r>
            <a:r>
              <a:rPr spc="-105" dirty="0">
                <a:solidFill>
                  <a:srgbClr val="595959"/>
                </a:solidFill>
                <a:latin typeface="Roboto"/>
                <a:cs typeface="Roboto"/>
              </a:rPr>
              <a:t>elevate</a:t>
            </a:r>
            <a:r>
              <a:rPr spc="-30" dirty="0">
                <a:solidFill>
                  <a:srgbClr val="595959"/>
                </a:solidFill>
                <a:latin typeface="Roboto"/>
                <a:cs typeface="Roboto"/>
              </a:rPr>
              <a:t> </a:t>
            </a:r>
            <a:r>
              <a:rPr spc="-130" dirty="0">
                <a:solidFill>
                  <a:srgbClr val="595959"/>
                </a:solidFill>
                <a:latin typeface="Roboto"/>
                <a:cs typeface="Roboto"/>
              </a:rPr>
              <a:t>quanto </a:t>
            </a:r>
            <a:r>
              <a:rPr spc="-125" dirty="0">
                <a:solidFill>
                  <a:srgbClr val="595959"/>
                </a:solidFill>
                <a:latin typeface="Roboto"/>
                <a:cs typeface="Roboto"/>
              </a:rPr>
              <a:t> </a:t>
            </a:r>
            <a:r>
              <a:rPr spc="-114" dirty="0">
                <a:solidFill>
                  <a:srgbClr val="595959"/>
                </a:solidFill>
                <a:latin typeface="Roboto"/>
                <a:cs typeface="Roboto"/>
              </a:rPr>
              <a:t>più</a:t>
            </a:r>
            <a:r>
              <a:rPr spc="-35" dirty="0">
                <a:solidFill>
                  <a:srgbClr val="595959"/>
                </a:solidFill>
                <a:latin typeface="Roboto"/>
                <a:cs typeface="Roboto"/>
              </a:rPr>
              <a:t> </a:t>
            </a:r>
            <a:r>
              <a:rPr spc="-100" dirty="0">
                <a:solidFill>
                  <a:srgbClr val="595959"/>
                </a:solidFill>
                <a:latin typeface="Roboto"/>
                <a:cs typeface="Roboto"/>
              </a:rPr>
              <a:t>l’individuo</a:t>
            </a:r>
            <a:r>
              <a:rPr spc="-30" dirty="0">
                <a:solidFill>
                  <a:srgbClr val="595959"/>
                </a:solidFill>
                <a:latin typeface="Roboto"/>
                <a:cs typeface="Roboto"/>
              </a:rPr>
              <a:t> </a:t>
            </a:r>
            <a:r>
              <a:rPr spc="-100" dirty="0">
                <a:solidFill>
                  <a:srgbClr val="595959"/>
                </a:solidFill>
                <a:latin typeface="Roboto"/>
                <a:cs typeface="Roboto"/>
              </a:rPr>
              <a:t>è</a:t>
            </a:r>
            <a:r>
              <a:rPr spc="-35" dirty="0">
                <a:solidFill>
                  <a:srgbClr val="595959"/>
                </a:solidFill>
                <a:latin typeface="Roboto"/>
                <a:cs typeface="Roboto"/>
              </a:rPr>
              <a:t> </a:t>
            </a:r>
            <a:r>
              <a:rPr spc="-90" dirty="0">
                <a:solidFill>
                  <a:srgbClr val="595959"/>
                </a:solidFill>
                <a:latin typeface="Roboto"/>
                <a:cs typeface="Roboto"/>
              </a:rPr>
              <a:t>di</a:t>
            </a:r>
            <a:r>
              <a:rPr spc="-30" dirty="0">
                <a:solidFill>
                  <a:srgbClr val="595959"/>
                </a:solidFill>
                <a:latin typeface="Roboto"/>
                <a:cs typeface="Roboto"/>
              </a:rPr>
              <a:t> </a:t>
            </a:r>
            <a:r>
              <a:rPr spc="-125" dirty="0">
                <a:solidFill>
                  <a:srgbClr val="595959"/>
                </a:solidFill>
                <a:latin typeface="Roboto"/>
                <a:cs typeface="Roboto"/>
              </a:rPr>
              <a:t>giovane</a:t>
            </a:r>
            <a:r>
              <a:rPr spc="-35" dirty="0">
                <a:solidFill>
                  <a:srgbClr val="595959"/>
                </a:solidFill>
                <a:latin typeface="Roboto"/>
                <a:cs typeface="Roboto"/>
              </a:rPr>
              <a:t> </a:t>
            </a:r>
            <a:r>
              <a:rPr spc="-85" dirty="0">
                <a:solidFill>
                  <a:srgbClr val="595959"/>
                </a:solidFill>
                <a:latin typeface="Roboto"/>
                <a:cs typeface="Roboto"/>
              </a:rPr>
              <a:t>età.</a:t>
            </a:r>
            <a:r>
              <a:rPr spc="-15" dirty="0">
                <a:solidFill>
                  <a:srgbClr val="595959"/>
                </a:solidFill>
                <a:latin typeface="Roboto"/>
                <a:cs typeface="Roboto"/>
              </a:rPr>
              <a:t> </a:t>
            </a:r>
            <a:r>
              <a:rPr spc="-135" dirty="0">
                <a:solidFill>
                  <a:srgbClr val="595959"/>
                </a:solidFill>
                <a:latin typeface="Roboto"/>
                <a:cs typeface="Roboto"/>
              </a:rPr>
              <a:t>La</a:t>
            </a:r>
            <a:r>
              <a:rPr spc="-30" dirty="0">
                <a:solidFill>
                  <a:srgbClr val="595959"/>
                </a:solidFill>
                <a:latin typeface="Roboto"/>
                <a:cs typeface="Roboto"/>
              </a:rPr>
              <a:t> </a:t>
            </a:r>
            <a:r>
              <a:rPr spc="-125" dirty="0">
                <a:solidFill>
                  <a:srgbClr val="595959"/>
                </a:solidFill>
                <a:latin typeface="Roboto"/>
                <a:cs typeface="Roboto"/>
              </a:rPr>
              <a:t>presenza</a:t>
            </a:r>
            <a:r>
              <a:rPr spc="-35" dirty="0">
                <a:solidFill>
                  <a:srgbClr val="595959"/>
                </a:solidFill>
                <a:latin typeface="Roboto"/>
                <a:cs typeface="Roboto"/>
              </a:rPr>
              <a:t> </a:t>
            </a:r>
            <a:r>
              <a:rPr spc="-114" dirty="0">
                <a:solidFill>
                  <a:srgbClr val="595959"/>
                </a:solidFill>
                <a:latin typeface="Roboto"/>
                <a:cs typeface="Roboto"/>
              </a:rPr>
              <a:t>dell’acqua</a:t>
            </a:r>
            <a:r>
              <a:rPr spc="-30" dirty="0">
                <a:solidFill>
                  <a:srgbClr val="595959"/>
                </a:solidFill>
                <a:latin typeface="Roboto"/>
                <a:cs typeface="Roboto"/>
              </a:rPr>
              <a:t> </a:t>
            </a:r>
            <a:r>
              <a:rPr spc="-100" dirty="0">
                <a:solidFill>
                  <a:srgbClr val="595959"/>
                </a:solidFill>
                <a:latin typeface="Roboto"/>
                <a:cs typeface="Roboto"/>
              </a:rPr>
              <a:t>è</a:t>
            </a:r>
            <a:r>
              <a:rPr spc="-35" dirty="0">
                <a:solidFill>
                  <a:srgbClr val="595959"/>
                </a:solidFill>
                <a:latin typeface="Roboto"/>
                <a:cs typeface="Roboto"/>
              </a:rPr>
              <a:t> </a:t>
            </a:r>
            <a:r>
              <a:rPr spc="-105" dirty="0">
                <a:solidFill>
                  <a:srgbClr val="595959"/>
                </a:solidFill>
                <a:latin typeface="Roboto"/>
                <a:cs typeface="Roboto"/>
              </a:rPr>
              <a:t>indispensabile</a:t>
            </a:r>
            <a:r>
              <a:rPr spc="-30" dirty="0">
                <a:solidFill>
                  <a:srgbClr val="595959"/>
                </a:solidFill>
                <a:latin typeface="Roboto"/>
                <a:cs typeface="Roboto"/>
              </a:rPr>
              <a:t> </a:t>
            </a:r>
            <a:r>
              <a:rPr spc="-110" dirty="0">
                <a:solidFill>
                  <a:srgbClr val="595959"/>
                </a:solidFill>
                <a:latin typeface="Roboto"/>
                <a:cs typeface="Roboto"/>
              </a:rPr>
              <a:t>per</a:t>
            </a:r>
            <a:r>
              <a:rPr spc="-35" dirty="0">
                <a:solidFill>
                  <a:srgbClr val="595959"/>
                </a:solidFill>
                <a:latin typeface="Roboto"/>
                <a:cs typeface="Roboto"/>
              </a:rPr>
              <a:t> </a:t>
            </a:r>
            <a:r>
              <a:rPr spc="-85" dirty="0">
                <a:solidFill>
                  <a:srgbClr val="595959"/>
                </a:solidFill>
                <a:latin typeface="Roboto"/>
                <a:cs typeface="Roboto"/>
              </a:rPr>
              <a:t>lo </a:t>
            </a:r>
            <a:r>
              <a:rPr spc="-430" dirty="0">
                <a:solidFill>
                  <a:srgbClr val="595959"/>
                </a:solidFill>
                <a:latin typeface="Roboto"/>
                <a:cs typeface="Roboto"/>
              </a:rPr>
              <a:t> </a:t>
            </a:r>
            <a:r>
              <a:rPr spc="-120" dirty="0">
                <a:solidFill>
                  <a:srgbClr val="595959"/>
                </a:solidFill>
                <a:latin typeface="Roboto"/>
                <a:cs typeface="Roboto"/>
              </a:rPr>
              <a:t>svolgimento</a:t>
            </a:r>
            <a:r>
              <a:rPr spc="-40" dirty="0">
                <a:solidFill>
                  <a:srgbClr val="595959"/>
                </a:solidFill>
                <a:latin typeface="Roboto"/>
                <a:cs typeface="Roboto"/>
              </a:rPr>
              <a:t> </a:t>
            </a:r>
            <a:r>
              <a:rPr spc="-90" dirty="0">
                <a:solidFill>
                  <a:srgbClr val="595959"/>
                </a:solidFill>
                <a:latin typeface="Roboto"/>
                <a:cs typeface="Roboto"/>
              </a:rPr>
              <a:t>di</a:t>
            </a:r>
            <a:r>
              <a:rPr spc="-40" dirty="0">
                <a:solidFill>
                  <a:srgbClr val="595959"/>
                </a:solidFill>
                <a:latin typeface="Roboto"/>
                <a:cs typeface="Roboto"/>
              </a:rPr>
              <a:t> </a:t>
            </a:r>
            <a:r>
              <a:rPr spc="-90" dirty="0">
                <a:solidFill>
                  <a:srgbClr val="595959"/>
                </a:solidFill>
                <a:latin typeface="Roboto"/>
                <a:cs typeface="Roboto"/>
              </a:rPr>
              <a:t>tutti</a:t>
            </a:r>
            <a:r>
              <a:rPr spc="-40" dirty="0">
                <a:solidFill>
                  <a:srgbClr val="595959"/>
                </a:solidFill>
                <a:latin typeface="Roboto"/>
                <a:cs typeface="Roboto"/>
              </a:rPr>
              <a:t> </a:t>
            </a:r>
            <a:r>
              <a:rPr spc="-45" dirty="0">
                <a:solidFill>
                  <a:srgbClr val="595959"/>
                </a:solidFill>
                <a:latin typeface="Roboto"/>
                <a:cs typeface="Roboto"/>
              </a:rPr>
              <a:t>i</a:t>
            </a:r>
            <a:r>
              <a:rPr spc="-40" dirty="0">
                <a:solidFill>
                  <a:srgbClr val="595959"/>
                </a:solidFill>
                <a:latin typeface="Roboto"/>
                <a:cs typeface="Roboto"/>
              </a:rPr>
              <a:t> </a:t>
            </a:r>
            <a:r>
              <a:rPr spc="-110" dirty="0">
                <a:solidFill>
                  <a:srgbClr val="595959"/>
                </a:solidFill>
                <a:latin typeface="Roboto"/>
                <a:cs typeface="Roboto"/>
              </a:rPr>
              <a:t>processi</a:t>
            </a:r>
            <a:r>
              <a:rPr spc="-40" dirty="0">
                <a:solidFill>
                  <a:srgbClr val="595959"/>
                </a:solidFill>
                <a:latin typeface="Roboto"/>
                <a:cs typeface="Roboto"/>
              </a:rPr>
              <a:t> </a:t>
            </a:r>
            <a:r>
              <a:rPr spc="-85" dirty="0">
                <a:solidFill>
                  <a:srgbClr val="595959"/>
                </a:solidFill>
                <a:latin typeface="Roboto"/>
                <a:cs typeface="Roboto"/>
              </a:rPr>
              <a:t>fisiologici</a:t>
            </a:r>
            <a:r>
              <a:rPr dirty="0">
                <a:solidFill>
                  <a:srgbClr val="595959"/>
                </a:solidFill>
                <a:latin typeface="Roboto"/>
                <a:cs typeface="Roboto"/>
              </a:rPr>
              <a:t> </a:t>
            </a:r>
            <a:r>
              <a:rPr spc="-105" dirty="0">
                <a:solidFill>
                  <a:srgbClr val="595959"/>
                </a:solidFill>
              </a:rPr>
              <a:t>e</a:t>
            </a:r>
            <a:r>
              <a:rPr spc="-40" dirty="0">
                <a:solidFill>
                  <a:srgbClr val="595959"/>
                </a:solidFill>
              </a:rPr>
              <a:t> </a:t>
            </a:r>
            <a:r>
              <a:rPr spc="-70" dirty="0">
                <a:solidFill>
                  <a:srgbClr val="595959"/>
                </a:solidFill>
              </a:rPr>
              <a:t>le</a:t>
            </a:r>
            <a:r>
              <a:rPr spc="-40" dirty="0">
                <a:solidFill>
                  <a:srgbClr val="595959"/>
                </a:solidFill>
              </a:rPr>
              <a:t> </a:t>
            </a:r>
            <a:r>
              <a:rPr spc="-95" dirty="0">
                <a:solidFill>
                  <a:srgbClr val="595959"/>
                </a:solidFill>
              </a:rPr>
              <a:t>reazioni</a:t>
            </a:r>
            <a:r>
              <a:rPr spc="-40" dirty="0">
                <a:solidFill>
                  <a:srgbClr val="595959"/>
                </a:solidFill>
              </a:rPr>
              <a:t> </a:t>
            </a:r>
            <a:r>
              <a:rPr spc="-110" dirty="0">
                <a:solidFill>
                  <a:srgbClr val="595959"/>
                </a:solidFill>
              </a:rPr>
              <a:t>biochimiche</a:t>
            </a:r>
            <a:r>
              <a:rPr spc="-40" dirty="0">
                <a:solidFill>
                  <a:srgbClr val="595959"/>
                </a:solidFill>
              </a:rPr>
              <a:t> </a:t>
            </a:r>
            <a:r>
              <a:rPr spc="-125" dirty="0">
                <a:solidFill>
                  <a:srgbClr val="595959"/>
                </a:solidFill>
              </a:rPr>
              <a:t>che </a:t>
            </a:r>
            <a:r>
              <a:rPr spc="-120" dirty="0">
                <a:solidFill>
                  <a:srgbClr val="595959"/>
                </a:solidFill>
              </a:rPr>
              <a:t> </a:t>
            </a:r>
            <a:r>
              <a:rPr spc="-130" dirty="0">
                <a:solidFill>
                  <a:srgbClr val="595959"/>
                </a:solidFill>
              </a:rPr>
              <a:t>avvengono</a:t>
            </a:r>
            <a:r>
              <a:rPr spc="-40" dirty="0">
                <a:solidFill>
                  <a:srgbClr val="595959"/>
                </a:solidFill>
              </a:rPr>
              <a:t> </a:t>
            </a:r>
            <a:r>
              <a:rPr spc="-95" dirty="0">
                <a:solidFill>
                  <a:srgbClr val="595959"/>
                </a:solidFill>
              </a:rPr>
              <a:t>nel</a:t>
            </a:r>
            <a:r>
              <a:rPr spc="-40" dirty="0">
                <a:solidFill>
                  <a:srgbClr val="595959"/>
                </a:solidFill>
              </a:rPr>
              <a:t> </a:t>
            </a:r>
            <a:r>
              <a:rPr spc="-110" dirty="0">
                <a:solidFill>
                  <a:srgbClr val="595959"/>
                </a:solidFill>
              </a:rPr>
              <a:t>nostro</a:t>
            </a:r>
            <a:r>
              <a:rPr spc="-40" dirty="0">
                <a:solidFill>
                  <a:srgbClr val="595959"/>
                </a:solidFill>
              </a:rPr>
              <a:t> </a:t>
            </a:r>
            <a:r>
              <a:rPr spc="-95" dirty="0">
                <a:solidFill>
                  <a:srgbClr val="595959"/>
                </a:solidFill>
              </a:rPr>
              <a:t>corpo,</a:t>
            </a:r>
            <a:r>
              <a:rPr spc="-40" dirty="0">
                <a:solidFill>
                  <a:srgbClr val="595959"/>
                </a:solidFill>
              </a:rPr>
              <a:t> </a:t>
            </a:r>
            <a:r>
              <a:rPr spc="-105" dirty="0">
                <a:solidFill>
                  <a:srgbClr val="595959"/>
                </a:solidFill>
              </a:rPr>
              <a:t>per</a:t>
            </a:r>
            <a:r>
              <a:rPr spc="-40" dirty="0">
                <a:solidFill>
                  <a:srgbClr val="595959"/>
                </a:solidFill>
              </a:rPr>
              <a:t> </a:t>
            </a:r>
            <a:r>
              <a:rPr spc="-95" dirty="0">
                <a:solidFill>
                  <a:srgbClr val="595959"/>
                </a:solidFill>
              </a:rPr>
              <a:t>cui</a:t>
            </a:r>
            <a:r>
              <a:rPr spc="30" dirty="0">
                <a:solidFill>
                  <a:srgbClr val="595959"/>
                </a:solidFill>
              </a:rPr>
              <a:t> </a:t>
            </a:r>
            <a:r>
              <a:rPr spc="-125" dirty="0">
                <a:solidFill>
                  <a:srgbClr val="595959"/>
                </a:solidFill>
                <a:latin typeface="Roboto"/>
                <a:cs typeface="Roboto"/>
              </a:rPr>
              <a:t>bisogna</a:t>
            </a:r>
            <a:r>
              <a:rPr spc="-40" dirty="0">
                <a:solidFill>
                  <a:srgbClr val="595959"/>
                </a:solidFill>
                <a:latin typeface="Roboto"/>
                <a:cs typeface="Roboto"/>
              </a:rPr>
              <a:t> </a:t>
            </a:r>
            <a:r>
              <a:rPr spc="-110" dirty="0">
                <a:solidFill>
                  <a:srgbClr val="595959"/>
                </a:solidFill>
                <a:latin typeface="Roboto"/>
                <a:cs typeface="Roboto"/>
              </a:rPr>
              <a:t>bere</a:t>
            </a:r>
            <a:r>
              <a:rPr spc="-40" dirty="0">
                <a:solidFill>
                  <a:srgbClr val="595959"/>
                </a:solidFill>
                <a:latin typeface="Roboto"/>
                <a:cs typeface="Roboto"/>
              </a:rPr>
              <a:t> </a:t>
            </a:r>
            <a:r>
              <a:rPr spc="-110" dirty="0">
                <a:solidFill>
                  <a:srgbClr val="595959"/>
                </a:solidFill>
                <a:latin typeface="Roboto"/>
                <a:cs typeface="Roboto"/>
              </a:rPr>
              <a:t>frequentemente.</a:t>
            </a:r>
          </a:p>
        </p:txBody>
      </p:sp>
      <p:sp>
        <p:nvSpPr>
          <p:cNvPr id="3" name="object 3"/>
          <p:cNvSpPr txBox="1">
            <a:spLocks noGrp="1"/>
          </p:cNvSpPr>
          <p:nvPr>
            <p:ph type="title"/>
          </p:nvPr>
        </p:nvSpPr>
        <p:spPr>
          <a:xfrm>
            <a:off x="1044625" y="1617348"/>
            <a:ext cx="6803975" cy="443711"/>
          </a:xfrm>
          <a:prstGeom prst="rect">
            <a:avLst/>
          </a:prstGeom>
        </p:spPr>
        <p:txBody>
          <a:bodyPr vert="horz" wrap="square" lIns="0" tIns="12700" rIns="0" bIns="0" rtlCol="0">
            <a:spAutoFit/>
          </a:bodyPr>
          <a:lstStyle/>
          <a:p>
            <a:pPr marL="12700">
              <a:lnSpc>
                <a:spcPct val="100000"/>
              </a:lnSpc>
              <a:spcBef>
                <a:spcPts val="100"/>
              </a:spcBef>
            </a:pPr>
            <a:r>
              <a:rPr sz="1800" b="0" spc="-50" dirty="0">
                <a:solidFill>
                  <a:srgbClr val="595959"/>
                </a:solidFill>
                <a:latin typeface="Roboto Lt"/>
                <a:cs typeface="Roboto Lt"/>
              </a:rPr>
              <a:t>I</a:t>
            </a:r>
            <a:r>
              <a:rPr sz="1800" b="0" spc="-40" dirty="0">
                <a:solidFill>
                  <a:srgbClr val="595959"/>
                </a:solidFill>
                <a:latin typeface="Roboto Lt"/>
                <a:cs typeface="Roboto Lt"/>
              </a:rPr>
              <a:t>l</a:t>
            </a:r>
            <a:r>
              <a:rPr sz="1800" b="0" spc="-35" dirty="0">
                <a:solidFill>
                  <a:srgbClr val="595959"/>
                </a:solidFill>
                <a:latin typeface="Roboto Lt"/>
                <a:cs typeface="Roboto Lt"/>
              </a:rPr>
              <a:t> </a:t>
            </a:r>
            <a:r>
              <a:rPr sz="1800" b="0" spc="-105" dirty="0">
                <a:solidFill>
                  <a:srgbClr val="595959"/>
                </a:solidFill>
                <a:latin typeface="Roboto Lt"/>
                <a:cs typeface="Roboto Lt"/>
              </a:rPr>
              <a:t>nostr</a:t>
            </a:r>
            <a:r>
              <a:rPr sz="1800" b="0" spc="-125" dirty="0">
                <a:solidFill>
                  <a:srgbClr val="595959"/>
                </a:solidFill>
                <a:latin typeface="Roboto Lt"/>
                <a:cs typeface="Roboto Lt"/>
              </a:rPr>
              <a:t>o</a:t>
            </a:r>
            <a:r>
              <a:rPr sz="1800" b="0" spc="-40" dirty="0">
                <a:solidFill>
                  <a:srgbClr val="595959"/>
                </a:solidFill>
                <a:latin typeface="Roboto Lt"/>
                <a:cs typeface="Roboto Lt"/>
              </a:rPr>
              <a:t> </a:t>
            </a:r>
            <a:r>
              <a:rPr sz="1800" b="0" spc="-125" dirty="0">
                <a:solidFill>
                  <a:srgbClr val="595959"/>
                </a:solidFill>
                <a:latin typeface="Roboto Lt"/>
                <a:cs typeface="Roboto Lt"/>
              </a:rPr>
              <a:t>organismo</a:t>
            </a:r>
            <a:r>
              <a:rPr sz="1800" b="0" spc="-40" dirty="0">
                <a:solidFill>
                  <a:srgbClr val="595959"/>
                </a:solidFill>
                <a:latin typeface="Roboto Lt"/>
                <a:cs typeface="Roboto Lt"/>
              </a:rPr>
              <a:t> </a:t>
            </a:r>
            <a:r>
              <a:rPr sz="1800" b="0" spc="-105" dirty="0">
                <a:solidFill>
                  <a:srgbClr val="595959"/>
                </a:solidFill>
                <a:latin typeface="Roboto Lt"/>
                <a:cs typeface="Roboto Lt"/>
              </a:rPr>
              <a:t>è</a:t>
            </a:r>
            <a:r>
              <a:rPr sz="1800" b="0" spc="-40" dirty="0">
                <a:solidFill>
                  <a:srgbClr val="595959"/>
                </a:solidFill>
                <a:latin typeface="Roboto Lt"/>
                <a:cs typeface="Roboto Lt"/>
              </a:rPr>
              <a:t> </a:t>
            </a:r>
            <a:r>
              <a:rPr sz="1800" b="0" spc="-110" dirty="0">
                <a:solidFill>
                  <a:srgbClr val="595959"/>
                </a:solidFill>
                <a:latin typeface="Roboto Lt"/>
                <a:cs typeface="Roboto Lt"/>
              </a:rPr>
              <a:t>format</a:t>
            </a:r>
            <a:r>
              <a:rPr sz="1800" b="0" spc="-120" dirty="0">
                <a:solidFill>
                  <a:srgbClr val="595959"/>
                </a:solidFill>
                <a:latin typeface="Roboto Lt"/>
                <a:cs typeface="Roboto Lt"/>
              </a:rPr>
              <a:t>o</a:t>
            </a:r>
            <a:r>
              <a:rPr sz="1800" b="0" spc="-40" dirty="0">
                <a:solidFill>
                  <a:srgbClr val="595959"/>
                </a:solidFill>
                <a:latin typeface="Roboto Lt"/>
                <a:cs typeface="Roboto Lt"/>
              </a:rPr>
              <a:t> </a:t>
            </a:r>
            <a:r>
              <a:rPr sz="1800" b="0" spc="-105" dirty="0" err="1">
                <a:solidFill>
                  <a:srgbClr val="595959"/>
                </a:solidFill>
                <a:latin typeface="Roboto Lt"/>
                <a:cs typeface="Roboto Lt"/>
              </a:rPr>
              <a:t>principalment</a:t>
            </a:r>
            <a:r>
              <a:rPr sz="1800" b="0" spc="-114" dirty="0" err="1">
                <a:solidFill>
                  <a:srgbClr val="595959"/>
                </a:solidFill>
                <a:latin typeface="Roboto Lt"/>
                <a:cs typeface="Roboto Lt"/>
              </a:rPr>
              <a:t>e</a:t>
            </a:r>
            <a:r>
              <a:rPr sz="1800" b="0" spc="-40" dirty="0">
                <a:solidFill>
                  <a:srgbClr val="595959"/>
                </a:solidFill>
                <a:latin typeface="Roboto Lt"/>
                <a:cs typeface="Roboto Lt"/>
              </a:rPr>
              <a:t> </a:t>
            </a:r>
            <a:r>
              <a:rPr sz="1800" b="0" spc="-130" dirty="0" smtClean="0">
                <a:solidFill>
                  <a:srgbClr val="595959"/>
                </a:solidFill>
                <a:latin typeface="Roboto Lt"/>
                <a:cs typeface="Roboto Lt"/>
              </a:rPr>
              <a:t>d</a:t>
            </a:r>
            <a:r>
              <a:rPr sz="1800" b="0" spc="-120" dirty="0" smtClean="0">
                <a:solidFill>
                  <a:srgbClr val="595959"/>
                </a:solidFill>
                <a:latin typeface="Roboto Lt"/>
                <a:cs typeface="Roboto Lt"/>
              </a:rPr>
              <a:t>a</a:t>
            </a:r>
            <a:r>
              <a:rPr lang="it-IT" sz="1800" b="0" spc="-120" dirty="0" smtClean="0">
                <a:solidFill>
                  <a:srgbClr val="595959"/>
                </a:solidFill>
                <a:latin typeface="Roboto Lt"/>
                <a:cs typeface="Roboto Lt"/>
              </a:rPr>
              <a:t>   </a:t>
            </a:r>
            <a:r>
              <a:rPr lang="it-IT" sz="2800" spc="-120" dirty="0" smtClean="0">
                <a:solidFill>
                  <a:schemeClr val="accent6">
                    <a:lumMod val="75000"/>
                  </a:schemeClr>
                </a:solidFill>
                <a:latin typeface="Roboto Lt"/>
                <a:cs typeface="Roboto Lt"/>
              </a:rPr>
              <a:t>ACQUA</a:t>
            </a:r>
            <a:endParaRPr sz="3600" dirty="0">
              <a:solidFill>
                <a:schemeClr val="accent6">
                  <a:lumMod val="75000"/>
                </a:schemeClr>
              </a:solidFill>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58112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5199" y="1848115"/>
            <a:ext cx="8266430" cy="4235450"/>
          </a:xfrm>
          <a:prstGeom prst="rect">
            <a:avLst/>
          </a:prstGeom>
        </p:spPr>
        <p:txBody>
          <a:bodyPr vert="horz" wrap="square" lIns="0" tIns="12700" rIns="0" bIns="0" rtlCol="0">
            <a:spAutoFit/>
          </a:bodyPr>
          <a:lstStyle/>
          <a:p>
            <a:pPr marL="12700">
              <a:lnSpc>
                <a:spcPct val="100000"/>
              </a:lnSpc>
              <a:spcBef>
                <a:spcPts val="100"/>
              </a:spcBef>
            </a:pPr>
            <a:r>
              <a:rPr sz="2000" spc="-160" dirty="0">
                <a:latin typeface="Roboto Lt"/>
                <a:cs typeface="Roboto Lt"/>
              </a:rPr>
              <a:t>Non</a:t>
            </a:r>
            <a:r>
              <a:rPr sz="2000" spc="-40" dirty="0">
                <a:latin typeface="Roboto Lt"/>
                <a:cs typeface="Roboto Lt"/>
              </a:rPr>
              <a:t> </a:t>
            </a:r>
            <a:r>
              <a:rPr sz="2000" spc="-105" dirty="0">
                <a:latin typeface="Roboto Lt"/>
                <a:cs typeface="Roboto Lt"/>
              </a:rPr>
              <a:t>esiste</a:t>
            </a:r>
            <a:r>
              <a:rPr sz="2000" spc="-40" dirty="0">
                <a:latin typeface="Roboto Lt"/>
                <a:cs typeface="Roboto Lt"/>
              </a:rPr>
              <a:t> </a:t>
            </a:r>
            <a:r>
              <a:rPr sz="2000" spc="-130" dirty="0">
                <a:latin typeface="Roboto Lt"/>
                <a:cs typeface="Roboto Lt"/>
              </a:rPr>
              <a:t>ancora</a:t>
            </a:r>
            <a:r>
              <a:rPr sz="2000" spc="-40" dirty="0">
                <a:latin typeface="Roboto Lt"/>
                <a:cs typeface="Roboto Lt"/>
              </a:rPr>
              <a:t> </a:t>
            </a:r>
            <a:r>
              <a:rPr sz="2000" spc="-150" dirty="0">
                <a:latin typeface="Roboto Lt"/>
                <a:cs typeface="Roboto Lt"/>
              </a:rPr>
              <a:t>una</a:t>
            </a:r>
            <a:r>
              <a:rPr sz="2000" spc="-45" dirty="0">
                <a:latin typeface="Roboto Lt"/>
                <a:cs typeface="Roboto Lt"/>
              </a:rPr>
              <a:t> </a:t>
            </a:r>
            <a:r>
              <a:rPr sz="2000" spc="-130" dirty="0">
                <a:latin typeface="Roboto Lt"/>
                <a:cs typeface="Roboto Lt"/>
              </a:rPr>
              <a:t>normativa</a:t>
            </a:r>
            <a:r>
              <a:rPr sz="2000" spc="-40" dirty="0">
                <a:latin typeface="Roboto Lt"/>
                <a:cs typeface="Roboto Lt"/>
              </a:rPr>
              <a:t> </a:t>
            </a:r>
            <a:r>
              <a:rPr sz="2000" spc="-135" dirty="0">
                <a:latin typeface="Roboto Lt"/>
                <a:cs typeface="Roboto Lt"/>
              </a:rPr>
              <a:t>che</a:t>
            </a:r>
            <a:r>
              <a:rPr sz="2000" spc="-40" dirty="0">
                <a:latin typeface="Roboto Lt"/>
                <a:cs typeface="Roboto Lt"/>
              </a:rPr>
              <a:t> </a:t>
            </a:r>
            <a:r>
              <a:rPr sz="2000" spc="-130" dirty="0">
                <a:latin typeface="Roboto Lt"/>
                <a:cs typeface="Roboto Lt"/>
              </a:rPr>
              <a:t>punisca</a:t>
            </a:r>
            <a:r>
              <a:rPr sz="2000" spc="-35" dirty="0">
                <a:latin typeface="Roboto Lt"/>
                <a:cs typeface="Roboto Lt"/>
              </a:rPr>
              <a:t> </a:t>
            </a:r>
            <a:r>
              <a:rPr sz="2000" spc="-40" dirty="0">
                <a:latin typeface="Roboto Lt"/>
                <a:cs typeface="Roboto Lt"/>
              </a:rPr>
              <a:t>il</a:t>
            </a:r>
            <a:r>
              <a:rPr sz="2000" spc="-45" dirty="0">
                <a:latin typeface="Roboto Lt"/>
                <a:cs typeface="Roboto Lt"/>
              </a:rPr>
              <a:t> </a:t>
            </a:r>
            <a:r>
              <a:rPr sz="2000" spc="-100" dirty="0">
                <a:latin typeface="Roboto Lt"/>
                <a:cs typeface="Roboto Lt"/>
              </a:rPr>
              <a:t>(cyber)bullismo.</a:t>
            </a:r>
            <a:endParaRPr sz="2000">
              <a:latin typeface="Roboto Lt"/>
              <a:cs typeface="Roboto Lt"/>
            </a:endParaRPr>
          </a:p>
          <a:p>
            <a:pPr>
              <a:lnSpc>
                <a:spcPct val="100000"/>
              </a:lnSpc>
              <a:spcBef>
                <a:spcPts val="10"/>
              </a:spcBef>
            </a:pPr>
            <a:endParaRPr sz="1800">
              <a:latin typeface="Roboto Lt"/>
              <a:cs typeface="Roboto Lt"/>
            </a:endParaRPr>
          </a:p>
          <a:p>
            <a:pPr marL="12700">
              <a:lnSpc>
                <a:spcPct val="100000"/>
              </a:lnSpc>
              <a:spcBef>
                <a:spcPts val="5"/>
              </a:spcBef>
            </a:pPr>
            <a:r>
              <a:rPr sz="2000" spc="-55" dirty="0">
                <a:latin typeface="Roboto Lt"/>
                <a:cs typeface="Roboto Lt"/>
              </a:rPr>
              <a:t>I</a:t>
            </a:r>
            <a:r>
              <a:rPr sz="2000" spc="-40" dirty="0">
                <a:latin typeface="Roboto Lt"/>
                <a:cs typeface="Roboto Lt"/>
              </a:rPr>
              <a:t> </a:t>
            </a:r>
            <a:r>
              <a:rPr sz="2000" spc="-95" dirty="0">
                <a:latin typeface="Roboto Lt"/>
                <a:cs typeface="Roboto Lt"/>
              </a:rPr>
              <a:t>principali</a:t>
            </a:r>
            <a:r>
              <a:rPr sz="2000" spc="-40" dirty="0">
                <a:latin typeface="Roboto Lt"/>
                <a:cs typeface="Roboto Lt"/>
              </a:rPr>
              <a:t> </a:t>
            </a:r>
            <a:r>
              <a:rPr sz="2000" spc="-90" dirty="0">
                <a:latin typeface="Roboto Lt"/>
                <a:cs typeface="Roboto Lt"/>
              </a:rPr>
              <a:t>reati</a:t>
            </a:r>
            <a:r>
              <a:rPr sz="2000" spc="-40" dirty="0">
                <a:latin typeface="Roboto Lt"/>
                <a:cs typeface="Roboto Lt"/>
              </a:rPr>
              <a:t> </a:t>
            </a:r>
            <a:r>
              <a:rPr sz="2000" spc="-150" dirty="0">
                <a:latin typeface="Roboto Lt"/>
                <a:cs typeface="Roboto Lt"/>
              </a:rPr>
              <a:t>commessi</a:t>
            </a:r>
            <a:r>
              <a:rPr sz="2000" spc="-45" dirty="0">
                <a:latin typeface="Roboto Lt"/>
                <a:cs typeface="Roboto Lt"/>
              </a:rPr>
              <a:t> </a:t>
            </a:r>
            <a:r>
              <a:rPr sz="2000" spc="-105" dirty="0">
                <a:latin typeface="Roboto Lt"/>
                <a:cs typeface="Roboto Lt"/>
              </a:rPr>
              <a:t>dai</a:t>
            </a:r>
            <a:r>
              <a:rPr sz="2000" spc="-40" dirty="0">
                <a:latin typeface="Roboto Lt"/>
                <a:cs typeface="Roboto Lt"/>
              </a:rPr>
              <a:t> </a:t>
            </a:r>
            <a:r>
              <a:rPr sz="2000" spc="-110" dirty="0">
                <a:latin typeface="Roboto Lt"/>
                <a:cs typeface="Roboto Lt"/>
              </a:rPr>
              <a:t>‘cyberbulli’</a:t>
            </a:r>
            <a:r>
              <a:rPr sz="2000" spc="-40" dirty="0">
                <a:latin typeface="Roboto Lt"/>
                <a:cs typeface="Roboto Lt"/>
              </a:rPr>
              <a:t> </a:t>
            </a:r>
            <a:r>
              <a:rPr sz="2000" spc="-120" dirty="0">
                <a:latin typeface="Roboto Lt"/>
                <a:cs typeface="Roboto Lt"/>
              </a:rPr>
              <a:t>minori</a:t>
            </a:r>
            <a:r>
              <a:rPr sz="2000" spc="-40" dirty="0">
                <a:latin typeface="Roboto Lt"/>
                <a:cs typeface="Roboto Lt"/>
              </a:rPr>
              <a:t> </a:t>
            </a:r>
            <a:r>
              <a:rPr sz="2000" spc="-140" dirty="0">
                <a:latin typeface="Roboto Lt"/>
                <a:cs typeface="Roboto Lt"/>
              </a:rPr>
              <a:t>sono</a:t>
            </a:r>
            <a:r>
              <a:rPr sz="2000" spc="-40" dirty="0">
                <a:latin typeface="Roboto Lt"/>
                <a:cs typeface="Roboto Lt"/>
              </a:rPr>
              <a:t> </a:t>
            </a:r>
            <a:r>
              <a:rPr sz="2000" spc="-110" dirty="0">
                <a:latin typeface="Roboto Lt"/>
                <a:cs typeface="Roboto Lt"/>
              </a:rPr>
              <a:t>rappresentati</a:t>
            </a:r>
            <a:r>
              <a:rPr sz="2000" spc="-40" dirty="0">
                <a:latin typeface="Roboto Lt"/>
                <a:cs typeface="Roboto Lt"/>
              </a:rPr>
              <a:t> </a:t>
            </a:r>
            <a:r>
              <a:rPr sz="2000" spc="-105" dirty="0">
                <a:latin typeface="Roboto Lt"/>
                <a:cs typeface="Roboto Lt"/>
              </a:rPr>
              <a:t>da:</a:t>
            </a:r>
            <a:endParaRPr sz="2000">
              <a:latin typeface="Roboto Lt"/>
              <a:cs typeface="Roboto Lt"/>
            </a:endParaRPr>
          </a:p>
          <a:p>
            <a:pPr>
              <a:lnSpc>
                <a:spcPct val="100000"/>
              </a:lnSpc>
              <a:spcBef>
                <a:spcPts val="10"/>
              </a:spcBef>
            </a:pPr>
            <a:endParaRPr sz="1800">
              <a:latin typeface="Roboto Lt"/>
              <a:cs typeface="Roboto Lt"/>
            </a:endParaRPr>
          </a:p>
          <a:p>
            <a:pPr marL="469900" indent="-171450">
              <a:lnSpc>
                <a:spcPct val="100000"/>
              </a:lnSpc>
              <a:spcBef>
                <a:spcPts val="5"/>
              </a:spcBef>
              <a:buChar char="•"/>
              <a:tabLst>
                <a:tab pos="469900" algn="l"/>
              </a:tabLst>
            </a:pPr>
            <a:r>
              <a:rPr sz="2000" spc="-114" dirty="0">
                <a:latin typeface="Roboto Lt"/>
                <a:cs typeface="Roboto Lt"/>
              </a:rPr>
              <a:t>diffamazion</a:t>
            </a:r>
            <a:r>
              <a:rPr sz="2000" spc="-120" dirty="0">
                <a:latin typeface="Roboto Lt"/>
                <a:cs typeface="Roboto Lt"/>
              </a:rPr>
              <a:t>e</a:t>
            </a:r>
            <a:r>
              <a:rPr sz="2000" spc="-45" dirty="0">
                <a:latin typeface="Roboto Lt"/>
                <a:cs typeface="Roboto Lt"/>
              </a:rPr>
              <a:t> </a:t>
            </a:r>
            <a:r>
              <a:rPr sz="2000" spc="-75" dirty="0">
                <a:latin typeface="Roboto Lt"/>
                <a:cs typeface="Roboto Lt"/>
              </a:rPr>
              <a:t>(art</a:t>
            </a:r>
            <a:r>
              <a:rPr sz="2000" spc="-45" dirty="0">
                <a:latin typeface="Roboto Lt"/>
                <a:cs typeface="Roboto Lt"/>
              </a:rPr>
              <a:t>.</a:t>
            </a:r>
            <a:r>
              <a:rPr sz="2000" spc="-40" dirty="0">
                <a:latin typeface="Roboto Lt"/>
                <a:cs typeface="Roboto Lt"/>
              </a:rPr>
              <a:t> </a:t>
            </a:r>
            <a:r>
              <a:rPr sz="2000" spc="-145" dirty="0">
                <a:latin typeface="Roboto Lt"/>
                <a:cs typeface="Roboto Lt"/>
              </a:rPr>
              <a:t>59</a:t>
            </a:r>
            <a:r>
              <a:rPr sz="2000" spc="-140" dirty="0">
                <a:latin typeface="Roboto Lt"/>
                <a:cs typeface="Roboto Lt"/>
              </a:rPr>
              <a:t>5</a:t>
            </a:r>
            <a:r>
              <a:rPr sz="2000" spc="-40" dirty="0">
                <a:latin typeface="Roboto Lt"/>
                <a:cs typeface="Roboto Lt"/>
              </a:rPr>
              <a:t> </a:t>
            </a:r>
            <a:r>
              <a:rPr sz="2000" spc="-70" dirty="0">
                <a:latin typeface="Roboto Lt"/>
                <a:cs typeface="Roboto Lt"/>
              </a:rPr>
              <a:t>c.p.)</a:t>
            </a:r>
            <a:endParaRPr sz="2000">
              <a:latin typeface="Roboto Lt"/>
              <a:cs typeface="Roboto Lt"/>
            </a:endParaRPr>
          </a:p>
          <a:p>
            <a:pPr marL="469900" indent="-171450">
              <a:lnSpc>
                <a:spcPct val="100000"/>
              </a:lnSpc>
              <a:buChar char="•"/>
              <a:tabLst>
                <a:tab pos="469900" algn="l"/>
              </a:tabLst>
            </a:pPr>
            <a:r>
              <a:rPr sz="2000" spc="-110" dirty="0">
                <a:latin typeface="Roboto Lt"/>
                <a:cs typeface="Roboto Lt"/>
              </a:rPr>
              <a:t>sostituzion</a:t>
            </a:r>
            <a:r>
              <a:rPr sz="2000" spc="-120" dirty="0">
                <a:latin typeface="Roboto Lt"/>
                <a:cs typeface="Roboto Lt"/>
              </a:rPr>
              <a:t>e</a:t>
            </a:r>
            <a:r>
              <a:rPr sz="2000" spc="-40" dirty="0">
                <a:latin typeface="Roboto Lt"/>
                <a:cs typeface="Roboto Lt"/>
              </a:rPr>
              <a:t> </a:t>
            </a:r>
            <a:r>
              <a:rPr sz="2000" spc="-130" dirty="0">
                <a:latin typeface="Roboto Lt"/>
                <a:cs typeface="Roboto Lt"/>
              </a:rPr>
              <a:t>d</a:t>
            </a:r>
            <a:r>
              <a:rPr sz="2000" spc="-50" dirty="0">
                <a:latin typeface="Roboto Lt"/>
                <a:cs typeface="Roboto Lt"/>
              </a:rPr>
              <a:t>i</a:t>
            </a:r>
            <a:r>
              <a:rPr sz="2000" spc="-45" dirty="0">
                <a:latin typeface="Roboto Lt"/>
                <a:cs typeface="Roboto Lt"/>
              </a:rPr>
              <a:t> </a:t>
            </a:r>
            <a:r>
              <a:rPr sz="2000" spc="-130" dirty="0">
                <a:latin typeface="Roboto Lt"/>
                <a:cs typeface="Roboto Lt"/>
              </a:rPr>
              <a:t>person</a:t>
            </a:r>
            <a:r>
              <a:rPr sz="2000" spc="-135" dirty="0">
                <a:latin typeface="Roboto Lt"/>
                <a:cs typeface="Roboto Lt"/>
              </a:rPr>
              <a:t>a</a:t>
            </a:r>
            <a:r>
              <a:rPr sz="2000" spc="-40" dirty="0">
                <a:latin typeface="Roboto Lt"/>
                <a:cs typeface="Roboto Lt"/>
              </a:rPr>
              <a:t> </a:t>
            </a:r>
            <a:r>
              <a:rPr sz="2000" spc="-75" dirty="0">
                <a:latin typeface="Roboto Lt"/>
                <a:cs typeface="Roboto Lt"/>
              </a:rPr>
              <a:t>(art</a:t>
            </a:r>
            <a:r>
              <a:rPr sz="2000" spc="-45" dirty="0">
                <a:latin typeface="Roboto Lt"/>
                <a:cs typeface="Roboto Lt"/>
              </a:rPr>
              <a:t>.</a:t>
            </a:r>
            <a:r>
              <a:rPr sz="2000" spc="-40" dirty="0">
                <a:latin typeface="Roboto Lt"/>
                <a:cs typeface="Roboto Lt"/>
              </a:rPr>
              <a:t> </a:t>
            </a:r>
            <a:r>
              <a:rPr sz="2000" spc="-125" dirty="0">
                <a:latin typeface="Roboto Lt"/>
                <a:cs typeface="Roboto Lt"/>
              </a:rPr>
              <a:t>494</a:t>
            </a:r>
            <a:r>
              <a:rPr sz="2000" spc="-55" dirty="0">
                <a:latin typeface="Roboto Lt"/>
                <a:cs typeface="Roboto Lt"/>
              </a:rPr>
              <a:t>.</a:t>
            </a:r>
            <a:r>
              <a:rPr sz="2000" spc="-40" dirty="0">
                <a:latin typeface="Roboto Lt"/>
                <a:cs typeface="Roboto Lt"/>
              </a:rPr>
              <a:t> </a:t>
            </a:r>
            <a:r>
              <a:rPr sz="2000" spc="-70" dirty="0">
                <a:latin typeface="Roboto Lt"/>
                <a:cs typeface="Roboto Lt"/>
              </a:rPr>
              <a:t>c.p.)</a:t>
            </a:r>
            <a:endParaRPr sz="2000">
              <a:latin typeface="Roboto Lt"/>
              <a:cs typeface="Roboto Lt"/>
            </a:endParaRPr>
          </a:p>
          <a:p>
            <a:pPr marL="469900" indent="-171450">
              <a:lnSpc>
                <a:spcPct val="100000"/>
              </a:lnSpc>
              <a:buChar char="•"/>
              <a:tabLst>
                <a:tab pos="469900" algn="l"/>
              </a:tabLst>
            </a:pPr>
            <a:r>
              <a:rPr sz="2000" spc="-114" dirty="0">
                <a:latin typeface="Roboto Lt"/>
                <a:cs typeface="Roboto Lt"/>
              </a:rPr>
              <a:t>molesti</a:t>
            </a:r>
            <a:r>
              <a:rPr sz="2000" spc="-130" dirty="0">
                <a:latin typeface="Roboto Lt"/>
                <a:cs typeface="Roboto Lt"/>
              </a:rPr>
              <a:t>a</a:t>
            </a:r>
            <a:r>
              <a:rPr sz="2000" spc="-40" dirty="0">
                <a:latin typeface="Roboto Lt"/>
                <a:cs typeface="Roboto Lt"/>
              </a:rPr>
              <a:t> </a:t>
            </a:r>
            <a:r>
              <a:rPr sz="2000" spc="-75" dirty="0">
                <a:latin typeface="Roboto Lt"/>
                <a:cs typeface="Roboto Lt"/>
              </a:rPr>
              <a:t>(art</a:t>
            </a:r>
            <a:r>
              <a:rPr sz="2000" spc="-45" dirty="0">
                <a:latin typeface="Roboto Lt"/>
                <a:cs typeface="Roboto Lt"/>
              </a:rPr>
              <a:t>.</a:t>
            </a:r>
            <a:r>
              <a:rPr sz="2000" spc="-40" dirty="0">
                <a:latin typeface="Roboto Lt"/>
                <a:cs typeface="Roboto Lt"/>
              </a:rPr>
              <a:t> </a:t>
            </a:r>
            <a:r>
              <a:rPr sz="2000" spc="-145" dirty="0">
                <a:latin typeface="Roboto Lt"/>
                <a:cs typeface="Roboto Lt"/>
              </a:rPr>
              <a:t>66</a:t>
            </a:r>
            <a:r>
              <a:rPr sz="2000" spc="-140" dirty="0">
                <a:latin typeface="Roboto Lt"/>
                <a:cs typeface="Roboto Lt"/>
              </a:rPr>
              <a:t>0</a:t>
            </a:r>
            <a:r>
              <a:rPr sz="2000" spc="-40" dirty="0">
                <a:latin typeface="Roboto Lt"/>
                <a:cs typeface="Roboto Lt"/>
              </a:rPr>
              <a:t> </a:t>
            </a:r>
            <a:r>
              <a:rPr sz="2000" spc="-70" dirty="0">
                <a:latin typeface="Roboto Lt"/>
                <a:cs typeface="Roboto Lt"/>
              </a:rPr>
              <a:t>c.p.)</a:t>
            </a:r>
            <a:endParaRPr sz="2000">
              <a:latin typeface="Roboto Lt"/>
              <a:cs typeface="Roboto Lt"/>
            </a:endParaRPr>
          </a:p>
          <a:p>
            <a:pPr marL="469900" indent="-171450">
              <a:lnSpc>
                <a:spcPct val="100000"/>
              </a:lnSpc>
              <a:buChar char="•"/>
              <a:tabLst>
                <a:tab pos="469900" algn="l"/>
              </a:tabLst>
            </a:pPr>
            <a:r>
              <a:rPr sz="2000" spc="-130" dirty="0">
                <a:latin typeface="Roboto Lt"/>
                <a:cs typeface="Roboto Lt"/>
              </a:rPr>
              <a:t>accesso</a:t>
            </a:r>
            <a:r>
              <a:rPr sz="2000" spc="-45" dirty="0">
                <a:latin typeface="Roboto Lt"/>
                <a:cs typeface="Roboto Lt"/>
              </a:rPr>
              <a:t> </a:t>
            </a:r>
            <a:r>
              <a:rPr sz="2000" spc="-130" dirty="0">
                <a:latin typeface="Roboto Lt"/>
                <a:cs typeface="Roboto Lt"/>
              </a:rPr>
              <a:t>abusivo</a:t>
            </a:r>
            <a:r>
              <a:rPr sz="2000" spc="-40" dirty="0">
                <a:latin typeface="Roboto Lt"/>
                <a:cs typeface="Roboto Lt"/>
              </a:rPr>
              <a:t> </a:t>
            </a:r>
            <a:r>
              <a:rPr sz="2000" spc="-135" dirty="0">
                <a:latin typeface="Roboto Lt"/>
                <a:cs typeface="Roboto Lt"/>
              </a:rPr>
              <a:t>a</a:t>
            </a:r>
            <a:r>
              <a:rPr sz="2000" spc="-40" dirty="0">
                <a:latin typeface="Roboto Lt"/>
                <a:cs typeface="Roboto Lt"/>
              </a:rPr>
              <a:t> </a:t>
            </a:r>
            <a:r>
              <a:rPr sz="2000" spc="-125" dirty="0">
                <a:latin typeface="Roboto Lt"/>
                <a:cs typeface="Roboto Lt"/>
              </a:rPr>
              <a:t>sistema</a:t>
            </a:r>
            <a:r>
              <a:rPr sz="2000" spc="-40" dirty="0">
                <a:latin typeface="Roboto Lt"/>
                <a:cs typeface="Roboto Lt"/>
              </a:rPr>
              <a:t> </a:t>
            </a:r>
            <a:r>
              <a:rPr sz="2000" spc="-114" dirty="0">
                <a:latin typeface="Roboto Lt"/>
                <a:cs typeface="Roboto Lt"/>
              </a:rPr>
              <a:t>informatico</a:t>
            </a:r>
            <a:r>
              <a:rPr sz="2000" spc="-40" dirty="0">
                <a:latin typeface="Roboto Lt"/>
                <a:cs typeface="Roboto Lt"/>
              </a:rPr>
              <a:t> </a:t>
            </a:r>
            <a:r>
              <a:rPr sz="2000" spc="-114" dirty="0">
                <a:latin typeface="Roboto Lt"/>
                <a:cs typeface="Roboto Lt"/>
              </a:rPr>
              <a:t>(art.615-ter</a:t>
            </a:r>
            <a:r>
              <a:rPr sz="2000" spc="-35" dirty="0">
                <a:latin typeface="Roboto Lt"/>
                <a:cs typeface="Roboto Lt"/>
              </a:rPr>
              <a:t> </a:t>
            </a:r>
            <a:r>
              <a:rPr sz="2000" spc="-70" dirty="0">
                <a:latin typeface="Roboto Lt"/>
                <a:cs typeface="Roboto Lt"/>
              </a:rPr>
              <a:t>c.p.)</a:t>
            </a:r>
            <a:endParaRPr sz="2000">
              <a:latin typeface="Roboto Lt"/>
              <a:cs typeface="Roboto Lt"/>
            </a:endParaRPr>
          </a:p>
          <a:p>
            <a:pPr marL="469900" indent="-171450">
              <a:lnSpc>
                <a:spcPct val="100000"/>
              </a:lnSpc>
              <a:buChar char="•"/>
              <a:tabLst>
                <a:tab pos="469900" algn="l"/>
              </a:tabLst>
            </a:pPr>
            <a:r>
              <a:rPr sz="2000" spc="-130" dirty="0">
                <a:latin typeface="Roboto Lt"/>
                <a:cs typeface="Roboto Lt"/>
              </a:rPr>
              <a:t>minacci</a:t>
            </a:r>
            <a:r>
              <a:rPr sz="2000" spc="-135" dirty="0">
                <a:latin typeface="Roboto Lt"/>
                <a:cs typeface="Roboto Lt"/>
              </a:rPr>
              <a:t>a</a:t>
            </a:r>
            <a:r>
              <a:rPr sz="2000" spc="-40" dirty="0">
                <a:latin typeface="Roboto Lt"/>
                <a:cs typeface="Roboto Lt"/>
              </a:rPr>
              <a:t> </a:t>
            </a:r>
            <a:r>
              <a:rPr sz="2000" spc="-75" dirty="0">
                <a:latin typeface="Roboto Lt"/>
                <a:cs typeface="Roboto Lt"/>
              </a:rPr>
              <a:t>(art</a:t>
            </a:r>
            <a:r>
              <a:rPr sz="2000" spc="-45" dirty="0">
                <a:latin typeface="Roboto Lt"/>
                <a:cs typeface="Roboto Lt"/>
              </a:rPr>
              <a:t>.</a:t>
            </a:r>
            <a:r>
              <a:rPr sz="2000" spc="-40" dirty="0">
                <a:latin typeface="Roboto Lt"/>
                <a:cs typeface="Roboto Lt"/>
              </a:rPr>
              <a:t> </a:t>
            </a:r>
            <a:r>
              <a:rPr sz="2000" spc="-145" dirty="0">
                <a:latin typeface="Roboto Lt"/>
                <a:cs typeface="Roboto Lt"/>
              </a:rPr>
              <a:t>61</a:t>
            </a:r>
            <a:r>
              <a:rPr sz="2000" spc="-140" dirty="0">
                <a:latin typeface="Roboto Lt"/>
                <a:cs typeface="Roboto Lt"/>
              </a:rPr>
              <a:t>2</a:t>
            </a:r>
            <a:r>
              <a:rPr sz="2000" spc="-40" dirty="0">
                <a:latin typeface="Roboto Lt"/>
                <a:cs typeface="Roboto Lt"/>
              </a:rPr>
              <a:t> </a:t>
            </a:r>
            <a:r>
              <a:rPr sz="2000" spc="-70" dirty="0">
                <a:latin typeface="Roboto Lt"/>
                <a:cs typeface="Roboto Lt"/>
              </a:rPr>
              <a:t>c.p.)</a:t>
            </a:r>
            <a:endParaRPr sz="2000">
              <a:latin typeface="Roboto Lt"/>
              <a:cs typeface="Roboto Lt"/>
            </a:endParaRPr>
          </a:p>
          <a:p>
            <a:pPr marL="469900" indent="-171450">
              <a:lnSpc>
                <a:spcPct val="100000"/>
              </a:lnSpc>
              <a:buChar char="•"/>
              <a:tabLst>
                <a:tab pos="469900" algn="l"/>
              </a:tabLst>
            </a:pPr>
            <a:r>
              <a:rPr sz="2000" spc="-105" dirty="0">
                <a:latin typeface="Roboto Lt"/>
                <a:cs typeface="Roboto Lt"/>
              </a:rPr>
              <a:t>stalkin</a:t>
            </a:r>
            <a:r>
              <a:rPr sz="2000" spc="-130" dirty="0">
                <a:latin typeface="Roboto Lt"/>
                <a:cs typeface="Roboto Lt"/>
              </a:rPr>
              <a:t>g</a:t>
            </a:r>
            <a:r>
              <a:rPr sz="2000" spc="-40" dirty="0">
                <a:latin typeface="Roboto Lt"/>
                <a:cs typeface="Roboto Lt"/>
              </a:rPr>
              <a:t> </a:t>
            </a:r>
            <a:r>
              <a:rPr sz="2000" spc="-75" dirty="0">
                <a:latin typeface="Roboto Lt"/>
                <a:cs typeface="Roboto Lt"/>
              </a:rPr>
              <a:t>(art</a:t>
            </a:r>
            <a:r>
              <a:rPr sz="2000" spc="-45" dirty="0">
                <a:latin typeface="Roboto Lt"/>
                <a:cs typeface="Roboto Lt"/>
              </a:rPr>
              <a:t>.</a:t>
            </a:r>
            <a:r>
              <a:rPr sz="2000" spc="-40" dirty="0">
                <a:latin typeface="Roboto Lt"/>
                <a:cs typeface="Roboto Lt"/>
              </a:rPr>
              <a:t> </a:t>
            </a:r>
            <a:r>
              <a:rPr sz="2000" spc="-145" dirty="0">
                <a:latin typeface="Roboto Lt"/>
                <a:cs typeface="Roboto Lt"/>
              </a:rPr>
              <a:t>61</a:t>
            </a:r>
            <a:r>
              <a:rPr sz="2000" spc="-140" dirty="0">
                <a:latin typeface="Roboto Lt"/>
                <a:cs typeface="Roboto Lt"/>
              </a:rPr>
              <a:t>2</a:t>
            </a:r>
            <a:r>
              <a:rPr sz="2000" spc="-40" dirty="0">
                <a:latin typeface="Roboto Lt"/>
                <a:cs typeface="Roboto Lt"/>
              </a:rPr>
              <a:t> </a:t>
            </a:r>
            <a:r>
              <a:rPr sz="2000" spc="-100" dirty="0">
                <a:latin typeface="Roboto Lt"/>
                <a:cs typeface="Roboto Lt"/>
              </a:rPr>
              <a:t>bi</a:t>
            </a:r>
            <a:r>
              <a:rPr sz="2000" spc="-120" dirty="0">
                <a:latin typeface="Roboto Lt"/>
                <a:cs typeface="Roboto Lt"/>
              </a:rPr>
              <a:t>s</a:t>
            </a:r>
            <a:r>
              <a:rPr sz="2000" spc="-40" dirty="0">
                <a:latin typeface="Roboto Lt"/>
                <a:cs typeface="Roboto Lt"/>
              </a:rPr>
              <a:t> </a:t>
            </a:r>
            <a:r>
              <a:rPr sz="2000" spc="-70" dirty="0">
                <a:latin typeface="Roboto Lt"/>
                <a:cs typeface="Roboto Lt"/>
              </a:rPr>
              <a:t>c.p.)</a:t>
            </a:r>
            <a:endParaRPr sz="2000">
              <a:latin typeface="Roboto Lt"/>
              <a:cs typeface="Roboto Lt"/>
            </a:endParaRPr>
          </a:p>
          <a:p>
            <a:pPr marL="469900" indent="-171450">
              <a:lnSpc>
                <a:spcPct val="100000"/>
              </a:lnSpc>
              <a:buChar char="•"/>
              <a:tabLst>
                <a:tab pos="469900" algn="l"/>
              </a:tabLst>
            </a:pPr>
            <a:r>
              <a:rPr sz="2000" spc="-105" dirty="0">
                <a:latin typeface="Roboto Lt"/>
                <a:cs typeface="Roboto Lt"/>
              </a:rPr>
              <a:t>interferenze</a:t>
            </a:r>
            <a:r>
              <a:rPr sz="2000" spc="-40" dirty="0">
                <a:latin typeface="Roboto Lt"/>
                <a:cs typeface="Roboto Lt"/>
              </a:rPr>
              <a:t> </a:t>
            </a:r>
            <a:r>
              <a:rPr sz="2000" spc="-75" dirty="0">
                <a:latin typeface="Roboto Lt"/>
                <a:cs typeface="Roboto Lt"/>
              </a:rPr>
              <a:t>illecite</a:t>
            </a:r>
            <a:r>
              <a:rPr sz="2000" spc="-40" dirty="0">
                <a:latin typeface="Roboto Lt"/>
                <a:cs typeface="Roboto Lt"/>
              </a:rPr>
              <a:t> </a:t>
            </a:r>
            <a:r>
              <a:rPr sz="2000" spc="-100" dirty="0">
                <a:latin typeface="Roboto Lt"/>
                <a:cs typeface="Roboto Lt"/>
              </a:rPr>
              <a:t>nella</a:t>
            </a:r>
            <a:r>
              <a:rPr sz="2000" spc="-35" dirty="0">
                <a:latin typeface="Roboto Lt"/>
                <a:cs typeface="Roboto Lt"/>
              </a:rPr>
              <a:t> </a:t>
            </a:r>
            <a:r>
              <a:rPr sz="2000" spc="-95" dirty="0">
                <a:latin typeface="Roboto Lt"/>
                <a:cs typeface="Roboto Lt"/>
              </a:rPr>
              <a:t>vita</a:t>
            </a:r>
            <a:r>
              <a:rPr sz="2000" spc="-35" dirty="0">
                <a:latin typeface="Roboto Lt"/>
                <a:cs typeface="Roboto Lt"/>
              </a:rPr>
              <a:t> </a:t>
            </a:r>
            <a:r>
              <a:rPr sz="2000" spc="-110" dirty="0">
                <a:latin typeface="Roboto Lt"/>
                <a:cs typeface="Roboto Lt"/>
              </a:rPr>
              <a:t>privata</a:t>
            </a:r>
            <a:r>
              <a:rPr sz="2000" spc="-30" dirty="0">
                <a:latin typeface="Roboto Lt"/>
                <a:cs typeface="Roboto Lt"/>
              </a:rPr>
              <a:t> </a:t>
            </a:r>
            <a:r>
              <a:rPr sz="2000" spc="-100" dirty="0">
                <a:latin typeface="Roboto Lt"/>
                <a:cs typeface="Roboto Lt"/>
              </a:rPr>
              <a:t>(art.615</a:t>
            </a:r>
            <a:r>
              <a:rPr sz="2000" spc="-35" dirty="0">
                <a:latin typeface="Roboto Lt"/>
                <a:cs typeface="Roboto Lt"/>
              </a:rPr>
              <a:t> </a:t>
            </a:r>
            <a:r>
              <a:rPr sz="2000" spc="-105" dirty="0">
                <a:latin typeface="Roboto Lt"/>
                <a:cs typeface="Roboto Lt"/>
              </a:rPr>
              <a:t>bis</a:t>
            </a:r>
            <a:r>
              <a:rPr sz="2000" spc="-30" dirty="0">
                <a:latin typeface="Roboto Lt"/>
                <a:cs typeface="Roboto Lt"/>
              </a:rPr>
              <a:t> </a:t>
            </a:r>
            <a:r>
              <a:rPr sz="2000" spc="-70" dirty="0">
                <a:latin typeface="Roboto Lt"/>
                <a:cs typeface="Roboto Lt"/>
              </a:rPr>
              <a:t>c.p.)</a:t>
            </a:r>
            <a:endParaRPr sz="2000">
              <a:latin typeface="Roboto Lt"/>
              <a:cs typeface="Roboto Lt"/>
            </a:endParaRPr>
          </a:p>
          <a:p>
            <a:pPr marL="469900" indent="-171450">
              <a:lnSpc>
                <a:spcPct val="100000"/>
              </a:lnSpc>
              <a:buChar char="•"/>
              <a:tabLst>
                <a:tab pos="469900" algn="l"/>
              </a:tabLst>
            </a:pPr>
            <a:r>
              <a:rPr sz="2000" spc="-100" dirty="0">
                <a:latin typeface="Roboto Lt"/>
                <a:cs typeface="Roboto Lt"/>
              </a:rPr>
              <a:t>violazione,</a:t>
            </a:r>
            <a:r>
              <a:rPr sz="2000" spc="-35" dirty="0">
                <a:latin typeface="Roboto Lt"/>
                <a:cs typeface="Roboto Lt"/>
              </a:rPr>
              <a:t> </a:t>
            </a:r>
            <a:r>
              <a:rPr sz="2000" spc="-110" dirty="0">
                <a:latin typeface="Roboto Lt"/>
                <a:cs typeface="Roboto Lt"/>
              </a:rPr>
              <a:t>sottrazione</a:t>
            </a:r>
            <a:r>
              <a:rPr sz="2000" spc="-35" dirty="0">
                <a:latin typeface="Roboto Lt"/>
                <a:cs typeface="Roboto Lt"/>
              </a:rPr>
              <a:t> </a:t>
            </a:r>
            <a:r>
              <a:rPr sz="2000" spc="-135" dirty="0">
                <a:latin typeface="Roboto Lt"/>
                <a:cs typeface="Roboto Lt"/>
              </a:rPr>
              <a:t>o</a:t>
            </a:r>
            <a:r>
              <a:rPr sz="2000" spc="-35" dirty="0">
                <a:latin typeface="Roboto Lt"/>
                <a:cs typeface="Roboto Lt"/>
              </a:rPr>
              <a:t> </a:t>
            </a:r>
            <a:r>
              <a:rPr sz="2000" spc="-125" dirty="0">
                <a:latin typeface="Roboto Lt"/>
                <a:cs typeface="Roboto Lt"/>
              </a:rPr>
              <a:t>soppressione</a:t>
            </a:r>
            <a:r>
              <a:rPr sz="2000" spc="-35" dirty="0">
                <a:latin typeface="Roboto Lt"/>
                <a:cs typeface="Roboto Lt"/>
              </a:rPr>
              <a:t> </a:t>
            </a:r>
            <a:r>
              <a:rPr sz="2000" spc="-90" dirty="0">
                <a:latin typeface="Roboto Lt"/>
                <a:cs typeface="Roboto Lt"/>
              </a:rPr>
              <a:t>di</a:t>
            </a:r>
            <a:r>
              <a:rPr sz="2000" spc="-40" dirty="0">
                <a:latin typeface="Roboto Lt"/>
                <a:cs typeface="Roboto Lt"/>
              </a:rPr>
              <a:t> </a:t>
            </a:r>
            <a:r>
              <a:rPr sz="2000" spc="-125" dirty="0">
                <a:latin typeface="Roboto Lt"/>
                <a:cs typeface="Roboto Lt"/>
              </a:rPr>
              <a:t>corrispondenza</a:t>
            </a:r>
            <a:r>
              <a:rPr sz="2000" spc="-40" dirty="0">
                <a:latin typeface="Roboto Lt"/>
                <a:cs typeface="Roboto Lt"/>
              </a:rPr>
              <a:t> </a:t>
            </a:r>
            <a:r>
              <a:rPr sz="2000" spc="-70" dirty="0">
                <a:latin typeface="Roboto Lt"/>
                <a:cs typeface="Roboto Lt"/>
              </a:rPr>
              <a:t>(art.</a:t>
            </a:r>
            <a:r>
              <a:rPr sz="2000" spc="-30" dirty="0">
                <a:latin typeface="Roboto Lt"/>
                <a:cs typeface="Roboto Lt"/>
              </a:rPr>
              <a:t> </a:t>
            </a:r>
            <a:r>
              <a:rPr sz="2000" spc="-140" dirty="0">
                <a:latin typeface="Roboto Lt"/>
                <a:cs typeface="Roboto Lt"/>
              </a:rPr>
              <a:t>616</a:t>
            </a:r>
            <a:r>
              <a:rPr sz="2000" spc="-35" dirty="0">
                <a:latin typeface="Roboto Lt"/>
                <a:cs typeface="Roboto Lt"/>
              </a:rPr>
              <a:t> </a:t>
            </a:r>
            <a:r>
              <a:rPr sz="2000" spc="-70" dirty="0">
                <a:latin typeface="Roboto Lt"/>
                <a:cs typeface="Roboto Lt"/>
              </a:rPr>
              <a:t>c.p.)</a:t>
            </a:r>
            <a:endParaRPr sz="2000">
              <a:latin typeface="Roboto Lt"/>
              <a:cs typeface="Roboto Lt"/>
            </a:endParaRPr>
          </a:p>
          <a:p>
            <a:pPr marL="469900" marR="5080" indent="-171450">
              <a:lnSpc>
                <a:spcPct val="100000"/>
              </a:lnSpc>
              <a:buChar char="•"/>
              <a:tabLst>
                <a:tab pos="469900" algn="l"/>
              </a:tabLst>
            </a:pPr>
            <a:r>
              <a:rPr sz="2000" spc="-110" dirty="0">
                <a:latin typeface="Roboto Lt"/>
                <a:cs typeface="Roboto Lt"/>
              </a:rPr>
              <a:t>detenzione,</a:t>
            </a:r>
            <a:r>
              <a:rPr sz="2000" spc="-40" dirty="0">
                <a:latin typeface="Roboto Lt"/>
                <a:cs typeface="Roboto Lt"/>
              </a:rPr>
              <a:t> </a:t>
            </a:r>
            <a:r>
              <a:rPr sz="2000" spc="-125" dirty="0">
                <a:latin typeface="Roboto Lt"/>
                <a:cs typeface="Roboto Lt"/>
              </a:rPr>
              <a:t>produzione</a:t>
            </a:r>
            <a:r>
              <a:rPr sz="2000" spc="-30" dirty="0">
                <a:latin typeface="Roboto Lt"/>
                <a:cs typeface="Roboto Lt"/>
              </a:rPr>
              <a:t> </a:t>
            </a:r>
            <a:r>
              <a:rPr sz="2000" spc="-114" dirty="0">
                <a:latin typeface="Roboto Lt"/>
                <a:cs typeface="Roboto Lt"/>
              </a:rPr>
              <a:t>e</a:t>
            </a:r>
            <a:r>
              <a:rPr sz="2000" spc="-40" dirty="0">
                <a:latin typeface="Roboto Lt"/>
                <a:cs typeface="Roboto Lt"/>
              </a:rPr>
              <a:t> </a:t>
            </a:r>
            <a:r>
              <a:rPr sz="2000" spc="-105" dirty="0">
                <a:latin typeface="Roboto Lt"/>
                <a:cs typeface="Roboto Lt"/>
              </a:rPr>
              <a:t>diffusione</a:t>
            </a:r>
            <a:r>
              <a:rPr sz="2000" spc="-35" dirty="0">
                <a:latin typeface="Roboto Lt"/>
                <a:cs typeface="Roboto Lt"/>
              </a:rPr>
              <a:t> </a:t>
            </a:r>
            <a:r>
              <a:rPr sz="2000" spc="-90" dirty="0">
                <a:latin typeface="Roboto Lt"/>
                <a:cs typeface="Roboto Lt"/>
              </a:rPr>
              <a:t>di</a:t>
            </a:r>
            <a:r>
              <a:rPr sz="2000" spc="-35" dirty="0">
                <a:latin typeface="Roboto Lt"/>
                <a:cs typeface="Roboto Lt"/>
              </a:rPr>
              <a:t> </a:t>
            </a:r>
            <a:r>
              <a:rPr sz="2000" spc="-114" dirty="0">
                <a:latin typeface="Roboto Lt"/>
                <a:cs typeface="Roboto Lt"/>
              </a:rPr>
              <a:t>materiale</a:t>
            </a:r>
            <a:r>
              <a:rPr sz="2000" spc="-35" dirty="0">
                <a:latin typeface="Roboto Lt"/>
                <a:cs typeface="Roboto Lt"/>
              </a:rPr>
              <a:t> </a:t>
            </a:r>
            <a:r>
              <a:rPr sz="2000" spc="-120" dirty="0">
                <a:latin typeface="Roboto Lt"/>
                <a:cs typeface="Roboto Lt"/>
              </a:rPr>
              <a:t>pedopornografico</a:t>
            </a:r>
            <a:r>
              <a:rPr sz="2000" spc="-30" dirty="0">
                <a:latin typeface="Roboto Lt"/>
                <a:cs typeface="Roboto Lt"/>
              </a:rPr>
              <a:t> </a:t>
            </a:r>
            <a:r>
              <a:rPr sz="2000" spc="-70" dirty="0">
                <a:latin typeface="Roboto Lt"/>
                <a:cs typeface="Roboto Lt"/>
              </a:rPr>
              <a:t>(artt.</a:t>
            </a:r>
            <a:r>
              <a:rPr sz="2000" spc="-35" dirty="0">
                <a:latin typeface="Roboto Lt"/>
                <a:cs typeface="Roboto Lt"/>
              </a:rPr>
              <a:t> </a:t>
            </a:r>
            <a:r>
              <a:rPr sz="2000" spc="-140" dirty="0">
                <a:latin typeface="Roboto Lt"/>
                <a:cs typeface="Roboto Lt"/>
              </a:rPr>
              <a:t>600</a:t>
            </a:r>
            <a:r>
              <a:rPr sz="2000" spc="-30" dirty="0">
                <a:latin typeface="Roboto Lt"/>
                <a:cs typeface="Roboto Lt"/>
              </a:rPr>
              <a:t> </a:t>
            </a:r>
            <a:r>
              <a:rPr sz="2000" spc="-95" dirty="0">
                <a:latin typeface="Roboto Lt"/>
                <a:cs typeface="Roboto Lt"/>
              </a:rPr>
              <a:t>ter </a:t>
            </a:r>
            <a:r>
              <a:rPr sz="2000" spc="-470" dirty="0">
                <a:latin typeface="Roboto Lt"/>
                <a:cs typeface="Roboto Lt"/>
              </a:rPr>
              <a:t> </a:t>
            </a:r>
            <a:r>
              <a:rPr sz="2000" spc="-114" dirty="0">
                <a:latin typeface="Roboto Lt"/>
                <a:cs typeface="Roboto Lt"/>
              </a:rPr>
              <a:t>e</a:t>
            </a:r>
            <a:r>
              <a:rPr sz="2000" spc="-45" dirty="0">
                <a:latin typeface="Roboto Lt"/>
                <a:cs typeface="Roboto Lt"/>
              </a:rPr>
              <a:t> </a:t>
            </a:r>
            <a:r>
              <a:rPr sz="2000" spc="-120" dirty="0">
                <a:latin typeface="Roboto Lt"/>
                <a:cs typeface="Roboto Lt"/>
              </a:rPr>
              <a:t>quater</a:t>
            </a:r>
            <a:r>
              <a:rPr sz="2000" spc="-45" dirty="0">
                <a:latin typeface="Roboto Lt"/>
                <a:cs typeface="Roboto Lt"/>
              </a:rPr>
              <a:t> </a:t>
            </a:r>
            <a:r>
              <a:rPr sz="2000" spc="-70" dirty="0">
                <a:latin typeface="Roboto Lt"/>
                <a:cs typeface="Roboto Lt"/>
              </a:rPr>
              <a:t>c.p.</a:t>
            </a:r>
            <a:r>
              <a:rPr sz="2000" spc="-45" dirty="0">
                <a:latin typeface="Roboto Lt"/>
                <a:cs typeface="Roboto Lt"/>
              </a:rPr>
              <a:t> </a:t>
            </a:r>
            <a:r>
              <a:rPr sz="2000" spc="-110" dirty="0">
                <a:latin typeface="Roboto Lt"/>
                <a:cs typeface="Roboto Lt"/>
              </a:rPr>
              <a:t>aggiornati</a:t>
            </a:r>
            <a:r>
              <a:rPr sz="2000" spc="-45" dirty="0">
                <a:latin typeface="Roboto Lt"/>
                <a:cs typeface="Roboto Lt"/>
              </a:rPr>
              <a:t> </a:t>
            </a:r>
            <a:r>
              <a:rPr sz="2000" spc="-90" dirty="0">
                <a:latin typeface="Roboto Lt"/>
                <a:cs typeface="Roboto Lt"/>
              </a:rPr>
              <a:t>alla</a:t>
            </a:r>
            <a:r>
              <a:rPr sz="2000" spc="-45" dirty="0">
                <a:latin typeface="Roboto Lt"/>
                <a:cs typeface="Roboto Lt"/>
              </a:rPr>
              <a:t> </a:t>
            </a:r>
            <a:r>
              <a:rPr sz="2000" spc="-145" dirty="0">
                <a:latin typeface="Roboto Lt"/>
                <a:cs typeface="Roboto Lt"/>
              </a:rPr>
              <a:t>nuova</a:t>
            </a:r>
            <a:r>
              <a:rPr sz="2000" spc="-45" dirty="0">
                <a:latin typeface="Roboto Lt"/>
                <a:cs typeface="Roboto Lt"/>
              </a:rPr>
              <a:t> </a:t>
            </a:r>
            <a:r>
              <a:rPr sz="2000" spc="-114" dirty="0">
                <a:latin typeface="Roboto Lt"/>
                <a:cs typeface="Roboto Lt"/>
              </a:rPr>
              <a:t>legge</a:t>
            </a:r>
            <a:r>
              <a:rPr sz="2000" spc="-45" dirty="0">
                <a:latin typeface="Roboto Lt"/>
                <a:cs typeface="Roboto Lt"/>
              </a:rPr>
              <a:t> </a:t>
            </a:r>
            <a:r>
              <a:rPr sz="2000" spc="-120" dirty="0">
                <a:latin typeface="Roboto Lt"/>
                <a:cs typeface="Roboto Lt"/>
              </a:rPr>
              <a:t>n.172/2012)</a:t>
            </a:r>
            <a:endParaRPr sz="2000">
              <a:latin typeface="Roboto Lt"/>
              <a:cs typeface="Roboto Lt"/>
            </a:endParaRPr>
          </a:p>
        </p:txBody>
      </p:sp>
      <p:sp>
        <p:nvSpPr>
          <p:cNvPr id="3" name="object 3"/>
          <p:cNvSpPr txBox="1">
            <a:spLocks noGrp="1"/>
          </p:cNvSpPr>
          <p:nvPr>
            <p:ph type="title"/>
          </p:nvPr>
        </p:nvSpPr>
        <p:spPr>
          <a:xfrm>
            <a:off x="555200" y="700862"/>
            <a:ext cx="6302800" cy="391160"/>
          </a:xfrm>
          <a:prstGeom prst="rect">
            <a:avLst/>
          </a:prstGeom>
        </p:spPr>
        <p:txBody>
          <a:bodyPr vert="horz" wrap="square" lIns="0" tIns="12700" rIns="0" bIns="0" rtlCol="0">
            <a:spAutoFit/>
          </a:bodyPr>
          <a:lstStyle/>
          <a:p>
            <a:pPr marL="12700">
              <a:lnSpc>
                <a:spcPct val="100000"/>
              </a:lnSpc>
              <a:spcBef>
                <a:spcPts val="100"/>
              </a:spcBef>
            </a:pPr>
            <a:r>
              <a:rPr spc="-5" dirty="0"/>
              <a:t>CYBERBULLISMO</a:t>
            </a:r>
            <a:r>
              <a:rPr spc="10" dirty="0"/>
              <a:t> </a:t>
            </a:r>
            <a:r>
              <a:rPr spc="-45" dirty="0"/>
              <a:t>-</a:t>
            </a:r>
            <a:r>
              <a:rPr spc="15" dirty="0"/>
              <a:t> </a:t>
            </a:r>
            <a:r>
              <a:rPr spc="20" dirty="0"/>
              <a:t>i</a:t>
            </a:r>
            <a:r>
              <a:rPr spc="15" dirty="0"/>
              <a:t> </a:t>
            </a:r>
            <a:r>
              <a:rPr spc="20" dirty="0"/>
              <a:t>reati</a:t>
            </a:r>
            <a:r>
              <a:rPr spc="15" dirty="0"/>
              <a:t> </a:t>
            </a:r>
            <a:r>
              <a:rPr spc="10" dirty="0"/>
              <a:t>configurabili</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2"/>
            <a:ext cx="20012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I</a:t>
            </a:r>
            <a:r>
              <a:rPr sz="1400" spc="-35" dirty="0">
                <a:solidFill>
                  <a:srgbClr val="FFFFFF"/>
                </a:solidFill>
                <a:latin typeface="Roboto Lt"/>
                <a:cs typeface="Roboto Lt"/>
              </a:rPr>
              <a:t> </a:t>
            </a:r>
            <a:r>
              <a:rPr sz="1400" spc="-10" dirty="0">
                <a:solidFill>
                  <a:srgbClr val="FFFFFF"/>
                </a:solidFill>
                <a:latin typeface="Roboto Lt"/>
                <a:cs typeface="Roboto Lt"/>
              </a:rPr>
              <a:t>SOCIAL</a:t>
            </a:r>
            <a:r>
              <a:rPr sz="1400" spc="-35" dirty="0">
                <a:solidFill>
                  <a:srgbClr val="FFFFFF"/>
                </a:solidFill>
                <a:latin typeface="Roboto Lt"/>
                <a:cs typeface="Roboto Lt"/>
              </a:rPr>
              <a:t> </a:t>
            </a:r>
            <a:r>
              <a:rPr sz="1400" dirty="0">
                <a:solidFill>
                  <a:srgbClr val="FFFFFF"/>
                </a:solidFill>
                <a:latin typeface="Roboto Lt"/>
                <a:cs typeface="Roboto Lt"/>
              </a:rPr>
              <a:t>NETWORK</a:t>
            </a:r>
            <a:endParaRPr sz="1400" dirty="0">
              <a:latin typeface="Roboto Lt"/>
              <a:cs typeface="Roboto Lt"/>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72537" y="1610678"/>
            <a:ext cx="6256655" cy="4709160"/>
            <a:chOff x="272537" y="1610678"/>
            <a:chExt cx="6256655" cy="4709160"/>
          </a:xfrm>
        </p:grpSpPr>
        <p:pic>
          <p:nvPicPr>
            <p:cNvPr id="3" name="object 3"/>
            <p:cNvPicPr/>
            <p:nvPr/>
          </p:nvPicPr>
          <p:blipFill>
            <a:blip r:embed="rId2" cstate="print"/>
            <a:stretch>
              <a:fillRect/>
            </a:stretch>
          </p:blipFill>
          <p:spPr>
            <a:xfrm>
              <a:off x="2646283" y="1610678"/>
              <a:ext cx="3882899" cy="4708799"/>
            </a:xfrm>
            <a:prstGeom prst="rect">
              <a:avLst/>
            </a:prstGeom>
          </p:spPr>
        </p:pic>
        <p:sp>
          <p:nvSpPr>
            <p:cNvPr id="4" name="object 4"/>
            <p:cNvSpPr/>
            <p:nvPr/>
          </p:nvSpPr>
          <p:spPr>
            <a:xfrm>
              <a:off x="272537" y="1616901"/>
              <a:ext cx="2334895" cy="4699000"/>
            </a:xfrm>
            <a:custGeom>
              <a:avLst/>
              <a:gdLst/>
              <a:ahLst/>
              <a:cxnLst/>
              <a:rect l="l" t="t" r="r" b="b"/>
              <a:pathLst>
                <a:path w="2334895" h="4699000">
                  <a:moveTo>
                    <a:pt x="0" y="4698899"/>
                  </a:moveTo>
                  <a:lnTo>
                    <a:pt x="2334300" y="4698899"/>
                  </a:lnTo>
                  <a:lnTo>
                    <a:pt x="2334300" y="0"/>
                  </a:lnTo>
                  <a:lnTo>
                    <a:pt x="0" y="0"/>
                  </a:lnTo>
                  <a:lnTo>
                    <a:pt x="0" y="4698899"/>
                  </a:lnTo>
                  <a:close/>
                </a:path>
              </a:pathLst>
            </a:custGeom>
            <a:solidFill>
              <a:srgbClr val="D8D8D8"/>
            </a:solidFill>
          </p:spPr>
          <p:txBody>
            <a:bodyPr wrap="square" lIns="0" tIns="0" rIns="0" bIns="0" rtlCol="0"/>
            <a:lstStyle/>
            <a:p>
              <a:endParaRPr/>
            </a:p>
          </p:txBody>
        </p:sp>
        <p:pic>
          <p:nvPicPr>
            <p:cNvPr id="5" name="object 5"/>
            <p:cNvPicPr/>
            <p:nvPr/>
          </p:nvPicPr>
          <p:blipFill>
            <a:blip r:embed="rId3" cstate="print"/>
            <a:stretch>
              <a:fillRect/>
            </a:stretch>
          </p:blipFill>
          <p:spPr>
            <a:xfrm>
              <a:off x="1471022" y="5633210"/>
              <a:ext cx="1004400" cy="424199"/>
            </a:xfrm>
            <a:prstGeom prst="rect">
              <a:avLst/>
            </a:prstGeom>
          </p:spPr>
        </p:pic>
        <p:pic>
          <p:nvPicPr>
            <p:cNvPr id="6" name="object 6"/>
            <p:cNvPicPr/>
            <p:nvPr/>
          </p:nvPicPr>
          <p:blipFill>
            <a:blip r:embed="rId4" cstate="print"/>
            <a:stretch>
              <a:fillRect/>
            </a:stretch>
          </p:blipFill>
          <p:spPr>
            <a:xfrm>
              <a:off x="409527" y="5677274"/>
              <a:ext cx="1041000" cy="336299"/>
            </a:xfrm>
            <a:prstGeom prst="rect">
              <a:avLst/>
            </a:prstGeom>
          </p:spPr>
        </p:pic>
      </p:grpSp>
      <p:sp>
        <p:nvSpPr>
          <p:cNvPr id="7" name="object 7"/>
          <p:cNvSpPr txBox="1"/>
          <p:nvPr/>
        </p:nvSpPr>
        <p:spPr>
          <a:xfrm>
            <a:off x="272537" y="1294473"/>
            <a:ext cx="2334895" cy="326390"/>
          </a:xfrm>
          <a:prstGeom prst="rect">
            <a:avLst/>
          </a:prstGeom>
          <a:solidFill>
            <a:srgbClr val="FFAB40"/>
          </a:solidFill>
        </p:spPr>
        <p:txBody>
          <a:bodyPr vert="horz" wrap="square" lIns="0" tIns="12065" rIns="0" bIns="0" rtlCol="0">
            <a:spAutoFit/>
          </a:bodyPr>
          <a:lstStyle/>
          <a:p>
            <a:pPr algn="ctr">
              <a:lnSpc>
                <a:spcPct val="100000"/>
              </a:lnSpc>
              <a:spcBef>
                <a:spcPts val="95"/>
              </a:spcBef>
            </a:pPr>
            <a:r>
              <a:rPr sz="1800" b="1" spc="30" dirty="0">
                <a:latin typeface="Roboto Cn"/>
                <a:cs typeface="Roboto Cn"/>
              </a:rPr>
              <a:t>APP</a:t>
            </a:r>
            <a:endParaRPr sz="1800">
              <a:latin typeface="Roboto Cn"/>
              <a:cs typeface="Roboto Cn"/>
            </a:endParaRPr>
          </a:p>
        </p:txBody>
      </p:sp>
      <p:sp>
        <p:nvSpPr>
          <p:cNvPr id="8" name="object 8"/>
          <p:cNvSpPr txBox="1"/>
          <p:nvPr/>
        </p:nvSpPr>
        <p:spPr>
          <a:xfrm>
            <a:off x="2646283" y="1294473"/>
            <a:ext cx="3883025" cy="326390"/>
          </a:xfrm>
          <a:prstGeom prst="rect">
            <a:avLst/>
          </a:prstGeom>
          <a:solidFill>
            <a:srgbClr val="FFAB40"/>
          </a:solidFill>
        </p:spPr>
        <p:txBody>
          <a:bodyPr vert="horz" wrap="square" lIns="0" tIns="12065" rIns="0" bIns="0" rtlCol="0">
            <a:spAutoFit/>
          </a:bodyPr>
          <a:lstStyle/>
          <a:p>
            <a:pPr algn="ctr">
              <a:lnSpc>
                <a:spcPct val="100000"/>
              </a:lnSpc>
              <a:spcBef>
                <a:spcPts val="95"/>
              </a:spcBef>
            </a:pPr>
            <a:r>
              <a:rPr sz="1800" b="1" spc="20" dirty="0">
                <a:latin typeface="Roboto Cn"/>
                <a:cs typeface="Roboto Cn"/>
              </a:rPr>
              <a:t>SITO</a:t>
            </a:r>
            <a:r>
              <a:rPr sz="1800" b="1" spc="-25" dirty="0">
                <a:latin typeface="Roboto Cn"/>
                <a:cs typeface="Roboto Cn"/>
              </a:rPr>
              <a:t> </a:t>
            </a:r>
            <a:r>
              <a:rPr sz="1800" b="1" spc="-5" dirty="0">
                <a:latin typeface="Roboto Cn"/>
                <a:cs typeface="Roboto Cn"/>
              </a:rPr>
              <a:t>WEB</a:t>
            </a:r>
            <a:endParaRPr sz="1800">
              <a:latin typeface="Roboto Cn"/>
              <a:cs typeface="Roboto Cn"/>
            </a:endParaRPr>
          </a:p>
        </p:txBody>
      </p:sp>
      <p:pic>
        <p:nvPicPr>
          <p:cNvPr id="9" name="object 9"/>
          <p:cNvPicPr/>
          <p:nvPr/>
        </p:nvPicPr>
        <p:blipFill>
          <a:blip r:embed="rId5" cstate="print"/>
          <a:stretch>
            <a:fillRect/>
          </a:stretch>
        </p:blipFill>
        <p:spPr>
          <a:xfrm>
            <a:off x="6578010" y="1618430"/>
            <a:ext cx="2316899" cy="3641999"/>
          </a:xfrm>
          <a:prstGeom prst="rect">
            <a:avLst/>
          </a:prstGeom>
        </p:spPr>
      </p:pic>
      <p:sp>
        <p:nvSpPr>
          <p:cNvPr id="10" name="object 10"/>
          <p:cNvSpPr txBox="1"/>
          <p:nvPr/>
        </p:nvSpPr>
        <p:spPr>
          <a:xfrm>
            <a:off x="6578010" y="1294473"/>
            <a:ext cx="2317115" cy="326390"/>
          </a:xfrm>
          <a:prstGeom prst="rect">
            <a:avLst/>
          </a:prstGeom>
          <a:solidFill>
            <a:srgbClr val="FFAB40"/>
          </a:solidFill>
        </p:spPr>
        <p:txBody>
          <a:bodyPr vert="horz" wrap="square" lIns="0" tIns="15875" rIns="0" bIns="0" rtlCol="0">
            <a:spAutoFit/>
          </a:bodyPr>
          <a:lstStyle/>
          <a:p>
            <a:pPr marL="648970">
              <a:lnSpc>
                <a:spcPct val="100000"/>
              </a:lnSpc>
              <a:spcBef>
                <a:spcPts val="125"/>
              </a:spcBef>
            </a:pPr>
            <a:r>
              <a:rPr sz="1800" b="1" spc="5" dirty="0">
                <a:latin typeface="Roboto Cn"/>
                <a:cs typeface="Roboto Cn"/>
              </a:rPr>
              <a:t>FACEBOOK</a:t>
            </a:r>
            <a:endParaRPr sz="1800">
              <a:latin typeface="Roboto Cn"/>
              <a:cs typeface="Roboto Cn"/>
            </a:endParaRPr>
          </a:p>
        </p:txBody>
      </p:sp>
      <p:pic>
        <p:nvPicPr>
          <p:cNvPr id="11" name="object 11"/>
          <p:cNvPicPr/>
          <p:nvPr/>
        </p:nvPicPr>
        <p:blipFill>
          <a:blip r:embed="rId6" cstate="print"/>
          <a:stretch>
            <a:fillRect/>
          </a:stretch>
        </p:blipFill>
        <p:spPr>
          <a:xfrm>
            <a:off x="6575199" y="2912217"/>
            <a:ext cx="2315399" cy="3402299"/>
          </a:xfrm>
          <a:prstGeom prst="rect">
            <a:avLst/>
          </a:prstGeom>
        </p:spPr>
      </p:pic>
      <p:grpSp>
        <p:nvGrpSpPr>
          <p:cNvPr id="12" name="object 12"/>
          <p:cNvGrpSpPr/>
          <p:nvPr/>
        </p:nvGrpSpPr>
        <p:grpSpPr>
          <a:xfrm>
            <a:off x="249085" y="1679631"/>
            <a:ext cx="2395220" cy="3952240"/>
            <a:chOff x="249085" y="1679631"/>
            <a:chExt cx="2395220" cy="3952240"/>
          </a:xfrm>
        </p:grpSpPr>
        <p:pic>
          <p:nvPicPr>
            <p:cNvPr id="13" name="object 13"/>
            <p:cNvPicPr/>
            <p:nvPr/>
          </p:nvPicPr>
          <p:blipFill>
            <a:blip r:embed="rId7" cstate="print"/>
            <a:stretch>
              <a:fillRect/>
            </a:stretch>
          </p:blipFill>
          <p:spPr>
            <a:xfrm>
              <a:off x="249085" y="1679631"/>
              <a:ext cx="2395200" cy="3951899"/>
            </a:xfrm>
            <a:prstGeom prst="rect">
              <a:avLst/>
            </a:prstGeom>
          </p:spPr>
        </p:pic>
        <p:pic>
          <p:nvPicPr>
            <p:cNvPr id="14" name="object 14"/>
            <p:cNvPicPr/>
            <p:nvPr/>
          </p:nvPicPr>
          <p:blipFill>
            <a:blip r:embed="rId8" cstate="print"/>
            <a:stretch>
              <a:fillRect/>
            </a:stretch>
          </p:blipFill>
          <p:spPr>
            <a:xfrm>
              <a:off x="689359" y="2183926"/>
              <a:ext cx="1533899" cy="2950799"/>
            </a:xfrm>
            <a:prstGeom prst="rect">
              <a:avLst/>
            </a:prstGeom>
          </p:spPr>
        </p:pic>
      </p:grpSp>
      <p:sp>
        <p:nvSpPr>
          <p:cNvPr id="15" name="object 15"/>
          <p:cNvSpPr txBox="1">
            <a:spLocks noGrp="1"/>
          </p:cNvSpPr>
          <p:nvPr>
            <p:ph type="title"/>
          </p:nvPr>
        </p:nvSpPr>
        <p:spPr>
          <a:xfrm>
            <a:off x="224033" y="821245"/>
            <a:ext cx="8335398" cy="382156"/>
          </a:xfrm>
          <a:prstGeom prst="rect">
            <a:avLst/>
          </a:prstGeom>
        </p:spPr>
        <p:txBody>
          <a:bodyPr vert="horz" wrap="square" lIns="0" tIns="12700" rIns="0" bIns="0" rtlCol="0">
            <a:spAutoFit/>
          </a:bodyPr>
          <a:lstStyle/>
          <a:p>
            <a:pPr marL="12700">
              <a:lnSpc>
                <a:spcPct val="100000"/>
              </a:lnSpc>
              <a:spcBef>
                <a:spcPts val="100"/>
              </a:spcBef>
            </a:pPr>
            <a:r>
              <a:rPr spc="25" dirty="0"/>
              <a:t>Alcune</a:t>
            </a:r>
            <a:r>
              <a:rPr spc="15" dirty="0"/>
              <a:t> </a:t>
            </a:r>
            <a:r>
              <a:rPr spc="30" dirty="0"/>
              <a:t>risorse</a:t>
            </a:r>
            <a:r>
              <a:rPr spc="15" dirty="0"/>
              <a:t> </a:t>
            </a:r>
            <a:r>
              <a:rPr spc="10" dirty="0"/>
              <a:t>online </a:t>
            </a:r>
            <a:r>
              <a:rPr spc="-45" dirty="0"/>
              <a:t>-</a:t>
            </a:r>
            <a:r>
              <a:rPr spc="15" dirty="0"/>
              <a:t> </a:t>
            </a:r>
            <a:r>
              <a:rPr spc="10" dirty="0">
                <a:hlinkClick r:id="rId9"/>
              </a:rPr>
              <a:t>www.commissariatodips.it</a:t>
            </a:r>
          </a:p>
        </p:txBody>
      </p:sp>
      <p:pic>
        <p:nvPicPr>
          <p:cNvPr id="16" name="object 16"/>
          <p:cNvPicPr/>
          <p:nvPr/>
        </p:nvPicPr>
        <p:blipFill>
          <a:blip r:embed="rId10" cstate="print"/>
          <a:stretch>
            <a:fillRect/>
          </a:stretch>
        </p:blipFill>
        <p:spPr>
          <a:xfrm>
            <a:off x="0" y="0"/>
            <a:ext cx="9143996" cy="1012323"/>
          </a:xfrm>
          <a:prstGeom prst="rect">
            <a:avLst/>
          </a:prstGeom>
        </p:spPr>
      </p:pic>
      <p:sp>
        <p:nvSpPr>
          <p:cNvPr id="17" name="object 17"/>
          <p:cNvSpPr txBox="1"/>
          <p:nvPr/>
        </p:nvSpPr>
        <p:spPr>
          <a:xfrm>
            <a:off x="132324" y="65913"/>
            <a:ext cx="22298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I</a:t>
            </a:r>
            <a:r>
              <a:rPr sz="1400" spc="-35" dirty="0">
                <a:solidFill>
                  <a:srgbClr val="FFFFFF"/>
                </a:solidFill>
                <a:latin typeface="Roboto Lt"/>
                <a:cs typeface="Roboto Lt"/>
              </a:rPr>
              <a:t> </a:t>
            </a:r>
            <a:r>
              <a:rPr sz="1400" spc="-10" dirty="0">
                <a:solidFill>
                  <a:srgbClr val="FFFFFF"/>
                </a:solidFill>
                <a:latin typeface="Roboto Lt"/>
                <a:cs typeface="Roboto Lt"/>
              </a:rPr>
              <a:t>SOCIAL</a:t>
            </a:r>
            <a:r>
              <a:rPr sz="1400" spc="-35" dirty="0">
                <a:solidFill>
                  <a:srgbClr val="FFFFFF"/>
                </a:solidFill>
                <a:latin typeface="Roboto Lt"/>
                <a:cs typeface="Roboto Lt"/>
              </a:rPr>
              <a:t> </a:t>
            </a:r>
            <a:r>
              <a:rPr sz="1400" dirty="0">
                <a:solidFill>
                  <a:srgbClr val="FFFFFF"/>
                </a:solidFill>
                <a:latin typeface="Roboto Lt"/>
                <a:cs typeface="Roboto Lt"/>
              </a:rPr>
              <a:t>NETWORK</a:t>
            </a:r>
            <a:endParaRPr sz="1400" dirty="0">
              <a:latin typeface="Roboto Lt"/>
              <a:cs typeface="Roboto Lt"/>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3999" y="6857999"/>
                </a:moveTo>
                <a:lnTo>
                  <a:pt x="0" y="6857999"/>
                </a:lnTo>
                <a:lnTo>
                  <a:pt x="0" y="0"/>
                </a:lnTo>
                <a:lnTo>
                  <a:pt x="9143999" y="0"/>
                </a:lnTo>
                <a:lnTo>
                  <a:pt x="9143999" y="6857999"/>
                </a:lnTo>
                <a:close/>
              </a:path>
            </a:pathLst>
          </a:custGeom>
          <a:solidFill>
            <a:srgbClr val="E6481B"/>
          </a:solidFill>
        </p:spPr>
        <p:txBody>
          <a:bodyPr wrap="square" lIns="0" tIns="0" rIns="0" bIns="0" rtlCol="0"/>
          <a:lstStyle/>
          <a:p>
            <a:endParaRPr/>
          </a:p>
        </p:txBody>
      </p:sp>
      <p:sp>
        <p:nvSpPr>
          <p:cNvPr id="3" name="object 3"/>
          <p:cNvSpPr txBox="1"/>
          <p:nvPr/>
        </p:nvSpPr>
        <p:spPr>
          <a:xfrm>
            <a:off x="1981200" y="1948024"/>
            <a:ext cx="7013243" cy="2293128"/>
          </a:xfrm>
          <a:prstGeom prst="rect">
            <a:avLst/>
          </a:prstGeom>
        </p:spPr>
        <p:txBody>
          <a:bodyPr vert="horz" wrap="square" lIns="0" tIns="152400" rIns="0" bIns="0" rtlCol="0">
            <a:spAutoFit/>
          </a:bodyPr>
          <a:lstStyle/>
          <a:p>
            <a:pPr marL="12700" marR="80645" indent="715645" algn="r">
              <a:lnSpc>
                <a:spcPct val="80900"/>
              </a:lnSpc>
              <a:spcBef>
                <a:spcPts val="1200"/>
              </a:spcBef>
            </a:pPr>
            <a:r>
              <a:rPr sz="4800" b="1" spc="-10" dirty="0">
                <a:solidFill>
                  <a:srgbClr val="FFFFFF"/>
                </a:solidFill>
                <a:latin typeface="Roboto Cn"/>
                <a:cs typeface="Roboto Cn"/>
              </a:rPr>
              <a:t>LE </a:t>
            </a:r>
            <a:r>
              <a:rPr sz="4800" b="1" spc="120" dirty="0">
                <a:solidFill>
                  <a:srgbClr val="FFFFFF"/>
                </a:solidFill>
                <a:latin typeface="Roboto Cn"/>
                <a:cs typeface="Roboto Cn"/>
              </a:rPr>
              <a:t>MALATTIE </a:t>
            </a:r>
            <a:r>
              <a:rPr sz="4800" b="1" spc="-1050" dirty="0">
                <a:solidFill>
                  <a:srgbClr val="FFFFFF"/>
                </a:solidFill>
                <a:latin typeface="Roboto Cn"/>
                <a:cs typeface="Roboto Cn"/>
              </a:rPr>
              <a:t> </a:t>
            </a:r>
            <a:r>
              <a:rPr sz="4800" b="1" spc="25" dirty="0">
                <a:solidFill>
                  <a:srgbClr val="FFFFFF"/>
                </a:solidFill>
                <a:latin typeface="Roboto Cn"/>
                <a:cs typeface="Roboto Cn"/>
              </a:rPr>
              <a:t>SESSUALMENTE  </a:t>
            </a:r>
            <a:r>
              <a:rPr sz="4800" b="1" spc="45" dirty="0">
                <a:solidFill>
                  <a:srgbClr val="FFFFFF"/>
                </a:solidFill>
                <a:latin typeface="Roboto Cn"/>
                <a:cs typeface="Roboto Cn"/>
              </a:rPr>
              <a:t>TRASMISSIBILI</a:t>
            </a:r>
            <a:endParaRPr sz="4800" dirty="0">
              <a:latin typeface="Roboto Cn"/>
              <a:cs typeface="Roboto Cn"/>
            </a:endParaRPr>
          </a:p>
          <a:p>
            <a:pPr marL="3047365" marR="5080" indent="-138430" algn="r">
              <a:lnSpc>
                <a:spcPct val="136300"/>
              </a:lnSpc>
              <a:spcBef>
                <a:spcPts val="385"/>
              </a:spcBef>
            </a:pPr>
            <a:r>
              <a:rPr sz="1400" b="1" spc="5" dirty="0">
                <a:latin typeface="Roboto Cn"/>
                <a:cs typeface="Roboto Cn"/>
              </a:rPr>
              <a:t>Antonio </a:t>
            </a:r>
            <a:r>
              <a:rPr sz="1400" b="1" spc="-5" dirty="0">
                <a:latin typeface="Roboto Cn"/>
                <a:cs typeface="Roboto Cn"/>
              </a:rPr>
              <a:t>Di </a:t>
            </a:r>
            <a:r>
              <a:rPr sz="1400" b="1" spc="5" dirty="0">
                <a:latin typeface="Roboto Cn"/>
                <a:cs typeface="Roboto Cn"/>
              </a:rPr>
              <a:t>Biagio </a:t>
            </a:r>
            <a:r>
              <a:rPr sz="1400" b="1" spc="-295" dirty="0">
                <a:latin typeface="Roboto Cn"/>
                <a:cs typeface="Roboto Cn"/>
              </a:rPr>
              <a:t> </a:t>
            </a:r>
            <a:r>
              <a:rPr sz="1400" b="1" spc="15" dirty="0">
                <a:latin typeface="Roboto Cn"/>
                <a:cs typeface="Roboto Cn"/>
              </a:rPr>
              <a:t>Michele</a:t>
            </a:r>
            <a:r>
              <a:rPr sz="1400" b="1" spc="-65" dirty="0">
                <a:latin typeface="Roboto Cn"/>
                <a:cs typeface="Roboto Cn"/>
              </a:rPr>
              <a:t> </a:t>
            </a:r>
            <a:r>
              <a:rPr sz="1400" b="1" spc="10" dirty="0">
                <a:latin typeface="Roboto Cn"/>
                <a:cs typeface="Roboto Cn"/>
              </a:rPr>
              <a:t>Tosato</a:t>
            </a:r>
            <a:endParaRPr sz="1400" dirty="0">
              <a:latin typeface="Roboto Cn"/>
              <a:cs typeface="Roboto Cn"/>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a:spLocks noGrp="1"/>
          </p:cNvSpPr>
          <p:nvPr>
            <p:ph type="title"/>
          </p:nvPr>
        </p:nvSpPr>
        <p:spPr>
          <a:xfrm>
            <a:off x="132325" y="65912"/>
            <a:ext cx="4058675" cy="228268"/>
          </a:xfrm>
          <a:prstGeom prst="rect">
            <a:avLst/>
          </a:prstGeom>
        </p:spPr>
        <p:txBody>
          <a:bodyPr vert="horz" wrap="square" lIns="0" tIns="12700" rIns="0" bIns="0" rtlCol="0">
            <a:spAutoFit/>
          </a:bodyPr>
          <a:lstStyle/>
          <a:p>
            <a:pPr marL="12700">
              <a:lnSpc>
                <a:spcPct val="100000"/>
              </a:lnSpc>
              <a:spcBef>
                <a:spcPts val="100"/>
              </a:spcBef>
            </a:pPr>
            <a:r>
              <a:rPr sz="1400" b="0" spc="-5" dirty="0">
                <a:solidFill>
                  <a:srgbClr val="FFFFFF"/>
                </a:solidFill>
                <a:latin typeface="Roboto Lt"/>
                <a:cs typeface="Roboto Lt"/>
              </a:rPr>
              <a:t>EDUCAZIONE </a:t>
            </a:r>
            <a:r>
              <a:rPr sz="1400" b="0" spc="15" dirty="0">
                <a:solidFill>
                  <a:srgbClr val="FFFFFF"/>
                </a:solidFill>
                <a:latin typeface="Roboto Lt"/>
                <a:cs typeface="Roboto Lt"/>
              </a:rPr>
              <a:t>A</a:t>
            </a:r>
            <a:r>
              <a:rPr sz="1400" b="0" spc="-5" dirty="0">
                <a:solidFill>
                  <a:srgbClr val="FFFFFF"/>
                </a:solidFill>
                <a:latin typeface="Roboto Lt"/>
                <a:cs typeface="Roboto Lt"/>
              </a:rPr>
              <a:t> </a:t>
            </a:r>
            <a:r>
              <a:rPr sz="1400" b="0" spc="-10" dirty="0">
                <a:solidFill>
                  <a:srgbClr val="FFFFFF"/>
                </a:solidFill>
                <a:latin typeface="Roboto Lt"/>
                <a:cs typeface="Roboto Lt"/>
              </a:rPr>
              <a:t>CORRETTI</a:t>
            </a:r>
            <a:r>
              <a:rPr sz="1400" b="0" spc="-5" dirty="0">
                <a:solidFill>
                  <a:srgbClr val="FFFFFF"/>
                </a:solidFill>
                <a:latin typeface="Roboto Lt"/>
                <a:cs typeface="Roboto Lt"/>
              </a:rPr>
              <a:t> </a:t>
            </a:r>
            <a:r>
              <a:rPr sz="1400" b="0" spc="-20" dirty="0">
                <a:solidFill>
                  <a:srgbClr val="FFFFFF"/>
                </a:solidFill>
                <a:latin typeface="Roboto Lt"/>
                <a:cs typeface="Roboto Lt"/>
              </a:rPr>
              <a:t>STILI</a:t>
            </a:r>
            <a:r>
              <a:rPr sz="1400" b="0" dirty="0">
                <a:solidFill>
                  <a:srgbClr val="FFFFFF"/>
                </a:solidFill>
                <a:latin typeface="Roboto Lt"/>
                <a:cs typeface="Roboto Lt"/>
              </a:rPr>
              <a:t> </a:t>
            </a:r>
            <a:r>
              <a:rPr sz="1400" b="0" spc="-20" dirty="0">
                <a:solidFill>
                  <a:srgbClr val="FFFFFF"/>
                </a:solidFill>
                <a:latin typeface="Roboto Lt"/>
                <a:cs typeface="Roboto Lt"/>
              </a:rPr>
              <a:t>DI</a:t>
            </a:r>
            <a:r>
              <a:rPr sz="1400" b="0" spc="-5" dirty="0">
                <a:solidFill>
                  <a:srgbClr val="FFFFFF"/>
                </a:solidFill>
                <a:latin typeface="Roboto Lt"/>
                <a:cs typeface="Roboto Lt"/>
              </a:rPr>
              <a:t> VITA</a:t>
            </a:r>
            <a:endParaRPr sz="1400" dirty="0">
              <a:latin typeface="Roboto Lt"/>
              <a:cs typeface="Roboto Lt"/>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68070" y="838430"/>
            <a:ext cx="1117929" cy="391160"/>
          </a:xfrm>
          <a:prstGeom prst="rect">
            <a:avLst/>
          </a:prstGeom>
        </p:spPr>
        <p:txBody>
          <a:bodyPr vert="horz" wrap="square" lIns="0" tIns="12700" rIns="0" bIns="0" rtlCol="0">
            <a:spAutoFit/>
          </a:bodyPr>
          <a:lstStyle/>
          <a:p>
            <a:pPr marL="12700">
              <a:lnSpc>
                <a:spcPct val="100000"/>
              </a:lnSpc>
              <a:spcBef>
                <a:spcPts val="100"/>
              </a:spcBef>
            </a:pPr>
            <a:r>
              <a:rPr sz="2400" b="1" spc="50" dirty="0">
                <a:solidFill>
                  <a:srgbClr val="E6481B"/>
                </a:solidFill>
                <a:latin typeface="Roboto Cn"/>
                <a:cs typeface="Roboto Cn"/>
              </a:rPr>
              <a:t>MST</a:t>
            </a:r>
            <a:endParaRPr sz="2400" dirty="0">
              <a:latin typeface="Roboto Cn"/>
              <a:cs typeface="Roboto Cn"/>
            </a:endParaRPr>
          </a:p>
        </p:txBody>
      </p:sp>
      <p:sp>
        <p:nvSpPr>
          <p:cNvPr id="3" name="object 3"/>
          <p:cNvSpPr txBox="1"/>
          <p:nvPr/>
        </p:nvSpPr>
        <p:spPr>
          <a:xfrm>
            <a:off x="1669181" y="2095504"/>
            <a:ext cx="5844540" cy="1764030"/>
          </a:xfrm>
          <a:prstGeom prst="rect">
            <a:avLst/>
          </a:prstGeom>
        </p:spPr>
        <p:txBody>
          <a:bodyPr vert="horz" wrap="square" lIns="0" tIns="12700" rIns="0" bIns="0" rtlCol="0">
            <a:spAutoFit/>
          </a:bodyPr>
          <a:lstStyle/>
          <a:p>
            <a:pPr marL="226060" marR="18415" indent="-213995">
              <a:lnSpc>
                <a:spcPct val="114599"/>
              </a:lnSpc>
              <a:spcBef>
                <a:spcPts val="100"/>
              </a:spcBef>
              <a:buChar char="•"/>
              <a:tabLst>
                <a:tab pos="226060" algn="l"/>
                <a:tab pos="226695" algn="l"/>
              </a:tabLst>
            </a:pPr>
            <a:r>
              <a:rPr sz="1800" spc="-95" dirty="0">
                <a:latin typeface="Roboto Lt"/>
                <a:cs typeface="Roboto Lt"/>
              </a:rPr>
              <a:t>Malattie</a:t>
            </a:r>
            <a:r>
              <a:rPr sz="1800" spc="-40" dirty="0">
                <a:latin typeface="Roboto Lt"/>
                <a:cs typeface="Roboto Lt"/>
              </a:rPr>
              <a:t> </a:t>
            </a:r>
            <a:r>
              <a:rPr sz="1800" spc="-100" dirty="0">
                <a:latin typeface="Roboto Lt"/>
                <a:cs typeface="Roboto Lt"/>
              </a:rPr>
              <a:t>acquisite</a:t>
            </a:r>
            <a:r>
              <a:rPr sz="1800" spc="-35" dirty="0">
                <a:latin typeface="Roboto Lt"/>
                <a:cs typeface="Roboto Lt"/>
              </a:rPr>
              <a:t> </a:t>
            </a:r>
            <a:r>
              <a:rPr sz="1800" spc="-100" dirty="0">
                <a:latin typeface="Roboto Lt"/>
                <a:cs typeface="Roboto Lt"/>
              </a:rPr>
              <a:t>tramite</a:t>
            </a:r>
            <a:r>
              <a:rPr sz="1800" spc="-30" dirty="0">
                <a:latin typeface="Roboto Lt"/>
                <a:cs typeface="Roboto Lt"/>
              </a:rPr>
              <a:t> </a:t>
            </a:r>
            <a:r>
              <a:rPr sz="1800" spc="-105" dirty="0">
                <a:latin typeface="Roboto Lt"/>
                <a:cs typeface="Roboto Lt"/>
              </a:rPr>
              <a:t>contatto</a:t>
            </a:r>
            <a:r>
              <a:rPr sz="1800" spc="-35" dirty="0">
                <a:latin typeface="Roboto Lt"/>
                <a:cs typeface="Roboto Lt"/>
              </a:rPr>
              <a:t> </a:t>
            </a:r>
            <a:r>
              <a:rPr sz="1800" spc="-110" dirty="0">
                <a:latin typeface="Roboto Lt"/>
                <a:cs typeface="Roboto Lt"/>
              </a:rPr>
              <a:t>sessuale</a:t>
            </a:r>
            <a:r>
              <a:rPr sz="1800" spc="-40" dirty="0">
                <a:latin typeface="Roboto Lt"/>
                <a:cs typeface="Roboto Lt"/>
              </a:rPr>
              <a:t> </a:t>
            </a:r>
            <a:r>
              <a:rPr sz="1800" spc="-125" dirty="0">
                <a:latin typeface="Roboto Lt"/>
                <a:cs typeface="Roboto Lt"/>
              </a:rPr>
              <a:t>con</a:t>
            </a:r>
            <a:r>
              <a:rPr sz="1800" spc="-35" dirty="0">
                <a:latin typeface="Roboto Lt"/>
                <a:cs typeface="Roboto Lt"/>
              </a:rPr>
              <a:t> </a:t>
            </a:r>
            <a:r>
              <a:rPr sz="1800" spc="-140" dirty="0">
                <a:latin typeface="Roboto Lt"/>
                <a:cs typeface="Roboto Lt"/>
              </a:rPr>
              <a:t>un</a:t>
            </a:r>
            <a:r>
              <a:rPr sz="1800" spc="-35" dirty="0">
                <a:latin typeface="Roboto Lt"/>
                <a:cs typeface="Roboto Lt"/>
              </a:rPr>
              <a:t> </a:t>
            </a:r>
            <a:r>
              <a:rPr sz="1800" spc="-105" dirty="0">
                <a:latin typeface="Roboto Lt"/>
                <a:cs typeface="Roboto Lt"/>
              </a:rPr>
              <a:t>partner</a:t>
            </a:r>
            <a:r>
              <a:rPr sz="1800" spc="-35" dirty="0">
                <a:latin typeface="Roboto Lt"/>
                <a:cs typeface="Roboto Lt"/>
              </a:rPr>
              <a:t> </a:t>
            </a:r>
            <a:r>
              <a:rPr sz="1800" spc="-130" dirty="0">
                <a:latin typeface="Roboto Lt"/>
                <a:cs typeface="Roboto Lt"/>
              </a:rPr>
              <a:t>con </a:t>
            </a:r>
            <a:r>
              <a:rPr sz="1800" spc="-425" dirty="0">
                <a:latin typeface="Roboto Lt"/>
                <a:cs typeface="Roboto Lt"/>
              </a:rPr>
              <a:t> </a:t>
            </a:r>
            <a:r>
              <a:rPr sz="1800" spc="-95" dirty="0">
                <a:latin typeface="Roboto Lt"/>
                <a:cs typeface="Roboto Lt"/>
              </a:rPr>
              <a:t>infezione</a:t>
            </a:r>
            <a:endParaRPr sz="1800">
              <a:latin typeface="Roboto Lt"/>
              <a:cs typeface="Roboto Lt"/>
            </a:endParaRPr>
          </a:p>
          <a:p>
            <a:pPr marL="226060" marR="539750" indent="-213995">
              <a:lnSpc>
                <a:spcPct val="116199"/>
              </a:lnSpc>
              <a:spcBef>
                <a:spcPts val="605"/>
              </a:spcBef>
              <a:buChar char="•"/>
              <a:tabLst>
                <a:tab pos="226060" algn="l"/>
                <a:tab pos="226695" algn="l"/>
              </a:tabLst>
            </a:pPr>
            <a:r>
              <a:rPr sz="1800" spc="-130" dirty="0">
                <a:latin typeface="Roboto Lt"/>
                <a:cs typeface="Roboto Lt"/>
              </a:rPr>
              <a:t>Avvengono</a:t>
            </a:r>
            <a:r>
              <a:rPr sz="1800" spc="-35" dirty="0">
                <a:latin typeface="Roboto Lt"/>
                <a:cs typeface="Roboto Lt"/>
              </a:rPr>
              <a:t> </a:t>
            </a:r>
            <a:r>
              <a:rPr sz="1800" spc="-105" dirty="0">
                <a:latin typeface="Roboto Lt"/>
                <a:cs typeface="Roboto Lt"/>
              </a:rPr>
              <a:t>per</a:t>
            </a:r>
            <a:r>
              <a:rPr sz="1800" spc="-30" dirty="0">
                <a:latin typeface="Roboto Lt"/>
                <a:cs typeface="Roboto Lt"/>
              </a:rPr>
              <a:t> </a:t>
            </a:r>
            <a:r>
              <a:rPr sz="1800" spc="-105" dirty="0">
                <a:latin typeface="Roboto Lt"/>
                <a:cs typeface="Roboto Lt"/>
              </a:rPr>
              <a:t>contatto</a:t>
            </a:r>
            <a:r>
              <a:rPr sz="1800" spc="-30" dirty="0">
                <a:latin typeface="Roboto Lt"/>
                <a:cs typeface="Roboto Lt"/>
              </a:rPr>
              <a:t> </a:t>
            </a:r>
            <a:r>
              <a:rPr sz="1800" spc="-85" dirty="0">
                <a:latin typeface="Roboto Lt"/>
                <a:cs typeface="Roboto Lt"/>
              </a:rPr>
              <a:t>diretto</a:t>
            </a:r>
            <a:r>
              <a:rPr sz="1800" spc="-35" dirty="0">
                <a:latin typeface="Roboto Lt"/>
                <a:cs typeface="Roboto Lt"/>
              </a:rPr>
              <a:t> </a:t>
            </a:r>
            <a:r>
              <a:rPr sz="1800" spc="-90" dirty="0">
                <a:latin typeface="Roboto Lt"/>
                <a:cs typeface="Roboto Lt"/>
              </a:rPr>
              <a:t>tra</a:t>
            </a:r>
            <a:r>
              <a:rPr sz="1800" spc="-25" dirty="0">
                <a:latin typeface="Roboto Lt"/>
                <a:cs typeface="Roboto Lt"/>
              </a:rPr>
              <a:t> </a:t>
            </a:r>
            <a:r>
              <a:rPr sz="1800" spc="-80" dirty="0">
                <a:latin typeface="Roboto Lt"/>
                <a:cs typeface="Roboto Lt"/>
              </a:rPr>
              <a:t>liquidi</a:t>
            </a:r>
            <a:r>
              <a:rPr sz="1800" spc="-30" dirty="0">
                <a:latin typeface="Roboto Lt"/>
                <a:cs typeface="Roboto Lt"/>
              </a:rPr>
              <a:t> </a:t>
            </a:r>
            <a:r>
              <a:rPr sz="1800" spc="-100" dirty="0">
                <a:latin typeface="Roboto Lt"/>
                <a:cs typeface="Roboto Lt"/>
              </a:rPr>
              <a:t>organici</a:t>
            </a:r>
            <a:r>
              <a:rPr sz="1800" spc="-35" dirty="0">
                <a:latin typeface="Roboto Lt"/>
                <a:cs typeface="Roboto Lt"/>
              </a:rPr>
              <a:t> </a:t>
            </a:r>
            <a:r>
              <a:rPr sz="1800" spc="-85" dirty="0">
                <a:latin typeface="Roboto Lt"/>
                <a:cs typeface="Roboto Lt"/>
              </a:rPr>
              <a:t>(liquido </a:t>
            </a:r>
            <a:r>
              <a:rPr sz="1800" spc="-420" dirty="0">
                <a:latin typeface="Roboto Lt"/>
                <a:cs typeface="Roboto Lt"/>
              </a:rPr>
              <a:t> </a:t>
            </a:r>
            <a:r>
              <a:rPr sz="1800" spc="-114" dirty="0">
                <a:latin typeface="Roboto Lt"/>
                <a:cs typeface="Roboto Lt"/>
              </a:rPr>
              <a:t>spermatic</a:t>
            </a:r>
            <a:r>
              <a:rPr sz="1800" spc="-125" dirty="0">
                <a:latin typeface="Roboto Lt"/>
                <a:cs typeface="Roboto Lt"/>
              </a:rPr>
              <a:t>o</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105" dirty="0">
                <a:latin typeface="Roboto Lt"/>
                <a:cs typeface="Roboto Lt"/>
              </a:rPr>
              <a:t>secrezion</a:t>
            </a:r>
            <a:r>
              <a:rPr sz="1800" spc="-50" dirty="0">
                <a:latin typeface="Roboto Lt"/>
                <a:cs typeface="Roboto Lt"/>
              </a:rPr>
              <a:t>i</a:t>
            </a:r>
            <a:r>
              <a:rPr sz="1800" spc="-40" dirty="0">
                <a:latin typeface="Roboto Lt"/>
                <a:cs typeface="Roboto Lt"/>
              </a:rPr>
              <a:t> </a:t>
            </a:r>
            <a:r>
              <a:rPr sz="1800" spc="-90" dirty="0">
                <a:latin typeface="Roboto Lt"/>
                <a:cs typeface="Roboto Lt"/>
              </a:rPr>
              <a:t>vaginali)</a:t>
            </a:r>
            <a:endParaRPr sz="1800">
              <a:latin typeface="Roboto Lt"/>
              <a:cs typeface="Roboto Lt"/>
            </a:endParaRPr>
          </a:p>
          <a:p>
            <a:pPr marL="226060" indent="-213995">
              <a:lnSpc>
                <a:spcPct val="100000"/>
              </a:lnSpc>
              <a:spcBef>
                <a:spcPts val="955"/>
              </a:spcBef>
              <a:buChar char="•"/>
              <a:tabLst>
                <a:tab pos="226060" algn="l"/>
                <a:tab pos="226695" algn="l"/>
              </a:tabLst>
            </a:pPr>
            <a:r>
              <a:rPr sz="1800" spc="-105" dirty="0">
                <a:latin typeface="Roboto Lt"/>
                <a:cs typeface="Roboto Lt"/>
              </a:rPr>
              <a:t>Sedi</a:t>
            </a:r>
            <a:r>
              <a:rPr sz="1800" spc="-45" dirty="0">
                <a:latin typeface="Roboto Lt"/>
                <a:cs typeface="Roboto Lt"/>
              </a:rPr>
              <a:t>:</a:t>
            </a:r>
            <a:r>
              <a:rPr sz="1800" spc="-35" dirty="0">
                <a:latin typeface="Roboto Lt"/>
                <a:cs typeface="Roboto Lt"/>
              </a:rPr>
              <a:t> </a:t>
            </a:r>
            <a:r>
              <a:rPr sz="1800" spc="-120" dirty="0">
                <a:latin typeface="Roboto Lt"/>
                <a:cs typeface="Roboto Lt"/>
              </a:rPr>
              <a:t>organ</a:t>
            </a:r>
            <a:r>
              <a:rPr sz="1800" spc="-50" dirty="0">
                <a:latin typeface="Roboto Lt"/>
                <a:cs typeface="Roboto Lt"/>
              </a:rPr>
              <a:t>i</a:t>
            </a:r>
            <a:r>
              <a:rPr sz="1800" spc="-40" dirty="0">
                <a:latin typeface="Roboto Lt"/>
                <a:cs typeface="Roboto Lt"/>
              </a:rPr>
              <a:t> </a:t>
            </a:r>
            <a:r>
              <a:rPr sz="1800" spc="-80" dirty="0">
                <a:latin typeface="Roboto Lt"/>
                <a:cs typeface="Roboto Lt"/>
              </a:rPr>
              <a:t>genitali</a:t>
            </a:r>
            <a:r>
              <a:rPr sz="1800" spc="-40" dirty="0">
                <a:latin typeface="Roboto Lt"/>
                <a:cs typeface="Roboto Lt"/>
              </a:rPr>
              <a:t>, </a:t>
            </a:r>
            <a:r>
              <a:rPr sz="1800" spc="-120" dirty="0">
                <a:latin typeface="Roboto Lt"/>
                <a:cs typeface="Roboto Lt"/>
              </a:rPr>
              <a:t>oppur</a:t>
            </a:r>
            <a:r>
              <a:rPr sz="1800" spc="-114" dirty="0">
                <a:latin typeface="Roboto Lt"/>
                <a:cs typeface="Roboto Lt"/>
              </a:rPr>
              <a:t>e</a:t>
            </a:r>
            <a:r>
              <a:rPr sz="1800" spc="-40" dirty="0">
                <a:latin typeface="Roboto Lt"/>
                <a:cs typeface="Roboto Lt"/>
              </a:rPr>
              <a:t> </a:t>
            </a:r>
            <a:r>
              <a:rPr sz="1800" spc="-120" dirty="0">
                <a:latin typeface="Roboto Lt"/>
                <a:cs typeface="Roboto Lt"/>
              </a:rPr>
              <a:t>sed</a:t>
            </a:r>
            <a:r>
              <a:rPr sz="1800" spc="-110" dirty="0">
                <a:latin typeface="Roboto Lt"/>
                <a:cs typeface="Roboto Lt"/>
              </a:rPr>
              <a:t>e</a:t>
            </a:r>
            <a:r>
              <a:rPr sz="1800" spc="-40" dirty="0">
                <a:latin typeface="Roboto Lt"/>
                <a:cs typeface="Roboto Lt"/>
              </a:rPr>
              <a:t> </a:t>
            </a:r>
            <a:r>
              <a:rPr sz="1800" spc="-95" dirty="0">
                <a:latin typeface="Roboto Lt"/>
                <a:cs typeface="Roboto Lt"/>
              </a:rPr>
              <a:t>correlat</a:t>
            </a:r>
            <a:r>
              <a:rPr sz="1800" spc="-114" dirty="0">
                <a:latin typeface="Roboto Lt"/>
                <a:cs typeface="Roboto Lt"/>
              </a:rPr>
              <a:t>a</a:t>
            </a:r>
            <a:r>
              <a:rPr sz="1800" spc="-40" dirty="0">
                <a:latin typeface="Roboto Lt"/>
                <a:cs typeface="Roboto Lt"/>
              </a:rPr>
              <a:t> </a:t>
            </a:r>
            <a:r>
              <a:rPr sz="1800" spc="-125" dirty="0">
                <a:latin typeface="Roboto Lt"/>
                <a:cs typeface="Roboto Lt"/>
              </a:rPr>
              <a:t>ad</a:t>
            </a:r>
            <a:r>
              <a:rPr sz="1800" spc="-40" dirty="0">
                <a:latin typeface="Roboto Lt"/>
                <a:cs typeface="Roboto Lt"/>
              </a:rPr>
              <a:t> </a:t>
            </a:r>
            <a:r>
              <a:rPr sz="1800" spc="-100" dirty="0">
                <a:latin typeface="Roboto Lt"/>
                <a:cs typeface="Roboto Lt"/>
              </a:rPr>
              <a:t>abitudin</a:t>
            </a:r>
            <a:r>
              <a:rPr sz="1800" spc="-50" dirty="0">
                <a:latin typeface="Roboto Lt"/>
                <a:cs typeface="Roboto Lt"/>
              </a:rPr>
              <a:t>i</a:t>
            </a:r>
            <a:r>
              <a:rPr sz="1800" spc="-40" dirty="0">
                <a:latin typeface="Roboto Lt"/>
                <a:cs typeface="Roboto Lt"/>
              </a:rPr>
              <a:t> </a:t>
            </a:r>
            <a:r>
              <a:rPr sz="1800" spc="-100" dirty="0">
                <a:latin typeface="Roboto Lt"/>
                <a:cs typeface="Roboto Lt"/>
              </a:rPr>
              <a:t>sessuali</a:t>
            </a:r>
            <a:endParaRPr sz="180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439673"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MALATTIE</a:t>
            </a:r>
            <a:r>
              <a:rPr sz="1400" spc="-20" dirty="0">
                <a:solidFill>
                  <a:srgbClr val="FFFFFF"/>
                </a:solidFill>
                <a:latin typeface="Roboto Lt"/>
                <a:cs typeface="Roboto Lt"/>
              </a:rPr>
              <a:t> </a:t>
            </a:r>
            <a:r>
              <a:rPr sz="1400" spc="-5" dirty="0">
                <a:solidFill>
                  <a:srgbClr val="FFFFFF"/>
                </a:solidFill>
                <a:latin typeface="Roboto Lt"/>
                <a:cs typeface="Roboto Lt"/>
              </a:rPr>
              <a:t>SESSUALMENTE</a:t>
            </a:r>
            <a:r>
              <a:rPr sz="1400" spc="-15" dirty="0">
                <a:solidFill>
                  <a:srgbClr val="FFFFFF"/>
                </a:solidFill>
                <a:latin typeface="Roboto Lt"/>
                <a:cs typeface="Roboto Lt"/>
              </a:rPr>
              <a:t> TRASMISSIBILI</a:t>
            </a:r>
            <a:r>
              <a:rPr sz="1400" spc="-20" dirty="0">
                <a:solidFill>
                  <a:srgbClr val="FFFFFF"/>
                </a:solidFill>
                <a:latin typeface="Roboto Lt"/>
                <a:cs typeface="Roboto Lt"/>
              </a:rPr>
              <a:t> </a:t>
            </a:r>
            <a:r>
              <a:rPr sz="1400" spc="-5" dirty="0">
                <a:solidFill>
                  <a:srgbClr val="FFFFFF"/>
                </a:solidFill>
                <a:latin typeface="Roboto Lt"/>
                <a:cs typeface="Roboto Lt"/>
              </a:rPr>
              <a:t>(MST)</a:t>
            </a:r>
            <a:endParaRPr sz="1400" dirty="0">
              <a:latin typeface="Roboto Lt"/>
              <a:cs typeface="Roboto Lt"/>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03600" y="1804466"/>
            <a:ext cx="4316200" cy="3020698"/>
          </a:xfrm>
          <a:prstGeom prst="rect">
            <a:avLst/>
          </a:prstGeom>
        </p:spPr>
        <p:txBody>
          <a:bodyPr vert="horz" wrap="square" lIns="0" tIns="32384" rIns="0" bIns="0" rtlCol="0">
            <a:spAutoFit/>
          </a:bodyPr>
          <a:lstStyle/>
          <a:p>
            <a:pPr marL="355600" indent="-229235">
              <a:lnSpc>
                <a:spcPct val="100000"/>
              </a:lnSpc>
              <a:spcBef>
                <a:spcPts val="254"/>
              </a:spcBef>
              <a:buChar char="•"/>
              <a:tabLst>
                <a:tab pos="354965" algn="l"/>
                <a:tab pos="355600" algn="l"/>
              </a:tabLst>
            </a:pPr>
            <a:r>
              <a:rPr sz="1800" spc="-125" dirty="0">
                <a:latin typeface="Roboto Lt"/>
                <a:cs typeface="Roboto Lt"/>
              </a:rPr>
              <a:t>Lacrime</a:t>
            </a:r>
            <a:endParaRPr sz="1800" dirty="0">
              <a:latin typeface="Roboto Lt"/>
              <a:cs typeface="Roboto Lt"/>
            </a:endParaRPr>
          </a:p>
          <a:p>
            <a:pPr marL="355600" indent="-229235">
              <a:lnSpc>
                <a:spcPct val="100000"/>
              </a:lnSpc>
              <a:spcBef>
                <a:spcPts val="160"/>
              </a:spcBef>
              <a:buChar char="•"/>
              <a:tabLst>
                <a:tab pos="354965" algn="l"/>
                <a:tab pos="355600" algn="l"/>
              </a:tabLst>
            </a:pPr>
            <a:r>
              <a:rPr sz="1800" spc="-125" dirty="0">
                <a:latin typeface="Roboto Lt"/>
                <a:cs typeface="Roboto Lt"/>
              </a:rPr>
              <a:t>Sudore</a:t>
            </a:r>
            <a:endParaRPr sz="1800" dirty="0">
              <a:latin typeface="Roboto Lt"/>
              <a:cs typeface="Roboto Lt"/>
            </a:endParaRPr>
          </a:p>
          <a:p>
            <a:pPr marL="355600" indent="-229235">
              <a:lnSpc>
                <a:spcPct val="100000"/>
              </a:lnSpc>
              <a:spcBef>
                <a:spcPts val="165"/>
              </a:spcBef>
              <a:buChar char="•"/>
              <a:tabLst>
                <a:tab pos="354965" algn="l"/>
                <a:tab pos="355600" algn="l"/>
              </a:tabLst>
            </a:pPr>
            <a:r>
              <a:rPr sz="1800" spc="-105" dirty="0">
                <a:latin typeface="Roboto Lt"/>
                <a:cs typeface="Roboto Lt"/>
              </a:rPr>
              <a:t>Saliva</a:t>
            </a:r>
            <a:endParaRPr sz="1800" dirty="0">
              <a:latin typeface="Roboto Lt"/>
              <a:cs typeface="Roboto Lt"/>
            </a:endParaRPr>
          </a:p>
          <a:p>
            <a:pPr marL="355600" indent="-229235">
              <a:lnSpc>
                <a:spcPct val="100000"/>
              </a:lnSpc>
              <a:spcBef>
                <a:spcPts val="165"/>
              </a:spcBef>
              <a:buChar char="•"/>
              <a:tabLst>
                <a:tab pos="354965" algn="l"/>
                <a:tab pos="355600" algn="l"/>
              </a:tabLst>
            </a:pPr>
            <a:r>
              <a:rPr sz="1800" spc="-110" dirty="0">
                <a:latin typeface="Roboto Lt"/>
                <a:cs typeface="Roboto Lt"/>
              </a:rPr>
              <a:t>Urine</a:t>
            </a:r>
            <a:endParaRPr sz="1800" dirty="0">
              <a:latin typeface="Roboto Lt"/>
              <a:cs typeface="Roboto Lt"/>
            </a:endParaRPr>
          </a:p>
          <a:p>
            <a:pPr marL="355600" indent="-229235">
              <a:lnSpc>
                <a:spcPct val="100000"/>
              </a:lnSpc>
              <a:spcBef>
                <a:spcPts val="165"/>
              </a:spcBef>
              <a:buChar char="•"/>
              <a:tabLst>
                <a:tab pos="354965" algn="l"/>
                <a:tab pos="355600" algn="l"/>
              </a:tabLst>
            </a:pPr>
            <a:r>
              <a:rPr sz="1800" spc="-95" dirty="0">
                <a:latin typeface="Roboto Lt"/>
                <a:cs typeface="Roboto Lt"/>
              </a:rPr>
              <a:t>Feci</a:t>
            </a:r>
            <a:endParaRPr sz="1800" dirty="0">
              <a:latin typeface="Roboto Lt"/>
              <a:cs typeface="Roboto Lt"/>
            </a:endParaRPr>
          </a:p>
          <a:p>
            <a:pPr marL="355600" indent="-229235">
              <a:lnSpc>
                <a:spcPct val="100000"/>
              </a:lnSpc>
              <a:spcBef>
                <a:spcPts val="165"/>
              </a:spcBef>
              <a:buChar char="•"/>
              <a:tabLst>
                <a:tab pos="354965" algn="l"/>
                <a:tab pos="355600" algn="l"/>
              </a:tabLst>
            </a:pPr>
            <a:r>
              <a:rPr sz="1800" spc="-120" dirty="0">
                <a:latin typeface="Roboto Lt"/>
                <a:cs typeface="Roboto Lt"/>
              </a:rPr>
              <a:t>Vomito</a:t>
            </a:r>
            <a:endParaRPr sz="1800" dirty="0">
              <a:latin typeface="Roboto Lt"/>
              <a:cs typeface="Roboto Lt"/>
            </a:endParaRPr>
          </a:p>
          <a:p>
            <a:pPr marL="355600" indent="-229235">
              <a:lnSpc>
                <a:spcPct val="100000"/>
              </a:lnSpc>
              <a:spcBef>
                <a:spcPts val="165"/>
              </a:spcBef>
              <a:buChar char="•"/>
              <a:tabLst>
                <a:tab pos="354965" algn="l"/>
                <a:tab pos="355600" algn="l"/>
              </a:tabLst>
            </a:pPr>
            <a:r>
              <a:rPr sz="1800" spc="-110" dirty="0">
                <a:latin typeface="Roboto Lt"/>
                <a:cs typeface="Roboto Lt"/>
              </a:rPr>
              <a:t>Secrezion</a:t>
            </a:r>
            <a:r>
              <a:rPr sz="1800" spc="-50" dirty="0">
                <a:latin typeface="Roboto Lt"/>
                <a:cs typeface="Roboto Lt"/>
              </a:rPr>
              <a:t>i</a:t>
            </a:r>
            <a:r>
              <a:rPr sz="1800" spc="-35" dirty="0">
                <a:latin typeface="Roboto Lt"/>
                <a:cs typeface="Roboto Lt"/>
              </a:rPr>
              <a:t> </a:t>
            </a:r>
            <a:r>
              <a:rPr sz="1800" spc="-105" dirty="0">
                <a:latin typeface="Roboto Lt"/>
                <a:cs typeface="Roboto Lt"/>
              </a:rPr>
              <a:t>Nasali</a:t>
            </a:r>
            <a:endParaRPr sz="1800" dirty="0">
              <a:latin typeface="Roboto Lt"/>
              <a:cs typeface="Roboto Lt"/>
            </a:endParaRPr>
          </a:p>
          <a:p>
            <a:pPr>
              <a:lnSpc>
                <a:spcPct val="100000"/>
              </a:lnSpc>
              <a:spcBef>
                <a:spcPts val="25"/>
              </a:spcBef>
              <a:buFont typeface="Roboto Lt"/>
              <a:buChar char="•"/>
            </a:pPr>
            <a:endParaRPr sz="2050" dirty="0">
              <a:latin typeface="Roboto Lt"/>
              <a:cs typeface="Roboto Lt"/>
            </a:endParaRPr>
          </a:p>
          <a:p>
            <a:pPr marL="12700">
              <a:lnSpc>
                <a:spcPct val="100000"/>
              </a:lnSpc>
            </a:pPr>
            <a:r>
              <a:rPr sz="1800" spc="-90" dirty="0">
                <a:latin typeface="Roboto Lt"/>
                <a:cs typeface="Roboto Lt"/>
              </a:rPr>
              <a:t>Inoltre</a:t>
            </a:r>
            <a:endParaRPr sz="1800" dirty="0">
              <a:latin typeface="Roboto Lt"/>
              <a:cs typeface="Roboto Lt"/>
            </a:endParaRPr>
          </a:p>
          <a:p>
            <a:pPr marL="355600" indent="-229235">
              <a:lnSpc>
                <a:spcPct val="100000"/>
              </a:lnSpc>
              <a:spcBef>
                <a:spcPts val="165"/>
              </a:spcBef>
              <a:buChar char="•"/>
              <a:tabLst>
                <a:tab pos="354965" algn="l"/>
                <a:tab pos="355600" algn="l"/>
              </a:tabLst>
            </a:pPr>
            <a:r>
              <a:rPr sz="1800" spc="-145" dirty="0">
                <a:latin typeface="Roboto Lt"/>
                <a:cs typeface="Roboto Lt"/>
              </a:rPr>
              <a:t>La</a:t>
            </a:r>
            <a:r>
              <a:rPr sz="1800" spc="-40" dirty="0">
                <a:latin typeface="Roboto Lt"/>
                <a:cs typeface="Roboto Lt"/>
              </a:rPr>
              <a:t> </a:t>
            </a:r>
            <a:r>
              <a:rPr sz="1800" spc="-105" dirty="0">
                <a:latin typeface="Roboto Lt"/>
                <a:cs typeface="Roboto Lt"/>
              </a:rPr>
              <a:t>cute</a:t>
            </a:r>
            <a:r>
              <a:rPr sz="1800" spc="-40" dirty="0">
                <a:latin typeface="Roboto Lt"/>
                <a:cs typeface="Roboto Lt"/>
              </a:rPr>
              <a:t> </a:t>
            </a:r>
            <a:r>
              <a:rPr sz="1800" spc="-100" dirty="0">
                <a:latin typeface="Roboto Lt"/>
                <a:cs typeface="Roboto Lt"/>
              </a:rPr>
              <a:t>integra</a:t>
            </a:r>
            <a:r>
              <a:rPr sz="1800" spc="-40" dirty="0">
                <a:latin typeface="Roboto Lt"/>
                <a:cs typeface="Roboto Lt"/>
              </a:rPr>
              <a:t> </a:t>
            </a:r>
            <a:r>
              <a:rPr sz="1800" spc="-105" dirty="0">
                <a:latin typeface="Roboto Lt"/>
                <a:cs typeface="Roboto Lt"/>
              </a:rPr>
              <a:t>è</a:t>
            </a:r>
            <a:r>
              <a:rPr sz="1800" spc="-40" dirty="0">
                <a:latin typeface="Roboto Lt"/>
                <a:cs typeface="Roboto Lt"/>
              </a:rPr>
              <a:t> </a:t>
            </a:r>
            <a:r>
              <a:rPr sz="1800" spc="-135" dirty="0">
                <a:latin typeface="Roboto Lt"/>
                <a:cs typeface="Roboto Lt"/>
              </a:rPr>
              <a:t>una</a:t>
            </a:r>
            <a:r>
              <a:rPr sz="1800" spc="-40" dirty="0">
                <a:latin typeface="Roboto Lt"/>
                <a:cs typeface="Roboto Lt"/>
              </a:rPr>
              <a:t> </a:t>
            </a:r>
            <a:r>
              <a:rPr sz="1800" spc="-95" dirty="0">
                <a:latin typeface="Roboto Lt"/>
                <a:cs typeface="Roboto Lt"/>
              </a:rPr>
              <a:t>barriere</a:t>
            </a:r>
            <a:r>
              <a:rPr sz="1800" spc="-40" dirty="0">
                <a:latin typeface="Roboto Lt"/>
                <a:cs typeface="Roboto Lt"/>
              </a:rPr>
              <a:t> </a:t>
            </a:r>
            <a:r>
              <a:rPr sz="1800" spc="-80" dirty="0">
                <a:latin typeface="Roboto Lt"/>
                <a:cs typeface="Roboto Lt"/>
              </a:rPr>
              <a:t>al</a:t>
            </a:r>
            <a:r>
              <a:rPr sz="1800" spc="-40" dirty="0">
                <a:latin typeface="Roboto Lt"/>
                <a:cs typeface="Roboto Lt"/>
              </a:rPr>
              <a:t> </a:t>
            </a:r>
            <a:r>
              <a:rPr sz="1800" spc="-100" dirty="0">
                <a:latin typeface="Roboto Lt"/>
                <a:cs typeface="Roboto Lt"/>
              </a:rPr>
              <a:t>virus</a:t>
            </a:r>
            <a:r>
              <a:rPr sz="1800" spc="-40" dirty="0">
                <a:latin typeface="Roboto Lt"/>
                <a:cs typeface="Roboto Lt"/>
              </a:rPr>
              <a:t> </a:t>
            </a:r>
            <a:r>
              <a:rPr sz="1800" spc="-120" dirty="0">
                <a:latin typeface="Roboto Lt"/>
                <a:cs typeface="Roboto Lt"/>
              </a:rPr>
              <a:t>HIV</a:t>
            </a:r>
            <a:endParaRPr sz="1800" dirty="0">
              <a:latin typeface="Roboto Lt"/>
              <a:cs typeface="Roboto Lt"/>
            </a:endParaRPr>
          </a:p>
        </p:txBody>
      </p:sp>
      <p:sp>
        <p:nvSpPr>
          <p:cNvPr id="3" name="object 3"/>
          <p:cNvSpPr txBox="1">
            <a:spLocks noGrp="1"/>
          </p:cNvSpPr>
          <p:nvPr>
            <p:ph type="title"/>
          </p:nvPr>
        </p:nvSpPr>
        <p:spPr>
          <a:xfrm>
            <a:off x="426053" y="1010235"/>
            <a:ext cx="7987093" cy="391160"/>
          </a:xfrm>
          <a:prstGeom prst="rect">
            <a:avLst/>
          </a:prstGeom>
        </p:spPr>
        <p:txBody>
          <a:bodyPr vert="horz" wrap="square" lIns="0" tIns="12700" rIns="0" bIns="0" rtlCol="0">
            <a:spAutoFit/>
          </a:bodyPr>
          <a:lstStyle/>
          <a:p>
            <a:pPr marL="12700">
              <a:lnSpc>
                <a:spcPct val="100000"/>
              </a:lnSpc>
              <a:spcBef>
                <a:spcPts val="100"/>
              </a:spcBef>
            </a:pPr>
            <a:r>
              <a:rPr spc="5" dirty="0"/>
              <a:t>Liquidi</a:t>
            </a:r>
            <a:r>
              <a:rPr spc="15" dirty="0"/>
              <a:t> </a:t>
            </a:r>
            <a:r>
              <a:rPr spc="10" dirty="0"/>
              <a:t>biologici</a:t>
            </a:r>
            <a:r>
              <a:rPr spc="25" dirty="0"/>
              <a:t> </a:t>
            </a:r>
            <a:r>
              <a:rPr spc="20" dirty="0"/>
              <a:t>che </a:t>
            </a:r>
            <a:r>
              <a:rPr dirty="0"/>
              <a:t>non</a:t>
            </a:r>
            <a:r>
              <a:rPr spc="25" dirty="0"/>
              <a:t> </a:t>
            </a:r>
            <a:r>
              <a:rPr spc="10" dirty="0"/>
              <a:t>possono</a:t>
            </a:r>
            <a:r>
              <a:rPr spc="25" dirty="0"/>
              <a:t> </a:t>
            </a:r>
            <a:r>
              <a:rPr spc="15" dirty="0"/>
              <a:t>trasmettere</a:t>
            </a:r>
            <a:r>
              <a:rPr spc="25" dirty="0"/>
              <a:t> </a:t>
            </a:r>
            <a:r>
              <a:rPr dirty="0"/>
              <a:t>l’HIV</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2872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MALATTIE</a:t>
            </a:r>
            <a:r>
              <a:rPr sz="1400" spc="-20" dirty="0">
                <a:solidFill>
                  <a:srgbClr val="FFFFFF"/>
                </a:solidFill>
                <a:latin typeface="Roboto Lt"/>
                <a:cs typeface="Roboto Lt"/>
              </a:rPr>
              <a:t> </a:t>
            </a:r>
            <a:r>
              <a:rPr sz="1400" spc="-5" dirty="0">
                <a:solidFill>
                  <a:srgbClr val="FFFFFF"/>
                </a:solidFill>
                <a:latin typeface="Roboto Lt"/>
                <a:cs typeface="Roboto Lt"/>
              </a:rPr>
              <a:t>SESSUALMENTE</a:t>
            </a:r>
            <a:r>
              <a:rPr sz="1400" spc="-15" dirty="0">
                <a:solidFill>
                  <a:srgbClr val="FFFFFF"/>
                </a:solidFill>
                <a:latin typeface="Roboto Lt"/>
                <a:cs typeface="Roboto Lt"/>
              </a:rPr>
              <a:t> TRASMISSIBILI</a:t>
            </a:r>
            <a:r>
              <a:rPr sz="1400" spc="-20" dirty="0">
                <a:solidFill>
                  <a:srgbClr val="FFFFFF"/>
                </a:solidFill>
                <a:latin typeface="Roboto Lt"/>
                <a:cs typeface="Roboto Lt"/>
              </a:rPr>
              <a:t> </a:t>
            </a:r>
            <a:r>
              <a:rPr sz="1400" spc="-5" dirty="0">
                <a:solidFill>
                  <a:srgbClr val="FFFFFF"/>
                </a:solidFill>
                <a:latin typeface="Roboto Lt"/>
                <a:cs typeface="Roboto Lt"/>
              </a:rPr>
              <a:t>(MST)</a:t>
            </a:r>
            <a:endParaRPr sz="1400" dirty="0">
              <a:latin typeface="Roboto Lt"/>
              <a:cs typeface="Roboto L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8306" y="828833"/>
            <a:ext cx="4710494" cy="666849"/>
          </a:xfrm>
          <a:prstGeom prst="rect">
            <a:avLst/>
          </a:prstGeom>
        </p:spPr>
        <p:txBody>
          <a:bodyPr vert="horz" wrap="square" lIns="0" tIns="12700" rIns="0" bIns="0" rtlCol="0">
            <a:spAutoFit/>
          </a:bodyPr>
          <a:lstStyle/>
          <a:p>
            <a:pPr marL="12700">
              <a:lnSpc>
                <a:spcPts val="2875"/>
              </a:lnSpc>
              <a:spcBef>
                <a:spcPts val="100"/>
              </a:spcBef>
            </a:pPr>
            <a:r>
              <a:rPr spc="15" dirty="0"/>
              <a:t>Il</a:t>
            </a:r>
            <a:r>
              <a:rPr spc="-5" dirty="0"/>
              <a:t> </a:t>
            </a:r>
            <a:r>
              <a:rPr spc="10" dirty="0"/>
              <a:t>test</a:t>
            </a:r>
            <a:r>
              <a:rPr dirty="0"/>
              <a:t> </a:t>
            </a:r>
            <a:r>
              <a:rPr spc="15" dirty="0"/>
              <a:t>HIV</a:t>
            </a:r>
          </a:p>
          <a:p>
            <a:pPr marL="12700">
              <a:lnSpc>
                <a:spcPts val="2155"/>
              </a:lnSpc>
            </a:pPr>
            <a:r>
              <a:rPr sz="1800" spc="-10" dirty="0"/>
              <a:t>tutto</a:t>
            </a:r>
            <a:r>
              <a:rPr sz="1800" spc="5" dirty="0"/>
              <a:t> </a:t>
            </a:r>
            <a:r>
              <a:rPr sz="1800" spc="10" dirty="0"/>
              <a:t>quello </a:t>
            </a:r>
            <a:r>
              <a:rPr sz="1800" spc="15" dirty="0"/>
              <a:t>che</a:t>
            </a:r>
            <a:r>
              <a:rPr sz="1800" spc="5" dirty="0"/>
              <a:t> </a:t>
            </a:r>
            <a:r>
              <a:rPr sz="1800" dirty="0"/>
              <a:t>c’è</a:t>
            </a:r>
            <a:r>
              <a:rPr sz="1800" spc="5" dirty="0"/>
              <a:t> </a:t>
            </a:r>
            <a:r>
              <a:rPr sz="1800" dirty="0"/>
              <a:t>da</a:t>
            </a:r>
            <a:r>
              <a:rPr sz="1800" spc="5" dirty="0"/>
              <a:t> </a:t>
            </a:r>
            <a:r>
              <a:rPr sz="1800" spc="20" dirty="0"/>
              <a:t>sapere</a:t>
            </a:r>
            <a:r>
              <a:rPr sz="1800" spc="10" dirty="0"/>
              <a:t> </a:t>
            </a:r>
            <a:r>
              <a:rPr sz="1800" spc="5" dirty="0"/>
              <a:t>a </a:t>
            </a:r>
            <a:r>
              <a:rPr sz="1800" spc="10" dirty="0"/>
              <a:t>riguardo</a:t>
            </a:r>
            <a:endParaRPr sz="1800" dirty="0"/>
          </a:p>
        </p:txBody>
      </p:sp>
      <p:sp>
        <p:nvSpPr>
          <p:cNvPr id="3" name="object 3"/>
          <p:cNvSpPr txBox="1"/>
          <p:nvPr/>
        </p:nvSpPr>
        <p:spPr>
          <a:xfrm>
            <a:off x="1433551" y="2855031"/>
            <a:ext cx="6973570" cy="2509520"/>
          </a:xfrm>
          <a:prstGeom prst="rect">
            <a:avLst/>
          </a:prstGeom>
        </p:spPr>
        <p:txBody>
          <a:bodyPr vert="horz" wrap="square" lIns="0" tIns="12700" rIns="0" bIns="0" rtlCol="0">
            <a:spAutoFit/>
          </a:bodyPr>
          <a:lstStyle/>
          <a:p>
            <a:pPr marL="431800" indent="-419734">
              <a:lnSpc>
                <a:spcPct val="100000"/>
              </a:lnSpc>
              <a:spcBef>
                <a:spcPts val="100"/>
              </a:spcBef>
              <a:buFont typeface="Arial MT"/>
              <a:buAutoNum type="arabicPeriod"/>
              <a:tabLst>
                <a:tab pos="431800" algn="l"/>
                <a:tab pos="432434" algn="l"/>
              </a:tabLst>
            </a:pPr>
            <a:r>
              <a:rPr sz="1800" spc="-45" dirty="0">
                <a:latin typeface="Roboto Lt"/>
                <a:cs typeface="Roboto Lt"/>
              </a:rPr>
              <a:t>Il</a:t>
            </a:r>
            <a:r>
              <a:rPr sz="1800" spc="-30" dirty="0">
                <a:latin typeface="Roboto Lt"/>
                <a:cs typeface="Roboto Lt"/>
              </a:rPr>
              <a:t> </a:t>
            </a:r>
            <a:r>
              <a:rPr sz="1800" spc="-90" dirty="0">
                <a:latin typeface="Roboto Lt"/>
                <a:cs typeface="Roboto Lt"/>
              </a:rPr>
              <a:t>test</a:t>
            </a:r>
            <a:r>
              <a:rPr sz="1800" spc="-30" dirty="0">
                <a:latin typeface="Roboto Lt"/>
                <a:cs typeface="Roboto Lt"/>
              </a:rPr>
              <a:t> </a:t>
            </a:r>
            <a:r>
              <a:rPr sz="1800" spc="-105" dirty="0">
                <a:latin typeface="Roboto Lt"/>
                <a:cs typeface="Roboto Lt"/>
              </a:rPr>
              <a:t>è</a:t>
            </a:r>
            <a:r>
              <a:rPr sz="1800" spc="-25" dirty="0">
                <a:latin typeface="Roboto Lt"/>
                <a:cs typeface="Roboto Lt"/>
              </a:rPr>
              <a:t> </a:t>
            </a:r>
            <a:r>
              <a:rPr sz="1800" spc="-110" dirty="0">
                <a:solidFill>
                  <a:srgbClr val="E6481B"/>
                </a:solidFill>
                <a:latin typeface="Roboto"/>
                <a:cs typeface="Roboto"/>
              </a:rPr>
              <a:t>gratuito</a:t>
            </a:r>
            <a:r>
              <a:rPr sz="1800" spc="-35" dirty="0">
                <a:solidFill>
                  <a:srgbClr val="E6481B"/>
                </a:solidFill>
                <a:latin typeface="Roboto"/>
                <a:cs typeface="Roboto"/>
              </a:rPr>
              <a:t> </a:t>
            </a:r>
            <a:r>
              <a:rPr sz="1800" spc="-120" dirty="0">
                <a:latin typeface="Roboto Lt"/>
                <a:cs typeface="Roboto Lt"/>
              </a:rPr>
              <a:t>ed</a:t>
            </a:r>
            <a:r>
              <a:rPr sz="1800" spc="-30" dirty="0">
                <a:latin typeface="Roboto Lt"/>
                <a:cs typeface="Roboto Lt"/>
              </a:rPr>
              <a:t> </a:t>
            </a:r>
            <a:r>
              <a:rPr sz="1800" spc="-105" dirty="0">
                <a:latin typeface="Roboto Lt"/>
                <a:cs typeface="Roboto Lt"/>
              </a:rPr>
              <a:t>è</a:t>
            </a:r>
            <a:r>
              <a:rPr sz="1800" spc="-35" dirty="0">
                <a:latin typeface="Roboto Lt"/>
                <a:cs typeface="Roboto Lt"/>
              </a:rPr>
              <a:t> </a:t>
            </a:r>
            <a:r>
              <a:rPr sz="1800" spc="-110" dirty="0">
                <a:latin typeface="Roboto Lt"/>
                <a:cs typeface="Roboto Lt"/>
              </a:rPr>
              <a:t>necessario</a:t>
            </a:r>
            <a:r>
              <a:rPr sz="1800" spc="-35" dirty="0">
                <a:latin typeface="Roboto Lt"/>
                <a:cs typeface="Roboto Lt"/>
              </a:rPr>
              <a:t> </a:t>
            </a:r>
            <a:r>
              <a:rPr sz="1800" spc="-95" dirty="0">
                <a:latin typeface="Roboto Lt"/>
                <a:cs typeface="Roboto Lt"/>
              </a:rPr>
              <a:t>recarsi</a:t>
            </a:r>
            <a:r>
              <a:rPr sz="1800" spc="-35" dirty="0">
                <a:latin typeface="Roboto Lt"/>
                <a:cs typeface="Roboto Lt"/>
              </a:rPr>
              <a:t> </a:t>
            </a:r>
            <a:r>
              <a:rPr sz="1800" spc="-110" dirty="0">
                <a:latin typeface="Roboto Lt"/>
                <a:cs typeface="Roboto Lt"/>
              </a:rPr>
              <a:t>all’ASL</a:t>
            </a:r>
            <a:r>
              <a:rPr sz="1800" spc="-30" dirty="0">
                <a:latin typeface="Roboto Lt"/>
                <a:cs typeface="Roboto Lt"/>
              </a:rPr>
              <a:t> </a:t>
            </a:r>
            <a:r>
              <a:rPr sz="1800" spc="-105" dirty="0">
                <a:latin typeface="Roboto Lt"/>
                <a:cs typeface="Roboto Lt"/>
              </a:rPr>
              <a:t>per</a:t>
            </a:r>
            <a:r>
              <a:rPr sz="1800" spc="-35" dirty="0">
                <a:latin typeface="Roboto Lt"/>
                <a:cs typeface="Roboto Lt"/>
              </a:rPr>
              <a:t> </a:t>
            </a:r>
            <a:r>
              <a:rPr sz="1800" spc="-85" dirty="0">
                <a:latin typeface="Roboto Lt"/>
                <a:cs typeface="Roboto Lt"/>
              </a:rPr>
              <a:t>effettuarlo</a:t>
            </a:r>
            <a:endParaRPr sz="1800">
              <a:latin typeface="Roboto Lt"/>
              <a:cs typeface="Roboto Lt"/>
            </a:endParaRPr>
          </a:p>
          <a:p>
            <a:pPr>
              <a:lnSpc>
                <a:spcPct val="100000"/>
              </a:lnSpc>
              <a:spcBef>
                <a:spcPts val="10"/>
              </a:spcBef>
              <a:buAutoNum type="arabicPeriod"/>
            </a:pPr>
            <a:endParaRPr sz="1800">
              <a:latin typeface="Roboto Lt"/>
              <a:cs typeface="Roboto Lt"/>
            </a:endParaRPr>
          </a:p>
          <a:p>
            <a:pPr marL="431800" marR="5080" indent="-394970">
              <a:lnSpc>
                <a:spcPct val="100699"/>
              </a:lnSpc>
              <a:spcBef>
                <a:spcPts val="5"/>
              </a:spcBef>
              <a:buAutoNum type="arabicPeriod"/>
              <a:tabLst>
                <a:tab pos="431800" algn="l"/>
                <a:tab pos="432434" algn="l"/>
              </a:tabLst>
            </a:pPr>
            <a:r>
              <a:rPr sz="1800" spc="-50" dirty="0">
                <a:latin typeface="Roboto Lt"/>
                <a:cs typeface="Roboto Lt"/>
              </a:rPr>
              <a:t>I</a:t>
            </a:r>
            <a:r>
              <a:rPr sz="1800" spc="-35" dirty="0">
                <a:latin typeface="Roboto Lt"/>
                <a:cs typeface="Roboto Lt"/>
              </a:rPr>
              <a:t> </a:t>
            </a:r>
            <a:r>
              <a:rPr sz="1800" spc="-90" dirty="0">
                <a:latin typeface="Roboto Lt"/>
                <a:cs typeface="Roboto Lt"/>
              </a:rPr>
              <a:t>test</a:t>
            </a:r>
            <a:r>
              <a:rPr sz="1800" spc="-30" dirty="0">
                <a:latin typeface="Roboto Lt"/>
                <a:cs typeface="Roboto Lt"/>
              </a:rPr>
              <a:t> </a:t>
            </a:r>
            <a:r>
              <a:rPr sz="1800" spc="-80" dirty="0">
                <a:latin typeface="Roboto Lt"/>
                <a:cs typeface="Roboto Lt"/>
              </a:rPr>
              <a:t>di</a:t>
            </a:r>
            <a:r>
              <a:rPr sz="1800" spc="-35" dirty="0">
                <a:latin typeface="Roboto Lt"/>
                <a:cs typeface="Roboto Lt"/>
              </a:rPr>
              <a:t> </a:t>
            </a:r>
            <a:r>
              <a:rPr sz="1800" spc="-110" dirty="0">
                <a:latin typeface="Roboto Lt"/>
                <a:cs typeface="Roboto Lt"/>
              </a:rPr>
              <a:t>quarta</a:t>
            </a:r>
            <a:r>
              <a:rPr sz="1800" spc="-40" dirty="0">
                <a:latin typeface="Roboto Lt"/>
                <a:cs typeface="Roboto Lt"/>
              </a:rPr>
              <a:t> </a:t>
            </a:r>
            <a:r>
              <a:rPr sz="1800" spc="-110" dirty="0">
                <a:latin typeface="Roboto Lt"/>
                <a:cs typeface="Roboto Lt"/>
              </a:rPr>
              <a:t>generazione</a:t>
            </a:r>
            <a:r>
              <a:rPr sz="1800" spc="-35" dirty="0">
                <a:latin typeface="Roboto Lt"/>
                <a:cs typeface="Roboto Lt"/>
              </a:rPr>
              <a:t> </a:t>
            </a:r>
            <a:r>
              <a:rPr sz="1800" spc="-130" dirty="0">
                <a:latin typeface="Roboto Lt"/>
                <a:cs typeface="Roboto Lt"/>
              </a:rPr>
              <a:t>sono</a:t>
            </a:r>
            <a:r>
              <a:rPr sz="1800" spc="-35" dirty="0">
                <a:latin typeface="Roboto Lt"/>
                <a:cs typeface="Roboto Lt"/>
              </a:rPr>
              <a:t> </a:t>
            </a:r>
            <a:r>
              <a:rPr sz="1800" spc="-90" dirty="0">
                <a:latin typeface="Roboto Lt"/>
                <a:cs typeface="Roboto Lt"/>
              </a:rPr>
              <a:t>in</a:t>
            </a:r>
            <a:r>
              <a:rPr sz="1800" spc="-35" dirty="0">
                <a:latin typeface="Roboto Lt"/>
                <a:cs typeface="Roboto Lt"/>
              </a:rPr>
              <a:t> </a:t>
            </a:r>
            <a:r>
              <a:rPr sz="1800" spc="-120" dirty="0">
                <a:latin typeface="Roboto Lt"/>
                <a:cs typeface="Roboto Lt"/>
              </a:rPr>
              <a:t>grado</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85" dirty="0">
                <a:latin typeface="Roboto Lt"/>
                <a:cs typeface="Roboto Lt"/>
              </a:rPr>
              <a:t>rilevare</a:t>
            </a:r>
            <a:r>
              <a:rPr sz="1800" spc="-35" dirty="0">
                <a:latin typeface="Roboto Lt"/>
                <a:cs typeface="Roboto Lt"/>
              </a:rPr>
              <a:t> </a:t>
            </a:r>
            <a:r>
              <a:rPr sz="1800" spc="-95" dirty="0">
                <a:latin typeface="Roboto Lt"/>
                <a:cs typeface="Roboto Lt"/>
              </a:rPr>
              <a:t>sia</a:t>
            </a:r>
            <a:r>
              <a:rPr sz="1800" spc="-35" dirty="0">
                <a:latin typeface="Roboto Lt"/>
                <a:cs typeface="Roboto Lt"/>
              </a:rPr>
              <a:t> </a:t>
            </a:r>
            <a:r>
              <a:rPr sz="1800" spc="-70" dirty="0">
                <a:latin typeface="Roboto Lt"/>
                <a:cs typeface="Roboto Lt"/>
              </a:rPr>
              <a:t>gli</a:t>
            </a:r>
            <a:r>
              <a:rPr sz="1800" spc="-40" dirty="0">
                <a:latin typeface="Roboto Lt"/>
                <a:cs typeface="Roboto Lt"/>
              </a:rPr>
              <a:t> </a:t>
            </a:r>
            <a:r>
              <a:rPr sz="1800" spc="-95" dirty="0">
                <a:latin typeface="Roboto Lt"/>
                <a:cs typeface="Roboto Lt"/>
              </a:rPr>
              <a:t>anticorpi</a:t>
            </a:r>
            <a:r>
              <a:rPr sz="1800" spc="-35" dirty="0">
                <a:latin typeface="Roboto Lt"/>
                <a:cs typeface="Roboto Lt"/>
              </a:rPr>
              <a:t> </a:t>
            </a:r>
            <a:r>
              <a:rPr sz="1800" spc="-75" dirty="0">
                <a:latin typeface="Roboto Lt"/>
                <a:cs typeface="Roboto Lt"/>
              </a:rPr>
              <a:t>diretti </a:t>
            </a:r>
            <a:r>
              <a:rPr sz="1800" spc="-425" dirty="0">
                <a:latin typeface="Roboto Lt"/>
                <a:cs typeface="Roboto Lt"/>
              </a:rPr>
              <a:t> </a:t>
            </a:r>
            <a:r>
              <a:rPr sz="1800" spc="-105" dirty="0">
                <a:latin typeface="Roboto Lt"/>
                <a:cs typeface="Roboto Lt"/>
              </a:rPr>
              <a:t>contr</a:t>
            </a:r>
            <a:r>
              <a:rPr sz="1800" spc="-120" dirty="0">
                <a:latin typeface="Roboto Lt"/>
                <a:cs typeface="Roboto Lt"/>
              </a:rPr>
              <a:t>o</a:t>
            </a:r>
            <a:r>
              <a:rPr sz="1800" spc="-40" dirty="0">
                <a:latin typeface="Roboto Lt"/>
                <a:cs typeface="Roboto Lt"/>
              </a:rPr>
              <a:t> </a:t>
            </a:r>
            <a:r>
              <a:rPr sz="1800" spc="-90" dirty="0">
                <a:latin typeface="Roboto Lt"/>
                <a:cs typeface="Roboto Lt"/>
              </a:rPr>
              <a:t>l’HI</a:t>
            </a:r>
            <a:r>
              <a:rPr sz="1800" spc="-145" dirty="0">
                <a:latin typeface="Roboto Lt"/>
                <a:cs typeface="Roboto Lt"/>
              </a:rPr>
              <a:t>V</a:t>
            </a:r>
            <a:r>
              <a:rPr sz="1800" spc="-40" dirty="0">
                <a:latin typeface="Roboto Lt"/>
                <a:cs typeface="Roboto Lt"/>
              </a:rPr>
              <a:t> </a:t>
            </a:r>
            <a:r>
              <a:rPr sz="1800" spc="-125" dirty="0">
                <a:latin typeface="Roboto Lt"/>
                <a:cs typeface="Roboto Lt"/>
              </a:rPr>
              <a:t>ch</a:t>
            </a:r>
            <a:r>
              <a:rPr sz="1800" spc="-114" dirty="0">
                <a:latin typeface="Roboto Lt"/>
                <a:cs typeface="Roboto Lt"/>
              </a:rPr>
              <a:t>e</a:t>
            </a:r>
            <a:r>
              <a:rPr sz="1800" spc="-40" dirty="0">
                <a:latin typeface="Roboto Lt"/>
                <a:cs typeface="Roboto Lt"/>
              </a:rPr>
              <a:t> </a:t>
            </a:r>
            <a:r>
              <a:rPr sz="1800" spc="-100" dirty="0">
                <a:latin typeface="Roboto Lt"/>
                <a:cs typeface="Roboto Lt"/>
              </a:rPr>
              <a:t>l’antigen</a:t>
            </a:r>
            <a:r>
              <a:rPr sz="1800" spc="-114" dirty="0">
                <a:latin typeface="Roboto Lt"/>
                <a:cs typeface="Roboto Lt"/>
              </a:rPr>
              <a:t>e</a:t>
            </a:r>
            <a:r>
              <a:rPr sz="1800" spc="-40" dirty="0">
                <a:latin typeface="Roboto Lt"/>
                <a:cs typeface="Roboto Lt"/>
              </a:rPr>
              <a:t> </a:t>
            </a:r>
            <a:r>
              <a:rPr sz="1800" spc="-130" dirty="0">
                <a:latin typeface="Roboto Lt"/>
                <a:cs typeface="Roboto Lt"/>
              </a:rPr>
              <a:t>p</a:t>
            </a:r>
            <a:r>
              <a:rPr sz="1800" spc="-40" dirty="0">
                <a:latin typeface="Roboto Lt"/>
                <a:cs typeface="Roboto Lt"/>
              </a:rPr>
              <a:t> </a:t>
            </a:r>
            <a:r>
              <a:rPr sz="1800" spc="-130" dirty="0">
                <a:latin typeface="Roboto Lt"/>
                <a:cs typeface="Roboto Lt"/>
              </a:rPr>
              <a:t>24</a:t>
            </a:r>
            <a:endParaRPr sz="1800">
              <a:latin typeface="Roboto Lt"/>
              <a:cs typeface="Roboto Lt"/>
            </a:endParaRPr>
          </a:p>
          <a:p>
            <a:pPr>
              <a:lnSpc>
                <a:spcPct val="100000"/>
              </a:lnSpc>
              <a:spcBef>
                <a:spcPts val="10"/>
              </a:spcBef>
              <a:buAutoNum type="arabicPeriod"/>
            </a:pPr>
            <a:endParaRPr sz="1800">
              <a:latin typeface="Roboto Lt"/>
              <a:cs typeface="Roboto Lt"/>
            </a:endParaRPr>
          </a:p>
          <a:p>
            <a:pPr marL="431800" marR="196850" indent="-419734">
              <a:lnSpc>
                <a:spcPct val="100699"/>
              </a:lnSpc>
              <a:spcBef>
                <a:spcPts val="5"/>
              </a:spcBef>
              <a:buFont typeface="Arial MT"/>
              <a:buAutoNum type="arabicPeriod"/>
              <a:tabLst>
                <a:tab pos="431800" algn="l"/>
                <a:tab pos="432434" algn="l"/>
              </a:tabLst>
            </a:pPr>
            <a:r>
              <a:rPr sz="1800" spc="-114" dirty="0">
                <a:latin typeface="Roboto Lt"/>
                <a:cs typeface="Roboto Lt"/>
              </a:rPr>
              <a:t>Riduzione</a:t>
            </a:r>
            <a:r>
              <a:rPr sz="1800" spc="-40" dirty="0">
                <a:latin typeface="Roboto Lt"/>
                <a:cs typeface="Roboto Lt"/>
              </a:rPr>
              <a:t> </a:t>
            </a:r>
            <a:r>
              <a:rPr sz="1800" spc="-90" dirty="0">
                <a:latin typeface="Roboto Lt"/>
                <a:cs typeface="Roboto Lt"/>
              </a:rPr>
              <a:t>del</a:t>
            </a:r>
            <a:r>
              <a:rPr sz="1800" spc="-5" dirty="0">
                <a:latin typeface="Roboto Lt"/>
                <a:cs typeface="Roboto Lt"/>
              </a:rPr>
              <a:t> </a:t>
            </a:r>
            <a:r>
              <a:rPr sz="1800" spc="-110" dirty="0">
                <a:solidFill>
                  <a:srgbClr val="E6481B"/>
                </a:solidFill>
                <a:latin typeface="Roboto"/>
                <a:cs typeface="Roboto"/>
              </a:rPr>
              <a:t>periodo</a:t>
            </a:r>
            <a:r>
              <a:rPr sz="1800" spc="-40" dirty="0">
                <a:solidFill>
                  <a:srgbClr val="E6481B"/>
                </a:solidFill>
                <a:latin typeface="Roboto"/>
                <a:cs typeface="Roboto"/>
              </a:rPr>
              <a:t> </a:t>
            </a:r>
            <a:r>
              <a:rPr sz="1800" spc="-95" dirty="0">
                <a:solidFill>
                  <a:srgbClr val="E6481B"/>
                </a:solidFill>
                <a:latin typeface="Roboto"/>
                <a:cs typeface="Roboto"/>
              </a:rPr>
              <a:t>finestra</a:t>
            </a:r>
            <a:r>
              <a:rPr sz="1800" spc="-30" dirty="0">
                <a:solidFill>
                  <a:srgbClr val="E6481B"/>
                </a:solidFill>
                <a:latin typeface="Roboto"/>
                <a:cs typeface="Roboto"/>
              </a:rPr>
              <a:t> </a:t>
            </a:r>
            <a:r>
              <a:rPr sz="1800" spc="-185" dirty="0">
                <a:latin typeface="Roboto Lt"/>
                <a:cs typeface="Roboto Lt"/>
              </a:rPr>
              <a:t>4-5</a:t>
            </a:r>
            <a:r>
              <a:rPr sz="1800" spc="-40" dirty="0">
                <a:latin typeface="Roboto Lt"/>
                <a:cs typeface="Roboto Lt"/>
              </a:rPr>
              <a:t> </a:t>
            </a:r>
            <a:r>
              <a:rPr sz="1800" spc="-90" dirty="0">
                <a:latin typeface="Roboto Lt"/>
                <a:cs typeface="Roboto Lt"/>
              </a:rPr>
              <a:t>giorni</a:t>
            </a:r>
            <a:r>
              <a:rPr sz="1800" spc="-40" dirty="0">
                <a:latin typeface="Roboto Lt"/>
                <a:cs typeface="Roboto Lt"/>
              </a:rPr>
              <a:t> </a:t>
            </a:r>
            <a:r>
              <a:rPr sz="1800" spc="-90" dirty="0">
                <a:latin typeface="Roboto Lt"/>
                <a:cs typeface="Roboto Lt"/>
              </a:rPr>
              <a:t>(quel</a:t>
            </a:r>
            <a:r>
              <a:rPr sz="1800" spc="-35" dirty="0">
                <a:latin typeface="Roboto Lt"/>
                <a:cs typeface="Roboto Lt"/>
              </a:rPr>
              <a:t> </a:t>
            </a:r>
            <a:r>
              <a:rPr sz="1800" spc="-105" dirty="0">
                <a:latin typeface="Roboto Lt"/>
                <a:cs typeface="Roboto Lt"/>
              </a:rPr>
              <a:t>periodo</a:t>
            </a:r>
            <a:r>
              <a:rPr sz="1800" spc="-35" dirty="0">
                <a:latin typeface="Roboto Lt"/>
                <a:cs typeface="Roboto Lt"/>
              </a:rPr>
              <a:t> </a:t>
            </a:r>
            <a:r>
              <a:rPr sz="1800" spc="-90" dirty="0">
                <a:latin typeface="Roboto Lt"/>
                <a:cs typeface="Roboto Lt"/>
              </a:rPr>
              <a:t>in</a:t>
            </a:r>
            <a:r>
              <a:rPr sz="1800" spc="-40" dirty="0">
                <a:latin typeface="Roboto Lt"/>
                <a:cs typeface="Roboto Lt"/>
              </a:rPr>
              <a:t> </a:t>
            </a:r>
            <a:r>
              <a:rPr sz="1800" spc="-95" dirty="0">
                <a:latin typeface="Roboto Lt"/>
                <a:cs typeface="Roboto Lt"/>
              </a:rPr>
              <a:t>cui</a:t>
            </a:r>
            <a:r>
              <a:rPr sz="1800" spc="-40" dirty="0">
                <a:latin typeface="Roboto Lt"/>
                <a:cs typeface="Roboto Lt"/>
              </a:rPr>
              <a:t> </a:t>
            </a:r>
            <a:r>
              <a:rPr sz="1800" spc="-35" dirty="0">
                <a:latin typeface="Roboto Lt"/>
                <a:cs typeface="Roboto Lt"/>
              </a:rPr>
              <a:t>il</a:t>
            </a:r>
            <a:r>
              <a:rPr sz="1800" spc="-40" dirty="0">
                <a:latin typeface="Roboto Lt"/>
                <a:cs typeface="Roboto Lt"/>
              </a:rPr>
              <a:t> </a:t>
            </a:r>
            <a:r>
              <a:rPr sz="1800" spc="-100" dirty="0">
                <a:latin typeface="Roboto Lt"/>
                <a:cs typeface="Roboto Lt"/>
              </a:rPr>
              <a:t>virus</a:t>
            </a:r>
            <a:r>
              <a:rPr sz="1800" spc="-35" dirty="0">
                <a:latin typeface="Roboto Lt"/>
                <a:cs typeface="Roboto Lt"/>
              </a:rPr>
              <a:t> </a:t>
            </a:r>
            <a:r>
              <a:rPr sz="1800" spc="-50" dirty="0">
                <a:latin typeface="Roboto Lt"/>
                <a:cs typeface="Roboto Lt"/>
              </a:rPr>
              <a:t>ti</a:t>
            </a:r>
            <a:r>
              <a:rPr sz="1800" spc="-35" dirty="0">
                <a:latin typeface="Roboto Lt"/>
                <a:cs typeface="Roboto Lt"/>
              </a:rPr>
              <a:t> </a:t>
            </a:r>
            <a:r>
              <a:rPr sz="1800" spc="-135" dirty="0">
                <a:latin typeface="Roboto Lt"/>
                <a:cs typeface="Roboto Lt"/>
              </a:rPr>
              <a:t>ha </a:t>
            </a:r>
            <a:r>
              <a:rPr sz="1800" spc="-425" dirty="0">
                <a:latin typeface="Roboto Lt"/>
                <a:cs typeface="Roboto Lt"/>
              </a:rPr>
              <a:t> </a:t>
            </a:r>
            <a:r>
              <a:rPr sz="1800" spc="-105" dirty="0">
                <a:latin typeface="Roboto Lt"/>
                <a:cs typeface="Roboto Lt"/>
              </a:rPr>
              <a:t>contagiat</a:t>
            </a:r>
            <a:r>
              <a:rPr sz="1800" spc="-120" dirty="0">
                <a:latin typeface="Roboto Lt"/>
                <a:cs typeface="Roboto Lt"/>
              </a:rPr>
              <a:t>o</a:t>
            </a:r>
            <a:r>
              <a:rPr sz="1800" spc="-40" dirty="0">
                <a:latin typeface="Roboto Lt"/>
                <a:cs typeface="Roboto Lt"/>
              </a:rPr>
              <a:t> </a:t>
            </a:r>
            <a:r>
              <a:rPr sz="1800" spc="-220" dirty="0">
                <a:latin typeface="Roboto Lt"/>
                <a:cs typeface="Roboto Lt"/>
              </a:rPr>
              <a:t>m</a:t>
            </a:r>
            <a:r>
              <a:rPr sz="1800" spc="-130" dirty="0">
                <a:latin typeface="Roboto Lt"/>
                <a:cs typeface="Roboto Lt"/>
              </a:rPr>
              <a:t>a</a:t>
            </a:r>
            <a:r>
              <a:rPr sz="1800" spc="-40" dirty="0">
                <a:latin typeface="Roboto Lt"/>
                <a:cs typeface="Roboto Lt"/>
              </a:rPr>
              <a:t> </a:t>
            </a:r>
            <a:r>
              <a:rPr sz="1800" spc="-135" dirty="0">
                <a:latin typeface="Roboto Lt"/>
                <a:cs typeface="Roboto Lt"/>
              </a:rPr>
              <a:t>no</a:t>
            </a:r>
            <a:r>
              <a:rPr sz="1800" spc="-130" dirty="0">
                <a:latin typeface="Roboto Lt"/>
                <a:cs typeface="Roboto Lt"/>
              </a:rPr>
              <a:t>n</a:t>
            </a:r>
            <a:r>
              <a:rPr sz="1800" spc="-40" dirty="0">
                <a:latin typeface="Roboto Lt"/>
                <a:cs typeface="Roboto Lt"/>
              </a:rPr>
              <a:t> </a:t>
            </a:r>
            <a:r>
              <a:rPr sz="1800" spc="-120" dirty="0">
                <a:latin typeface="Roboto Lt"/>
                <a:cs typeface="Roboto Lt"/>
              </a:rPr>
              <a:t>appar</a:t>
            </a:r>
            <a:r>
              <a:rPr sz="1800" spc="-114" dirty="0">
                <a:latin typeface="Roboto Lt"/>
                <a:cs typeface="Roboto Lt"/>
              </a:rPr>
              <a:t>e</a:t>
            </a:r>
            <a:r>
              <a:rPr sz="1800" spc="-40" dirty="0">
                <a:latin typeface="Roboto Lt"/>
                <a:cs typeface="Roboto Lt"/>
              </a:rPr>
              <a:t> </a:t>
            </a:r>
            <a:r>
              <a:rPr sz="1800" spc="-120" dirty="0">
                <a:latin typeface="Roboto Lt"/>
                <a:cs typeface="Roboto Lt"/>
              </a:rPr>
              <a:t>ne</a:t>
            </a:r>
            <a:r>
              <a:rPr sz="1800" spc="-50" dirty="0">
                <a:latin typeface="Roboto Lt"/>
                <a:cs typeface="Roboto Lt"/>
              </a:rPr>
              <a:t>l</a:t>
            </a:r>
            <a:r>
              <a:rPr sz="1800" spc="-40" dirty="0">
                <a:latin typeface="Roboto Lt"/>
                <a:cs typeface="Roboto Lt"/>
              </a:rPr>
              <a:t> </a:t>
            </a:r>
            <a:r>
              <a:rPr sz="1800" spc="-80" dirty="0">
                <a:latin typeface="Roboto Lt"/>
                <a:cs typeface="Roboto Lt"/>
              </a:rPr>
              <a:t>test)</a:t>
            </a:r>
            <a:endParaRPr sz="1800">
              <a:latin typeface="Roboto Lt"/>
              <a:cs typeface="Roboto Lt"/>
            </a:endParaRPr>
          </a:p>
          <a:p>
            <a:pPr>
              <a:lnSpc>
                <a:spcPct val="100000"/>
              </a:lnSpc>
              <a:spcBef>
                <a:spcPts val="25"/>
              </a:spcBef>
              <a:buAutoNum type="arabicPeriod"/>
            </a:pPr>
            <a:endParaRPr sz="1800">
              <a:latin typeface="Roboto Lt"/>
              <a:cs typeface="Roboto Lt"/>
            </a:endParaRPr>
          </a:p>
          <a:p>
            <a:pPr marL="431800" indent="-419734">
              <a:lnSpc>
                <a:spcPct val="100000"/>
              </a:lnSpc>
              <a:buFont typeface="Arial MT"/>
              <a:buAutoNum type="arabicPeriod"/>
              <a:tabLst>
                <a:tab pos="431800" algn="l"/>
                <a:tab pos="432434" algn="l"/>
              </a:tabLst>
            </a:pPr>
            <a:r>
              <a:rPr sz="1800" spc="-110" dirty="0">
                <a:latin typeface="Roboto Lt"/>
                <a:cs typeface="Roboto Lt"/>
              </a:rPr>
              <a:t>Necessità</a:t>
            </a:r>
            <a:r>
              <a:rPr sz="1800" spc="-40" dirty="0">
                <a:latin typeface="Roboto Lt"/>
                <a:cs typeface="Roboto Lt"/>
              </a:rPr>
              <a:t> </a:t>
            </a:r>
            <a:r>
              <a:rPr sz="1800" spc="-80" dirty="0">
                <a:latin typeface="Roboto Lt"/>
                <a:cs typeface="Roboto Lt"/>
              </a:rPr>
              <a:t>di</a:t>
            </a:r>
            <a:r>
              <a:rPr sz="1800" spc="-25" dirty="0">
                <a:latin typeface="Roboto Lt"/>
                <a:cs typeface="Roboto Lt"/>
              </a:rPr>
              <a:t> </a:t>
            </a:r>
            <a:r>
              <a:rPr sz="1800" spc="-100" dirty="0">
                <a:solidFill>
                  <a:srgbClr val="E6481B"/>
                </a:solidFill>
                <a:latin typeface="Roboto"/>
                <a:cs typeface="Roboto"/>
              </a:rPr>
              <a:t>test</a:t>
            </a:r>
            <a:r>
              <a:rPr sz="1800" spc="-40" dirty="0">
                <a:solidFill>
                  <a:srgbClr val="E6481B"/>
                </a:solidFill>
                <a:latin typeface="Roboto"/>
                <a:cs typeface="Roboto"/>
              </a:rPr>
              <a:t> </a:t>
            </a:r>
            <a:r>
              <a:rPr sz="1800" spc="-90" dirty="0">
                <a:solidFill>
                  <a:srgbClr val="E6481B"/>
                </a:solidFill>
                <a:latin typeface="Roboto"/>
                <a:cs typeface="Roboto"/>
              </a:rPr>
              <a:t>di</a:t>
            </a:r>
            <a:r>
              <a:rPr sz="1800" spc="-40" dirty="0">
                <a:solidFill>
                  <a:srgbClr val="E6481B"/>
                </a:solidFill>
                <a:latin typeface="Roboto"/>
                <a:cs typeface="Roboto"/>
              </a:rPr>
              <a:t> </a:t>
            </a:r>
            <a:r>
              <a:rPr sz="1800" spc="-125" dirty="0">
                <a:solidFill>
                  <a:srgbClr val="E6481B"/>
                </a:solidFill>
                <a:latin typeface="Roboto"/>
                <a:cs typeface="Roboto"/>
              </a:rPr>
              <a:t>conferma</a:t>
            </a:r>
            <a:r>
              <a:rPr sz="1800" spc="-30" dirty="0">
                <a:solidFill>
                  <a:srgbClr val="E6481B"/>
                </a:solidFill>
                <a:latin typeface="Roboto"/>
                <a:cs typeface="Roboto"/>
              </a:rPr>
              <a:t> </a:t>
            </a:r>
            <a:r>
              <a:rPr sz="1800" spc="-90" dirty="0">
                <a:latin typeface="Roboto Lt"/>
                <a:cs typeface="Roboto Lt"/>
              </a:rPr>
              <a:t>in</a:t>
            </a:r>
            <a:r>
              <a:rPr sz="1800" spc="-40" dirty="0">
                <a:latin typeface="Roboto Lt"/>
                <a:cs typeface="Roboto Lt"/>
              </a:rPr>
              <a:t> </a:t>
            </a:r>
            <a:r>
              <a:rPr sz="1800" spc="-120" dirty="0">
                <a:latin typeface="Roboto Lt"/>
                <a:cs typeface="Roboto Lt"/>
              </a:rPr>
              <a:t>caso</a:t>
            </a:r>
            <a:r>
              <a:rPr sz="1800" spc="-40" dirty="0">
                <a:latin typeface="Roboto Lt"/>
                <a:cs typeface="Roboto Lt"/>
              </a:rPr>
              <a:t> </a:t>
            </a:r>
            <a:r>
              <a:rPr sz="1800" spc="-80" dirty="0">
                <a:latin typeface="Roboto Lt"/>
                <a:cs typeface="Roboto Lt"/>
              </a:rPr>
              <a:t>di</a:t>
            </a:r>
            <a:r>
              <a:rPr sz="1800" spc="-40" dirty="0">
                <a:latin typeface="Roboto Lt"/>
                <a:cs typeface="Roboto Lt"/>
              </a:rPr>
              <a:t> </a:t>
            </a:r>
            <a:r>
              <a:rPr sz="1800" spc="-85" dirty="0">
                <a:latin typeface="Roboto Lt"/>
                <a:cs typeface="Roboto Lt"/>
              </a:rPr>
              <a:t>positività</a:t>
            </a:r>
            <a:endParaRPr sz="1800">
              <a:latin typeface="Roboto Lt"/>
              <a:cs typeface="Roboto Lt"/>
            </a:endParaRPr>
          </a:p>
        </p:txBody>
      </p:sp>
      <p:grpSp>
        <p:nvGrpSpPr>
          <p:cNvPr id="4" name="object 4"/>
          <p:cNvGrpSpPr/>
          <p:nvPr/>
        </p:nvGrpSpPr>
        <p:grpSpPr>
          <a:xfrm>
            <a:off x="0" y="0"/>
            <a:ext cx="9144000" cy="2677795"/>
            <a:chOff x="0" y="0"/>
            <a:chExt cx="9144000" cy="2677795"/>
          </a:xfrm>
        </p:grpSpPr>
        <p:pic>
          <p:nvPicPr>
            <p:cNvPr id="5" name="object 5"/>
            <p:cNvPicPr/>
            <p:nvPr/>
          </p:nvPicPr>
          <p:blipFill>
            <a:blip r:embed="rId2" cstate="print"/>
            <a:stretch>
              <a:fillRect/>
            </a:stretch>
          </p:blipFill>
          <p:spPr>
            <a:xfrm>
              <a:off x="5962375" y="934487"/>
              <a:ext cx="2628899" cy="1743074"/>
            </a:xfrm>
            <a:prstGeom prst="rect">
              <a:avLst/>
            </a:prstGeom>
          </p:spPr>
        </p:pic>
        <p:pic>
          <p:nvPicPr>
            <p:cNvPr id="6" name="object 6"/>
            <p:cNvPicPr/>
            <p:nvPr/>
          </p:nvPicPr>
          <p:blipFill>
            <a:blip r:embed="rId3" cstate="print"/>
            <a:stretch>
              <a:fillRect/>
            </a:stretch>
          </p:blipFill>
          <p:spPr>
            <a:xfrm>
              <a:off x="0" y="0"/>
              <a:ext cx="9143996" cy="1012323"/>
            </a:xfrm>
            <a:prstGeom prst="rect">
              <a:avLst/>
            </a:prstGeom>
          </p:spPr>
        </p:pic>
      </p:grpSp>
      <p:sp>
        <p:nvSpPr>
          <p:cNvPr id="7" name="object 7"/>
          <p:cNvSpPr txBox="1"/>
          <p:nvPr/>
        </p:nvSpPr>
        <p:spPr>
          <a:xfrm>
            <a:off x="132325" y="65913"/>
            <a:ext cx="4439673"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MALATTIE</a:t>
            </a:r>
            <a:r>
              <a:rPr sz="1400" spc="-20" dirty="0">
                <a:solidFill>
                  <a:srgbClr val="FFFFFF"/>
                </a:solidFill>
                <a:latin typeface="Roboto Lt"/>
                <a:cs typeface="Roboto Lt"/>
              </a:rPr>
              <a:t> </a:t>
            </a:r>
            <a:r>
              <a:rPr sz="1400" spc="-5" dirty="0">
                <a:solidFill>
                  <a:srgbClr val="FFFFFF"/>
                </a:solidFill>
                <a:latin typeface="Roboto Lt"/>
                <a:cs typeface="Roboto Lt"/>
              </a:rPr>
              <a:t>SESSUALMENTE</a:t>
            </a:r>
            <a:r>
              <a:rPr sz="1400" spc="-15" dirty="0">
                <a:solidFill>
                  <a:srgbClr val="FFFFFF"/>
                </a:solidFill>
                <a:latin typeface="Roboto Lt"/>
                <a:cs typeface="Roboto Lt"/>
              </a:rPr>
              <a:t> TRASMISSIBILI</a:t>
            </a:r>
            <a:r>
              <a:rPr sz="1400" spc="-20" dirty="0">
                <a:solidFill>
                  <a:srgbClr val="FFFFFF"/>
                </a:solidFill>
                <a:latin typeface="Roboto Lt"/>
                <a:cs typeface="Roboto Lt"/>
              </a:rPr>
              <a:t> </a:t>
            </a:r>
            <a:r>
              <a:rPr sz="1400" spc="-5" dirty="0">
                <a:solidFill>
                  <a:srgbClr val="FFFFFF"/>
                </a:solidFill>
                <a:latin typeface="Roboto Lt"/>
                <a:cs typeface="Roboto Lt"/>
              </a:rPr>
              <a:t>(MST)</a:t>
            </a:r>
            <a:endParaRPr sz="1400" dirty="0">
              <a:latin typeface="Roboto Lt"/>
              <a:cs typeface="Roboto Lt"/>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8306" y="828833"/>
            <a:ext cx="2576893" cy="391160"/>
          </a:xfrm>
          <a:prstGeom prst="rect">
            <a:avLst/>
          </a:prstGeom>
        </p:spPr>
        <p:txBody>
          <a:bodyPr vert="horz" wrap="square" lIns="0" tIns="12700" rIns="0" bIns="0" rtlCol="0">
            <a:spAutoFit/>
          </a:bodyPr>
          <a:lstStyle/>
          <a:p>
            <a:pPr marL="12700">
              <a:lnSpc>
                <a:spcPct val="100000"/>
              </a:lnSpc>
              <a:spcBef>
                <a:spcPts val="100"/>
              </a:spcBef>
            </a:pPr>
            <a:r>
              <a:rPr spc="-5" dirty="0"/>
              <a:t>L’autotest</a:t>
            </a:r>
            <a:r>
              <a:rPr spc="-45" dirty="0"/>
              <a:t> </a:t>
            </a:r>
            <a:r>
              <a:rPr spc="15" dirty="0"/>
              <a:t>VIH</a:t>
            </a:r>
          </a:p>
        </p:txBody>
      </p:sp>
      <p:sp>
        <p:nvSpPr>
          <p:cNvPr id="3" name="object 3"/>
          <p:cNvSpPr txBox="1"/>
          <p:nvPr/>
        </p:nvSpPr>
        <p:spPr>
          <a:xfrm>
            <a:off x="1357499" y="2855031"/>
            <a:ext cx="7214870" cy="3604260"/>
          </a:xfrm>
          <a:prstGeom prst="rect">
            <a:avLst/>
          </a:prstGeom>
        </p:spPr>
        <p:txBody>
          <a:bodyPr vert="horz" wrap="square" lIns="0" tIns="10795" rIns="0" bIns="0" rtlCol="0">
            <a:spAutoFit/>
          </a:bodyPr>
          <a:lstStyle/>
          <a:p>
            <a:pPr marL="50800" marR="234950" algn="just">
              <a:lnSpc>
                <a:spcPct val="100699"/>
              </a:lnSpc>
              <a:spcBef>
                <a:spcPts val="85"/>
              </a:spcBef>
            </a:pPr>
            <a:r>
              <a:rPr sz="1800" b="1" dirty="0">
                <a:latin typeface="Roboto Cn"/>
                <a:cs typeface="Roboto Cn"/>
              </a:rPr>
              <a:t>autotest </a:t>
            </a:r>
            <a:r>
              <a:rPr sz="1800" b="1" spc="10" dirty="0">
                <a:latin typeface="Roboto Cn"/>
                <a:cs typeface="Roboto Cn"/>
              </a:rPr>
              <a:t>VHI</a:t>
            </a:r>
            <a:r>
              <a:rPr sz="1800" b="1" spc="15" baseline="30092" dirty="0">
                <a:latin typeface="Arial"/>
                <a:cs typeface="Arial"/>
              </a:rPr>
              <a:t>®</a:t>
            </a:r>
            <a:r>
              <a:rPr sz="1800" b="1" spc="10" dirty="0">
                <a:latin typeface="Roboto Cn"/>
                <a:cs typeface="Roboto Cn"/>
              </a:rPr>
              <a:t>, </a:t>
            </a:r>
            <a:r>
              <a:rPr sz="1800" spc="-95" dirty="0">
                <a:latin typeface="Roboto Lt"/>
                <a:cs typeface="Roboto Lt"/>
              </a:rPr>
              <a:t>disponibile </a:t>
            </a:r>
            <a:r>
              <a:rPr sz="1800" spc="-125" dirty="0">
                <a:latin typeface="Roboto Lt"/>
                <a:cs typeface="Roboto Lt"/>
              </a:rPr>
              <a:t>a </a:t>
            </a:r>
            <a:r>
              <a:rPr sz="1800" spc="-135" dirty="0">
                <a:latin typeface="Roboto Lt"/>
                <a:cs typeface="Roboto Lt"/>
              </a:rPr>
              <a:t>pagamento </a:t>
            </a:r>
            <a:r>
              <a:rPr sz="1800" spc="-114" dirty="0">
                <a:latin typeface="Roboto Lt"/>
                <a:cs typeface="Roboto Lt"/>
              </a:rPr>
              <a:t>presso </a:t>
            </a:r>
            <a:r>
              <a:rPr sz="1800" spc="-70" dirty="0">
                <a:latin typeface="Roboto Lt"/>
                <a:cs typeface="Roboto Lt"/>
              </a:rPr>
              <a:t>le </a:t>
            </a:r>
            <a:r>
              <a:rPr sz="1800" spc="-110" dirty="0">
                <a:latin typeface="Roboto Lt"/>
                <a:cs typeface="Roboto Lt"/>
              </a:rPr>
              <a:t>farmacie </a:t>
            </a:r>
            <a:r>
              <a:rPr sz="1800" spc="-120" dirty="0">
                <a:latin typeface="Roboto Lt"/>
                <a:cs typeface="Roboto Lt"/>
              </a:rPr>
              <a:t>senza </a:t>
            </a:r>
            <a:r>
              <a:rPr sz="1800" spc="-100" dirty="0">
                <a:latin typeface="Roboto Lt"/>
                <a:cs typeface="Roboto Lt"/>
              </a:rPr>
              <a:t>prescrizione </a:t>
            </a:r>
            <a:r>
              <a:rPr sz="1800" spc="-95" dirty="0">
                <a:latin typeface="Roboto Lt"/>
                <a:cs typeface="Roboto Lt"/>
              </a:rPr>
              <a:t> </a:t>
            </a:r>
            <a:r>
              <a:rPr sz="1800" spc="-110" dirty="0">
                <a:latin typeface="Roboto Lt"/>
                <a:cs typeface="Roboto Lt"/>
              </a:rPr>
              <a:t>medica, </a:t>
            </a:r>
            <a:r>
              <a:rPr sz="1800" spc="-105" dirty="0">
                <a:latin typeface="Roboto Lt"/>
                <a:cs typeface="Roboto Lt"/>
              </a:rPr>
              <a:t>è </a:t>
            </a:r>
            <a:r>
              <a:rPr sz="1800" spc="-140" dirty="0">
                <a:latin typeface="Roboto Lt"/>
                <a:cs typeface="Roboto Lt"/>
              </a:rPr>
              <a:t>un </a:t>
            </a:r>
            <a:r>
              <a:rPr sz="1800" spc="-95" dirty="0">
                <a:latin typeface="Roboto Lt"/>
                <a:cs typeface="Roboto Lt"/>
              </a:rPr>
              <a:t>presidio </a:t>
            </a:r>
            <a:r>
              <a:rPr sz="1800" spc="-105" dirty="0">
                <a:latin typeface="Roboto Lt"/>
                <a:cs typeface="Roboto Lt"/>
              </a:rPr>
              <a:t>diagnostico </a:t>
            </a:r>
            <a:r>
              <a:rPr sz="1800" spc="-145" dirty="0">
                <a:latin typeface="Roboto Lt"/>
                <a:cs typeface="Roboto Lt"/>
              </a:rPr>
              <a:t>monouso </a:t>
            </a:r>
            <a:r>
              <a:rPr sz="1800" spc="-105" dirty="0">
                <a:latin typeface="Roboto Lt"/>
                <a:cs typeface="Roboto Lt"/>
              </a:rPr>
              <a:t>e </a:t>
            </a:r>
            <a:r>
              <a:rPr sz="1800" spc="-135" dirty="0">
                <a:latin typeface="Roboto Lt"/>
                <a:cs typeface="Roboto Lt"/>
              </a:rPr>
              <a:t>può </a:t>
            </a:r>
            <a:r>
              <a:rPr sz="1800" spc="-110" dirty="0">
                <a:latin typeface="Roboto Lt"/>
                <a:cs typeface="Roboto Lt"/>
              </a:rPr>
              <a:t>essere </a:t>
            </a:r>
            <a:r>
              <a:rPr sz="1800" spc="-105" dirty="0">
                <a:latin typeface="Roboto Lt"/>
                <a:cs typeface="Roboto Lt"/>
              </a:rPr>
              <a:t>eseguito </a:t>
            </a:r>
            <a:r>
              <a:rPr sz="1800" spc="-125" dirty="0">
                <a:latin typeface="Roboto Lt"/>
                <a:cs typeface="Roboto Lt"/>
              </a:rPr>
              <a:t>da </a:t>
            </a:r>
            <a:r>
              <a:rPr sz="1800" spc="-114" dirty="0">
                <a:latin typeface="Roboto Lt"/>
                <a:cs typeface="Roboto Lt"/>
              </a:rPr>
              <a:t>persone </a:t>
            </a:r>
            <a:r>
              <a:rPr sz="1800" spc="-110" dirty="0">
                <a:latin typeface="Roboto Lt"/>
                <a:cs typeface="Roboto Lt"/>
              </a:rPr>
              <a:t> </a:t>
            </a:r>
            <a:r>
              <a:rPr sz="1800" spc="-135" dirty="0">
                <a:latin typeface="Roboto Lt"/>
                <a:cs typeface="Roboto Lt"/>
              </a:rPr>
              <a:t>non</a:t>
            </a:r>
            <a:r>
              <a:rPr sz="1800" spc="-40" dirty="0">
                <a:latin typeface="Roboto Lt"/>
                <a:cs typeface="Roboto Lt"/>
              </a:rPr>
              <a:t> </a:t>
            </a:r>
            <a:r>
              <a:rPr sz="1800" spc="-105" dirty="0">
                <a:latin typeface="Roboto Lt"/>
                <a:cs typeface="Roboto Lt"/>
              </a:rPr>
              <a:t>esperte</a:t>
            </a:r>
            <a:r>
              <a:rPr sz="1800" spc="-40" dirty="0">
                <a:latin typeface="Roboto Lt"/>
                <a:cs typeface="Roboto Lt"/>
              </a:rPr>
              <a:t> </a:t>
            </a:r>
            <a:r>
              <a:rPr sz="1800" spc="-90" dirty="0">
                <a:latin typeface="Roboto Lt"/>
                <a:cs typeface="Roboto Lt"/>
              </a:rPr>
              <a:t>in</a:t>
            </a:r>
            <a:r>
              <a:rPr sz="1800" spc="-40" dirty="0">
                <a:latin typeface="Roboto Lt"/>
                <a:cs typeface="Roboto Lt"/>
              </a:rPr>
              <a:t> </a:t>
            </a:r>
            <a:r>
              <a:rPr sz="1800" spc="-140" dirty="0">
                <a:latin typeface="Roboto Lt"/>
                <a:cs typeface="Roboto Lt"/>
              </a:rPr>
              <a:t>un</a:t>
            </a:r>
            <a:r>
              <a:rPr sz="1800" spc="-40" dirty="0">
                <a:latin typeface="Roboto Lt"/>
                <a:cs typeface="Roboto Lt"/>
              </a:rPr>
              <a:t> </a:t>
            </a:r>
            <a:r>
              <a:rPr sz="1800" spc="-120" dirty="0">
                <a:latin typeface="Roboto Lt"/>
                <a:cs typeface="Roboto Lt"/>
              </a:rPr>
              <a:t>ambiente</a:t>
            </a:r>
            <a:r>
              <a:rPr sz="1800" spc="-40" dirty="0">
                <a:latin typeface="Roboto Lt"/>
                <a:cs typeface="Roboto Lt"/>
              </a:rPr>
              <a:t> </a:t>
            </a:r>
            <a:r>
              <a:rPr sz="1800" spc="-100" dirty="0">
                <a:latin typeface="Roboto Lt"/>
                <a:cs typeface="Roboto Lt"/>
              </a:rPr>
              <a:t>privato</a:t>
            </a:r>
            <a:endParaRPr sz="1800">
              <a:latin typeface="Roboto Lt"/>
              <a:cs typeface="Roboto Lt"/>
            </a:endParaRPr>
          </a:p>
          <a:p>
            <a:pPr>
              <a:lnSpc>
                <a:spcPct val="100000"/>
              </a:lnSpc>
              <a:spcBef>
                <a:spcPts val="5"/>
              </a:spcBef>
            </a:pPr>
            <a:endParaRPr sz="1800">
              <a:latin typeface="Roboto Lt"/>
              <a:cs typeface="Roboto Lt"/>
            </a:endParaRPr>
          </a:p>
          <a:p>
            <a:pPr marL="508000" marR="93980" indent="-351790">
              <a:lnSpc>
                <a:spcPct val="101600"/>
              </a:lnSpc>
              <a:buFont typeface="Arial MT"/>
              <a:buChar char="●"/>
              <a:tabLst>
                <a:tab pos="507365" algn="l"/>
                <a:tab pos="508000" algn="l"/>
              </a:tabLst>
            </a:pPr>
            <a:r>
              <a:rPr sz="1600" b="1" dirty="0">
                <a:latin typeface="Roboto Cn"/>
                <a:cs typeface="Roboto Cn"/>
              </a:rPr>
              <a:t>autotest</a:t>
            </a:r>
            <a:r>
              <a:rPr sz="1600" b="1" spc="15" dirty="0">
                <a:latin typeface="Roboto Cn"/>
                <a:cs typeface="Roboto Cn"/>
              </a:rPr>
              <a:t> VHI</a:t>
            </a:r>
            <a:r>
              <a:rPr sz="1575" b="1" spc="22" baseline="31746" dirty="0">
                <a:latin typeface="Arial"/>
                <a:cs typeface="Arial"/>
              </a:rPr>
              <a:t>®</a:t>
            </a:r>
            <a:r>
              <a:rPr sz="1575" b="1" spc="104" baseline="31746" dirty="0">
                <a:latin typeface="Arial"/>
                <a:cs typeface="Arial"/>
              </a:rPr>
              <a:t> </a:t>
            </a:r>
            <a:r>
              <a:rPr sz="1600" spc="-95" dirty="0">
                <a:latin typeface="Roboto Lt"/>
                <a:cs typeface="Roboto Lt"/>
              </a:rPr>
              <a:t>è</a:t>
            </a:r>
            <a:r>
              <a:rPr sz="1600" spc="50" dirty="0">
                <a:latin typeface="Roboto Lt"/>
                <a:cs typeface="Roboto Lt"/>
              </a:rPr>
              <a:t> </a:t>
            </a:r>
            <a:r>
              <a:rPr sz="1600" spc="-125" dirty="0">
                <a:latin typeface="Roboto Lt"/>
                <a:cs typeface="Roboto Lt"/>
              </a:rPr>
              <a:t>un</a:t>
            </a:r>
            <a:r>
              <a:rPr sz="1600" spc="-25" dirty="0">
                <a:latin typeface="Roboto Lt"/>
                <a:cs typeface="Roboto Lt"/>
              </a:rPr>
              <a:t> </a:t>
            </a:r>
            <a:r>
              <a:rPr sz="1600" spc="-125" dirty="0">
                <a:latin typeface="Roboto Lt"/>
                <a:cs typeface="Roboto Lt"/>
              </a:rPr>
              <a:t>esame</a:t>
            </a:r>
            <a:r>
              <a:rPr sz="1600" spc="-30" dirty="0">
                <a:latin typeface="Roboto Lt"/>
                <a:cs typeface="Roboto Lt"/>
              </a:rPr>
              <a:t> </a:t>
            </a:r>
            <a:r>
              <a:rPr sz="1600" spc="-75" dirty="0">
                <a:latin typeface="Roboto Lt"/>
                <a:cs typeface="Roboto Lt"/>
              </a:rPr>
              <a:t>di</a:t>
            </a:r>
            <a:r>
              <a:rPr sz="1600" spc="-30" dirty="0">
                <a:latin typeface="Roboto Lt"/>
                <a:cs typeface="Roboto Lt"/>
              </a:rPr>
              <a:t> </a:t>
            </a:r>
            <a:r>
              <a:rPr sz="1600" spc="-100" dirty="0">
                <a:latin typeface="Roboto Lt"/>
                <a:cs typeface="Roboto Lt"/>
              </a:rPr>
              <a:t>screening</a:t>
            </a:r>
            <a:r>
              <a:rPr sz="1600" spc="-25" dirty="0">
                <a:latin typeface="Roboto Lt"/>
                <a:cs typeface="Roboto Lt"/>
              </a:rPr>
              <a:t> </a:t>
            </a:r>
            <a:r>
              <a:rPr sz="1600" spc="-95" dirty="0">
                <a:latin typeface="Roboto Lt"/>
                <a:cs typeface="Roboto Lt"/>
              </a:rPr>
              <a:t>per</a:t>
            </a:r>
            <a:r>
              <a:rPr sz="1600" spc="-30" dirty="0">
                <a:latin typeface="Roboto Lt"/>
                <a:cs typeface="Roboto Lt"/>
              </a:rPr>
              <a:t> </a:t>
            </a:r>
            <a:r>
              <a:rPr sz="1600" spc="-90" dirty="0">
                <a:latin typeface="Roboto Lt"/>
                <a:cs typeface="Roboto Lt"/>
              </a:rPr>
              <a:t>l’HIV</a:t>
            </a:r>
            <a:r>
              <a:rPr sz="1600" spc="-30" dirty="0">
                <a:latin typeface="Roboto Lt"/>
                <a:cs typeface="Roboto Lt"/>
              </a:rPr>
              <a:t> </a:t>
            </a:r>
            <a:r>
              <a:rPr sz="1600" spc="-35" dirty="0">
                <a:latin typeface="Roboto Lt"/>
                <a:cs typeface="Roboto Lt"/>
              </a:rPr>
              <a:t>(il</a:t>
            </a:r>
            <a:r>
              <a:rPr sz="1600" spc="-30" dirty="0">
                <a:latin typeface="Roboto Lt"/>
                <a:cs typeface="Roboto Lt"/>
              </a:rPr>
              <a:t> </a:t>
            </a:r>
            <a:r>
              <a:rPr sz="1600" spc="-90" dirty="0">
                <a:latin typeface="Roboto Lt"/>
                <a:cs typeface="Roboto Lt"/>
              </a:rPr>
              <a:t>virus</a:t>
            </a:r>
            <a:r>
              <a:rPr sz="1600" spc="-25" dirty="0">
                <a:latin typeface="Roboto Lt"/>
                <a:cs typeface="Roboto Lt"/>
              </a:rPr>
              <a:t> </a:t>
            </a:r>
            <a:r>
              <a:rPr sz="1600" spc="-95" dirty="0">
                <a:latin typeface="Roboto Lt"/>
                <a:cs typeface="Roboto Lt"/>
              </a:rPr>
              <a:t>responsabile</a:t>
            </a:r>
            <a:r>
              <a:rPr sz="1600" spc="-30" dirty="0">
                <a:latin typeface="Roboto Lt"/>
                <a:cs typeface="Roboto Lt"/>
              </a:rPr>
              <a:t> </a:t>
            </a:r>
            <a:r>
              <a:rPr sz="1600" spc="-90" dirty="0">
                <a:latin typeface="Roboto Lt"/>
                <a:cs typeface="Roboto Lt"/>
              </a:rPr>
              <a:t>dell’AIDS)</a:t>
            </a:r>
            <a:r>
              <a:rPr sz="1600" spc="-30" dirty="0">
                <a:latin typeface="Roboto Lt"/>
                <a:cs typeface="Roboto Lt"/>
              </a:rPr>
              <a:t> </a:t>
            </a:r>
            <a:r>
              <a:rPr sz="1600" spc="-110" dirty="0">
                <a:latin typeface="Roboto Lt"/>
                <a:cs typeface="Roboto Lt"/>
              </a:rPr>
              <a:t>che </a:t>
            </a:r>
            <a:r>
              <a:rPr sz="1600" spc="-375" dirty="0">
                <a:latin typeface="Roboto Lt"/>
                <a:cs typeface="Roboto Lt"/>
              </a:rPr>
              <a:t> </a:t>
            </a:r>
            <a:r>
              <a:rPr sz="1600" spc="-70" dirty="0">
                <a:latin typeface="Roboto Lt"/>
                <a:cs typeface="Roboto Lt"/>
              </a:rPr>
              <a:t>si</a:t>
            </a:r>
            <a:r>
              <a:rPr sz="1600" spc="-35" dirty="0">
                <a:latin typeface="Roboto Lt"/>
                <a:cs typeface="Roboto Lt"/>
              </a:rPr>
              <a:t> </a:t>
            </a:r>
            <a:r>
              <a:rPr sz="1600" spc="-110" dirty="0">
                <a:latin typeface="Roboto Lt"/>
                <a:cs typeface="Roboto Lt"/>
              </a:rPr>
              <a:t>esegue</a:t>
            </a:r>
            <a:r>
              <a:rPr sz="1600" spc="-35" dirty="0">
                <a:latin typeface="Roboto Lt"/>
                <a:cs typeface="Roboto Lt"/>
              </a:rPr>
              <a:t> </a:t>
            </a:r>
            <a:r>
              <a:rPr sz="1600" spc="-114" dirty="0">
                <a:latin typeface="Roboto Lt"/>
                <a:cs typeface="Roboto Lt"/>
              </a:rPr>
              <a:t>su</a:t>
            </a:r>
            <a:r>
              <a:rPr sz="1600" spc="-35" dirty="0">
                <a:latin typeface="Roboto Lt"/>
                <a:cs typeface="Roboto Lt"/>
              </a:rPr>
              <a:t> </a:t>
            </a:r>
            <a:r>
              <a:rPr sz="1600" spc="-125" dirty="0">
                <a:latin typeface="Roboto Lt"/>
                <a:cs typeface="Roboto Lt"/>
              </a:rPr>
              <a:t>un</a:t>
            </a:r>
            <a:r>
              <a:rPr sz="1600" spc="-35" dirty="0">
                <a:latin typeface="Roboto Lt"/>
                <a:cs typeface="Roboto Lt"/>
              </a:rPr>
              <a:t> </a:t>
            </a:r>
            <a:r>
              <a:rPr sz="1600" spc="-85" dirty="0">
                <a:latin typeface="Roboto Lt"/>
                <a:cs typeface="Roboto Lt"/>
              </a:rPr>
              <a:t>prelievo</a:t>
            </a:r>
            <a:r>
              <a:rPr sz="1600" spc="-35" dirty="0">
                <a:latin typeface="Roboto Lt"/>
                <a:cs typeface="Roboto Lt"/>
              </a:rPr>
              <a:t> </a:t>
            </a:r>
            <a:r>
              <a:rPr sz="1600" spc="-75" dirty="0">
                <a:latin typeface="Roboto Lt"/>
                <a:cs typeface="Roboto Lt"/>
              </a:rPr>
              <a:t>di</a:t>
            </a:r>
            <a:r>
              <a:rPr sz="1600" spc="-35" dirty="0">
                <a:latin typeface="Roboto Lt"/>
                <a:cs typeface="Roboto Lt"/>
              </a:rPr>
              <a:t> </a:t>
            </a:r>
            <a:r>
              <a:rPr sz="1600" spc="-114" dirty="0">
                <a:latin typeface="Roboto Lt"/>
                <a:cs typeface="Roboto Lt"/>
              </a:rPr>
              <a:t>sangue</a:t>
            </a:r>
            <a:r>
              <a:rPr sz="1600" spc="-30" dirty="0">
                <a:latin typeface="Roboto Lt"/>
                <a:cs typeface="Roboto Lt"/>
              </a:rPr>
              <a:t> </a:t>
            </a:r>
            <a:r>
              <a:rPr sz="1600" spc="-85" dirty="0">
                <a:latin typeface="Roboto Lt"/>
                <a:cs typeface="Roboto Lt"/>
              </a:rPr>
              <a:t>dal</a:t>
            </a:r>
            <a:r>
              <a:rPr sz="1600" spc="-35" dirty="0">
                <a:latin typeface="Roboto Lt"/>
                <a:cs typeface="Roboto Lt"/>
              </a:rPr>
              <a:t> </a:t>
            </a:r>
            <a:r>
              <a:rPr sz="1600" spc="-85" dirty="0">
                <a:latin typeface="Roboto Lt"/>
                <a:cs typeface="Roboto Lt"/>
              </a:rPr>
              <a:t>polpastrello</a:t>
            </a:r>
            <a:r>
              <a:rPr sz="1600" spc="-35" dirty="0">
                <a:latin typeface="Roboto Lt"/>
                <a:cs typeface="Roboto Lt"/>
              </a:rPr>
              <a:t> </a:t>
            </a:r>
            <a:r>
              <a:rPr sz="1600" spc="-75" dirty="0">
                <a:latin typeface="Roboto Lt"/>
                <a:cs typeface="Roboto Lt"/>
              </a:rPr>
              <a:t>delle</a:t>
            </a:r>
            <a:r>
              <a:rPr sz="1600" spc="-35" dirty="0">
                <a:latin typeface="Roboto Lt"/>
                <a:cs typeface="Roboto Lt"/>
              </a:rPr>
              <a:t> </a:t>
            </a:r>
            <a:r>
              <a:rPr sz="1600" spc="-65" dirty="0">
                <a:latin typeface="Roboto Lt"/>
                <a:cs typeface="Roboto Lt"/>
              </a:rPr>
              <a:t>dita.</a:t>
            </a:r>
            <a:endParaRPr sz="1600">
              <a:latin typeface="Roboto Lt"/>
              <a:cs typeface="Roboto Lt"/>
            </a:endParaRPr>
          </a:p>
          <a:p>
            <a:pPr marL="508000" marR="488315" indent="-351790">
              <a:lnSpc>
                <a:spcPct val="101600"/>
              </a:lnSpc>
              <a:buFont typeface="Arial MT"/>
              <a:buChar char="●"/>
              <a:tabLst>
                <a:tab pos="507365" algn="l"/>
                <a:tab pos="508000" algn="l"/>
              </a:tabLst>
            </a:pPr>
            <a:r>
              <a:rPr sz="1600" spc="-85" dirty="0">
                <a:latin typeface="Roboto Lt"/>
                <a:cs typeface="Roboto Lt"/>
              </a:rPr>
              <a:t>Si</a:t>
            </a:r>
            <a:r>
              <a:rPr sz="1600" spc="-30" dirty="0">
                <a:latin typeface="Roboto Lt"/>
                <a:cs typeface="Roboto Lt"/>
              </a:rPr>
              <a:t> </a:t>
            </a:r>
            <a:r>
              <a:rPr sz="1600" spc="-80" dirty="0">
                <a:latin typeface="Roboto Lt"/>
                <a:cs typeface="Roboto Lt"/>
              </a:rPr>
              <a:t>tratta</a:t>
            </a:r>
            <a:r>
              <a:rPr sz="1600" spc="-30" dirty="0">
                <a:latin typeface="Roboto Lt"/>
                <a:cs typeface="Roboto Lt"/>
              </a:rPr>
              <a:t> </a:t>
            </a:r>
            <a:r>
              <a:rPr sz="1600" spc="-75" dirty="0">
                <a:latin typeface="Roboto Lt"/>
                <a:cs typeface="Roboto Lt"/>
              </a:rPr>
              <a:t>di</a:t>
            </a:r>
            <a:r>
              <a:rPr sz="1600" spc="-30" dirty="0">
                <a:latin typeface="Roboto Lt"/>
                <a:cs typeface="Roboto Lt"/>
              </a:rPr>
              <a:t> </a:t>
            </a:r>
            <a:r>
              <a:rPr sz="1600" spc="-125" dirty="0">
                <a:latin typeface="Roboto Lt"/>
                <a:cs typeface="Roboto Lt"/>
              </a:rPr>
              <a:t>un</a:t>
            </a:r>
            <a:r>
              <a:rPr sz="1600" spc="-30" dirty="0">
                <a:latin typeface="Roboto Lt"/>
                <a:cs typeface="Roboto Lt"/>
              </a:rPr>
              <a:t> </a:t>
            </a:r>
            <a:r>
              <a:rPr sz="1600" spc="-110" dirty="0">
                <a:latin typeface="Roboto Lt"/>
                <a:cs typeface="Roboto Lt"/>
              </a:rPr>
              <a:t>auto-test</a:t>
            </a:r>
            <a:r>
              <a:rPr sz="1600" spc="-30" dirty="0">
                <a:latin typeface="Roboto Lt"/>
                <a:cs typeface="Roboto Lt"/>
              </a:rPr>
              <a:t> </a:t>
            </a:r>
            <a:r>
              <a:rPr sz="1600" spc="-75" dirty="0">
                <a:latin typeface="Roboto Lt"/>
                <a:cs typeface="Roboto Lt"/>
              </a:rPr>
              <a:t>affidabile</a:t>
            </a:r>
            <a:r>
              <a:rPr sz="1600" spc="-30" dirty="0">
                <a:latin typeface="Roboto Lt"/>
                <a:cs typeface="Roboto Lt"/>
              </a:rPr>
              <a:t> </a:t>
            </a:r>
            <a:r>
              <a:rPr sz="1600" spc="-95" dirty="0">
                <a:latin typeface="Roboto Lt"/>
                <a:cs typeface="Roboto Lt"/>
              </a:rPr>
              <a:t>per</a:t>
            </a:r>
            <a:r>
              <a:rPr sz="1600" spc="-30" dirty="0">
                <a:latin typeface="Roboto Lt"/>
                <a:cs typeface="Roboto Lt"/>
              </a:rPr>
              <a:t> </a:t>
            </a:r>
            <a:r>
              <a:rPr sz="1600" spc="-70" dirty="0">
                <a:latin typeface="Roboto Lt"/>
                <a:cs typeface="Roboto Lt"/>
              </a:rPr>
              <a:t>la</a:t>
            </a:r>
            <a:r>
              <a:rPr sz="1600" spc="-30" dirty="0">
                <a:latin typeface="Roboto Lt"/>
                <a:cs typeface="Roboto Lt"/>
              </a:rPr>
              <a:t> </a:t>
            </a:r>
            <a:r>
              <a:rPr sz="1600" spc="-95" dirty="0">
                <a:latin typeface="Roboto Lt"/>
                <a:cs typeface="Roboto Lt"/>
              </a:rPr>
              <a:t>diagnosi</a:t>
            </a:r>
            <a:r>
              <a:rPr sz="1600" spc="-25" dirty="0">
                <a:latin typeface="Roboto Lt"/>
                <a:cs typeface="Roboto Lt"/>
              </a:rPr>
              <a:t> </a:t>
            </a:r>
            <a:r>
              <a:rPr sz="1600" spc="-75" dirty="0">
                <a:latin typeface="Roboto Lt"/>
                <a:cs typeface="Roboto Lt"/>
              </a:rPr>
              <a:t>delle</a:t>
            </a:r>
            <a:r>
              <a:rPr sz="1600" spc="-30" dirty="0">
                <a:latin typeface="Roboto Lt"/>
                <a:cs typeface="Roboto Lt"/>
              </a:rPr>
              <a:t> </a:t>
            </a:r>
            <a:r>
              <a:rPr sz="1600" spc="-80" dirty="0">
                <a:latin typeface="Roboto Lt"/>
                <a:cs typeface="Roboto Lt"/>
              </a:rPr>
              <a:t>infezioni</a:t>
            </a:r>
            <a:r>
              <a:rPr sz="1600" spc="-30" dirty="0">
                <a:latin typeface="Roboto Lt"/>
                <a:cs typeface="Roboto Lt"/>
              </a:rPr>
              <a:t> </a:t>
            </a:r>
            <a:r>
              <a:rPr sz="1600" spc="-114" dirty="0">
                <a:latin typeface="Roboto Lt"/>
                <a:cs typeface="Roboto Lt"/>
              </a:rPr>
              <a:t>da</a:t>
            </a:r>
            <a:r>
              <a:rPr sz="1600" spc="-30" dirty="0">
                <a:latin typeface="Roboto Lt"/>
                <a:cs typeface="Roboto Lt"/>
              </a:rPr>
              <a:t> </a:t>
            </a:r>
            <a:r>
              <a:rPr sz="1600" spc="-105" dirty="0">
                <a:latin typeface="Roboto Lt"/>
                <a:cs typeface="Roboto Lt"/>
              </a:rPr>
              <a:t>HIV</a:t>
            </a:r>
            <a:r>
              <a:rPr sz="1600" spc="-30" dirty="0">
                <a:latin typeface="Roboto Lt"/>
                <a:cs typeface="Roboto Lt"/>
              </a:rPr>
              <a:t> </a:t>
            </a:r>
            <a:r>
              <a:rPr sz="1600" spc="-105" dirty="0">
                <a:latin typeface="Roboto Lt"/>
                <a:cs typeface="Roboto Lt"/>
              </a:rPr>
              <a:t>avvenute </a:t>
            </a:r>
            <a:r>
              <a:rPr sz="1600" spc="-375" dirty="0">
                <a:latin typeface="Roboto Lt"/>
                <a:cs typeface="Roboto Lt"/>
              </a:rPr>
              <a:t> </a:t>
            </a:r>
            <a:r>
              <a:rPr sz="1600" spc="-114" dirty="0">
                <a:latin typeface="Roboto Lt"/>
                <a:cs typeface="Roboto Lt"/>
              </a:rPr>
              <a:t>almeno</a:t>
            </a:r>
            <a:r>
              <a:rPr sz="1600" spc="-40" dirty="0">
                <a:latin typeface="Roboto Lt"/>
                <a:cs typeface="Roboto Lt"/>
              </a:rPr>
              <a:t> </a:t>
            </a:r>
            <a:r>
              <a:rPr sz="1600" spc="-75" dirty="0">
                <a:latin typeface="Roboto Lt"/>
                <a:cs typeface="Roboto Lt"/>
              </a:rPr>
              <a:t>tre</a:t>
            </a:r>
            <a:r>
              <a:rPr sz="1600" spc="-35" dirty="0">
                <a:latin typeface="Roboto Lt"/>
                <a:cs typeface="Roboto Lt"/>
              </a:rPr>
              <a:t> </a:t>
            </a:r>
            <a:r>
              <a:rPr sz="1600" spc="-110" dirty="0">
                <a:latin typeface="Roboto Lt"/>
                <a:cs typeface="Roboto Lt"/>
              </a:rPr>
              <a:t>mesi</a:t>
            </a:r>
            <a:r>
              <a:rPr sz="1600" spc="-35" dirty="0">
                <a:latin typeface="Roboto Lt"/>
                <a:cs typeface="Roboto Lt"/>
              </a:rPr>
              <a:t> </a:t>
            </a:r>
            <a:r>
              <a:rPr sz="1600" spc="-90" dirty="0">
                <a:latin typeface="Roboto Lt"/>
                <a:cs typeface="Roboto Lt"/>
              </a:rPr>
              <a:t>prima.</a:t>
            </a:r>
            <a:endParaRPr sz="1600">
              <a:latin typeface="Roboto Lt"/>
              <a:cs typeface="Roboto Lt"/>
            </a:endParaRPr>
          </a:p>
          <a:p>
            <a:pPr marL="508000" indent="-351790">
              <a:lnSpc>
                <a:spcPct val="100000"/>
              </a:lnSpc>
              <a:spcBef>
                <a:spcPts val="30"/>
              </a:spcBef>
              <a:buFont typeface="Arial MT"/>
              <a:buChar char="●"/>
              <a:tabLst>
                <a:tab pos="507365" algn="l"/>
                <a:tab pos="508000" algn="l"/>
              </a:tabLst>
            </a:pPr>
            <a:r>
              <a:rPr sz="1600" b="1" dirty="0">
                <a:latin typeface="Roboto Cn"/>
                <a:cs typeface="Roboto Cn"/>
              </a:rPr>
              <a:t>autotest</a:t>
            </a:r>
            <a:r>
              <a:rPr sz="1600" b="1" spc="10" dirty="0">
                <a:latin typeface="Roboto Cn"/>
                <a:cs typeface="Roboto Cn"/>
              </a:rPr>
              <a:t> </a:t>
            </a:r>
            <a:r>
              <a:rPr sz="1600" b="1" spc="15" dirty="0">
                <a:latin typeface="Roboto Cn"/>
                <a:cs typeface="Roboto Cn"/>
              </a:rPr>
              <a:t>VHI</a:t>
            </a:r>
            <a:r>
              <a:rPr sz="1575" b="1" spc="22" baseline="31746" dirty="0">
                <a:latin typeface="Arial"/>
                <a:cs typeface="Arial"/>
              </a:rPr>
              <a:t>®</a:t>
            </a:r>
            <a:r>
              <a:rPr sz="1575" b="1" spc="112" baseline="31746" dirty="0">
                <a:latin typeface="Arial"/>
                <a:cs typeface="Arial"/>
              </a:rPr>
              <a:t> </a:t>
            </a:r>
            <a:r>
              <a:rPr sz="1600" spc="-95" dirty="0">
                <a:latin typeface="Roboto Lt"/>
                <a:cs typeface="Roboto Lt"/>
              </a:rPr>
              <a:t>è</a:t>
            </a:r>
            <a:r>
              <a:rPr sz="1600" spc="40" dirty="0">
                <a:latin typeface="Roboto Lt"/>
                <a:cs typeface="Roboto Lt"/>
              </a:rPr>
              <a:t> </a:t>
            </a:r>
            <a:r>
              <a:rPr sz="1600" spc="-125" dirty="0">
                <a:latin typeface="Roboto Lt"/>
                <a:cs typeface="Roboto Lt"/>
              </a:rPr>
              <a:t>un</a:t>
            </a:r>
            <a:r>
              <a:rPr sz="1600" spc="-30" dirty="0">
                <a:latin typeface="Roboto Lt"/>
                <a:cs typeface="Roboto Lt"/>
              </a:rPr>
              <a:t> </a:t>
            </a:r>
            <a:r>
              <a:rPr sz="1600" spc="-85" dirty="0">
                <a:latin typeface="Roboto Lt"/>
                <a:cs typeface="Roboto Lt"/>
              </a:rPr>
              <a:t>presidio</a:t>
            </a:r>
            <a:r>
              <a:rPr sz="1600" spc="-35" dirty="0">
                <a:latin typeface="Roboto Lt"/>
                <a:cs typeface="Roboto Lt"/>
              </a:rPr>
              <a:t> </a:t>
            </a:r>
            <a:r>
              <a:rPr sz="1600" spc="-95" dirty="0">
                <a:latin typeface="Roboto Lt"/>
                <a:cs typeface="Roboto Lt"/>
              </a:rPr>
              <a:t>diagnostico</a:t>
            </a:r>
            <a:r>
              <a:rPr sz="1600" spc="-35" dirty="0">
                <a:latin typeface="Roboto Lt"/>
                <a:cs typeface="Roboto Lt"/>
              </a:rPr>
              <a:t> </a:t>
            </a:r>
            <a:r>
              <a:rPr sz="1600" spc="-130" dirty="0">
                <a:latin typeface="Roboto Lt"/>
                <a:cs typeface="Roboto Lt"/>
              </a:rPr>
              <a:t>monouso</a:t>
            </a:r>
            <a:r>
              <a:rPr sz="1600" spc="-30" dirty="0">
                <a:latin typeface="Roboto Lt"/>
                <a:cs typeface="Roboto Lt"/>
              </a:rPr>
              <a:t> </a:t>
            </a:r>
            <a:r>
              <a:rPr sz="1600" spc="-80" dirty="0">
                <a:latin typeface="Roboto Lt"/>
                <a:cs typeface="Roboto Lt"/>
              </a:rPr>
              <a:t>in</a:t>
            </a:r>
            <a:r>
              <a:rPr sz="1600" spc="-35" dirty="0">
                <a:latin typeface="Roboto Lt"/>
                <a:cs typeface="Roboto Lt"/>
              </a:rPr>
              <a:t> </a:t>
            </a:r>
            <a:r>
              <a:rPr sz="1600" spc="-65" dirty="0">
                <a:latin typeface="Roboto Lt"/>
                <a:cs typeface="Roboto Lt"/>
              </a:rPr>
              <a:t>vitro.</a:t>
            </a:r>
            <a:endParaRPr sz="1600">
              <a:latin typeface="Roboto Lt"/>
              <a:cs typeface="Roboto Lt"/>
            </a:endParaRPr>
          </a:p>
          <a:p>
            <a:pPr marL="508000" indent="-351790">
              <a:lnSpc>
                <a:spcPct val="100000"/>
              </a:lnSpc>
              <a:spcBef>
                <a:spcPts val="30"/>
              </a:spcBef>
              <a:buFont typeface="Arial MT"/>
              <a:buChar char="●"/>
              <a:tabLst>
                <a:tab pos="507365" algn="l"/>
                <a:tab pos="508000" algn="l"/>
              </a:tabLst>
            </a:pPr>
            <a:r>
              <a:rPr sz="1600" b="1" dirty="0">
                <a:latin typeface="Roboto Cn"/>
                <a:cs typeface="Roboto Cn"/>
              </a:rPr>
              <a:t>autotest</a:t>
            </a:r>
            <a:r>
              <a:rPr sz="1600" b="1" spc="15" dirty="0">
                <a:latin typeface="Roboto Cn"/>
                <a:cs typeface="Roboto Cn"/>
              </a:rPr>
              <a:t> VHI</a:t>
            </a:r>
            <a:r>
              <a:rPr sz="1575" b="1" spc="22" baseline="31746" dirty="0">
                <a:latin typeface="Arial"/>
                <a:cs typeface="Arial"/>
              </a:rPr>
              <a:t>®</a:t>
            </a:r>
            <a:r>
              <a:rPr sz="1575" b="1" spc="7" baseline="31746" dirty="0">
                <a:latin typeface="Arial"/>
                <a:cs typeface="Arial"/>
              </a:rPr>
              <a:t> </a:t>
            </a:r>
            <a:r>
              <a:rPr sz="1600" spc="-120" dirty="0">
                <a:latin typeface="Roboto Lt"/>
                <a:cs typeface="Roboto Lt"/>
              </a:rPr>
              <a:t>può</a:t>
            </a:r>
            <a:r>
              <a:rPr sz="1600" spc="-30" dirty="0">
                <a:latin typeface="Roboto Lt"/>
                <a:cs typeface="Roboto Lt"/>
              </a:rPr>
              <a:t> </a:t>
            </a:r>
            <a:r>
              <a:rPr sz="1600" spc="-95" dirty="0">
                <a:latin typeface="Roboto Lt"/>
                <a:cs typeface="Roboto Lt"/>
              </a:rPr>
              <a:t>essere</a:t>
            </a:r>
            <a:r>
              <a:rPr sz="1600" spc="-25" dirty="0">
                <a:latin typeface="Roboto Lt"/>
                <a:cs typeface="Roboto Lt"/>
              </a:rPr>
              <a:t> </a:t>
            </a:r>
            <a:r>
              <a:rPr sz="1600" spc="-95" dirty="0">
                <a:latin typeface="Roboto Lt"/>
                <a:cs typeface="Roboto Lt"/>
              </a:rPr>
              <a:t>eseguito</a:t>
            </a:r>
            <a:r>
              <a:rPr sz="1600" spc="-30" dirty="0">
                <a:latin typeface="Roboto Lt"/>
                <a:cs typeface="Roboto Lt"/>
              </a:rPr>
              <a:t> </a:t>
            </a:r>
            <a:r>
              <a:rPr sz="1600" spc="-114" dirty="0">
                <a:latin typeface="Roboto Lt"/>
                <a:cs typeface="Roboto Lt"/>
              </a:rPr>
              <a:t>da</a:t>
            </a:r>
            <a:r>
              <a:rPr sz="1600" spc="-30" dirty="0">
                <a:latin typeface="Roboto Lt"/>
                <a:cs typeface="Roboto Lt"/>
              </a:rPr>
              <a:t> </a:t>
            </a:r>
            <a:r>
              <a:rPr sz="1600" spc="-105" dirty="0">
                <a:latin typeface="Roboto Lt"/>
                <a:cs typeface="Roboto Lt"/>
              </a:rPr>
              <a:t>persone</a:t>
            </a:r>
            <a:r>
              <a:rPr sz="1600" spc="-30" dirty="0">
                <a:latin typeface="Roboto Lt"/>
                <a:cs typeface="Roboto Lt"/>
              </a:rPr>
              <a:t> </a:t>
            </a:r>
            <a:r>
              <a:rPr sz="1600" spc="-120" dirty="0">
                <a:latin typeface="Roboto Lt"/>
                <a:cs typeface="Roboto Lt"/>
              </a:rPr>
              <a:t>non</a:t>
            </a:r>
            <a:r>
              <a:rPr sz="1600" spc="-25" dirty="0">
                <a:latin typeface="Roboto Lt"/>
                <a:cs typeface="Roboto Lt"/>
              </a:rPr>
              <a:t> </a:t>
            </a:r>
            <a:r>
              <a:rPr sz="1600" spc="-95" dirty="0">
                <a:latin typeface="Roboto Lt"/>
                <a:cs typeface="Roboto Lt"/>
              </a:rPr>
              <a:t>esperte</a:t>
            </a:r>
            <a:r>
              <a:rPr sz="1600" spc="-30" dirty="0">
                <a:latin typeface="Roboto Lt"/>
                <a:cs typeface="Roboto Lt"/>
              </a:rPr>
              <a:t> </a:t>
            </a:r>
            <a:r>
              <a:rPr sz="1600" spc="-80" dirty="0">
                <a:latin typeface="Roboto Lt"/>
                <a:cs typeface="Roboto Lt"/>
              </a:rPr>
              <a:t>in</a:t>
            </a:r>
            <a:r>
              <a:rPr sz="1600" spc="-30" dirty="0">
                <a:latin typeface="Roboto Lt"/>
                <a:cs typeface="Roboto Lt"/>
              </a:rPr>
              <a:t> </a:t>
            </a:r>
            <a:r>
              <a:rPr sz="1600" spc="-125" dirty="0">
                <a:latin typeface="Roboto Lt"/>
                <a:cs typeface="Roboto Lt"/>
              </a:rPr>
              <a:t>un</a:t>
            </a:r>
            <a:r>
              <a:rPr sz="1600" spc="-25" dirty="0">
                <a:latin typeface="Roboto Lt"/>
                <a:cs typeface="Roboto Lt"/>
              </a:rPr>
              <a:t> </a:t>
            </a:r>
            <a:r>
              <a:rPr sz="1600" spc="-105" dirty="0">
                <a:latin typeface="Roboto Lt"/>
                <a:cs typeface="Roboto Lt"/>
              </a:rPr>
              <a:t>ambiente</a:t>
            </a:r>
            <a:r>
              <a:rPr sz="1600" spc="-30" dirty="0">
                <a:latin typeface="Roboto Lt"/>
                <a:cs typeface="Roboto Lt"/>
              </a:rPr>
              <a:t> </a:t>
            </a:r>
            <a:r>
              <a:rPr sz="1600" spc="-80" dirty="0">
                <a:latin typeface="Roboto Lt"/>
                <a:cs typeface="Roboto Lt"/>
              </a:rPr>
              <a:t>privato.</a:t>
            </a:r>
            <a:endParaRPr sz="1600">
              <a:latin typeface="Roboto Lt"/>
              <a:cs typeface="Roboto Lt"/>
            </a:endParaRPr>
          </a:p>
          <a:p>
            <a:pPr marL="508000" marR="269240" indent="-351790">
              <a:lnSpc>
                <a:spcPct val="101600"/>
              </a:lnSpc>
              <a:buFont typeface="Arial MT"/>
              <a:buChar char="●"/>
              <a:tabLst>
                <a:tab pos="507365" algn="l"/>
                <a:tab pos="508000" algn="l"/>
              </a:tabLst>
            </a:pPr>
            <a:r>
              <a:rPr sz="1600" spc="-105" dirty="0">
                <a:latin typeface="Roboto Lt"/>
                <a:cs typeface="Roboto Lt"/>
              </a:rPr>
              <a:t>L’esecuzione</a:t>
            </a:r>
            <a:r>
              <a:rPr sz="1600" spc="-30" dirty="0">
                <a:latin typeface="Roboto Lt"/>
                <a:cs typeface="Roboto Lt"/>
              </a:rPr>
              <a:t> </a:t>
            </a:r>
            <a:r>
              <a:rPr sz="1600" spc="-80" dirty="0">
                <a:latin typeface="Roboto Lt"/>
                <a:cs typeface="Roboto Lt"/>
              </a:rPr>
              <a:t>del</a:t>
            </a:r>
            <a:r>
              <a:rPr sz="1600" spc="-30" dirty="0">
                <a:latin typeface="Roboto Lt"/>
                <a:cs typeface="Roboto Lt"/>
              </a:rPr>
              <a:t> </a:t>
            </a:r>
            <a:r>
              <a:rPr sz="1600" spc="-80" dirty="0">
                <a:latin typeface="Roboto Lt"/>
                <a:cs typeface="Roboto Lt"/>
              </a:rPr>
              <a:t>test</a:t>
            </a:r>
            <a:r>
              <a:rPr sz="1600" spc="-30" dirty="0">
                <a:latin typeface="Roboto Lt"/>
                <a:cs typeface="Roboto Lt"/>
              </a:rPr>
              <a:t> </a:t>
            </a:r>
            <a:r>
              <a:rPr sz="1600" spc="-85" dirty="0">
                <a:latin typeface="Roboto Lt"/>
                <a:cs typeface="Roboto Lt"/>
              </a:rPr>
              <a:t>richiede</a:t>
            </a:r>
            <a:r>
              <a:rPr sz="1600" spc="-30" dirty="0">
                <a:latin typeface="Roboto Lt"/>
                <a:cs typeface="Roboto Lt"/>
              </a:rPr>
              <a:t> </a:t>
            </a:r>
            <a:r>
              <a:rPr sz="1600" spc="-85" dirty="0">
                <a:latin typeface="Roboto Lt"/>
                <a:cs typeface="Roboto Lt"/>
              </a:rPr>
              <a:t>circa</a:t>
            </a:r>
            <a:r>
              <a:rPr sz="1600" spc="-30" dirty="0">
                <a:latin typeface="Roboto Lt"/>
                <a:cs typeface="Roboto Lt"/>
              </a:rPr>
              <a:t> </a:t>
            </a:r>
            <a:r>
              <a:rPr sz="1600" spc="-110" dirty="0">
                <a:latin typeface="Roboto Lt"/>
                <a:cs typeface="Roboto Lt"/>
              </a:rPr>
              <a:t>5</a:t>
            </a:r>
            <a:r>
              <a:rPr sz="1600" spc="-30" dirty="0">
                <a:latin typeface="Roboto Lt"/>
                <a:cs typeface="Roboto Lt"/>
              </a:rPr>
              <a:t> </a:t>
            </a:r>
            <a:r>
              <a:rPr sz="1600" spc="-95" dirty="0">
                <a:latin typeface="Roboto Lt"/>
                <a:cs typeface="Roboto Lt"/>
              </a:rPr>
              <a:t>minuti</a:t>
            </a:r>
            <a:r>
              <a:rPr sz="1600" spc="-30" dirty="0">
                <a:latin typeface="Roboto Lt"/>
                <a:cs typeface="Roboto Lt"/>
              </a:rPr>
              <a:t> </a:t>
            </a:r>
            <a:r>
              <a:rPr sz="1600" spc="-95" dirty="0">
                <a:latin typeface="Roboto Lt"/>
                <a:cs typeface="Roboto Lt"/>
              </a:rPr>
              <a:t>e</a:t>
            </a:r>
            <a:r>
              <a:rPr sz="1600" spc="-30" dirty="0">
                <a:latin typeface="Roboto Lt"/>
                <a:cs typeface="Roboto Lt"/>
              </a:rPr>
              <a:t> il</a:t>
            </a:r>
            <a:r>
              <a:rPr sz="1600" spc="-25" dirty="0">
                <a:latin typeface="Roboto Lt"/>
                <a:cs typeface="Roboto Lt"/>
              </a:rPr>
              <a:t> </a:t>
            </a:r>
            <a:r>
              <a:rPr sz="1600" spc="-120" dirty="0">
                <a:latin typeface="Roboto Lt"/>
                <a:cs typeface="Roboto Lt"/>
              </a:rPr>
              <a:t>tempo</a:t>
            </a:r>
            <a:r>
              <a:rPr sz="1600" spc="-30" dirty="0">
                <a:latin typeface="Roboto Lt"/>
                <a:cs typeface="Roboto Lt"/>
              </a:rPr>
              <a:t> </a:t>
            </a:r>
            <a:r>
              <a:rPr sz="1600" spc="-75" dirty="0">
                <a:latin typeface="Roboto Lt"/>
                <a:cs typeface="Roboto Lt"/>
              </a:rPr>
              <a:t>di</a:t>
            </a:r>
            <a:r>
              <a:rPr sz="1600" spc="-30" dirty="0">
                <a:latin typeface="Roboto Lt"/>
                <a:cs typeface="Roboto Lt"/>
              </a:rPr>
              <a:t> </a:t>
            </a:r>
            <a:r>
              <a:rPr sz="1600" spc="-90" dirty="0">
                <a:latin typeface="Roboto Lt"/>
                <a:cs typeface="Roboto Lt"/>
              </a:rPr>
              <a:t>attesa</a:t>
            </a:r>
            <a:r>
              <a:rPr sz="1600" spc="-30" dirty="0">
                <a:latin typeface="Roboto Lt"/>
                <a:cs typeface="Roboto Lt"/>
              </a:rPr>
              <a:t> </a:t>
            </a:r>
            <a:r>
              <a:rPr sz="1600" spc="-110" dirty="0">
                <a:latin typeface="Roboto Lt"/>
                <a:cs typeface="Roboto Lt"/>
              </a:rPr>
              <a:t>prima</a:t>
            </a:r>
            <a:r>
              <a:rPr sz="1600" spc="-30" dirty="0">
                <a:latin typeface="Roboto Lt"/>
                <a:cs typeface="Roboto Lt"/>
              </a:rPr>
              <a:t> </a:t>
            </a:r>
            <a:r>
              <a:rPr sz="1600" spc="-80" dirty="0">
                <a:latin typeface="Roboto Lt"/>
                <a:cs typeface="Roboto Lt"/>
              </a:rPr>
              <a:t>della</a:t>
            </a:r>
            <a:r>
              <a:rPr sz="1600" spc="-30" dirty="0">
                <a:latin typeface="Roboto Lt"/>
                <a:cs typeface="Roboto Lt"/>
              </a:rPr>
              <a:t> </a:t>
            </a:r>
            <a:r>
              <a:rPr sz="1600" spc="-80" dirty="0">
                <a:latin typeface="Roboto Lt"/>
                <a:cs typeface="Roboto Lt"/>
              </a:rPr>
              <a:t>lettura </a:t>
            </a:r>
            <a:r>
              <a:rPr sz="1600" spc="-375" dirty="0">
                <a:latin typeface="Roboto Lt"/>
                <a:cs typeface="Roboto Lt"/>
              </a:rPr>
              <a:t> </a:t>
            </a:r>
            <a:r>
              <a:rPr sz="1600" spc="-80" dirty="0">
                <a:latin typeface="Roboto Lt"/>
                <a:cs typeface="Roboto Lt"/>
              </a:rPr>
              <a:t>del</a:t>
            </a:r>
            <a:r>
              <a:rPr sz="1600" spc="-40" dirty="0">
                <a:latin typeface="Roboto Lt"/>
                <a:cs typeface="Roboto Lt"/>
              </a:rPr>
              <a:t> </a:t>
            </a:r>
            <a:r>
              <a:rPr sz="1600" spc="-80" dirty="0">
                <a:latin typeface="Roboto Lt"/>
                <a:cs typeface="Roboto Lt"/>
              </a:rPr>
              <a:t>risultato</a:t>
            </a:r>
            <a:r>
              <a:rPr sz="1600" spc="-35" dirty="0">
                <a:latin typeface="Roboto Lt"/>
                <a:cs typeface="Roboto Lt"/>
              </a:rPr>
              <a:t> </a:t>
            </a:r>
            <a:r>
              <a:rPr sz="1600" spc="-95" dirty="0">
                <a:latin typeface="Roboto Lt"/>
                <a:cs typeface="Roboto Lt"/>
              </a:rPr>
              <a:t>è</a:t>
            </a:r>
            <a:r>
              <a:rPr sz="1600" spc="-35" dirty="0">
                <a:latin typeface="Roboto Lt"/>
                <a:cs typeface="Roboto Lt"/>
              </a:rPr>
              <a:t> </a:t>
            </a:r>
            <a:r>
              <a:rPr sz="1600" spc="-75" dirty="0">
                <a:latin typeface="Roboto Lt"/>
                <a:cs typeface="Roboto Lt"/>
              </a:rPr>
              <a:t>di</a:t>
            </a:r>
            <a:r>
              <a:rPr sz="1600" spc="-35" dirty="0">
                <a:latin typeface="Roboto Lt"/>
                <a:cs typeface="Roboto Lt"/>
              </a:rPr>
              <a:t> </a:t>
            </a:r>
            <a:r>
              <a:rPr sz="1600" spc="-114" dirty="0">
                <a:latin typeface="Roboto Lt"/>
                <a:cs typeface="Roboto Lt"/>
              </a:rPr>
              <a:t>15</a:t>
            </a:r>
            <a:r>
              <a:rPr sz="1600" spc="-35" dirty="0">
                <a:latin typeface="Roboto Lt"/>
                <a:cs typeface="Roboto Lt"/>
              </a:rPr>
              <a:t> </a:t>
            </a:r>
            <a:r>
              <a:rPr sz="1600" spc="-85" dirty="0">
                <a:latin typeface="Roboto Lt"/>
                <a:cs typeface="Roboto Lt"/>
              </a:rPr>
              <a:t>minuti.</a:t>
            </a:r>
            <a:endParaRPr sz="1600">
              <a:latin typeface="Roboto Lt"/>
              <a:cs typeface="Roboto Lt"/>
            </a:endParaRPr>
          </a:p>
          <a:p>
            <a:pPr marL="508000" indent="-351790">
              <a:lnSpc>
                <a:spcPct val="100000"/>
              </a:lnSpc>
              <a:spcBef>
                <a:spcPts val="30"/>
              </a:spcBef>
              <a:buFont typeface="Arial MT"/>
              <a:buChar char="●"/>
              <a:tabLst>
                <a:tab pos="507365" algn="l"/>
                <a:tab pos="508000" algn="l"/>
              </a:tabLst>
            </a:pPr>
            <a:r>
              <a:rPr sz="1600" spc="-90" dirty="0">
                <a:latin typeface="Roboto Lt"/>
                <a:cs typeface="Roboto Lt"/>
              </a:rPr>
              <a:t>È</a:t>
            </a:r>
            <a:r>
              <a:rPr sz="1600" spc="-35" dirty="0">
                <a:latin typeface="Roboto Lt"/>
                <a:cs typeface="Roboto Lt"/>
              </a:rPr>
              <a:t> </a:t>
            </a:r>
            <a:r>
              <a:rPr sz="1600" spc="-95" dirty="0">
                <a:latin typeface="Roboto Lt"/>
                <a:cs typeface="Roboto Lt"/>
              </a:rPr>
              <a:t>necessario</a:t>
            </a:r>
            <a:r>
              <a:rPr sz="1600" spc="-30" dirty="0">
                <a:latin typeface="Roboto Lt"/>
                <a:cs typeface="Roboto Lt"/>
              </a:rPr>
              <a:t> </a:t>
            </a:r>
            <a:r>
              <a:rPr sz="1600" spc="-90" dirty="0">
                <a:latin typeface="Roboto Lt"/>
                <a:cs typeface="Roboto Lt"/>
              </a:rPr>
              <a:t>disporre</a:t>
            </a:r>
            <a:r>
              <a:rPr sz="1600" spc="-30" dirty="0">
                <a:latin typeface="Roboto Lt"/>
                <a:cs typeface="Roboto Lt"/>
              </a:rPr>
              <a:t> </a:t>
            </a:r>
            <a:r>
              <a:rPr sz="1600" spc="-75" dirty="0">
                <a:latin typeface="Roboto Lt"/>
                <a:cs typeface="Roboto Lt"/>
              </a:rPr>
              <a:t>di</a:t>
            </a:r>
            <a:r>
              <a:rPr sz="1600" spc="-30" dirty="0">
                <a:latin typeface="Roboto Lt"/>
                <a:cs typeface="Roboto Lt"/>
              </a:rPr>
              <a:t> </a:t>
            </a:r>
            <a:r>
              <a:rPr sz="1600" spc="-125" dirty="0">
                <a:latin typeface="Roboto Lt"/>
                <a:cs typeface="Roboto Lt"/>
              </a:rPr>
              <a:t>un</a:t>
            </a:r>
            <a:r>
              <a:rPr sz="1600" spc="-30" dirty="0">
                <a:latin typeface="Roboto Lt"/>
                <a:cs typeface="Roboto Lt"/>
              </a:rPr>
              <a:t> </a:t>
            </a:r>
            <a:r>
              <a:rPr sz="1600" spc="-90" dirty="0">
                <a:latin typeface="Roboto Lt"/>
                <a:cs typeface="Roboto Lt"/>
              </a:rPr>
              <a:t>orologio</a:t>
            </a:r>
            <a:r>
              <a:rPr sz="1600" spc="-30" dirty="0">
                <a:latin typeface="Roboto Lt"/>
                <a:cs typeface="Roboto Lt"/>
              </a:rPr>
              <a:t> </a:t>
            </a:r>
            <a:r>
              <a:rPr sz="1600" spc="-110" dirty="0">
                <a:latin typeface="Roboto Lt"/>
                <a:cs typeface="Roboto Lt"/>
              </a:rPr>
              <a:t>o</a:t>
            </a:r>
            <a:r>
              <a:rPr sz="1600" spc="-30" dirty="0">
                <a:latin typeface="Roboto Lt"/>
                <a:cs typeface="Roboto Lt"/>
              </a:rPr>
              <a:t> </a:t>
            </a:r>
            <a:r>
              <a:rPr sz="1600" spc="-75" dirty="0">
                <a:latin typeface="Roboto Lt"/>
                <a:cs typeface="Roboto Lt"/>
              </a:rPr>
              <a:t>di</a:t>
            </a:r>
            <a:r>
              <a:rPr sz="1600" spc="-30" dirty="0">
                <a:latin typeface="Roboto Lt"/>
                <a:cs typeface="Roboto Lt"/>
              </a:rPr>
              <a:t> </a:t>
            </a:r>
            <a:r>
              <a:rPr sz="1600" spc="-75" dirty="0">
                <a:latin typeface="Roboto Lt"/>
                <a:cs typeface="Roboto Lt"/>
              </a:rPr>
              <a:t>altro</a:t>
            </a:r>
            <a:r>
              <a:rPr sz="1600" spc="-30" dirty="0">
                <a:latin typeface="Roboto Lt"/>
                <a:cs typeface="Roboto Lt"/>
              </a:rPr>
              <a:t> </a:t>
            </a:r>
            <a:r>
              <a:rPr sz="1600" spc="-85" dirty="0">
                <a:latin typeface="Roboto Lt"/>
                <a:cs typeface="Roboto Lt"/>
              </a:rPr>
              <a:t>dispositivo</a:t>
            </a:r>
            <a:r>
              <a:rPr sz="1600" spc="-30" dirty="0">
                <a:latin typeface="Roboto Lt"/>
                <a:cs typeface="Roboto Lt"/>
              </a:rPr>
              <a:t> </a:t>
            </a:r>
            <a:r>
              <a:rPr sz="1600" spc="-75" dirty="0">
                <a:latin typeface="Roboto Lt"/>
                <a:cs typeface="Roboto Lt"/>
              </a:rPr>
              <a:t>di</a:t>
            </a:r>
            <a:r>
              <a:rPr sz="1600" spc="-30" dirty="0">
                <a:latin typeface="Roboto Lt"/>
                <a:cs typeface="Roboto Lt"/>
              </a:rPr>
              <a:t> </a:t>
            </a:r>
            <a:r>
              <a:rPr sz="1600" spc="-105" dirty="0">
                <a:latin typeface="Roboto Lt"/>
                <a:cs typeface="Roboto Lt"/>
              </a:rPr>
              <a:t>misurazione</a:t>
            </a:r>
            <a:r>
              <a:rPr sz="1600" spc="-30" dirty="0">
                <a:latin typeface="Roboto Lt"/>
                <a:cs typeface="Roboto Lt"/>
              </a:rPr>
              <a:t> </a:t>
            </a:r>
            <a:r>
              <a:rPr sz="1600" spc="-80" dirty="0">
                <a:latin typeface="Roboto Lt"/>
                <a:cs typeface="Roboto Lt"/>
              </a:rPr>
              <a:t>del</a:t>
            </a:r>
            <a:r>
              <a:rPr sz="1600" spc="-30" dirty="0">
                <a:latin typeface="Roboto Lt"/>
                <a:cs typeface="Roboto Lt"/>
              </a:rPr>
              <a:t> </a:t>
            </a:r>
            <a:r>
              <a:rPr sz="1600" spc="-100" dirty="0">
                <a:latin typeface="Roboto Lt"/>
                <a:cs typeface="Roboto Lt"/>
              </a:rPr>
              <a:t>tempo.</a:t>
            </a:r>
            <a:endParaRPr sz="1600">
              <a:latin typeface="Roboto Lt"/>
              <a:cs typeface="Roboto Lt"/>
            </a:endParaRPr>
          </a:p>
          <a:p>
            <a:pPr marL="508000" indent="-351790">
              <a:lnSpc>
                <a:spcPct val="100000"/>
              </a:lnSpc>
              <a:spcBef>
                <a:spcPts val="30"/>
              </a:spcBef>
              <a:buFont typeface="Arial MT"/>
              <a:buChar char="●"/>
              <a:tabLst>
                <a:tab pos="507365" algn="l"/>
                <a:tab pos="508000" algn="l"/>
              </a:tabLst>
            </a:pPr>
            <a:r>
              <a:rPr sz="1600" spc="-105" dirty="0">
                <a:latin typeface="Roboto Lt"/>
                <a:cs typeface="Roboto Lt"/>
              </a:rPr>
              <a:t>Leggere</a:t>
            </a:r>
            <a:r>
              <a:rPr sz="1600" spc="-30" dirty="0">
                <a:latin typeface="Roboto Lt"/>
                <a:cs typeface="Roboto Lt"/>
              </a:rPr>
              <a:t> </a:t>
            </a:r>
            <a:r>
              <a:rPr sz="1600" spc="-114" dirty="0">
                <a:latin typeface="Roboto Lt"/>
                <a:cs typeface="Roboto Lt"/>
              </a:rPr>
              <a:t>con</a:t>
            </a:r>
            <a:r>
              <a:rPr sz="1600" spc="-30" dirty="0">
                <a:latin typeface="Roboto Lt"/>
                <a:cs typeface="Roboto Lt"/>
              </a:rPr>
              <a:t> </a:t>
            </a:r>
            <a:r>
              <a:rPr sz="1600" spc="-95" dirty="0">
                <a:latin typeface="Roboto Lt"/>
                <a:cs typeface="Roboto Lt"/>
              </a:rPr>
              <a:t>attenzione</a:t>
            </a:r>
            <a:r>
              <a:rPr sz="1600" spc="-30" dirty="0">
                <a:latin typeface="Roboto Lt"/>
                <a:cs typeface="Roboto Lt"/>
              </a:rPr>
              <a:t> </a:t>
            </a:r>
            <a:r>
              <a:rPr sz="1600" spc="-80" dirty="0">
                <a:latin typeface="Roboto Lt"/>
                <a:cs typeface="Roboto Lt"/>
              </a:rPr>
              <a:t>tutte</a:t>
            </a:r>
            <a:r>
              <a:rPr sz="1600" spc="-30" dirty="0">
                <a:latin typeface="Roboto Lt"/>
                <a:cs typeface="Roboto Lt"/>
              </a:rPr>
              <a:t> </a:t>
            </a:r>
            <a:r>
              <a:rPr sz="1600" spc="-65" dirty="0">
                <a:latin typeface="Roboto Lt"/>
                <a:cs typeface="Roboto Lt"/>
              </a:rPr>
              <a:t>le</a:t>
            </a:r>
            <a:r>
              <a:rPr sz="1600" spc="-25" dirty="0">
                <a:latin typeface="Roboto Lt"/>
                <a:cs typeface="Roboto Lt"/>
              </a:rPr>
              <a:t> </a:t>
            </a:r>
            <a:r>
              <a:rPr sz="1600" spc="-80" dirty="0">
                <a:latin typeface="Roboto Lt"/>
                <a:cs typeface="Roboto Lt"/>
              </a:rPr>
              <a:t>istruzioni</a:t>
            </a:r>
            <a:r>
              <a:rPr sz="1600" spc="-30" dirty="0">
                <a:latin typeface="Roboto Lt"/>
                <a:cs typeface="Roboto Lt"/>
              </a:rPr>
              <a:t> </a:t>
            </a:r>
            <a:r>
              <a:rPr sz="1600" spc="-110" dirty="0">
                <a:latin typeface="Roboto Lt"/>
                <a:cs typeface="Roboto Lt"/>
              </a:rPr>
              <a:t>prima</a:t>
            </a:r>
            <a:r>
              <a:rPr sz="1600" spc="-30" dirty="0">
                <a:latin typeface="Roboto Lt"/>
                <a:cs typeface="Roboto Lt"/>
              </a:rPr>
              <a:t> </a:t>
            </a:r>
            <a:r>
              <a:rPr sz="1600" spc="-75" dirty="0">
                <a:latin typeface="Roboto Lt"/>
                <a:cs typeface="Roboto Lt"/>
              </a:rPr>
              <a:t>di</a:t>
            </a:r>
            <a:r>
              <a:rPr sz="1600" spc="-30" dirty="0">
                <a:latin typeface="Roboto Lt"/>
                <a:cs typeface="Roboto Lt"/>
              </a:rPr>
              <a:t> </a:t>
            </a:r>
            <a:r>
              <a:rPr sz="1600" spc="-95" dirty="0">
                <a:latin typeface="Roboto Lt"/>
                <a:cs typeface="Roboto Lt"/>
              </a:rPr>
              <a:t>eseguire</a:t>
            </a:r>
            <a:r>
              <a:rPr sz="1600" spc="-25" dirty="0">
                <a:latin typeface="Roboto Lt"/>
                <a:cs typeface="Roboto Lt"/>
              </a:rPr>
              <a:t> </a:t>
            </a:r>
            <a:r>
              <a:rPr sz="1600" spc="-30" dirty="0">
                <a:latin typeface="Roboto Lt"/>
                <a:cs typeface="Roboto Lt"/>
              </a:rPr>
              <a:t>il </a:t>
            </a:r>
            <a:r>
              <a:rPr sz="1600" spc="-65" dirty="0">
                <a:latin typeface="Roboto Lt"/>
                <a:cs typeface="Roboto Lt"/>
              </a:rPr>
              <a:t>test.</a:t>
            </a:r>
            <a:endParaRPr sz="1600">
              <a:latin typeface="Roboto Lt"/>
              <a:cs typeface="Roboto Lt"/>
            </a:endParaRPr>
          </a:p>
        </p:txBody>
      </p:sp>
      <p:grpSp>
        <p:nvGrpSpPr>
          <p:cNvPr id="4" name="object 4"/>
          <p:cNvGrpSpPr/>
          <p:nvPr/>
        </p:nvGrpSpPr>
        <p:grpSpPr>
          <a:xfrm>
            <a:off x="0" y="0"/>
            <a:ext cx="9144000" cy="2791460"/>
            <a:chOff x="0" y="0"/>
            <a:chExt cx="9144000" cy="2791460"/>
          </a:xfrm>
        </p:grpSpPr>
        <p:pic>
          <p:nvPicPr>
            <p:cNvPr id="5" name="object 5"/>
            <p:cNvPicPr/>
            <p:nvPr/>
          </p:nvPicPr>
          <p:blipFill>
            <a:blip r:embed="rId2" cstate="print"/>
            <a:stretch>
              <a:fillRect/>
            </a:stretch>
          </p:blipFill>
          <p:spPr>
            <a:xfrm>
              <a:off x="3895400" y="814549"/>
              <a:ext cx="3279524" cy="1976599"/>
            </a:xfrm>
            <a:prstGeom prst="rect">
              <a:avLst/>
            </a:prstGeom>
          </p:spPr>
        </p:pic>
        <p:pic>
          <p:nvPicPr>
            <p:cNvPr id="6" name="object 6"/>
            <p:cNvPicPr/>
            <p:nvPr/>
          </p:nvPicPr>
          <p:blipFill>
            <a:blip r:embed="rId3" cstate="print"/>
            <a:stretch>
              <a:fillRect/>
            </a:stretch>
          </p:blipFill>
          <p:spPr>
            <a:xfrm>
              <a:off x="0" y="0"/>
              <a:ext cx="9143996" cy="1012323"/>
            </a:xfrm>
            <a:prstGeom prst="rect">
              <a:avLst/>
            </a:prstGeom>
          </p:spPr>
        </p:pic>
      </p:grpSp>
      <p:sp>
        <p:nvSpPr>
          <p:cNvPr id="7" name="object 7"/>
          <p:cNvSpPr txBox="1"/>
          <p:nvPr/>
        </p:nvSpPr>
        <p:spPr>
          <a:xfrm>
            <a:off x="132325" y="65913"/>
            <a:ext cx="4439673"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MALATTIE</a:t>
            </a:r>
            <a:r>
              <a:rPr sz="1400" spc="-20" dirty="0">
                <a:solidFill>
                  <a:srgbClr val="FFFFFF"/>
                </a:solidFill>
                <a:latin typeface="Roboto Lt"/>
                <a:cs typeface="Roboto Lt"/>
              </a:rPr>
              <a:t> </a:t>
            </a:r>
            <a:r>
              <a:rPr sz="1400" spc="-5" dirty="0">
                <a:solidFill>
                  <a:srgbClr val="FFFFFF"/>
                </a:solidFill>
                <a:latin typeface="Roboto Lt"/>
                <a:cs typeface="Roboto Lt"/>
              </a:rPr>
              <a:t>SESSUALMENTE</a:t>
            </a:r>
            <a:r>
              <a:rPr sz="1400" spc="-15" dirty="0">
                <a:solidFill>
                  <a:srgbClr val="FFFFFF"/>
                </a:solidFill>
                <a:latin typeface="Roboto Lt"/>
                <a:cs typeface="Roboto Lt"/>
              </a:rPr>
              <a:t> TRASMISSIBILI</a:t>
            </a:r>
            <a:r>
              <a:rPr sz="1400" spc="-20" dirty="0">
                <a:solidFill>
                  <a:srgbClr val="FFFFFF"/>
                </a:solidFill>
                <a:latin typeface="Roboto Lt"/>
                <a:cs typeface="Roboto Lt"/>
              </a:rPr>
              <a:t> </a:t>
            </a:r>
            <a:r>
              <a:rPr sz="1400" spc="-5" dirty="0">
                <a:solidFill>
                  <a:srgbClr val="FFFFFF"/>
                </a:solidFill>
                <a:latin typeface="Roboto Lt"/>
                <a:cs typeface="Roboto Lt"/>
              </a:rPr>
              <a:t>(MST)</a:t>
            </a:r>
            <a:endParaRPr sz="1400" dirty="0">
              <a:latin typeface="Roboto Lt"/>
              <a:cs typeface="Roboto L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861089" y="3519997"/>
            <a:ext cx="1363345" cy="2171700"/>
            <a:chOff x="1861089" y="3519997"/>
            <a:chExt cx="1363345" cy="2171700"/>
          </a:xfrm>
        </p:grpSpPr>
        <p:pic>
          <p:nvPicPr>
            <p:cNvPr id="3" name="object 3"/>
            <p:cNvPicPr/>
            <p:nvPr/>
          </p:nvPicPr>
          <p:blipFill>
            <a:blip r:embed="rId2" cstate="print"/>
            <a:stretch>
              <a:fillRect/>
            </a:stretch>
          </p:blipFill>
          <p:spPr>
            <a:xfrm>
              <a:off x="1861089" y="4068657"/>
              <a:ext cx="1362772" cy="1622713"/>
            </a:xfrm>
            <a:prstGeom prst="rect">
              <a:avLst/>
            </a:prstGeom>
          </p:spPr>
        </p:pic>
        <p:pic>
          <p:nvPicPr>
            <p:cNvPr id="4" name="object 4"/>
            <p:cNvPicPr/>
            <p:nvPr/>
          </p:nvPicPr>
          <p:blipFill>
            <a:blip r:embed="rId3" cstate="print"/>
            <a:stretch>
              <a:fillRect/>
            </a:stretch>
          </p:blipFill>
          <p:spPr>
            <a:xfrm>
              <a:off x="2161925" y="3519997"/>
              <a:ext cx="637100" cy="1250300"/>
            </a:xfrm>
            <a:prstGeom prst="rect">
              <a:avLst/>
            </a:prstGeom>
          </p:spPr>
        </p:pic>
        <p:sp>
          <p:nvSpPr>
            <p:cNvPr id="5" name="object 5"/>
            <p:cNvSpPr/>
            <p:nvPr/>
          </p:nvSpPr>
          <p:spPr>
            <a:xfrm>
              <a:off x="2201924" y="3536997"/>
              <a:ext cx="557530" cy="1170305"/>
            </a:xfrm>
            <a:custGeom>
              <a:avLst/>
              <a:gdLst/>
              <a:ahLst/>
              <a:cxnLst/>
              <a:rect l="l" t="t" r="r" b="b"/>
              <a:pathLst>
                <a:path w="557530" h="1170304">
                  <a:moveTo>
                    <a:pt x="278549" y="1170299"/>
                  </a:moveTo>
                  <a:lnTo>
                    <a:pt x="0" y="891749"/>
                  </a:lnTo>
                  <a:lnTo>
                    <a:pt x="139274" y="891749"/>
                  </a:lnTo>
                  <a:lnTo>
                    <a:pt x="139274" y="0"/>
                  </a:lnTo>
                  <a:lnTo>
                    <a:pt x="417824" y="0"/>
                  </a:lnTo>
                  <a:lnTo>
                    <a:pt x="417824" y="891749"/>
                  </a:lnTo>
                  <a:lnTo>
                    <a:pt x="557099" y="891749"/>
                  </a:lnTo>
                  <a:lnTo>
                    <a:pt x="278549" y="1170299"/>
                  </a:lnTo>
                  <a:close/>
                </a:path>
              </a:pathLst>
            </a:custGeom>
            <a:solidFill>
              <a:srgbClr val="E6481B"/>
            </a:solidFill>
          </p:spPr>
          <p:txBody>
            <a:bodyPr wrap="square" lIns="0" tIns="0" rIns="0" bIns="0" rtlCol="0"/>
            <a:lstStyle/>
            <a:p>
              <a:endParaRPr/>
            </a:p>
          </p:txBody>
        </p:sp>
      </p:grpSp>
      <p:sp>
        <p:nvSpPr>
          <p:cNvPr id="6" name="object 6"/>
          <p:cNvSpPr txBox="1">
            <a:spLocks noGrp="1"/>
          </p:cNvSpPr>
          <p:nvPr>
            <p:ph type="title"/>
          </p:nvPr>
        </p:nvSpPr>
        <p:spPr>
          <a:xfrm>
            <a:off x="1730383" y="1637558"/>
            <a:ext cx="1573530" cy="1115060"/>
          </a:xfrm>
          <a:prstGeom prst="rect">
            <a:avLst/>
          </a:prstGeom>
        </p:spPr>
        <p:txBody>
          <a:bodyPr vert="horz" wrap="square" lIns="0" tIns="27940" rIns="0" bIns="0" rtlCol="0">
            <a:spAutoFit/>
          </a:bodyPr>
          <a:lstStyle/>
          <a:p>
            <a:pPr marL="585470" marR="5080" indent="-573405">
              <a:lnSpc>
                <a:spcPts val="2850"/>
              </a:lnSpc>
              <a:spcBef>
                <a:spcPts val="220"/>
              </a:spcBef>
            </a:pPr>
            <a:r>
              <a:rPr b="0" spc="-150" dirty="0">
                <a:solidFill>
                  <a:srgbClr val="000000"/>
                </a:solidFill>
                <a:latin typeface="Roboto"/>
                <a:cs typeface="Roboto"/>
              </a:rPr>
              <a:t>150.00</a:t>
            </a:r>
            <a:r>
              <a:rPr b="0" spc="-160" dirty="0">
                <a:solidFill>
                  <a:srgbClr val="000000"/>
                </a:solidFill>
                <a:latin typeface="Roboto"/>
                <a:cs typeface="Roboto"/>
              </a:rPr>
              <a:t>0</a:t>
            </a:r>
            <a:r>
              <a:rPr b="0" spc="-50" dirty="0">
                <a:solidFill>
                  <a:srgbClr val="000000"/>
                </a:solidFill>
                <a:latin typeface="Roboto"/>
                <a:cs typeface="Roboto"/>
              </a:rPr>
              <a:t> </a:t>
            </a:r>
            <a:r>
              <a:rPr b="0" spc="-135" dirty="0">
                <a:solidFill>
                  <a:srgbClr val="000000"/>
                </a:solidFill>
                <a:latin typeface="Roboto"/>
                <a:cs typeface="Roboto"/>
              </a:rPr>
              <a:t>hiv+  </a:t>
            </a:r>
            <a:r>
              <a:rPr b="0" spc="-210" dirty="0">
                <a:solidFill>
                  <a:srgbClr val="000000"/>
                </a:solidFill>
                <a:latin typeface="Roboto"/>
                <a:cs typeface="Roboto"/>
              </a:rPr>
              <a:t>MA</a:t>
            </a:r>
          </a:p>
          <a:p>
            <a:pPr marL="436245">
              <a:lnSpc>
                <a:spcPts val="2760"/>
              </a:lnSpc>
            </a:pPr>
            <a:r>
              <a:rPr b="0" spc="-60" dirty="0">
                <a:latin typeface="Roboto"/>
                <a:cs typeface="Roboto"/>
              </a:rPr>
              <a:t>il</a:t>
            </a:r>
            <a:r>
              <a:rPr b="0" spc="-90" dirty="0">
                <a:latin typeface="Roboto"/>
                <a:cs typeface="Roboto"/>
              </a:rPr>
              <a:t> </a:t>
            </a:r>
            <a:r>
              <a:rPr b="0" spc="-195" dirty="0">
                <a:latin typeface="Roboto"/>
                <a:cs typeface="Roboto"/>
              </a:rPr>
              <a:t>30%</a:t>
            </a:r>
          </a:p>
        </p:txBody>
      </p:sp>
      <p:sp>
        <p:nvSpPr>
          <p:cNvPr id="7" name="object 7"/>
          <p:cNvSpPr txBox="1"/>
          <p:nvPr/>
        </p:nvSpPr>
        <p:spPr>
          <a:xfrm>
            <a:off x="1626203" y="2723408"/>
            <a:ext cx="1783080" cy="753110"/>
          </a:xfrm>
          <a:prstGeom prst="rect">
            <a:avLst/>
          </a:prstGeom>
        </p:spPr>
        <p:txBody>
          <a:bodyPr vert="horz" wrap="square" lIns="0" tIns="27940" rIns="0" bIns="0" rtlCol="0">
            <a:spAutoFit/>
          </a:bodyPr>
          <a:lstStyle/>
          <a:p>
            <a:pPr marL="29845" marR="5080" indent="-17780">
              <a:lnSpc>
                <a:spcPts val="2850"/>
              </a:lnSpc>
              <a:spcBef>
                <a:spcPts val="220"/>
              </a:spcBef>
              <a:tabLst>
                <a:tab pos="729615" algn="l"/>
              </a:tabLst>
            </a:pPr>
            <a:r>
              <a:rPr sz="2400" spc="-165" dirty="0">
                <a:latin typeface="Roboto"/>
                <a:cs typeface="Roboto"/>
              </a:rPr>
              <a:t>d</a:t>
            </a:r>
            <a:r>
              <a:rPr sz="2400" spc="-75" dirty="0">
                <a:latin typeface="Roboto"/>
                <a:cs typeface="Roboto"/>
              </a:rPr>
              <a:t>i</a:t>
            </a:r>
            <a:r>
              <a:rPr sz="2400" spc="-50" dirty="0">
                <a:latin typeface="Roboto"/>
                <a:cs typeface="Roboto"/>
              </a:rPr>
              <a:t> </a:t>
            </a:r>
            <a:r>
              <a:rPr sz="2400" spc="-120" dirty="0">
                <a:latin typeface="Roboto"/>
                <a:cs typeface="Roboto"/>
              </a:rPr>
              <a:t>sieropositivi  </a:t>
            </a:r>
            <a:r>
              <a:rPr sz="2400" spc="-204" dirty="0">
                <a:solidFill>
                  <a:srgbClr val="E6481B"/>
                </a:solidFill>
                <a:latin typeface="Roboto"/>
                <a:cs typeface="Roboto"/>
              </a:rPr>
              <a:t>NON</a:t>
            </a:r>
            <a:r>
              <a:rPr sz="2400" dirty="0">
                <a:solidFill>
                  <a:srgbClr val="E6481B"/>
                </a:solidFill>
                <a:latin typeface="Roboto"/>
                <a:cs typeface="Roboto"/>
              </a:rPr>
              <a:t>	</a:t>
            </a:r>
            <a:r>
              <a:rPr sz="2400" spc="-110" dirty="0">
                <a:solidFill>
                  <a:srgbClr val="E6481B"/>
                </a:solidFill>
                <a:latin typeface="Roboto"/>
                <a:cs typeface="Roboto"/>
              </a:rPr>
              <a:t>lo</a:t>
            </a:r>
            <a:r>
              <a:rPr sz="2400" spc="-50" dirty="0">
                <a:solidFill>
                  <a:srgbClr val="E6481B"/>
                </a:solidFill>
                <a:latin typeface="Roboto"/>
                <a:cs typeface="Roboto"/>
              </a:rPr>
              <a:t> </a:t>
            </a:r>
            <a:r>
              <a:rPr sz="2400" spc="-185" dirty="0">
                <a:solidFill>
                  <a:srgbClr val="E6481B"/>
                </a:solidFill>
                <a:latin typeface="Roboto"/>
                <a:cs typeface="Roboto"/>
              </a:rPr>
              <a:t>sanno</a:t>
            </a:r>
            <a:endParaRPr sz="2400">
              <a:latin typeface="Roboto"/>
              <a:cs typeface="Roboto"/>
            </a:endParaRPr>
          </a:p>
        </p:txBody>
      </p:sp>
      <p:pic>
        <p:nvPicPr>
          <p:cNvPr id="8" name="object 8"/>
          <p:cNvPicPr/>
          <p:nvPr/>
        </p:nvPicPr>
        <p:blipFill>
          <a:blip r:embed="rId4" cstate="print"/>
          <a:stretch>
            <a:fillRect/>
          </a:stretch>
        </p:blipFill>
        <p:spPr>
          <a:xfrm>
            <a:off x="4960250" y="1496300"/>
            <a:ext cx="3666000" cy="5056701"/>
          </a:xfrm>
          <a:prstGeom prst="rect">
            <a:avLst/>
          </a:prstGeom>
        </p:spPr>
      </p:pic>
      <p:sp>
        <p:nvSpPr>
          <p:cNvPr id="9" name="object 9"/>
          <p:cNvSpPr txBox="1"/>
          <p:nvPr/>
        </p:nvSpPr>
        <p:spPr>
          <a:xfrm>
            <a:off x="1404363" y="4835338"/>
            <a:ext cx="2085975" cy="299720"/>
          </a:xfrm>
          <a:prstGeom prst="rect">
            <a:avLst/>
          </a:prstGeom>
        </p:spPr>
        <p:txBody>
          <a:bodyPr vert="horz" wrap="square" lIns="0" tIns="12700" rIns="0" bIns="0" rtlCol="0">
            <a:spAutoFit/>
          </a:bodyPr>
          <a:lstStyle/>
          <a:p>
            <a:pPr marL="12700">
              <a:lnSpc>
                <a:spcPct val="100000"/>
              </a:lnSpc>
              <a:spcBef>
                <a:spcPts val="100"/>
              </a:spcBef>
            </a:pPr>
            <a:r>
              <a:rPr sz="1800" spc="-130" dirty="0">
                <a:latin typeface="Roboto"/>
                <a:cs typeface="Roboto"/>
              </a:rPr>
              <a:t>1</a:t>
            </a:r>
            <a:r>
              <a:rPr sz="1800" spc="-125" dirty="0">
                <a:latin typeface="Roboto"/>
                <a:cs typeface="Roboto"/>
              </a:rPr>
              <a:t>0</a:t>
            </a:r>
            <a:r>
              <a:rPr sz="1800" spc="-40" dirty="0">
                <a:latin typeface="Roboto"/>
                <a:cs typeface="Roboto"/>
              </a:rPr>
              <a:t> </a:t>
            </a:r>
            <a:r>
              <a:rPr sz="1800" spc="-110" dirty="0">
                <a:latin typeface="Roboto"/>
                <a:cs typeface="Roboto"/>
              </a:rPr>
              <a:t>mil</a:t>
            </a:r>
            <a:r>
              <a:rPr sz="1800" spc="-125" dirty="0">
                <a:latin typeface="Roboto"/>
                <a:cs typeface="Roboto"/>
              </a:rPr>
              <a:t>a</a:t>
            </a:r>
            <a:r>
              <a:rPr sz="1800" spc="-40" dirty="0">
                <a:latin typeface="Roboto"/>
                <a:cs typeface="Roboto"/>
              </a:rPr>
              <a:t> </a:t>
            </a:r>
            <a:r>
              <a:rPr sz="1800" spc="-85" dirty="0">
                <a:latin typeface="Roboto"/>
                <a:cs typeface="Roboto"/>
              </a:rPr>
              <a:t>tr</a:t>
            </a:r>
            <a:r>
              <a:rPr sz="1800" spc="-130" dirty="0">
                <a:latin typeface="Roboto"/>
                <a:cs typeface="Roboto"/>
              </a:rPr>
              <a:t>a</a:t>
            </a:r>
            <a:r>
              <a:rPr sz="1800" spc="-40" dirty="0">
                <a:latin typeface="Roboto"/>
                <a:cs typeface="Roboto"/>
              </a:rPr>
              <a:t> </a:t>
            </a:r>
            <a:r>
              <a:rPr sz="1800" spc="-45" dirty="0">
                <a:latin typeface="Roboto"/>
                <a:cs typeface="Roboto"/>
              </a:rPr>
              <a:t>i</a:t>
            </a:r>
            <a:r>
              <a:rPr sz="1800" spc="-40" dirty="0">
                <a:latin typeface="Roboto"/>
                <a:cs typeface="Roboto"/>
              </a:rPr>
              <a:t> </a:t>
            </a:r>
            <a:r>
              <a:rPr sz="1800" spc="-180" dirty="0">
                <a:latin typeface="Roboto"/>
                <a:cs typeface="Roboto"/>
              </a:rPr>
              <a:t>15-24</a:t>
            </a:r>
            <a:r>
              <a:rPr sz="1800" spc="-40" dirty="0">
                <a:latin typeface="Roboto"/>
                <a:cs typeface="Roboto"/>
              </a:rPr>
              <a:t> </a:t>
            </a:r>
            <a:r>
              <a:rPr sz="1800" spc="-120" dirty="0">
                <a:latin typeface="Roboto"/>
                <a:cs typeface="Roboto"/>
              </a:rPr>
              <a:t>anni</a:t>
            </a:r>
            <a:endParaRPr sz="1800">
              <a:latin typeface="Roboto"/>
              <a:cs typeface="Roboto"/>
            </a:endParaRPr>
          </a:p>
        </p:txBody>
      </p:sp>
      <p:pic>
        <p:nvPicPr>
          <p:cNvPr id="10" name="object 10"/>
          <p:cNvPicPr/>
          <p:nvPr/>
        </p:nvPicPr>
        <p:blipFill>
          <a:blip r:embed="rId5" cstate="print"/>
          <a:stretch>
            <a:fillRect/>
          </a:stretch>
        </p:blipFill>
        <p:spPr>
          <a:xfrm>
            <a:off x="0" y="0"/>
            <a:ext cx="9143996" cy="1012323"/>
          </a:xfrm>
          <a:prstGeom prst="rect">
            <a:avLst/>
          </a:prstGeom>
        </p:spPr>
      </p:pic>
      <p:sp>
        <p:nvSpPr>
          <p:cNvPr id="11" name="object 11"/>
          <p:cNvSpPr txBox="1"/>
          <p:nvPr/>
        </p:nvSpPr>
        <p:spPr>
          <a:xfrm>
            <a:off x="132325" y="65913"/>
            <a:ext cx="45920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MALATTIE</a:t>
            </a:r>
            <a:r>
              <a:rPr sz="1400" spc="-20" dirty="0">
                <a:solidFill>
                  <a:srgbClr val="FFFFFF"/>
                </a:solidFill>
                <a:latin typeface="Roboto Lt"/>
                <a:cs typeface="Roboto Lt"/>
              </a:rPr>
              <a:t> </a:t>
            </a:r>
            <a:r>
              <a:rPr sz="1400" spc="-5" dirty="0">
                <a:solidFill>
                  <a:srgbClr val="FFFFFF"/>
                </a:solidFill>
                <a:latin typeface="Roboto Lt"/>
                <a:cs typeface="Roboto Lt"/>
              </a:rPr>
              <a:t>SESSUALMENTE</a:t>
            </a:r>
            <a:r>
              <a:rPr sz="1400" spc="-15" dirty="0">
                <a:solidFill>
                  <a:srgbClr val="FFFFFF"/>
                </a:solidFill>
                <a:latin typeface="Roboto Lt"/>
                <a:cs typeface="Roboto Lt"/>
              </a:rPr>
              <a:t> TRASMISSIBILI</a:t>
            </a:r>
            <a:r>
              <a:rPr sz="1400" spc="-20" dirty="0">
                <a:solidFill>
                  <a:srgbClr val="FFFFFF"/>
                </a:solidFill>
                <a:latin typeface="Roboto Lt"/>
                <a:cs typeface="Roboto Lt"/>
              </a:rPr>
              <a:t> </a:t>
            </a:r>
            <a:r>
              <a:rPr sz="1400" spc="-5" dirty="0">
                <a:solidFill>
                  <a:srgbClr val="FFFFFF"/>
                </a:solidFill>
                <a:latin typeface="Roboto Lt"/>
                <a:cs typeface="Roboto Lt"/>
              </a:rPr>
              <a:t>(MST)</a:t>
            </a:r>
            <a:endParaRPr sz="1400" dirty="0">
              <a:latin typeface="Roboto Lt"/>
              <a:cs typeface="Roboto Lt"/>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28307" y="828833"/>
            <a:ext cx="2952123" cy="391160"/>
          </a:xfrm>
          <a:prstGeom prst="rect">
            <a:avLst/>
          </a:prstGeom>
        </p:spPr>
        <p:txBody>
          <a:bodyPr vert="horz" wrap="square" lIns="0" tIns="12700" rIns="0" bIns="0" rtlCol="0">
            <a:spAutoFit/>
          </a:bodyPr>
          <a:lstStyle/>
          <a:p>
            <a:pPr marL="12700">
              <a:lnSpc>
                <a:spcPct val="100000"/>
              </a:lnSpc>
              <a:spcBef>
                <a:spcPts val="100"/>
              </a:spcBef>
            </a:pPr>
            <a:r>
              <a:rPr spc="25" dirty="0"/>
              <a:t>Prevenire</a:t>
            </a:r>
            <a:r>
              <a:rPr spc="-10" dirty="0"/>
              <a:t> </a:t>
            </a:r>
            <a:r>
              <a:rPr spc="30" dirty="0"/>
              <a:t>le</a:t>
            </a:r>
            <a:r>
              <a:rPr spc="-5" dirty="0"/>
              <a:t> </a:t>
            </a:r>
            <a:r>
              <a:rPr spc="50" dirty="0"/>
              <a:t>MTS</a:t>
            </a:r>
          </a:p>
        </p:txBody>
      </p:sp>
      <p:sp>
        <p:nvSpPr>
          <p:cNvPr id="3" name="object 3"/>
          <p:cNvSpPr txBox="1"/>
          <p:nvPr/>
        </p:nvSpPr>
        <p:spPr>
          <a:xfrm>
            <a:off x="1985374" y="4691174"/>
            <a:ext cx="5208905" cy="843915"/>
          </a:xfrm>
          <a:prstGeom prst="rect">
            <a:avLst/>
          </a:prstGeom>
          <a:ln w="19049">
            <a:solidFill>
              <a:srgbClr val="E6481B"/>
            </a:solidFill>
          </a:ln>
        </p:spPr>
        <p:txBody>
          <a:bodyPr vert="horz" wrap="square" lIns="0" tIns="116839" rIns="0" bIns="0" rtlCol="0">
            <a:spAutoFit/>
          </a:bodyPr>
          <a:lstStyle/>
          <a:p>
            <a:pPr marL="106045" marR="161290">
              <a:lnSpc>
                <a:spcPct val="100699"/>
              </a:lnSpc>
              <a:spcBef>
                <a:spcPts val="919"/>
              </a:spcBef>
            </a:pPr>
            <a:r>
              <a:rPr sz="1800" spc="-155" dirty="0">
                <a:latin typeface="Roboto"/>
                <a:cs typeface="Roboto"/>
              </a:rPr>
              <a:t>No</a:t>
            </a:r>
            <a:r>
              <a:rPr sz="1800" spc="-135" dirty="0">
                <a:latin typeface="Roboto"/>
                <a:cs typeface="Roboto"/>
              </a:rPr>
              <a:t>n</a:t>
            </a:r>
            <a:r>
              <a:rPr sz="1800" spc="-40" dirty="0">
                <a:latin typeface="Roboto"/>
                <a:cs typeface="Roboto"/>
              </a:rPr>
              <a:t> </a:t>
            </a:r>
            <a:r>
              <a:rPr sz="1800" spc="-100" dirty="0">
                <a:latin typeface="Roboto"/>
                <a:cs typeface="Roboto"/>
              </a:rPr>
              <a:t>è</a:t>
            </a:r>
            <a:r>
              <a:rPr sz="1800" spc="-40" dirty="0">
                <a:latin typeface="Roboto"/>
                <a:cs typeface="Roboto"/>
              </a:rPr>
              <a:t> </a:t>
            </a:r>
            <a:r>
              <a:rPr sz="1800" spc="-155" dirty="0">
                <a:latin typeface="Roboto"/>
                <a:cs typeface="Roboto"/>
              </a:rPr>
              <a:t>un</a:t>
            </a:r>
            <a:r>
              <a:rPr sz="1800" spc="-145" dirty="0">
                <a:latin typeface="Roboto"/>
                <a:cs typeface="Roboto"/>
              </a:rPr>
              <a:t>a</a:t>
            </a:r>
            <a:r>
              <a:rPr sz="1800" spc="-40" dirty="0">
                <a:latin typeface="Roboto"/>
                <a:cs typeface="Roboto"/>
              </a:rPr>
              <a:t> </a:t>
            </a:r>
            <a:r>
              <a:rPr sz="1800" spc="-114" dirty="0">
                <a:latin typeface="Roboto"/>
                <a:cs typeface="Roboto"/>
              </a:rPr>
              <a:t>question</a:t>
            </a:r>
            <a:r>
              <a:rPr sz="1800" spc="-120" dirty="0">
                <a:latin typeface="Roboto"/>
                <a:cs typeface="Roboto"/>
              </a:rPr>
              <a:t>e</a:t>
            </a:r>
            <a:r>
              <a:rPr sz="1800" spc="-40" dirty="0">
                <a:latin typeface="Roboto"/>
                <a:cs typeface="Roboto"/>
              </a:rPr>
              <a:t> </a:t>
            </a:r>
            <a:r>
              <a:rPr sz="1800" spc="-125" dirty="0">
                <a:latin typeface="Roboto"/>
                <a:cs typeface="Roboto"/>
              </a:rPr>
              <a:t>d</a:t>
            </a:r>
            <a:r>
              <a:rPr sz="1800" spc="-55" dirty="0">
                <a:latin typeface="Roboto"/>
                <a:cs typeface="Roboto"/>
              </a:rPr>
              <a:t>i</a:t>
            </a:r>
            <a:r>
              <a:rPr sz="1800" spc="-15" dirty="0">
                <a:latin typeface="Roboto"/>
                <a:cs typeface="Roboto"/>
              </a:rPr>
              <a:t> </a:t>
            </a:r>
            <a:r>
              <a:rPr sz="1800" spc="-125" dirty="0">
                <a:solidFill>
                  <a:srgbClr val="E6481B"/>
                </a:solidFill>
                <a:latin typeface="Roboto"/>
                <a:cs typeface="Roboto"/>
              </a:rPr>
              <a:t>FIDUCI</a:t>
            </a:r>
            <a:r>
              <a:rPr sz="1800" spc="-150" dirty="0">
                <a:solidFill>
                  <a:srgbClr val="E6481B"/>
                </a:solidFill>
                <a:latin typeface="Roboto"/>
                <a:cs typeface="Roboto"/>
              </a:rPr>
              <a:t>A</a:t>
            </a:r>
            <a:r>
              <a:rPr sz="1800" spc="-35" dirty="0">
                <a:solidFill>
                  <a:srgbClr val="E6481B"/>
                </a:solidFill>
                <a:latin typeface="Roboto"/>
                <a:cs typeface="Roboto"/>
              </a:rPr>
              <a:t> </a:t>
            </a:r>
            <a:r>
              <a:rPr sz="1800" spc="-125" dirty="0">
                <a:latin typeface="Roboto"/>
                <a:cs typeface="Roboto"/>
              </a:rPr>
              <a:t>ne</a:t>
            </a:r>
            <a:r>
              <a:rPr sz="1800" spc="-55" dirty="0">
                <a:latin typeface="Roboto"/>
                <a:cs typeface="Roboto"/>
              </a:rPr>
              <a:t>i</a:t>
            </a:r>
            <a:r>
              <a:rPr sz="1800" spc="-40" dirty="0">
                <a:latin typeface="Roboto"/>
                <a:cs typeface="Roboto"/>
              </a:rPr>
              <a:t> </a:t>
            </a:r>
            <a:r>
              <a:rPr sz="1800" spc="-110" dirty="0">
                <a:latin typeface="Roboto"/>
                <a:cs typeface="Roboto"/>
              </a:rPr>
              <a:t>confront</a:t>
            </a:r>
            <a:r>
              <a:rPr sz="1800" spc="-55" dirty="0">
                <a:latin typeface="Roboto"/>
                <a:cs typeface="Roboto"/>
              </a:rPr>
              <a:t>i</a:t>
            </a:r>
            <a:r>
              <a:rPr sz="1800" spc="-40" dirty="0">
                <a:latin typeface="Roboto"/>
                <a:cs typeface="Roboto"/>
              </a:rPr>
              <a:t> </a:t>
            </a:r>
            <a:r>
              <a:rPr sz="1800" spc="-80" dirty="0">
                <a:latin typeface="Roboto"/>
                <a:cs typeface="Roboto"/>
              </a:rPr>
              <a:t>dell’altro,  </a:t>
            </a:r>
            <a:r>
              <a:rPr sz="1800" spc="-220" dirty="0">
                <a:latin typeface="Roboto"/>
                <a:cs typeface="Roboto"/>
              </a:rPr>
              <a:t>m</a:t>
            </a:r>
            <a:r>
              <a:rPr sz="1800" spc="-135" dirty="0">
                <a:latin typeface="Roboto"/>
                <a:cs typeface="Roboto"/>
              </a:rPr>
              <a:t>a</a:t>
            </a:r>
            <a:r>
              <a:rPr sz="1800" spc="-40" dirty="0">
                <a:latin typeface="Roboto"/>
                <a:cs typeface="Roboto"/>
              </a:rPr>
              <a:t> </a:t>
            </a:r>
            <a:r>
              <a:rPr sz="1800" spc="-125" dirty="0">
                <a:latin typeface="Roboto"/>
                <a:cs typeface="Roboto"/>
              </a:rPr>
              <a:t>d</a:t>
            </a:r>
            <a:r>
              <a:rPr sz="1800" spc="-55" dirty="0">
                <a:latin typeface="Roboto"/>
                <a:cs typeface="Roboto"/>
              </a:rPr>
              <a:t>i</a:t>
            </a:r>
            <a:r>
              <a:rPr sz="1800" spc="-35" dirty="0">
                <a:latin typeface="Roboto"/>
                <a:cs typeface="Roboto"/>
              </a:rPr>
              <a:t> </a:t>
            </a:r>
            <a:r>
              <a:rPr sz="1800" spc="-135" dirty="0">
                <a:solidFill>
                  <a:srgbClr val="E6481B"/>
                </a:solidFill>
                <a:latin typeface="Roboto"/>
                <a:cs typeface="Roboto"/>
              </a:rPr>
              <a:t>INFORMAZIONE</a:t>
            </a:r>
            <a:r>
              <a:rPr sz="1800" spc="-40" dirty="0">
                <a:solidFill>
                  <a:srgbClr val="E6481B"/>
                </a:solidFill>
                <a:latin typeface="Roboto"/>
                <a:cs typeface="Roboto"/>
              </a:rPr>
              <a:t> </a:t>
            </a:r>
            <a:r>
              <a:rPr sz="1800" spc="-100" dirty="0">
                <a:solidFill>
                  <a:srgbClr val="E6481B"/>
                </a:solidFill>
                <a:latin typeface="Roboto"/>
                <a:cs typeface="Roboto"/>
              </a:rPr>
              <a:t>e</a:t>
            </a:r>
            <a:r>
              <a:rPr sz="1800" spc="-40" dirty="0">
                <a:solidFill>
                  <a:srgbClr val="E6481B"/>
                </a:solidFill>
                <a:latin typeface="Roboto"/>
                <a:cs typeface="Roboto"/>
              </a:rPr>
              <a:t> </a:t>
            </a:r>
            <a:r>
              <a:rPr sz="1800" spc="-130" dirty="0">
                <a:solidFill>
                  <a:srgbClr val="E6481B"/>
                </a:solidFill>
                <a:latin typeface="Roboto"/>
                <a:cs typeface="Roboto"/>
              </a:rPr>
              <a:t>CONSAPEVOLEZZA!</a:t>
            </a:r>
            <a:endParaRPr sz="1800">
              <a:latin typeface="Roboto"/>
              <a:cs typeface="Roboto"/>
            </a:endParaRPr>
          </a:p>
        </p:txBody>
      </p:sp>
      <p:sp>
        <p:nvSpPr>
          <p:cNvPr id="4" name="object 4"/>
          <p:cNvSpPr txBox="1"/>
          <p:nvPr/>
        </p:nvSpPr>
        <p:spPr>
          <a:xfrm>
            <a:off x="1843350" y="2609806"/>
            <a:ext cx="2037080" cy="575945"/>
          </a:xfrm>
          <a:prstGeom prst="rect">
            <a:avLst/>
          </a:prstGeom>
        </p:spPr>
        <p:txBody>
          <a:bodyPr vert="horz" wrap="square" lIns="0" tIns="12700" rIns="0" bIns="0" rtlCol="0">
            <a:spAutoFit/>
          </a:bodyPr>
          <a:lstStyle/>
          <a:p>
            <a:pPr marL="12700">
              <a:lnSpc>
                <a:spcPct val="100000"/>
              </a:lnSpc>
              <a:spcBef>
                <a:spcPts val="100"/>
              </a:spcBef>
            </a:pPr>
            <a:r>
              <a:rPr sz="1800" spc="-105" dirty="0">
                <a:latin typeface="Roboto Lt"/>
                <a:cs typeface="Roboto Lt"/>
              </a:rPr>
              <a:t>Esiston</a:t>
            </a:r>
            <a:r>
              <a:rPr sz="1800" spc="-120" dirty="0">
                <a:latin typeface="Roboto Lt"/>
                <a:cs typeface="Roboto Lt"/>
              </a:rPr>
              <a:t>o</a:t>
            </a:r>
            <a:r>
              <a:rPr sz="1800" spc="-35" dirty="0">
                <a:latin typeface="Roboto Lt"/>
                <a:cs typeface="Roboto Lt"/>
              </a:rPr>
              <a:t> </a:t>
            </a:r>
            <a:r>
              <a:rPr sz="1800" spc="-95" dirty="0">
                <a:latin typeface="Roboto Lt"/>
                <a:cs typeface="Roboto Lt"/>
              </a:rPr>
              <a:t>infezion</a:t>
            </a:r>
            <a:r>
              <a:rPr sz="1800" spc="-45" dirty="0">
                <a:latin typeface="Roboto Lt"/>
                <a:cs typeface="Roboto Lt"/>
              </a:rPr>
              <a:t>i</a:t>
            </a:r>
            <a:r>
              <a:rPr sz="1800" spc="-40" dirty="0">
                <a:latin typeface="Roboto Lt"/>
                <a:cs typeface="Roboto Lt"/>
              </a:rPr>
              <a:t> </a:t>
            </a:r>
            <a:r>
              <a:rPr sz="1800" spc="-125" dirty="0">
                <a:latin typeface="Roboto Lt"/>
                <a:cs typeface="Roboto Lt"/>
              </a:rPr>
              <a:t>che</a:t>
            </a:r>
            <a:endParaRPr sz="1800">
              <a:latin typeface="Roboto Lt"/>
              <a:cs typeface="Roboto Lt"/>
            </a:endParaRPr>
          </a:p>
          <a:p>
            <a:pPr marL="12700">
              <a:lnSpc>
                <a:spcPct val="100000"/>
              </a:lnSpc>
              <a:spcBef>
                <a:spcPts val="15"/>
              </a:spcBef>
            </a:pPr>
            <a:r>
              <a:rPr sz="1800" spc="-155" dirty="0">
                <a:solidFill>
                  <a:srgbClr val="E6481B"/>
                </a:solidFill>
                <a:latin typeface="Roboto"/>
                <a:cs typeface="Roboto"/>
              </a:rPr>
              <a:t>NON</a:t>
            </a:r>
            <a:r>
              <a:rPr sz="1800" spc="-40" dirty="0">
                <a:solidFill>
                  <a:srgbClr val="E6481B"/>
                </a:solidFill>
                <a:latin typeface="Roboto"/>
                <a:cs typeface="Roboto"/>
              </a:rPr>
              <a:t> </a:t>
            </a:r>
            <a:r>
              <a:rPr sz="1800" spc="-165" dirty="0">
                <a:solidFill>
                  <a:srgbClr val="E6481B"/>
                </a:solidFill>
                <a:latin typeface="Roboto"/>
                <a:cs typeface="Roboto"/>
              </a:rPr>
              <a:t>S</a:t>
            </a:r>
            <a:r>
              <a:rPr sz="1800" spc="-75" dirty="0">
                <a:solidFill>
                  <a:srgbClr val="E6481B"/>
                </a:solidFill>
                <a:latin typeface="Roboto"/>
                <a:cs typeface="Roboto"/>
              </a:rPr>
              <a:t>I</a:t>
            </a:r>
            <a:r>
              <a:rPr sz="1800" spc="-40" dirty="0">
                <a:solidFill>
                  <a:srgbClr val="E6481B"/>
                </a:solidFill>
                <a:latin typeface="Roboto"/>
                <a:cs typeface="Roboto"/>
              </a:rPr>
              <a:t> </a:t>
            </a:r>
            <a:r>
              <a:rPr sz="1800" spc="-150" dirty="0">
                <a:solidFill>
                  <a:srgbClr val="E6481B"/>
                </a:solidFill>
                <a:latin typeface="Roboto"/>
                <a:cs typeface="Roboto"/>
              </a:rPr>
              <a:t>VEDON</a:t>
            </a:r>
            <a:r>
              <a:rPr sz="1800" spc="-155" dirty="0">
                <a:solidFill>
                  <a:srgbClr val="E6481B"/>
                </a:solidFill>
                <a:latin typeface="Roboto"/>
                <a:cs typeface="Roboto"/>
              </a:rPr>
              <a:t>O</a:t>
            </a:r>
            <a:r>
              <a:rPr sz="1800" spc="-35" dirty="0">
                <a:solidFill>
                  <a:srgbClr val="E6481B"/>
                </a:solidFill>
                <a:latin typeface="Roboto"/>
                <a:cs typeface="Roboto"/>
              </a:rPr>
              <a:t> </a:t>
            </a:r>
            <a:r>
              <a:rPr sz="1800" spc="-90" dirty="0">
                <a:latin typeface="Roboto"/>
                <a:cs typeface="Roboto"/>
              </a:rPr>
              <a:t>(HIV)</a:t>
            </a:r>
            <a:endParaRPr sz="1800">
              <a:latin typeface="Roboto"/>
              <a:cs typeface="Roboto"/>
            </a:endParaRPr>
          </a:p>
        </p:txBody>
      </p:sp>
      <p:sp>
        <p:nvSpPr>
          <p:cNvPr id="5" name="object 5"/>
          <p:cNvSpPr txBox="1"/>
          <p:nvPr/>
        </p:nvSpPr>
        <p:spPr>
          <a:xfrm>
            <a:off x="5401850" y="2462081"/>
            <a:ext cx="1733550" cy="852169"/>
          </a:xfrm>
          <a:prstGeom prst="rect">
            <a:avLst/>
          </a:prstGeom>
        </p:spPr>
        <p:txBody>
          <a:bodyPr vert="horz" wrap="square" lIns="0" tIns="10795" rIns="0" bIns="0" rtlCol="0">
            <a:spAutoFit/>
          </a:bodyPr>
          <a:lstStyle/>
          <a:p>
            <a:pPr marL="12700" marR="5080">
              <a:lnSpc>
                <a:spcPct val="100699"/>
              </a:lnSpc>
              <a:spcBef>
                <a:spcPts val="85"/>
              </a:spcBef>
            </a:pPr>
            <a:r>
              <a:rPr sz="1800" spc="-155" dirty="0">
                <a:solidFill>
                  <a:srgbClr val="E6481B"/>
                </a:solidFill>
                <a:latin typeface="Roboto"/>
                <a:cs typeface="Roboto"/>
              </a:rPr>
              <a:t>S</a:t>
            </a:r>
            <a:r>
              <a:rPr sz="1800" spc="-65" dirty="0">
                <a:solidFill>
                  <a:srgbClr val="E6481B"/>
                </a:solidFill>
                <a:latin typeface="Roboto"/>
                <a:cs typeface="Roboto"/>
              </a:rPr>
              <a:t>i</a:t>
            </a:r>
            <a:r>
              <a:rPr sz="1800" spc="-40" dirty="0">
                <a:solidFill>
                  <a:srgbClr val="E6481B"/>
                </a:solidFill>
                <a:latin typeface="Roboto"/>
                <a:cs typeface="Roboto"/>
              </a:rPr>
              <a:t> </a:t>
            </a:r>
            <a:r>
              <a:rPr sz="1800" spc="-135" dirty="0">
                <a:solidFill>
                  <a:srgbClr val="E6481B"/>
                </a:solidFill>
                <a:latin typeface="Roboto"/>
                <a:cs typeface="Roboto"/>
              </a:rPr>
              <a:t>posson</a:t>
            </a:r>
            <a:r>
              <a:rPr sz="1800" spc="-130" dirty="0">
                <a:solidFill>
                  <a:srgbClr val="E6481B"/>
                </a:solidFill>
                <a:latin typeface="Roboto"/>
                <a:cs typeface="Roboto"/>
              </a:rPr>
              <a:t>o</a:t>
            </a:r>
            <a:r>
              <a:rPr sz="1800" spc="-40" dirty="0">
                <a:solidFill>
                  <a:srgbClr val="E6481B"/>
                </a:solidFill>
                <a:latin typeface="Roboto"/>
                <a:cs typeface="Roboto"/>
              </a:rPr>
              <a:t> </a:t>
            </a:r>
            <a:r>
              <a:rPr sz="1800" spc="-100" dirty="0">
                <a:solidFill>
                  <a:srgbClr val="E6481B"/>
                </a:solidFill>
                <a:latin typeface="Roboto"/>
                <a:cs typeface="Roboto"/>
              </a:rPr>
              <a:t>evitar</a:t>
            </a:r>
            <a:r>
              <a:rPr sz="1800" spc="-110" dirty="0">
                <a:solidFill>
                  <a:srgbClr val="E6481B"/>
                </a:solidFill>
                <a:latin typeface="Roboto"/>
                <a:cs typeface="Roboto"/>
              </a:rPr>
              <a:t>e</a:t>
            </a:r>
            <a:r>
              <a:rPr sz="1800" spc="-25" dirty="0">
                <a:latin typeface="Roboto Lt"/>
                <a:cs typeface="Roboto Lt"/>
              </a:rPr>
              <a:t>:  </a:t>
            </a:r>
            <a:r>
              <a:rPr sz="1800" spc="-130" dirty="0">
                <a:latin typeface="Roboto Lt"/>
                <a:cs typeface="Roboto Lt"/>
              </a:rPr>
              <a:t>uso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90" dirty="0">
                <a:latin typeface="Roboto Lt"/>
                <a:cs typeface="Roboto Lt"/>
              </a:rPr>
              <a:t>protezioni  </a:t>
            </a:r>
            <a:r>
              <a:rPr sz="1800" spc="-100" dirty="0">
                <a:solidFill>
                  <a:srgbClr val="E6481B"/>
                </a:solidFill>
                <a:latin typeface="Roboto"/>
                <a:cs typeface="Roboto"/>
              </a:rPr>
              <a:t>(preservativo)</a:t>
            </a:r>
            <a:endParaRPr sz="1800">
              <a:latin typeface="Roboto"/>
              <a:cs typeface="Roboto"/>
            </a:endParaRPr>
          </a:p>
        </p:txBody>
      </p:sp>
      <p:pic>
        <p:nvPicPr>
          <p:cNvPr id="6" name="object 6"/>
          <p:cNvPicPr/>
          <p:nvPr/>
        </p:nvPicPr>
        <p:blipFill>
          <a:blip r:embed="rId2" cstate="print"/>
          <a:stretch>
            <a:fillRect/>
          </a:stretch>
        </p:blipFill>
        <p:spPr>
          <a:xfrm>
            <a:off x="4186587" y="2473775"/>
            <a:ext cx="923924" cy="952499"/>
          </a:xfrm>
          <a:prstGeom prst="rect">
            <a:avLst/>
          </a:prstGeom>
        </p:spPr>
      </p:pic>
      <p:pic>
        <p:nvPicPr>
          <p:cNvPr id="7" name="object 7"/>
          <p:cNvPicPr/>
          <p:nvPr/>
        </p:nvPicPr>
        <p:blipFill>
          <a:blip r:embed="rId3" cstate="print"/>
          <a:stretch>
            <a:fillRect/>
          </a:stretch>
        </p:blipFill>
        <p:spPr>
          <a:xfrm>
            <a:off x="0" y="0"/>
            <a:ext cx="9143996" cy="1012323"/>
          </a:xfrm>
          <a:prstGeom prst="rect">
            <a:avLst/>
          </a:prstGeom>
        </p:spPr>
      </p:pic>
      <p:sp>
        <p:nvSpPr>
          <p:cNvPr id="8" name="object 8"/>
          <p:cNvSpPr txBox="1"/>
          <p:nvPr/>
        </p:nvSpPr>
        <p:spPr>
          <a:xfrm>
            <a:off x="132325" y="65913"/>
            <a:ext cx="4439673"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MALATTIE</a:t>
            </a:r>
            <a:r>
              <a:rPr sz="1400" spc="-20" dirty="0">
                <a:solidFill>
                  <a:srgbClr val="FFFFFF"/>
                </a:solidFill>
                <a:latin typeface="Roboto Lt"/>
                <a:cs typeface="Roboto Lt"/>
              </a:rPr>
              <a:t> </a:t>
            </a:r>
            <a:r>
              <a:rPr sz="1400" spc="-5" dirty="0">
                <a:solidFill>
                  <a:srgbClr val="FFFFFF"/>
                </a:solidFill>
                <a:latin typeface="Roboto Lt"/>
                <a:cs typeface="Roboto Lt"/>
              </a:rPr>
              <a:t>SESSUALMENTE</a:t>
            </a:r>
            <a:r>
              <a:rPr sz="1400" spc="-15" dirty="0">
                <a:solidFill>
                  <a:srgbClr val="FFFFFF"/>
                </a:solidFill>
                <a:latin typeface="Roboto Lt"/>
                <a:cs typeface="Roboto Lt"/>
              </a:rPr>
              <a:t> TRASMISSIBILI</a:t>
            </a:r>
            <a:r>
              <a:rPr sz="1400" spc="-20" dirty="0">
                <a:solidFill>
                  <a:srgbClr val="FFFFFF"/>
                </a:solidFill>
                <a:latin typeface="Roboto Lt"/>
                <a:cs typeface="Roboto Lt"/>
              </a:rPr>
              <a:t> </a:t>
            </a:r>
            <a:r>
              <a:rPr sz="1400" spc="-5" dirty="0">
                <a:solidFill>
                  <a:srgbClr val="FFFFFF"/>
                </a:solidFill>
                <a:latin typeface="Roboto Lt"/>
                <a:cs typeface="Roboto Lt"/>
              </a:rPr>
              <a:t>(MST)</a:t>
            </a:r>
            <a:endParaRPr sz="1400" dirty="0">
              <a:latin typeface="Roboto Lt"/>
              <a:cs typeface="Roboto Lt"/>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78719" y="1488732"/>
            <a:ext cx="5386574" cy="3603899"/>
          </a:xfrm>
          <a:prstGeom prst="rect">
            <a:avLst/>
          </a:prstGeom>
        </p:spPr>
      </p:pic>
      <p:sp>
        <p:nvSpPr>
          <p:cNvPr id="3" name="object 3"/>
          <p:cNvSpPr txBox="1"/>
          <p:nvPr/>
        </p:nvSpPr>
        <p:spPr>
          <a:xfrm>
            <a:off x="2544763" y="5416880"/>
            <a:ext cx="3782060" cy="299720"/>
          </a:xfrm>
          <a:prstGeom prst="rect">
            <a:avLst/>
          </a:prstGeom>
        </p:spPr>
        <p:txBody>
          <a:bodyPr vert="horz" wrap="square" lIns="0" tIns="12700" rIns="0" bIns="0" rtlCol="0">
            <a:spAutoFit/>
          </a:bodyPr>
          <a:lstStyle/>
          <a:p>
            <a:pPr marL="12700">
              <a:lnSpc>
                <a:spcPct val="100000"/>
              </a:lnSpc>
              <a:spcBef>
                <a:spcPts val="100"/>
              </a:spcBef>
            </a:pPr>
            <a:r>
              <a:rPr sz="1800" spc="-130" dirty="0">
                <a:latin typeface="Roboto Lt"/>
                <a:cs typeface="Roboto Lt"/>
              </a:rPr>
              <a:t>Pe</a:t>
            </a:r>
            <a:r>
              <a:rPr sz="1800" spc="-75" dirty="0">
                <a:latin typeface="Roboto Lt"/>
                <a:cs typeface="Roboto Lt"/>
              </a:rPr>
              <a:t>r</a:t>
            </a:r>
            <a:r>
              <a:rPr sz="1800" spc="-35" dirty="0">
                <a:latin typeface="Roboto Lt"/>
                <a:cs typeface="Roboto Lt"/>
              </a:rPr>
              <a:t> </a:t>
            </a:r>
            <a:r>
              <a:rPr sz="1800" spc="-114" dirty="0">
                <a:latin typeface="Roboto Lt"/>
                <a:cs typeface="Roboto Lt"/>
              </a:rPr>
              <a:t>approfondiment</a:t>
            </a:r>
            <a:r>
              <a:rPr sz="1800" spc="-50" dirty="0">
                <a:latin typeface="Roboto Lt"/>
                <a:cs typeface="Roboto Lt"/>
              </a:rPr>
              <a:t>i</a:t>
            </a:r>
            <a:r>
              <a:rPr sz="1800" spc="-40" dirty="0">
                <a:latin typeface="Roboto Lt"/>
                <a:cs typeface="Roboto Lt"/>
              </a:rPr>
              <a:t> </a:t>
            </a:r>
            <a:r>
              <a:rPr sz="1800" spc="-295" dirty="0">
                <a:latin typeface="Roboto Lt"/>
                <a:cs typeface="Roboto Lt"/>
              </a:rPr>
              <a:t>-</a:t>
            </a:r>
            <a:r>
              <a:rPr sz="1800" spc="-40" dirty="0">
                <a:latin typeface="Roboto Lt"/>
                <a:cs typeface="Roboto Lt"/>
              </a:rPr>
              <a:t> </a:t>
            </a:r>
            <a:r>
              <a:rPr sz="1800" spc="-105" dirty="0">
                <a:latin typeface="Roboto Lt"/>
                <a:cs typeface="Roboto Lt"/>
                <a:hlinkClick r:id="rId3"/>
              </a:rPr>
              <a:t>www.anlaidsonlus.it</a:t>
            </a:r>
            <a:endParaRPr sz="1800">
              <a:latin typeface="Roboto Lt"/>
              <a:cs typeface="Roboto Lt"/>
            </a:endParaRPr>
          </a:p>
        </p:txBody>
      </p:sp>
      <p:sp>
        <p:nvSpPr>
          <p:cNvPr id="4" name="object 4"/>
          <p:cNvSpPr txBox="1">
            <a:spLocks noGrp="1"/>
          </p:cNvSpPr>
          <p:nvPr>
            <p:ph type="title"/>
          </p:nvPr>
        </p:nvSpPr>
        <p:spPr>
          <a:xfrm>
            <a:off x="928307" y="828833"/>
            <a:ext cx="2653093" cy="391160"/>
          </a:xfrm>
          <a:prstGeom prst="rect">
            <a:avLst/>
          </a:prstGeom>
        </p:spPr>
        <p:txBody>
          <a:bodyPr vert="horz" wrap="square" lIns="0" tIns="12700" rIns="0" bIns="0" rtlCol="0">
            <a:spAutoFit/>
          </a:bodyPr>
          <a:lstStyle/>
          <a:p>
            <a:pPr marL="12700">
              <a:lnSpc>
                <a:spcPct val="100000"/>
              </a:lnSpc>
              <a:spcBef>
                <a:spcPts val="100"/>
              </a:spcBef>
            </a:pPr>
            <a:r>
              <a:rPr spc="15" dirty="0"/>
              <a:t>Being</a:t>
            </a:r>
            <a:r>
              <a:rPr spc="-30" dirty="0"/>
              <a:t> </a:t>
            </a:r>
            <a:r>
              <a:rPr spc="10" dirty="0"/>
              <a:t>positive</a:t>
            </a:r>
          </a:p>
        </p:txBody>
      </p:sp>
      <p:pic>
        <p:nvPicPr>
          <p:cNvPr id="5" name="object 5"/>
          <p:cNvPicPr/>
          <p:nvPr/>
        </p:nvPicPr>
        <p:blipFill>
          <a:blip r:embed="rId4" cstate="print"/>
          <a:stretch>
            <a:fillRect/>
          </a:stretch>
        </p:blipFill>
        <p:spPr>
          <a:xfrm>
            <a:off x="0" y="0"/>
            <a:ext cx="9143996" cy="1012323"/>
          </a:xfrm>
          <a:prstGeom prst="rect">
            <a:avLst/>
          </a:prstGeom>
        </p:spPr>
      </p:pic>
      <p:sp>
        <p:nvSpPr>
          <p:cNvPr id="6" name="object 6"/>
          <p:cNvSpPr txBox="1"/>
          <p:nvPr/>
        </p:nvSpPr>
        <p:spPr>
          <a:xfrm>
            <a:off x="132325" y="65913"/>
            <a:ext cx="46682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MALATTIE</a:t>
            </a:r>
            <a:r>
              <a:rPr sz="1400" spc="-20" dirty="0">
                <a:solidFill>
                  <a:srgbClr val="FFFFFF"/>
                </a:solidFill>
                <a:latin typeface="Roboto Lt"/>
                <a:cs typeface="Roboto Lt"/>
              </a:rPr>
              <a:t> </a:t>
            </a:r>
            <a:r>
              <a:rPr sz="1400" spc="-5" dirty="0">
                <a:solidFill>
                  <a:srgbClr val="FFFFFF"/>
                </a:solidFill>
                <a:latin typeface="Roboto Lt"/>
                <a:cs typeface="Roboto Lt"/>
              </a:rPr>
              <a:t>SESSUALMENTE</a:t>
            </a:r>
            <a:r>
              <a:rPr sz="1400" spc="-15" dirty="0">
                <a:solidFill>
                  <a:srgbClr val="FFFFFF"/>
                </a:solidFill>
                <a:latin typeface="Roboto Lt"/>
                <a:cs typeface="Roboto Lt"/>
              </a:rPr>
              <a:t> TRASMISSIBILI</a:t>
            </a:r>
            <a:r>
              <a:rPr sz="1400" spc="-20" dirty="0">
                <a:solidFill>
                  <a:srgbClr val="FFFFFF"/>
                </a:solidFill>
                <a:latin typeface="Roboto Lt"/>
                <a:cs typeface="Roboto Lt"/>
              </a:rPr>
              <a:t> </a:t>
            </a:r>
            <a:r>
              <a:rPr sz="1400" spc="-5" dirty="0">
                <a:solidFill>
                  <a:srgbClr val="FFFFFF"/>
                </a:solidFill>
                <a:latin typeface="Roboto Lt"/>
                <a:cs typeface="Roboto Lt"/>
              </a:rPr>
              <a:t>(MST)</a:t>
            </a:r>
            <a:endParaRPr sz="1400" dirty="0">
              <a:latin typeface="Roboto Lt"/>
              <a:cs typeface="Roboto 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82082" y="1955879"/>
            <a:ext cx="4678951" cy="3180761"/>
          </a:xfrm>
          <a:prstGeom prst="rect">
            <a:avLst/>
          </a:prstGeom>
        </p:spPr>
      </p:pic>
      <p:sp>
        <p:nvSpPr>
          <p:cNvPr id="3" name="object 3"/>
          <p:cNvSpPr txBox="1">
            <a:spLocks noGrp="1"/>
          </p:cNvSpPr>
          <p:nvPr>
            <p:ph type="title"/>
          </p:nvPr>
        </p:nvSpPr>
        <p:spPr>
          <a:xfrm>
            <a:off x="1411086" y="1152337"/>
            <a:ext cx="6097270" cy="452120"/>
          </a:xfrm>
          <a:prstGeom prst="rect">
            <a:avLst/>
          </a:prstGeom>
        </p:spPr>
        <p:txBody>
          <a:bodyPr vert="horz" wrap="square" lIns="0" tIns="12700" rIns="0" bIns="0" rtlCol="0">
            <a:spAutoFit/>
          </a:bodyPr>
          <a:lstStyle/>
          <a:p>
            <a:pPr marL="12700">
              <a:lnSpc>
                <a:spcPct val="100000"/>
              </a:lnSpc>
              <a:spcBef>
                <a:spcPts val="100"/>
              </a:spcBef>
            </a:pPr>
            <a:r>
              <a:rPr sz="2800" b="0" spc="-200" dirty="0">
                <a:latin typeface="Roboto"/>
                <a:cs typeface="Roboto"/>
              </a:rPr>
              <a:t>Impariamo</a:t>
            </a:r>
            <a:r>
              <a:rPr sz="2800" b="0" spc="-50" dirty="0">
                <a:latin typeface="Roboto"/>
                <a:cs typeface="Roboto"/>
              </a:rPr>
              <a:t> </a:t>
            </a:r>
            <a:r>
              <a:rPr sz="2800" b="0" spc="-200" dirty="0">
                <a:latin typeface="Roboto"/>
                <a:cs typeface="Roboto"/>
              </a:rPr>
              <a:t>a</a:t>
            </a:r>
            <a:r>
              <a:rPr sz="2800" b="0" spc="-45" dirty="0">
                <a:latin typeface="Roboto"/>
                <a:cs typeface="Roboto"/>
              </a:rPr>
              <a:t> </a:t>
            </a:r>
            <a:r>
              <a:rPr sz="2800" b="0" spc="-155" dirty="0">
                <a:latin typeface="Roboto"/>
                <a:cs typeface="Roboto"/>
              </a:rPr>
              <a:t>leggere</a:t>
            </a:r>
            <a:r>
              <a:rPr sz="2800" b="0" spc="-45" dirty="0">
                <a:latin typeface="Roboto"/>
                <a:cs typeface="Roboto"/>
              </a:rPr>
              <a:t> </a:t>
            </a:r>
            <a:r>
              <a:rPr sz="2800" b="0" spc="-145" dirty="0">
                <a:latin typeface="Roboto"/>
                <a:cs typeface="Roboto"/>
              </a:rPr>
              <a:t>l’etichetta</a:t>
            </a:r>
            <a:r>
              <a:rPr sz="2800" b="0" spc="-45" dirty="0">
                <a:latin typeface="Roboto"/>
                <a:cs typeface="Roboto"/>
              </a:rPr>
              <a:t> </a:t>
            </a:r>
            <a:r>
              <a:rPr sz="2800" b="0" spc="-165" dirty="0">
                <a:latin typeface="Roboto"/>
                <a:cs typeface="Roboto"/>
              </a:rPr>
              <a:t>nutrizionale</a:t>
            </a:r>
            <a:endParaRPr sz="2800">
              <a:latin typeface="Roboto"/>
              <a:cs typeface="Roboto"/>
            </a:endParaRPr>
          </a:p>
        </p:txBody>
      </p:sp>
      <p:pic>
        <p:nvPicPr>
          <p:cNvPr id="4" name="object 4"/>
          <p:cNvPicPr/>
          <p:nvPr/>
        </p:nvPicPr>
        <p:blipFill>
          <a:blip r:embed="rId3" cstate="print"/>
          <a:stretch>
            <a:fillRect/>
          </a:stretch>
        </p:blipFill>
        <p:spPr>
          <a:xfrm>
            <a:off x="0" y="0"/>
            <a:ext cx="9143996" cy="1012323"/>
          </a:xfrm>
          <a:prstGeom prst="rect">
            <a:avLst/>
          </a:prstGeom>
        </p:spPr>
      </p:pic>
      <p:sp>
        <p:nvSpPr>
          <p:cNvPr id="5" name="object 5"/>
          <p:cNvSpPr txBox="1"/>
          <p:nvPr/>
        </p:nvSpPr>
        <p:spPr>
          <a:xfrm>
            <a:off x="132324" y="65913"/>
            <a:ext cx="5735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3999" y="6857999"/>
                </a:moveTo>
                <a:lnTo>
                  <a:pt x="0" y="6857999"/>
                </a:lnTo>
                <a:lnTo>
                  <a:pt x="0" y="0"/>
                </a:lnTo>
                <a:lnTo>
                  <a:pt x="9143999" y="0"/>
                </a:lnTo>
                <a:lnTo>
                  <a:pt x="9143999" y="6857999"/>
                </a:lnTo>
                <a:close/>
              </a:path>
            </a:pathLst>
          </a:custGeom>
          <a:solidFill>
            <a:srgbClr val="E6481B"/>
          </a:solidFill>
        </p:spPr>
        <p:txBody>
          <a:bodyPr wrap="square" lIns="0" tIns="0" rIns="0" bIns="0" rtlCol="0"/>
          <a:lstStyle/>
          <a:p>
            <a:endParaRPr/>
          </a:p>
        </p:txBody>
      </p:sp>
      <p:sp>
        <p:nvSpPr>
          <p:cNvPr id="3" name="object 3"/>
          <p:cNvSpPr txBox="1"/>
          <p:nvPr/>
        </p:nvSpPr>
        <p:spPr>
          <a:xfrm>
            <a:off x="1321541" y="2057400"/>
            <a:ext cx="7641484" cy="2292487"/>
          </a:xfrm>
          <a:prstGeom prst="rect">
            <a:avLst/>
          </a:prstGeom>
        </p:spPr>
        <p:txBody>
          <a:bodyPr vert="horz" wrap="square" lIns="0" tIns="152400" rIns="0" bIns="0" rtlCol="0">
            <a:spAutoFit/>
          </a:bodyPr>
          <a:lstStyle/>
          <a:p>
            <a:pPr marL="12700" marR="84455" indent="2776220" algn="r">
              <a:lnSpc>
                <a:spcPct val="80900"/>
              </a:lnSpc>
              <a:spcBef>
                <a:spcPts val="1200"/>
              </a:spcBef>
            </a:pPr>
            <a:r>
              <a:rPr sz="4800" b="1" spc="45" dirty="0">
                <a:solidFill>
                  <a:srgbClr val="FFFFFF"/>
                </a:solidFill>
                <a:latin typeface="Roboto Cn"/>
                <a:cs typeface="Roboto Cn"/>
              </a:rPr>
              <a:t>NOZIONI</a:t>
            </a:r>
            <a:r>
              <a:rPr sz="4800" b="1" spc="-35" dirty="0">
                <a:solidFill>
                  <a:srgbClr val="FFFFFF"/>
                </a:solidFill>
                <a:latin typeface="Roboto Cn"/>
                <a:cs typeface="Roboto Cn"/>
              </a:rPr>
              <a:t> </a:t>
            </a:r>
            <a:r>
              <a:rPr sz="4800" b="1" spc="-5" dirty="0">
                <a:solidFill>
                  <a:srgbClr val="FFFFFF"/>
                </a:solidFill>
                <a:latin typeface="Roboto Cn"/>
                <a:cs typeface="Roboto Cn"/>
              </a:rPr>
              <a:t>DI </a:t>
            </a:r>
            <a:r>
              <a:rPr sz="4800" b="1" spc="-1045" dirty="0">
                <a:solidFill>
                  <a:srgbClr val="FFFFFF"/>
                </a:solidFill>
                <a:latin typeface="Roboto Cn"/>
                <a:cs typeface="Roboto Cn"/>
              </a:rPr>
              <a:t> </a:t>
            </a:r>
            <a:r>
              <a:rPr sz="4800" b="1" spc="40" dirty="0">
                <a:solidFill>
                  <a:srgbClr val="FFFFFF"/>
                </a:solidFill>
                <a:latin typeface="Roboto Cn"/>
                <a:cs typeface="Roboto Cn"/>
              </a:rPr>
              <a:t>PRIMO </a:t>
            </a:r>
            <a:r>
              <a:rPr sz="4800" b="1" spc="20" dirty="0">
                <a:solidFill>
                  <a:srgbClr val="FFFFFF"/>
                </a:solidFill>
                <a:latin typeface="Roboto Cn"/>
                <a:cs typeface="Roboto Cn"/>
              </a:rPr>
              <a:t>SOCCORSO </a:t>
            </a:r>
            <a:r>
              <a:rPr sz="4800" b="1" spc="25" dirty="0">
                <a:solidFill>
                  <a:srgbClr val="FFFFFF"/>
                </a:solidFill>
                <a:latin typeface="Roboto Cn"/>
                <a:cs typeface="Roboto Cn"/>
              </a:rPr>
              <a:t> </a:t>
            </a:r>
            <a:r>
              <a:rPr sz="4800" b="1" spc="55" dirty="0">
                <a:solidFill>
                  <a:srgbClr val="FFFFFF"/>
                </a:solidFill>
                <a:latin typeface="Roboto Cn"/>
                <a:cs typeface="Roboto Cn"/>
              </a:rPr>
              <a:t>ANCHE</a:t>
            </a:r>
            <a:r>
              <a:rPr sz="4800" b="1" spc="15" dirty="0">
                <a:solidFill>
                  <a:srgbClr val="FFFFFF"/>
                </a:solidFill>
                <a:latin typeface="Roboto Cn"/>
                <a:cs typeface="Roboto Cn"/>
              </a:rPr>
              <a:t> </a:t>
            </a:r>
            <a:r>
              <a:rPr sz="4800" b="1" spc="20" dirty="0">
                <a:solidFill>
                  <a:srgbClr val="FFFFFF"/>
                </a:solidFill>
                <a:latin typeface="Roboto Cn"/>
                <a:cs typeface="Roboto Cn"/>
              </a:rPr>
              <a:t>PER</a:t>
            </a:r>
            <a:r>
              <a:rPr sz="4800" b="1" spc="10" dirty="0">
                <a:solidFill>
                  <a:srgbClr val="FFFFFF"/>
                </a:solidFill>
                <a:latin typeface="Roboto Cn"/>
                <a:cs typeface="Roboto Cn"/>
              </a:rPr>
              <a:t> </a:t>
            </a:r>
            <a:r>
              <a:rPr sz="4800" b="1" spc="35" dirty="0">
                <a:solidFill>
                  <a:srgbClr val="FFFFFF"/>
                </a:solidFill>
                <a:latin typeface="Roboto Cn"/>
                <a:cs typeface="Roboto Cn"/>
              </a:rPr>
              <a:t>I</a:t>
            </a:r>
            <a:r>
              <a:rPr sz="4800" b="1" spc="15" dirty="0">
                <a:solidFill>
                  <a:srgbClr val="FFFFFF"/>
                </a:solidFill>
                <a:latin typeface="Roboto Cn"/>
                <a:cs typeface="Roboto Cn"/>
              </a:rPr>
              <a:t> </a:t>
            </a:r>
            <a:r>
              <a:rPr sz="4800" b="1" spc="140" dirty="0">
                <a:solidFill>
                  <a:srgbClr val="FFFFFF"/>
                </a:solidFill>
                <a:latin typeface="Roboto Cn"/>
                <a:cs typeface="Roboto Cn"/>
              </a:rPr>
              <a:t>RAGAZZI</a:t>
            </a:r>
            <a:endParaRPr sz="4800" dirty="0">
              <a:latin typeface="Roboto Cn"/>
              <a:cs typeface="Roboto Cn"/>
            </a:endParaRPr>
          </a:p>
          <a:p>
            <a:pPr marR="5080" algn="r">
              <a:lnSpc>
                <a:spcPct val="100000"/>
              </a:lnSpc>
              <a:spcBef>
                <a:spcPts val="994"/>
              </a:spcBef>
            </a:pPr>
            <a:r>
              <a:rPr sz="1400" b="1" spc="15" dirty="0">
                <a:latin typeface="Roboto Cn"/>
                <a:cs typeface="Roboto Cn"/>
              </a:rPr>
              <a:t>Alberto</a:t>
            </a:r>
            <a:r>
              <a:rPr sz="1400" b="1" spc="-30" dirty="0">
                <a:latin typeface="Roboto Cn"/>
                <a:cs typeface="Roboto Cn"/>
              </a:rPr>
              <a:t> </a:t>
            </a:r>
            <a:r>
              <a:rPr sz="1400" b="1" spc="5" dirty="0">
                <a:latin typeface="Roboto Cn"/>
                <a:cs typeface="Roboto Cn"/>
              </a:rPr>
              <a:t>Ferrando</a:t>
            </a:r>
            <a:endParaRPr sz="1400" dirty="0">
              <a:latin typeface="Roboto Cn"/>
              <a:cs typeface="Roboto Cn"/>
            </a:endParaRPr>
          </a:p>
        </p:txBody>
      </p:sp>
      <p:sp>
        <p:nvSpPr>
          <p:cNvPr id="4" name="object 4"/>
          <p:cNvSpPr txBox="1"/>
          <p:nvPr/>
        </p:nvSpPr>
        <p:spPr>
          <a:xfrm>
            <a:off x="6705600" y="4656558"/>
            <a:ext cx="2257425" cy="657860"/>
          </a:xfrm>
          <a:prstGeom prst="rect">
            <a:avLst/>
          </a:prstGeom>
        </p:spPr>
        <p:txBody>
          <a:bodyPr vert="horz" wrap="square" lIns="0" tIns="22860" rIns="0" bIns="0" rtlCol="0">
            <a:spAutoFit/>
          </a:bodyPr>
          <a:lstStyle/>
          <a:p>
            <a:pPr marL="12700" marR="5080" indent="719455" algn="r">
              <a:lnSpc>
                <a:spcPts val="1650"/>
              </a:lnSpc>
              <a:spcBef>
                <a:spcPts val="180"/>
              </a:spcBef>
            </a:pPr>
            <a:r>
              <a:rPr sz="1400" spc="-90" dirty="0">
                <a:latin typeface="Roboto Lt"/>
                <a:cs typeface="Roboto Lt"/>
                <a:hlinkClick r:id="rId2"/>
              </a:rPr>
              <a:t>www.apel-pediatri.org </a:t>
            </a:r>
            <a:r>
              <a:rPr sz="1400" spc="-330" dirty="0">
                <a:latin typeface="Roboto Lt"/>
                <a:cs typeface="Roboto Lt"/>
              </a:rPr>
              <a:t> </a:t>
            </a:r>
            <a:r>
              <a:rPr sz="1400" spc="-80" dirty="0">
                <a:latin typeface="Roboto Lt"/>
                <a:cs typeface="Roboto Lt"/>
                <a:hlinkClick r:id="rId3"/>
              </a:rPr>
              <a:t>www.ferrandoalberto.blogspot.it </a:t>
            </a:r>
            <a:r>
              <a:rPr sz="1400" spc="-330" dirty="0">
                <a:latin typeface="Roboto Lt"/>
                <a:cs typeface="Roboto Lt"/>
              </a:rPr>
              <a:t> </a:t>
            </a:r>
            <a:r>
              <a:rPr sz="1400" spc="-85" dirty="0">
                <a:latin typeface="Roboto Lt"/>
                <a:cs typeface="Roboto Lt"/>
                <a:hlinkClick r:id="rId4"/>
              </a:rPr>
              <a:t>aferrand@fastwebnet.it</a:t>
            </a:r>
            <a:endParaRPr sz="1400" dirty="0">
              <a:latin typeface="Roboto Lt"/>
              <a:cs typeface="Roboto Lt"/>
            </a:endParaRPr>
          </a:p>
        </p:txBody>
      </p:sp>
      <p:pic>
        <p:nvPicPr>
          <p:cNvPr id="5" name="object 5"/>
          <p:cNvPicPr/>
          <p:nvPr/>
        </p:nvPicPr>
        <p:blipFill>
          <a:blip r:embed="rId5" cstate="print"/>
          <a:stretch>
            <a:fillRect/>
          </a:stretch>
        </p:blipFill>
        <p:spPr>
          <a:xfrm>
            <a:off x="0" y="0"/>
            <a:ext cx="9143996" cy="1012323"/>
          </a:xfrm>
          <a:prstGeom prst="rect">
            <a:avLst/>
          </a:prstGeom>
        </p:spPr>
      </p:pic>
      <p:sp>
        <p:nvSpPr>
          <p:cNvPr id="6" name="object 6"/>
          <p:cNvSpPr txBox="1">
            <a:spLocks noGrp="1"/>
          </p:cNvSpPr>
          <p:nvPr>
            <p:ph type="title"/>
          </p:nvPr>
        </p:nvSpPr>
        <p:spPr>
          <a:xfrm>
            <a:off x="132325" y="65912"/>
            <a:ext cx="3830075" cy="228268"/>
          </a:xfrm>
          <a:prstGeom prst="rect">
            <a:avLst/>
          </a:prstGeom>
        </p:spPr>
        <p:txBody>
          <a:bodyPr vert="horz" wrap="square" lIns="0" tIns="12700" rIns="0" bIns="0" rtlCol="0">
            <a:spAutoFit/>
          </a:bodyPr>
          <a:lstStyle/>
          <a:p>
            <a:pPr marL="12700">
              <a:lnSpc>
                <a:spcPct val="100000"/>
              </a:lnSpc>
              <a:spcBef>
                <a:spcPts val="100"/>
              </a:spcBef>
            </a:pPr>
            <a:r>
              <a:rPr sz="1400" b="0" spc="-5" dirty="0">
                <a:solidFill>
                  <a:srgbClr val="FFFFFF"/>
                </a:solidFill>
                <a:latin typeface="Roboto Lt"/>
                <a:cs typeface="Roboto Lt"/>
              </a:rPr>
              <a:t>EDUCAZIONE </a:t>
            </a:r>
            <a:r>
              <a:rPr sz="1400" b="0" spc="15" dirty="0">
                <a:solidFill>
                  <a:srgbClr val="FFFFFF"/>
                </a:solidFill>
                <a:latin typeface="Roboto Lt"/>
                <a:cs typeface="Roboto Lt"/>
              </a:rPr>
              <a:t>A</a:t>
            </a:r>
            <a:r>
              <a:rPr sz="1400" b="0" spc="-5" dirty="0">
                <a:solidFill>
                  <a:srgbClr val="FFFFFF"/>
                </a:solidFill>
                <a:latin typeface="Roboto Lt"/>
                <a:cs typeface="Roboto Lt"/>
              </a:rPr>
              <a:t> </a:t>
            </a:r>
            <a:r>
              <a:rPr sz="1400" b="0" spc="-10" dirty="0">
                <a:solidFill>
                  <a:srgbClr val="FFFFFF"/>
                </a:solidFill>
                <a:latin typeface="Roboto Lt"/>
                <a:cs typeface="Roboto Lt"/>
              </a:rPr>
              <a:t>CORRETTI</a:t>
            </a:r>
            <a:r>
              <a:rPr sz="1400" b="0" spc="-5" dirty="0">
                <a:solidFill>
                  <a:srgbClr val="FFFFFF"/>
                </a:solidFill>
                <a:latin typeface="Roboto Lt"/>
                <a:cs typeface="Roboto Lt"/>
              </a:rPr>
              <a:t> </a:t>
            </a:r>
            <a:r>
              <a:rPr sz="1400" b="0" spc="-20" dirty="0">
                <a:solidFill>
                  <a:srgbClr val="FFFFFF"/>
                </a:solidFill>
                <a:latin typeface="Roboto Lt"/>
                <a:cs typeface="Roboto Lt"/>
              </a:rPr>
              <a:t>STILI</a:t>
            </a:r>
            <a:r>
              <a:rPr sz="1400" b="0" dirty="0">
                <a:solidFill>
                  <a:srgbClr val="FFFFFF"/>
                </a:solidFill>
                <a:latin typeface="Roboto Lt"/>
                <a:cs typeface="Roboto Lt"/>
              </a:rPr>
              <a:t> </a:t>
            </a:r>
            <a:r>
              <a:rPr sz="1400" b="0" spc="-20" dirty="0">
                <a:solidFill>
                  <a:srgbClr val="FFFFFF"/>
                </a:solidFill>
                <a:latin typeface="Roboto Lt"/>
                <a:cs typeface="Roboto Lt"/>
              </a:rPr>
              <a:t>DI</a:t>
            </a:r>
            <a:r>
              <a:rPr sz="1400" b="0" spc="-5" dirty="0">
                <a:solidFill>
                  <a:srgbClr val="FFFFFF"/>
                </a:solidFill>
                <a:latin typeface="Roboto Lt"/>
                <a:cs typeface="Roboto Lt"/>
              </a:rPr>
              <a:t> VITA</a:t>
            </a:r>
            <a:endParaRPr sz="1400" dirty="0">
              <a:latin typeface="Roboto Lt"/>
              <a:cs typeface="Roboto Lt"/>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05599" y="2406158"/>
            <a:ext cx="2987040" cy="2769235"/>
          </a:xfrm>
          <a:prstGeom prst="rect">
            <a:avLst/>
          </a:prstGeom>
        </p:spPr>
        <p:txBody>
          <a:bodyPr vert="horz" wrap="square" lIns="0" tIns="12700" rIns="0" bIns="0" rtlCol="0">
            <a:spAutoFit/>
          </a:bodyPr>
          <a:lstStyle/>
          <a:p>
            <a:pPr marL="313055" indent="-300990">
              <a:lnSpc>
                <a:spcPct val="100000"/>
              </a:lnSpc>
              <a:spcBef>
                <a:spcPts val="100"/>
              </a:spcBef>
              <a:buClr>
                <a:srgbClr val="000000"/>
              </a:buClr>
              <a:buAutoNum type="arabicPeriod"/>
              <a:tabLst>
                <a:tab pos="313690" algn="l"/>
              </a:tabLst>
            </a:pPr>
            <a:r>
              <a:rPr sz="2400" spc="-135" dirty="0">
                <a:solidFill>
                  <a:srgbClr val="E6481B"/>
                </a:solidFill>
                <a:latin typeface="Roboto"/>
                <a:cs typeface="Roboto"/>
              </a:rPr>
              <a:t>Controll</a:t>
            </a:r>
            <a:r>
              <a:rPr sz="2400" spc="-160" dirty="0">
                <a:solidFill>
                  <a:srgbClr val="E6481B"/>
                </a:solidFill>
                <a:latin typeface="Roboto"/>
                <a:cs typeface="Roboto"/>
              </a:rPr>
              <a:t>a</a:t>
            </a:r>
            <a:r>
              <a:rPr sz="2400" spc="-30" dirty="0">
                <a:solidFill>
                  <a:srgbClr val="E6481B"/>
                </a:solidFill>
                <a:latin typeface="Roboto"/>
                <a:cs typeface="Roboto"/>
              </a:rPr>
              <a:t> </a:t>
            </a:r>
            <a:r>
              <a:rPr sz="2400" spc="-60" dirty="0">
                <a:latin typeface="Roboto"/>
                <a:cs typeface="Roboto"/>
              </a:rPr>
              <a:t>il</a:t>
            </a:r>
            <a:r>
              <a:rPr sz="2400" spc="-50" dirty="0">
                <a:latin typeface="Roboto"/>
                <a:cs typeface="Roboto"/>
              </a:rPr>
              <a:t> </a:t>
            </a:r>
            <a:r>
              <a:rPr sz="2400" spc="-130" dirty="0">
                <a:latin typeface="Roboto"/>
                <a:cs typeface="Roboto"/>
              </a:rPr>
              <a:t>pericolo</a:t>
            </a:r>
            <a:endParaRPr sz="2400">
              <a:latin typeface="Roboto"/>
              <a:cs typeface="Roboto"/>
            </a:endParaRPr>
          </a:p>
          <a:p>
            <a:pPr>
              <a:lnSpc>
                <a:spcPct val="100000"/>
              </a:lnSpc>
              <a:spcBef>
                <a:spcPts val="30"/>
              </a:spcBef>
              <a:buFont typeface="Roboto"/>
              <a:buAutoNum type="arabicPeriod"/>
            </a:pPr>
            <a:endParaRPr sz="2800">
              <a:latin typeface="Roboto"/>
              <a:cs typeface="Roboto"/>
            </a:endParaRPr>
          </a:p>
          <a:p>
            <a:pPr marL="313055" indent="-300990">
              <a:lnSpc>
                <a:spcPct val="100000"/>
              </a:lnSpc>
              <a:spcBef>
                <a:spcPts val="5"/>
              </a:spcBef>
              <a:buClr>
                <a:srgbClr val="000000"/>
              </a:buClr>
              <a:buAutoNum type="arabicPeriod"/>
              <a:tabLst>
                <a:tab pos="313690" algn="l"/>
              </a:tabLst>
            </a:pPr>
            <a:r>
              <a:rPr sz="2400" spc="-135" dirty="0">
                <a:solidFill>
                  <a:srgbClr val="E6481B"/>
                </a:solidFill>
                <a:latin typeface="Roboto"/>
                <a:cs typeface="Roboto"/>
              </a:rPr>
              <a:t>Controll</a:t>
            </a:r>
            <a:r>
              <a:rPr sz="2400" spc="-160" dirty="0">
                <a:solidFill>
                  <a:srgbClr val="E6481B"/>
                </a:solidFill>
                <a:latin typeface="Roboto"/>
                <a:cs typeface="Roboto"/>
              </a:rPr>
              <a:t>a</a:t>
            </a:r>
            <a:r>
              <a:rPr sz="2400" spc="-30" dirty="0">
                <a:solidFill>
                  <a:srgbClr val="E6481B"/>
                </a:solidFill>
                <a:latin typeface="Roboto"/>
                <a:cs typeface="Roboto"/>
              </a:rPr>
              <a:t> </a:t>
            </a:r>
            <a:r>
              <a:rPr sz="2400" spc="-114" dirty="0">
                <a:latin typeface="Roboto"/>
                <a:cs typeface="Roboto"/>
              </a:rPr>
              <a:t>la</a:t>
            </a:r>
            <a:r>
              <a:rPr sz="2400" spc="-50" dirty="0">
                <a:latin typeface="Roboto"/>
                <a:cs typeface="Roboto"/>
              </a:rPr>
              <a:t> </a:t>
            </a:r>
            <a:r>
              <a:rPr sz="2400" spc="-155" dirty="0">
                <a:latin typeface="Roboto"/>
                <a:cs typeface="Roboto"/>
              </a:rPr>
              <a:t>coscienza</a:t>
            </a:r>
            <a:endParaRPr sz="2400">
              <a:latin typeface="Roboto"/>
              <a:cs typeface="Roboto"/>
            </a:endParaRPr>
          </a:p>
          <a:p>
            <a:pPr>
              <a:lnSpc>
                <a:spcPct val="100000"/>
              </a:lnSpc>
              <a:spcBef>
                <a:spcPts val="40"/>
              </a:spcBef>
              <a:buFont typeface="Roboto"/>
              <a:buAutoNum type="arabicPeriod"/>
            </a:pPr>
            <a:endParaRPr sz="2750">
              <a:latin typeface="Roboto"/>
              <a:cs typeface="Roboto"/>
            </a:endParaRPr>
          </a:p>
          <a:p>
            <a:pPr marL="313055" indent="-300990">
              <a:lnSpc>
                <a:spcPct val="100000"/>
              </a:lnSpc>
              <a:buClr>
                <a:srgbClr val="000000"/>
              </a:buClr>
              <a:buAutoNum type="arabicPeriod"/>
              <a:tabLst>
                <a:tab pos="313690" algn="l"/>
              </a:tabLst>
            </a:pPr>
            <a:r>
              <a:rPr sz="2400" spc="-185" dirty="0">
                <a:solidFill>
                  <a:srgbClr val="E6481B"/>
                </a:solidFill>
                <a:latin typeface="Roboto"/>
                <a:cs typeface="Roboto"/>
              </a:rPr>
              <a:t>Chiam</a:t>
            </a:r>
            <a:r>
              <a:rPr sz="2400" spc="-170" dirty="0">
                <a:solidFill>
                  <a:srgbClr val="E6481B"/>
                </a:solidFill>
                <a:latin typeface="Roboto"/>
                <a:cs typeface="Roboto"/>
              </a:rPr>
              <a:t>a</a:t>
            </a:r>
            <a:r>
              <a:rPr sz="2400" spc="-40" dirty="0">
                <a:solidFill>
                  <a:srgbClr val="E6481B"/>
                </a:solidFill>
                <a:latin typeface="Roboto"/>
                <a:cs typeface="Roboto"/>
              </a:rPr>
              <a:t> </a:t>
            </a:r>
            <a:r>
              <a:rPr sz="2400" spc="-60" dirty="0">
                <a:latin typeface="Roboto"/>
                <a:cs typeface="Roboto"/>
              </a:rPr>
              <a:t>il</a:t>
            </a:r>
            <a:r>
              <a:rPr sz="2400" spc="-50" dirty="0">
                <a:latin typeface="Roboto"/>
                <a:cs typeface="Roboto"/>
              </a:rPr>
              <a:t> </a:t>
            </a:r>
            <a:r>
              <a:rPr sz="2400" spc="-175" dirty="0">
                <a:latin typeface="Roboto"/>
                <a:cs typeface="Roboto"/>
              </a:rPr>
              <a:t>112</a:t>
            </a:r>
            <a:endParaRPr sz="2400">
              <a:latin typeface="Roboto"/>
              <a:cs typeface="Roboto"/>
            </a:endParaRPr>
          </a:p>
          <a:p>
            <a:pPr>
              <a:lnSpc>
                <a:spcPct val="100000"/>
              </a:lnSpc>
              <a:spcBef>
                <a:spcPts val="45"/>
              </a:spcBef>
              <a:buFont typeface="Roboto"/>
              <a:buAutoNum type="arabicPeriod"/>
            </a:pPr>
            <a:endParaRPr sz="2750">
              <a:latin typeface="Roboto"/>
              <a:cs typeface="Roboto"/>
            </a:endParaRPr>
          </a:p>
          <a:p>
            <a:pPr marL="313055" indent="-300990">
              <a:lnSpc>
                <a:spcPct val="100000"/>
              </a:lnSpc>
              <a:buAutoNum type="arabicPeriod"/>
              <a:tabLst>
                <a:tab pos="313690" algn="l"/>
              </a:tabLst>
            </a:pPr>
            <a:r>
              <a:rPr sz="2400" spc="-204" dirty="0">
                <a:latin typeface="Roboto"/>
                <a:cs typeface="Roboto"/>
              </a:rPr>
              <a:t>Da</a:t>
            </a:r>
            <a:r>
              <a:rPr sz="2400" spc="-85" dirty="0">
                <a:latin typeface="Roboto"/>
                <a:cs typeface="Roboto"/>
              </a:rPr>
              <a:t>i</a:t>
            </a:r>
            <a:r>
              <a:rPr sz="2400" spc="-55" dirty="0">
                <a:latin typeface="Roboto"/>
                <a:cs typeface="Roboto"/>
              </a:rPr>
              <a:t> </a:t>
            </a:r>
            <a:r>
              <a:rPr sz="2400" spc="-95" dirty="0">
                <a:latin typeface="Roboto"/>
                <a:cs typeface="Roboto"/>
              </a:rPr>
              <a:t>le</a:t>
            </a:r>
            <a:r>
              <a:rPr sz="2400" spc="-50" dirty="0">
                <a:latin typeface="Roboto"/>
                <a:cs typeface="Roboto"/>
              </a:rPr>
              <a:t> </a:t>
            </a:r>
            <a:r>
              <a:rPr sz="2400" spc="-160" dirty="0">
                <a:latin typeface="Roboto"/>
                <a:cs typeface="Roboto"/>
              </a:rPr>
              <a:t>prime</a:t>
            </a:r>
            <a:r>
              <a:rPr sz="2400" spc="-35" dirty="0">
                <a:latin typeface="Roboto"/>
                <a:cs typeface="Roboto"/>
              </a:rPr>
              <a:t> </a:t>
            </a:r>
            <a:r>
              <a:rPr sz="2400" spc="-160" dirty="0">
                <a:solidFill>
                  <a:srgbClr val="212121"/>
                </a:solidFill>
                <a:latin typeface="Roboto"/>
                <a:cs typeface="Roboto"/>
              </a:rPr>
              <a:t>Cure</a:t>
            </a:r>
            <a:endParaRPr sz="2400">
              <a:latin typeface="Roboto"/>
              <a:cs typeface="Roboto"/>
            </a:endParaRPr>
          </a:p>
        </p:txBody>
      </p:sp>
      <p:sp>
        <p:nvSpPr>
          <p:cNvPr id="3" name="object 3"/>
          <p:cNvSpPr txBox="1">
            <a:spLocks noGrp="1"/>
          </p:cNvSpPr>
          <p:nvPr>
            <p:ph type="title"/>
          </p:nvPr>
        </p:nvSpPr>
        <p:spPr>
          <a:xfrm>
            <a:off x="530746" y="765607"/>
            <a:ext cx="4650854" cy="391160"/>
          </a:xfrm>
          <a:prstGeom prst="rect">
            <a:avLst/>
          </a:prstGeom>
        </p:spPr>
        <p:txBody>
          <a:bodyPr vert="horz" wrap="square" lIns="0" tIns="12700" rIns="0" bIns="0" rtlCol="0">
            <a:spAutoFit/>
          </a:bodyPr>
          <a:lstStyle/>
          <a:p>
            <a:pPr marL="12700">
              <a:lnSpc>
                <a:spcPct val="100000"/>
              </a:lnSpc>
              <a:spcBef>
                <a:spcPts val="100"/>
              </a:spcBef>
            </a:pPr>
            <a:r>
              <a:rPr spc="-5" dirty="0"/>
              <a:t>LE</a:t>
            </a:r>
            <a:r>
              <a:rPr dirty="0"/>
              <a:t> </a:t>
            </a:r>
            <a:r>
              <a:rPr spc="-50" dirty="0"/>
              <a:t>4</a:t>
            </a:r>
            <a:r>
              <a:rPr spc="5" dirty="0"/>
              <a:t> </a:t>
            </a:r>
            <a:r>
              <a:rPr spc="40" dirty="0"/>
              <a:t>C</a:t>
            </a:r>
            <a:r>
              <a:rPr spc="5" dirty="0"/>
              <a:t> </a:t>
            </a:r>
            <a:r>
              <a:rPr spc="-15" dirty="0"/>
              <a:t>DEL</a:t>
            </a:r>
            <a:r>
              <a:rPr spc="5" dirty="0"/>
              <a:t> </a:t>
            </a:r>
            <a:r>
              <a:rPr spc="20" dirty="0"/>
              <a:t>PRIMO</a:t>
            </a:r>
            <a:r>
              <a:rPr spc="5" dirty="0"/>
              <a:t> SOCCORSO</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50492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6908" y="2506725"/>
            <a:ext cx="6120765" cy="3371850"/>
          </a:xfrm>
          <a:prstGeom prst="rect">
            <a:avLst/>
          </a:prstGeom>
        </p:spPr>
        <p:txBody>
          <a:bodyPr vert="horz" wrap="square" lIns="0" tIns="113030" rIns="0" bIns="0" rtlCol="0">
            <a:spAutoFit/>
          </a:bodyPr>
          <a:lstStyle/>
          <a:p>
            <a:pPr marL="180340" indent="-162560">
              <a:lnSpc>
                <a:spcPct val="100000"/>
              </a:lnSpc>
              <a:spcBef>
                <a:spcPts val="890"/>
              </a:spcBef>
              <a:buChar char="•"/>
              <a:tabLst>
                <a:tab pos="180975" algn="l"/>
              </a:tabLst>
            </a:pPr>
            <a:r>
              <a:rPr sz="1800" spc="-120" dirty="0">
                <a:latin typeface="Roboto Lt"/>
                <a:cs typeface="Roboto Lt"/>
              </a:rPr>
              <a:t>Rispondere</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125" dirty="0">
                <a:latin typeface="Roboto Lt"/>
                <a:cs typeface="Roboto Lt"/>
              </a:rPr>
              <a:t>calma</a:t>
            </a:r>
            <a:r>
              <a:rPr sz="1800" spc="-40" dirty="0">
                <a:latin typeface="Roboto Lt"/>
                <a:cs typeface="Roboto Lt"/>
              </a:rPr>
              <a:t> </a:t>
            </a:r>
            <a:r>
              <a:rPr sz="1800" spc="-75" dirty="0">
                <a:latin typeface="Roboto Lt"/>
                <a:cs typeface="Roboto Lt"/>
              </a:rPr>
              <a:t>alle</a:t>
            </a:r>
            <a:r>
              <a:rPr sz="1800" spc="-40" dirty="0">
                <a:latin typeface="Roboto Lt"/>
                <a:cs typeface="Roboto Lt"/>
              </a:rPr>
              <a:t> </a:t>
            </a:r>
            <a:r>
              <a:rPr sz="1800" spc="-140" dirty="0">
                <a:latin typeface="Roboto Lt"/>
                <a:cs typeface="Roboto Lt"/>
              </a:rPr>
              <a:t>domande</a:t>
            </a:r>
            <a:r>
              <a:rPr sz="1800" spc="-40" dirty="0">
                <a:latin typeface="Roboto Lt"/>
                <a:cs typeface="Roboto Lt"/>
              </a:rPr>
              <a:t> </a:t>
            </a:r>
            <a:r>
              <a:rPr sz="1800" spc="-110" dirty="0">
                <a:latin typeface="Roboto Lt"/>
                <a:cs typeface="Roboto Lt"/>
              </a:rPr>
              <a:t>poste</a:t>
            </a:r>
            <a:r>
              <a:rPr sz="1800" spc="-40" dirty="0">
                <a:latin typeface="Roboto Lt"/>
                <a:cs typeface="Roboto Lt"/>
              </a:rPr>
              <a:t> </a:t>
            </a:r>
            <a:r>
              <a:rPr sz="1800" spc="-100" dirty="0">
                <a:latin typeface="Roboto Lt"/>
                <a:cs typeface="Roboto Lt"/>
              </a:rPr>
              <a:t>dall’operatore</a:t>
            </a:r>
            <a:endParaRPr sz="1800">
              <a:latin typeface="Roboto Lt"/>
              <a:cs typeface="Roboto Lt"/>
            </a:endParaRPr>
          </a:p>
          <a:p>
            <a:pPr marL="180340" indent="-162560">
              <a:lnSpc>
                <a:spcPct val="100000"/>
              </a:lnSpc>
              <a:spcBef>
                <a:spcPts val="790"/>
              </a:spcBef>
              <a:buChar char="•"/>
              <a:tabLst>
                <a:tab pos="180975" algn="l"/>
              </a:tabLst>
            </a:pPr>
            <a:r>
              <a:rPr sz="1800" spc="-95" dirty="0">
                <a:latin typeface="Roboto Lt"/>
                <a:cs typeface="Roboto Lt"/>
              </a:rPr>
              <a:t>Fornir</a:t>
            </a:r>
            <a:r>
              <a:rPr sz="1800" spc="-110" dirty="0">
                <a:latin typeface="Roboto Lt"/>
                <a:cs typeface="Roboto Lt"/>
              </a:rPr>
              <a:t>e</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100" dirty="0">
                <a:latin typeface="Roboto Lt"/>
                <a:cs typeface="Roboto Lt"/>
              </a:rPr>
              <a:t>propri</a:t>
            </a:r>
            <a:r>
              <a:rPr sz="1800" spc="-120" dirty="0">
                <a:latin typeface="Roboto Lt"/>
                <a:cs typeface="Roboto Lt"/>
              </a:rPr>
              <a:t>o</a:t>
            </a:r>
            <a:r>
              <a:rPr sz="1800" spc="-40" dirty="0">
                <a:latin typeface="Roboto Lt"/>
                <a:cs typeface="Roboto Lt"/>
              </a:rPr>
              <a:t> </a:t>
            </a:r>
            <a:r>
              <a:rPr sz="1800" spc="-95" dirty="0">
                <a:latin typeface="Roboto Lt"/>
                <a:cs typeface="Roboto Lt"/>
              </a:rPr>
              <a:t>recapit</a:t>
            </a:r>
            <a:r>
              <a:rPr sz="1800" spc="-114" dirty="0">
                <a:latin typeface="Roboto Lt"/>
                <a:cs typeface="Roboto Lt"/>
              </a:rPr>
              <a:t>o</a:t>
            </a:r>
            <a:r>
              <a:rPr sz="1800" spc="-40" dirty="0">
                <a:latin typeface="Roboto Lt"/>
                <a:cs typeface="Roboto Lt"/>
              </a:rPr>
              <a:t> </a:t>
            </a:r>
            <a:r>
              <a:rPr sz="1800" spc="-90" dirty="0">
                <a:latin typeface="Roboto Lt"/>
                <a:cs typeface="Roboto Lt"/>
              </a:rPr>
              <a:t>telefonico</a:t>
            </a:r>
            <a:endParaRPr sz="1800">
              <a:latin typeface="Roboto Lt"/>
              <a:cs typeface="Roboto Lt"/>
            </a:endParaRPr>
          </a:p>
          <a:p>
            <a:pPr marL="180340" indent="-162560">
              <a:lnSpc>
                <a:spcPct val="100000"/>
              </a:lnSpc>
              <a:spcBef>
                <a:spcPts val="765"/>
              </a:spcBef>
              <a:buChar char="•"/>
              <a:tabLst>
                <a:tab pos="180975" algn="l"/>
              </a:tabLst>
            </a:pPr>
            <a:r>
              <a:rPr sz="1800" spc="-110" dirty="0">
                <a:latin typeface="Roboto Lt"/>
                <a:cs typeface="Roboto Lt"/>
              </a:rPr>
              <a:t>Spiegare</a:t>
            </a:r>
            <a:r>
              <a:rPr sz="1800" spc="-35" dirty="0">
                <a:latin typeface="Roboto Lt"/>
                <a:cs typeface="Roboto Lt"/>
              </a:rPr>
              <a:t> </a:t>
            </a:r>
            <a:r>
              <a:rPr sz="1800" spc="-110" dirty="0">
                <a:latin typeface="Roboto Lt"/>
                <a:cs typeface="Roboto Lt"/>
              </a:rPr>
              <a:t>l’accaduto</a:t>
            </a:r>
            <a:r>
              <a:rPr sz="1800" spc="-40" dirty="0">
                <a:latin typeface="Roboto Lt"/>
                <a:cs typeface="Roboto Lt"/>
              </a:rPr>
              <a:t> </a:t>
            </a:r>
            <a:r>
              <a:rPr sz="1800" spc="-95" dirty="0">
                <a:latin typeface="Roboto Lt"/>
                <a:cs typeface="Roboto Lt"/>
              </a:rPr>
              <a:t>(malore,</a:t>
            </a:r>
            <a:r>
              <a:rPr sz="1800" spc="-35" dirty="0">
                <a:latin typeface="Roboto Lt"/>
                <a:cs typeface="Roboto Lt"/>
              </a:rPr>
              <a:t> </a:t>
            </a:r>
            <a:r>
              <a:rPr sz="1800" spc="-90" dirty="0">
                <a:latin typeface="Roboto Lt"/>
                <a:cs typeface="Roboto Lt"/>
              </a:rPr>
              <a:t>incidente,</a:t>
            </a:r>
            <a:r>
              <a:rPr sz="1800" spc="-40" dirty="0">
                <a:latin typeface="Roboto Lt"/>
                <a:cs typeface="Roboto Lt"/>
              </a:rPr>
              <a:t> </a:t>
            </a:r>
            <a:r>
              <a:rPr sz="1800" spc="-70" dirty="0">
                <a:latin typeface="Roboto Lt"/>
                <a:cs typeface="Roboto Lt"/>
              </a:rPr>
              <a:t>etc.)</a:t>
            </a:r>
            <a:endParaRPr sz="1800">
              <a:latin typeface="Roboto Lt"/>
              <a:cs typeface="Roboto Lt"/>
            </a:endParaRPr>
          </a:p>
          <a:p>
            <a:pPr marL="180340" indent="-162560">
              <a:lnSpc>
                <a:spcPct val="100000"/>
              </a:lnSpc>
              <a:spcBef>
                <a:spcPts val="765"/>
              </a:spcBef>
              <a:buChar char="•"/>
              <a:tabLst>
                <a:tab pos="180975" algn="l"/>
              </a:tabLst>
            </a:pPr>
            <a:r>
              <a:rPr sz="1800" spc="-100" dirty="0">
                <a:latin typeface="Roboto Lt"/>
                <a:cs typeface="Roboto Lt"/>
              </a:rPr>
              <a:t>Indicare</a:t>
            </a:r>
            <a:r>
              <a:rPr sz="1800" spc="-35" dirty="0">
                <a:latin typeface="Roboto Lt"/>
                <a:cs typeface="Roboto Lt"/>
              </a:rPr>
              <a:t> </a:t>
            </a:r>
            <a:r>
              <a:rPr sz="1800" spc="-120" dirty="0">
                <a:latin typeface="Roboto Lt"/>
                <a:cs typeface="Roboto Lt"/>
              </a:rPr>
              <a:t>dove</a:t>
            </a:r>
            <a:r>
              <a:rPr sz="1800" spc="-40" dirty="0">
                <a:latin typeface="Roboto Lt"/>
                <a:cs typeface="Roboto Lt"/>
              </a:rPr>
              <a:t> </a:t>
            </a:r>
            <a:r>
              <a:rPr sz="1800" spc="-105" dirty="0">
                <a:latin typeface="Roboto Lt"/>
                <a:cs typeface="Roboto Lt"/>
              </a:rPr>
              <a:t>è</a:t>
            </a:r>
            <a:r>
              <a:rPr sz="1800" spc="-35" dirty="0">
                <a:latin typeface="Roboto Lt"/>
                <a:cs typeface="Roboto Lt"/>
              </a:rPr>
              <a:t> </a:t>
            </a:r>
            <a:r>
              <a:rPr sz="1800" spc="-120" dirty="0">
                <a:latin typeface="Roboto Lt"/>
                <a:cs typeface="Roboto Lt"/>
              </a:rPr>
              <a:t>accaduto</a:t>
            </a:r>
            <a:r>
              <a:rPr sz="1800" spc="-40" dirty="0">
                <a:latin typeface="Roboto Lt"/>
                <a:cs typeface="Roboto Lt"/>
              </a:rPr>
              <a:t> </a:t>
            </a:r>
            <a:r>
              <a:rPr sz="1800" spc="-120" dirty="0">
                <a:latin typeface="Roboto Lt"/>
                <a:cs typeface="Roboto Lt"/>
              </a:rPr>
              <a:t>(Comune,</a:t>
            </a:r>
            <a:r>
              <a:rPr sz="1800" spc="-30" dirty="0">
                <a:latin typeface="Roboto Lt"/>
                <a:cs typeface="Roboto Lt"/>
              </a:rPr>
              <a:t> </a:t>
            </a:r>
            <a:r>
              <a:rPr sz="1800" spc="-75" dirty="0">
                <a:latin typeface="Roboto Lt"/>
                <a:cs typeface="Roboto Lt"/>
              </a:rPr>
              <a:t>via,</a:t>
            </a:r>
            <a:r>
              <a:rPr sz="1800" spc="-40" dirty="0">
                <a:latin typeface="Roboto Lt"/>
                <a:cs typeface="Roboto Lt"/>
              </a:rPr>
              <a:t> </a:t>
            </a:r>
            <a:r>
              <a:rPr sz="1800" spc="-85" dirty="0">
                <a:latin typeface="Roboto Lt"/>
                <a:cs typeface="Roboto Lt"/>
              </a:rPr>
              <a:t>civico)</a:t>
            </a:r>
            <a:endParaRPr sz="1800">
              <a:latin typeface="Roboto Lt"/>
              <a:cs typeface="Roboto Lt"/>
            </a:endParaRPr>
          </a:p>
          <a:p>
            <a:pPr marL="180340" indent="-162560">
              <a:lnSpc>
                <a:spcPct val="100000"/>
              </a:lnSpc>
              <a:spcBef>
                <a:spcPts val="765"/>
              </a:spcBef>
              <a:buChar char="•"/>
              <a:tabLst>
                <a:tab pos="180975" algn="l"/>
              </a:tabLst>
            </a:pPr>
            <a:r>
              <a:rPr sz="1800" spc="-100" dirty="0">
                <a:latin typeface="Roboto Lt"/>
                <a:cs typeface="Roboto Lt"/>
              </a:rPr>
              <a:t>Indicare</a:t>
            </a:r>
            <a:r>
              <a:rPr sz="1800" spc="-35" dirty="0">
                <a:latin typeface="Roboto Lt"/>
                <a:cs typeface="Roboto Lt"/>
              </a:rPr>
              <a:t> </a:t>
            </a:r>
            <a:r>
              <a:rPr sz="1800" spc="-120" dirty="0">
                <a:latin typeface="Roboto Lt"/>
                <a:cs typeface="Roboto Lt"/>
              </a:rPr>
              <a:t>quante</a:t>
            </a:r>
            <a:r>
              <a:rPr sz="1800" spc="-40" dirty="0">
                <a:latin typeface="Roboto Lt"/>
                <a:cs typeface="Roboto Lt"/>
              </a:rPr>
              <a:t> </a:t>
            </a:r>
            <a:r>
              <a:rPr sz="1800" spc="-114" dirty="0">
                <a:latin typeface="Roboto Lt"/>
                <a:cs typeface="Roboto Lt"/>
              </a:rPr>
              <a:t>persone</a:t>
            </a:r>
            <a:r>
              <a:rPr sz="1800" spc="-40" dirty="0">
                <a:latin typeface="Roboto Lt"/>
                <a:cs typeface="Roboto Lt"/>
              </a:rPr>
              <a:t> </a:t>
            </a:r>
            <a:r>
              <a:rPr sz="1800" spc="-130" dirty="0">
                <a:latin typeface="Roboto Lt"/>
                <a:cs typeface="Roboto Lt"/>
              </a:rPr>
              <a:t>sono</a:t>
            </a:r>
            <a:r>
              <a:rPr sz="1800" spc="-35" dirty="0">
                <a:latin typeface="Roboto Lt"/>
                <a:cs typeface="Roboto Lt"/>
              </a:rPr>
              <a:t> </a:t>
            </a:r>
            <a:r>
              <a:rPr sz="1800" spc="-100" dirty="0">
                <a:latin typeface="Roboto Lt"/>
                <a:cs typeface="Roboto Lt"/>
              </a:rPr>
              <a:t>coinvolte</a:t>
            </a:r>
            <a:endParaRPr sz="1800">
              <a:latin typeface="Roboto Lt"/>
              <a:cs typeface="Roboto Lt"/>
            </a:endParaRPr>
          </a:p>
          <a:p>
            <a:pPr marL="180340" marR="5080" indent="-168275">
              <a:lnSpc>
                <a:spcPts val="1930"/>
              </a:lnSpc>
              <a:spcBef>
                <a:spcPts val="1019"/>
              </a:spcBef>
              <a:buFont typeface="Arial MT"/>
              <a:buChar char="•"/>
              <a:tabLst>
                <a:tab pos="180975" algn="l"/>
              </a:tabLst>
            </a:pPr>
            <a:r>
              <a:rPr sz="1800" spc="-125" dirty="0">
                <a:latin typeface="Roboto Lt"/>
                <a:cs typeface="Roboto Lt"/>
              </a:rPr>
              <a:t>Comunicare</a:t>
            </a:r>
            <a:r>
              <a:rPr sz="1800" spc="-10" dirty="0">
                <a:latin typeface="Roboto Lt"/>
                <a:cs typeface="Roboto Lt"/>
              </a:rPr>
              <a:t> </a:t>
            </a:r>
            <a:r>
              <a:rPr sz="1800" spc="-70" dirty="0">
                <a:solidFill>
                  <a:srgbClr val="E6481B"/>
                </a:solidFill>
                <a:latin typeface="Roboto Lt"/>
                <a:cs typeface="Roboto Lt"/>
              </a:rPr>
              <a:t>le</a:t>
            </a:r>
            <a:r>
              <a:rPr sz="1800" spc="-30" dirty="0">
                <a:solidFill>
                  <a:srgbClr val="E6481B"/>
                </a:solidFill>
                <a:latin typeface="Roboto Lt"/>
                <a:cs typeface="Roboto Lt"/>
              </a:rPr>
              <a:t> </a:t>
            </a:r>
            <a:r>
              <a:rPr sz="1800" spc="-100" dirty="0">
                <a:solidFill>
                  <a:srgbClr val="E6481B"/>
                </a:solidFill>
                <a:latin typeface="Roboto Lt"/>
                <a:cs typeface="Roboto Lt"/>
              </a:rPr>
              <a:t>condizioni</a:t>
            </a:r>
            <a:r>
              <a:rPr sz="1800" spc="-30" dirty="0">
                <a:solidFill>
                  <a:srgbClr val="E6481B"/>
                </a:solidFill>
                <a:latin typeface="Roboto Lt"/>
                <a:cs typeface="Roboto Lt"/>
              </a:rPr>
              <a:t> </a:t>
            </a:r>
            <a:r>
              <a:rPr sz="1800" spc="-90" dirty="0">
                <a:solidFill>
                  <a:srgbClr val="E6481B"/>
                </a:solidFill>
                <a:latin typeface="Roboto Lt"/>
                <a:cs typeface="Roboto Lt"/>
              </a:rPr>
              <a:t>della</a:t>
            </a:r>
            <a:r>
              <a:rPr sz="1800" spc="-30" dirty="0">
                <a:solidFill>
                  <a:srgbClr val="E6481B"/>
                </a:solidFill>
                <a:latin typeface="Roboto Lt"/>
                <a:cs typeface="Roboto Lt"/>
              </a:rPr>
              <a:t> </a:t>
            </a:r>
            <a:r>
              <a:rPr sz="1800" spc="-120" dirty="0">
                <a:solidFill>
                  <a:srgbClr val="E6481B"/>
                </a:solidFill>
                <a:latin typeface="Roboto Lt"/>
                <a:cs typeface="Roboto Lt"/>
              </a:rPr>
              <a:t>persona</a:t>
            </a:r>
            <a:r>
              <a:rPr sz="1800" spc="-30" dirty="0">
                <a:solidFill>
                  <a:srgbClr val="E6481B"/>
                </a:solidFill>
                <a:latin typeface="Roboto Lt"/>
                <a:cs typeface="Roboto Lt"/>
              </a:rPr>
              <a:t> </a:t>
            </a:r>
            <a:r>
              <a:rPr sz="1800" spc="-95" dirty="0">
                <a:solidFill>
                  <a:srgbClr val="E6481B"/>
                </a:solidFill>
                <a:latin typeface="Roboto Lt"/>
                <a:cs typeface="Roboto Lt"/>
              </a:rPr>
              <a:t>coinvolta:</a:t>
            </a:r>
            <a:r>
              <a:rPr sz="1800" spc="-30" dirty="0">
                <a:solidFill>
                  <a:srgbClr val="E6481B"/>
                </a:solidFill>
                <a:latin typeface="Roboto Lt"/>
                <a:cs typeface="Roboto Lt"/>
              </a:rPr>
              <a:t> </a:t>
            </a:r>
            <a:r>
              <a:rPr sz="1800" spc="-100" dirty="0">
                <a:solidFill>
                  <a:srgbClr val="E6481B"/>
                </a:solidFill>
                <a:latin typeface="Roboto Lt"/>
                <a:cs typeface="Roboto Lt"/>
              </a:rPr>
              <a:t>risponde,</a:t>
            </a:r>
            <a:r>
              <a:rPr sz="1800" spc="-25" dirty="0">
                <a:solidFill>
                  <a:srgbClr val="E6481B"/>
                </a:solidFill>
                <a:latin typeface="Roboto Lt"/>
                <a:cs typeface="Roboto Lt"/>
              </a:rPr>
              <a:t> </a:t>
            </a:r>
            <a:r>
              <a:rPr sz="1800" spc="-85" dirty="0">
                <a:solidFill>
                  <a:srgbClr val="E6481B"/>
                </a:solidFill>
                <a:latin typeface="Roboto Lt"/>
                <a:cs typeface="Roboto Lt"/>
              </a:rPr>
              <a:t>respira, </a:t>
            </a:r>
            <a:r>
              <a:rPr sz="1800" spc="-425" dirty="0">
                <a:solidFill>
                  <a:srgbClr val="E6481B"/>
                </a:solidFill>
                <a:latin typeface="Roboto Lt"/>
                <a:cs typeface="Roboto Lt"/>
              </a:rPr>
              <a:t> </a:t>
            </a:r>
            <a:r>
              <a:rPr sz="1800" spc="-114" dirty="0">
                <a:solidFill>
                  <a:srgbClr val="E6481B"/>
                </a:solidFill>
                <a:latin typeface="Roboto Lt"/>
                <a:cs typeface="Roboto Lt"/>
              </a:rPr>
              <a:t>sanguina</a:t>
            </a:r>
            <a:r>
              <a:rPr sz="1800" spc="-45" dirty="0">
                <a:solidFill>
                  <a:srgbClr val="E6481B"/>
                </a:solidFill>
                <a:latin typeface="Roboto Lt"/>
                <a:cs typeface="Roboto Lt"/>
              </a:rPr>
              <a:t>,</a:t>
            </a:r>
            <a:r>
              <a:rPr sz="1800" spc="-40" dirty="0">
                <a:solidFill>
                  <a:srgbClr val="E6481B"/>
                </a:solidFill>
                <a:latin typeface="Roboto Lt"/>
                <a:cs typeface="Roboto Lt"/>
              </a:rPr>
              <a:t> </a:t>
            </a:r>
            <a:r>
              <a:rPr sz="1800" spc="-140" dirty="0">
                <a:solidFill>
                  <a:srgbClr val="E6481B"/>
                </a:solidFill>
                <a:latin typeface="Roboto Lt"/>
                <a:cs typeface="Roboto Lt"/>
              </a:rPr>
              <a:t>h</a:t>
            </a:r>
            <a:r>
              <a:rPr sz="1800" spc="-130" dirty="0">
                <a:solidFill>
                  <a:srgbClr val="E6481B"/>
                </a:solidFill>
                <a:latin typeface="Roboto Lt"/>
                <a:cs typeface="Roboto Lt"/>
              </a:rPr>
              <a:t>a</a:t>
            </a:r>
            <a:r>
              <a:rPr sz="1800" spc="-40" dirty="0">
                <a:solidFill>
                  <a:srgbClr val="E6481B"/>
                </a:solidFill>
                <a:latin typeface="Roboto Lt"/>
                <a:cs typeface="Roboto Lt"/>
              </a:rPr>
              <a:t> </a:t>
            </a:r>
            <a:r>
              <a:rPr sz="1800" spc="-100" dirty="0">
                <a:solidFill>
                  <a:srgbClr val="E6481B"/>
                </a:solidFill>
                <a:latin typeface="Roboto Lt"/>
                <a:cs typeface="Roboto Lt"/>
              </a:rPr>
              <a:t>dolore?</a:t>
            </a:r>
            <a:endParaRPr sz="1800">
              <a:latin typeface="Roboto Lt"/>
              <a:cs typeface="Roboto Lt"/>
            </a:endParaRPr>
          </a:p>
          <a:p>
            <a:pPr marL="180340" marR="248285" indent="-161925">
              <a:lnSpc>
                <a:spcPct val="89700"/>
              </a:lnSpc>
              <a:spcBef>
                <a:spcPts val="980"/>
              </a:spcBef>
              <a:buChar char="•"/>
              <a:tabLst>
                <a:tab pos="180975" algn="l"/>
              </a:tabLst>
            </a:pPr>
            <a:r>
              <a:rPr sz="1800" spc="-125" dirty="0">
                <a:latin typeface="Roboto Lt"/>
                <a:cs typeface="Roboto Lt"/>
              </a:rPr>
              <a:t>Comunicare </a:t>
            </a:r>
            <a:r>
              <a:rPr sz="1800" spc="-85" dirty="0">
                <a:latin typeface="Roboto Lt"/>
                <a:cs typeface="Roboto Lt"/>
              </a:rPr>
              <a:t>particolari </a:t>
            </a:r>
            <a:r>
              <a:rPr sz="1800" spc="-90" dirty="0">
                <a:latin typeface="Roboto Lt"/>
                <a:cs typeface="Roboto Lt"/>
              </a:rPr>
              <a:t>situazioni: </a:t>
            </a:r>
            <a:r>
              <a:rPr sz="1800" spc="-135" dirty="0">
                <a:latin typeface="Roboto Lt"/>
                <a:cs typeface="Roboto Lt"/>
              </a:rPr>
              <a:t>bambino</a:t>
            </a:r>
            <a:r>
              <a:rPr sz="1800" spc="-130" dirty="0">
                <a:latin typeface="Roboto Lt"/>
                <a:cs typeface="Roboto Lt"/>
              </a:rPr>
              <a:t> </a:t>
            </a:r>
            <a:r>
              <a:rPr sz="1800" spc="-85" dirty="0">
                <a:latin typeface="Roboto Lt"/>
                <a:cs typeface="Roboto Lt"/>
              </a:rPr>
              <a:t>piccolo, </a:t>
            </a:r>
            <a:r>
              <a:rPr sz="1800" spc="-135" dirty="0">
                <a:latin typeface="Roboto Lt"/>
                <a:cs typeface="Roboto Lt"/>
              </a:rPr>
              <a:t>donna</a:t>
            </a:r>
            <a:r>
              <a:rPr sz="1800" spc="-130" dirty="0">
                <a:latin typeface="Roboto Lt"/>
                <a:cs typeface="Roboto Lt"/>
              </a:rPr>
              <a:t> </a:t>
            </a:r>
            <a:r>
              <a:rPr sz="1800" spc="-90" dirty="0">
                <a:latin typeface="Roboto Lt"/>
                <a:cs typeface="Roboto Lt"/>
              </a:rPr>
              <a:t>in </a:t>
            </a:r>
            <a:r>
              <a:rPr sz="1800" spc="-85" dirty="0">
                <a:latin typeface="Roboto Lt"/>
                <a:cs typeface="Roboto Lt"/>
              </a:rPr>
              <a:t> </a:t>
            </a:r>
            <a:r>
              <a:rPr sz="1800" spc="-105" dirty="0">
                <a:latin typeface="Roboto Lt"/>
                <a:cs typeface="Roboto Lt"/>
              </a:rPr>
              <a:t>gravidanza,</a:t>
            </a:r>
            <a:r>
              <a:rPr sz="1800" spc="-30" dirty="0">
                <a:latin typeface="Roboto Lt"/>
                <a:cs typeface="Roboto Lt"/>
              </a:rPr>
              <a:t> </a:t>
            </a:r>
            <a:r>
              <a:rPr sz="1800" spc="-120" dirty="0">
                <a:latin typeface="Roboto Lt"/>
                <a:cs typeface="Roboto Lt"/>
              </a:rPr>
              <a:t>persona</a:t>
            </a:r>
            <a:r>
              <a:rPr sz="1800" spc="-25" dirty="0">
                <a:latin typeface="Roboto Lt"/>
                <a:cs typeface="Roboto Lt"/>
              </a:rPr>
              <a:t> </a:t>
            </a:r>
            <a:r>
              <a:rPr sz="1800" spc="-125" dirty="0">
                <a:latin typeface="Roboto Lt"/>
                <a:cs typeface="Roboto Lt"/>
              </a:rPr>
              <a:t>con</a:t>
            </a:r>
            <a:r>
              <a:rPr sz="1800" spc="-25" dirty="0">
                <a:latin typeface="Roboto Lt"/>
                <a:cs typeface="Roboto Lt"/>
              </a:rPr>
              <a:t> </a:t>
            </a:r>
            <a:r>
              <a:rPr sz="1800" spc="-100" dirty="0">
                <a:latin typeface="Roboto Lt"/>
                <a:cs typeface="Roboto Lt"/>
              </a:rPr>
              <a:t>malattie</a:t>
            </a:r>
            <a:r>
              <a:rPr sz="1800" spc="-30" dirty="0">
                <a:latin typeface="Roboto Lt"/>
                <a:cs typeface="Roboto Lt"/>
              </a:rPr>
              <a:t> </a:t>
            </a:r>
            <a:r>
              <a:rPr sz="1800" spc="-110" dirty="0">
                <a:latin typeface="Roboto Lt"/>
                <a:cs typeface="Roboto Lt"/>
              </a:rPr>
              <a:t>conosciute</a:t>
            </a:r>
            <a:r>
              <a:rPr sz="1800" spc="-25" dirty="0">
                <a:latin typeface="Roboto Lt"/>
                <a:cs typeface="Roboto Lt"/>
              </a:rPr>
              <a:t> </a:t>
            </a:r>
            <a:r>
              <a:rPr sz="1800" spc="-90" dirty="0">
                <a:latin typeface="Roboto Lt"/>
                <a:cs typeface="Roboto Lt"/>
              </a:rPr>
              <a:t>(cardiopatie,</a:t>
            </a:r>
            <a:r>
              <a:rPr sz="1800" spc="-20" dirty="0">
                <a:latin typeface="Roboto Lt"/>
                <a:cs typeface="Roboto Lt"/>
              </a:rPr>
              <a:t> </a:t>
            </a:r>
            <a:r>
              <a:rPr sz="1800" spc="-125" dirty="0">
                <a:latin typeface="Roboto Lt"/>
                <a:cs typeface="Roboto Lt"/>
              </a:rPr>
              <a:t>asma, </a:t>
            </a:r>
            <a:r>
              <a:rPr sz="1800" spc="-425" dirty="0">
                <a:latin typeface="Roboto Lt"/>
                <a:cs typeface="Roboto Lt"/>
              </a:rPr>
              <a:t> </a:t>
            </a:r>
            <a:r>
              <a:rPr sz="1800" spc="-95" dirty="0">
                <a:latin typeface="Roboto Lt"/>
                <a:cs typeface="Roboto Lt"/>
              </a:rPr>
              <a:t>diabete</a:t>
            </a:r>
            <a:r>
              <a:rPr sz="1800" spc="-40" dirty="0">
                <a:latin typeface="Roboto Lt"/>
                <a:cs typeface="Roboto Lt"/>
              </a:rPr>
              <a:t>, </a:t>
            </a:r>
            <a:r>
              <a:rPr sz="1800" spc="-90" dirty="0">
                <a:latin typeface="Roboto Lt"/>
                <a:cs typeface="Roboto Lt"/>
              </a:rPr>
              <a:t>epilessia</a:t>
            </a:r>
            <a:r>
              <a:rPr sz="1800" spc="-40" dirty="0">
                <a:latin typeface="Roboto Lt"/>
                <a:cs typeface="Roboto Lt"/>
              </a:rPr>
              <a:t>, </a:t>
            </a:r>
            <a:r>
              <a:rPr sz="1800" spc="-70" dirty="0">
                <a:latin typeface="Roboto Lt"/>
                <a:cs typeface="Roboto Lt"/>
              </a:rPr>
              <a:t>etc.)</a:t>
            </a:r>
            <a:endParaRPr sz="1800">
              <a:latin typeface="Roboto Lt"/>
              <a:cs typeface="Roboto Lt"/>
            </a:endParaRPr>
          </a:p>
        </p:txBody>
      </p:sp>
      <p:sp>
        <p:nvSpPr>
          <p:cNvPr id="3" name="object 3"/>
          <p:cNvSpPr txBox="1">
            <a:spLocks noGrp="1"/>
          </p:cNvSpPr>
          <p:nvPr>
            <p:ph type="title"/>
          </p:nvPr>
        </p:nvSpPr>
        <p:spPr>
          <a:xfrm>
            <a:off x="530746" y="765607"/>
            <a:ext cx="3888854" cy="391160"/>
          </a:xfrm>
          <a:prstGeom prst="rect">
            <a:avLst/>
          </a:prstGeom>
        </p:spPr>
        <p:txBody>
          <a:bodyPr vert="horz" wrap="square" lIns="0" tIns="12700" rIns="0" bIns="0" rtlCol="0">
            <a:spAutoFit/>
          </a:bodyPr>
          <a:lstStyle/>
          <a:p>
            <a:pPr marL="12700">
              <a:lnSpc>
                <a:spcPct val="100000"/>
              </a:lnSpc>
              <a:spcBef>
                <a:spcPts val="100"/>
              </a:spcBef>
            </a:pPr>
            <a:r>
              <a:rPr spc="25" dirty="0"/>
              <a:t>COME</a:t>
            </a:r>
            <a:r>
              <a:rPr spc="-5" dirty="0"/>
              <a:t> </a:t>
            </a:r>
            <a:r>
              <a:rPr spc="35" dirty="0"/>
              <a:t>CHIAMARE</a:t>
            </a:r>
            <a:r>
              <a:rPr dirty="0"/>
              <a:t> </a:t>
            </a:r>
            <a:r>
              <a:rPr spc="-5" dirty="0"/>
              <a:t>IL</a:t>
            </a:r>
            <a:r>
              <a:rPr dirty="0"/>
              <a:t> </a:t>
            </a:r>
            <a:r>
              <a:rPr spc="-55" dirty="0"/>
              <a:t>112</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50492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pic>
        <p:nvPicPr>
          <p:cNvPr id="6" name="object 6"/>
          <p:cNvPicPr/>
          <p:nvPr/>
        </p:nvPicPr>
        <p:blipFill>
          <a:blip r:embed="rId3" cstate="print"/>
          <a:stretch>
            <a:fillRect/>
          </a:stretch>
        </p:blipFill>
        <p:spPr>
          <a:xfrm>
            <a:off x="2737750" y="1433501"/>
            <a:ext cx="2962948" cy="1103849"/>
          </a:xfrm>
          <a:prstGeom prst="rect">
            <a:avLst/>
          </a:prstGeo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72000" y="1448242"/>
            <a:ext cx="8000999" cy="4857749"/>
          </a:xfrm>
          <a:prstGeom prst="rect">
            <a:avLst/>
          </a:prstGeom>
        </p:spPr>
      </p:pic>
      <p:sp>
        <p:nvSpPr>
          <p:cNvPr id="3" name="object 3"/>
          <p:cNvSpPr txBox="1">
            <a:spLocks noGrp="1"/>
          </p:cNvSpPr>
          <p:nvPr>
            <p:ph type="title"/>
          </p:nvPr>
        </p:nvSpPr>
        <p:spPr>
          <a:xfrm>
            <a:off x="530751" y="765607"/>
            <a:ext cx="6174849" cy="382156"/>
          </a:xfrm>
          <a:prstGeom prst="rect">
            <a:avLst/>
          </a:prstGeom>
        </p:spPr>
        <p:txBody>
          <a:bodyPr vert="horz" wrap="square" lIns="0" tIns="12700" rIns="0" bIns="0" rtlCol="0">
            <a:spAutoFit/>
          </a:bodyPr>
          <a:lstStyle/>
          <a:p>
            <a:pPr marL="12700">
              <a:lnSpc>
                <a:spcPct val="100000"/>
              </a:lnSpc>
              <a:spcBef>
                <a:spcPts val="100"/>
              </a:spcBef>
            </a:pPr>
            <a:r>
              <a:rPr spc="20" dirty="0"/>
              <a:t>POSIZIONE</a:t>
            </a:r>
            <a:r>
              <a:rPr spc="5" dirty="0"/>
              <a:t> </a:t>
            </a:r>
            <a:r>
              <a:rPr spc="30" dirty="0"/>
              <a:t>LATERALE</a:t>
            </a:r>
            <a:r>
              <a:rPr spc="5" dirty="0"/>
              <a:t> </a:t>
            </a:r>
            <a:r>
              <a:rPr spc="-5" dirty="0"/>
              <a:t>DI</a:t>
            </a:r>
            <a:r>
              <a:rPr spc="5" dirty="0"/>
              <a:t> </a:t>
            </a:r>
            <a:r>
              <a:rPr spc="35" dirty="0"/>
              <a:t>SICUREZZA</a:t>
            </a:r>
          </a:p>
        </p:txBody>
      </p:sp>
      <p:pic>
        <p:nvPicPr>
          <p:cNvPr id="4" name="object 4"/>
          <p:cNvPicPr/>
          <p:nvPr/>
        </p:nvPicPr>
        <p:blipFill>
          <a:blip r:embed="rId3" cstate="print"/>
          <a:stretch>
            <a:fillRect/>
          </a:stretch>
        </p:blipFill>
        <p:spPr>
          <a:xfrm>
            <a:off x="0" y="0"/>
            <a:ext cx="9143996" cy="1012323"/>
          </a:xfrm>
          <a:prstGeom prst="rect">
            <a:avLst/>
          </a:prstGeom>
        </p:spPr>
      </p:pic>
      <p:sp>
        <p:nvSpPr>
          <p:cNvPr id="5" name="object 5"/>
          <p:cNvSpPr txBox="1"/>
          <p:nvPr/>
        </p:nvSpPr>
        <p:spPr>
          <a:xfrm>
            <a:off x="132325" y="65913"/>
            <a:ext cx="51254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1525" y="845365"/>
            <a:ext cx="3733922" cy="391160"/>
          </a:xfrm>
          <a:prstGeom prst="rect">
            <a:avLst/>
          </a:prstGeom>
        </p:spPr>
        <p:txBody>
          <a:bodyPr vert="horz" wrap="square" lIns="0" tIns="12700" rIns="0" bIns="0" rtlCol="0">
            <a:spAutoFit/>
          </a:bodyPr>
          <a:lstStyle/>
          <a:p>
            <a:pPr marL="12700">
              <a:lnSpc>
                <a:spcPct val="100000"/>
              </a:lnSpc>
              <a:spcBef>
                <a:spcPts val="100"/>
              </a:spcBef>
            </a:pPr>
            <a:r>
              <a:rPr spc="10" dirty="0"/>
              <a:t>PERCHÉ</a:t>
            </a:r>
            <a:r>
              <a:rPr spc="-10" dirty="0"/>
              <a:t> </a:t>
            </a:r>
            <a:r>
              <a:rPr spc="35" dirty="0"/>
              <a:t>LA</a:t>
            </a:r>
            <a:r>
              <a:rPr spc="-10" dirty="0"/>
              <a:t> </a:t>
            </a:r>
            <a:r>
              <a:rPr dirty="0"/>
              <a:t>SCUOLA</a:t>
            </a:r>
          </a:p>
        </p:txBody>
      </p:sp>
      <p:sp>
        <p:nvSpPr>
          <p:cNvPr id="3" name="object 3"/>
          <p:cNvSpPr txBox="1"/>
          <p:nvPr/>
        </p:nvSpPr>
        <p:spPr>
          <a:xfrm>
            <a:off x="1570967" y="2020619"/>
            <a:ext cx="5648960" cy="1708150"/>
          </a:xfrm>
          <a:prstGeom prst="rect">
            <a:avLst/>
          </a:prstGeom>
        </p:spPr>
        <p:txBody>
          <a:bodyPr vert="horz" wrap="square" lIns="0" tIns="113030" rIns="0" bIns="0" rtlCol="0">
            <a:spAutoFit/>
          </a:bodyPr>
          <a:lstStyle/>
          <a:p>
            <a:pPr marL="229235" indent="-217170">
              <a:lnSpc>
                <a:spcPct val="100000"/>
              </a:lnSpc>
              <a:spcBef>
                <a:spcPts val="890"/>
              </a:spcBef>
              <a:buAutoNum type="arabicPeriod"/>
              <a:tabLst>
                <a:tab pos="229870" algn="l"/>
              </a:tabLst>
            </a:pPr>
            <a:r>
              <a:rPr sz="1800" spc="-120" dirty="0">
                <a:latin typeface="Roboto Lt"/>
                <a:cs typeface="Roboto Lt"/>
              </a:rPr>
              <a:t>Perch</a:t>
            </a:r>
            <a:r>
              <a:rPr sz="1800" spc="-114" dirty="0">
                <a:latin typeface="Roboto Lt"/>
                <a:cs typeface="Roboto Lt"/>
              </a:rPr>
              <a:t>é</a:t>
            </a:r>
            <a:r>
              <a:rPr sz="1800" spc="-35" dirty="0">
                <a:latin typeface="Roboto Lt"/>
                <a:cs typeface="Roboto Lt"/>
              </a:rPr>
              <a:t> </a:t>
            </a:r>
            <a:r>
              <a:rPr sz="1800" spc="-130" dirty="0">
                <a:latin typeface="Roboto Lt"/>
                <a:cs typeface="Roboto Lt"/>
              </a:rPr>
              <a:t>passano</a:t>
            </a:r>
            <a:r>
              <a:rPr sz="1800" spc="-40" dirty="0">
                <a:latin typeface="Roboto Lt"/>
                <a:cs typeface="Roboto Lt"/>
              </a:rPr>
              <a:t> </a:t>
            </a:r>
            <a:r>
              <a:rPr sz="1800" spc="-130" dirty="0">
                <a:latin typeface="Roboto Lt"/>
                <a:cs typeface="Roboto Lt"/>
              </a:rPr>
              <a:t>mediament</a:t>
            </a:r>
            <a:r>
              <a:rPr sz="1800" spc="-114" dirty="0">
                <a:latin typeface="Roboto Lt"/>
                <a:cs typeface="Roboto Lt"/>
              </a:rPr>
              <a:t>e</a:t>
            </a:r>
            <a:r>
              <a:rPr sz="1800" spc="-40" dirty="0">
                <a:latin typeface="Roboto Lt"/>
                <a:cs typeface="Roboto Lt"/>
              </a:rPr>
              <a:t> </a:t>
            </a:r>
            <a:r>
              <a:rPr sz="1800" spc="-130" dirty="0">
                <a:latin typeface="Roboto Lt"/>
                <a:cs typeface="Roboto Lt"/>
              </a:rPr>
              <a:t>d</a:t>
            </a:r>
            <a:r>
              <a:rPr sz="1800" spc="-120" dirty="0">
                <a:latin typeface="Roboto Lt"/>
                <a:cs typeface="Roboto Lt"/>
              </a:rPr>
              <a:t>a</a:t>
            </a:r>
            <a:r>
              <a:rPr sz="1800" spc="-40" dirty="0">
                <a:latin typeface="Roboto Lt"/>
                <a:cs typeface="Roboto Lt"/>
              </a:rPr>
              <a:t> </a:t>
            </a:r>
            <a:r>
              <a:rPr sz="1800" spc="-125" dirty="0">
                <a:latin typeface="Roboto Lt"/>
                <a:cs typeface="Roboto Lt"/>
              </a:rPr>
              <a:t>6</a:t>
            </a:r>
            <a:r>
              <a:rPr sz="1800" spc="-40" dirty="0">
                <a:latin typeface="Roboto Lt"/>
                <a:cs typeface="Roboto Lt"/>
              </a:rPr>
              <a:t> </a:t>
            </a:r>
            <a:r>
              <a:rPr sz="1800" spc="-125" dirty="0">
                <a:latin typeface="Roboto Lt"/>
                <a:cs typeface="Roboto Lt"/>
              </a:rPr>
              <a:t>a</a:t>
            </a:r>
            <a:r>
              <a:rPr sz="1800" spc="-40" dirty="0">
                <a:latin typeface="Roboto Lt"/>
                <a:cs typeface="Roboto Lt"/>
              </a:rPr>
              <a:t> </a:t>
            </a:r>
            <a:r>
              <a:rPr sz="1800" spc="-125" dirty="0">
                <a:latin typeface="Roboto Lt"/>
                <a:cs typeface="Roboto Lt"/>
              </a:rPr>
              <a:t>8</a:t>
            </a:r>
            <a:r>
              <a:rPr sz="1800" spc="-40" dirty="0">
                <a:latin typeface="Roboto Lt"/>
                <a:cs typeface="Roboto Lt"/>
              </a:rPr>
              <a:t> </a:t>
            </a:r>
            <a:r>
              <a:rPr sz="1800" spc="-100" dirty="0">
                <a:latin typeface="Roboto Lt"/>
                <a:cs typeface="Roboto Lt"/>
              </a:rPr>
              <a:t>or</a:t>
            </a:r>
            <a:r>
              <a:rPr sz="1800" spc="-110" dirty="0">
                <a:latin typeface="Roboto Lt"/>
                <a:cs typeface="Roboto Lt"/>
              </a:rPr>
              <a:t>e</a:t>
            </a:r>
            <a:r>
              <a:rPr sz="1800" spc="-40" dirty="0">
                <a:latin typeface="Roboto Lt"/>
                <a:cs typeface="Roboto Lt"/>
              </a:rPr>
              <a:t> </a:t>
            </a:r>
            <a:r>
              <a:rPr sz="1800" spc="-125" dirty="0">
                <a:latin typeface="Roboto Lt"/>
                <a:cs typeface="Roboto Lt"/>
              </a:rPr>
              <a:t>a</a:t>
            </a:r>
            <a:r>
              <a:rPr sz="1800" spc="-40" dirty="0">
                <a:latin typeface="Roboto Lt"/>
                <a:cs typeface="Roboto Lt"/>
              </a:rPr>
              <a:t> </a:t>
            </a:r>
            <a:r>
              <a:rPr sz="1800" spc="-110" dirty="0">
                <a:latin typeface="Roboto Lt"/>
                <a:cs typeface="Roboto Lt"/>
              </a:rPr>
              <a:t>scuola</a:t>
            </a:r>
            <a:endParaRPr sz="1800">
              <a:latin typeface="Roboto Lt"/>
              <a:cs typeface="Roboto Lt"/>
            </a:endParaRPr>
          </a:p>
          <a:p>
            <a:pPr marL="229235" indent="-217170">
              <a:lnSpc>
                <a:spcPct val="100000"/>
              </a:lnSpc>
              <a:spcBef>
                <a:spcPts val="790"/>
              </a:spcBef>
              <a:buAutoNum type="arabicPeriod"/>
              <a:tabLst>
                <a:tab pos="229870" algn="l"/>
              </a:tabLst>
            </a:pPr>
            <a:r>
              <a:rPr sz="1800" spc="-125" dirty="0">
                <a:latin typeface="Roboto Lt"/>
                <a:cs typeface="Roboto Lt"/>
              </a:rPr>
              <a:t>Pranzan</a:t>
            </a:r>
            <a:r>
              <a:rPr sz="1800" spc="-130" dirty="0">
                <a:latin typeface="Roboto Lt"/>
                <a:cs typeface="Roboto Lt"/>
              </a:rPr>
              <a:t>o</a:t>
            </a:r>
            <a:r>
              <a:rPr sz="1800" spc="-35" dirty="0">
                <a:latin typeface="Roboto Lt"/>
                <a:cs typeface="Roboto Lt"/>
              </a:rPr>
              <a:t> </a:t>
            </a:r>
            <a:r>
              <a:rPr sz="1800" spc="-60" dirty="0">
                <a:latin typeface="Roboto Lt"/>
                <a:cs typeface="Roboto Lt"/>
              </a:rPr>
              <a:t>(</a:t>
            </a:r>
            <a:r>
              <a:rPr sz="1800" spc="-90" dirty="0">
                <a:latin typeface="Roboto Lt"/>
                <a:cs typeface="Roboto Lt"/>
              </a:rPr>
              <a:t>e</a:t>
            </a:r>
            <a:r>
              <a:rPr sz="1800" spc="-35" dirty="0">
                <a:latin typeface="Roboto Lt"/>
                <a:cs typeface="Roboto Lt"/>
              </a:rPr>
              <a:t> </a:t>
            </a:r>
            <a:r>
              <a:rPr sz="1800" spc="-135" dirty="0">
                <a:latin typeface="Roboto Lt"/>
                <a:cs typeface="Roboto Lt"/>
              </a:rPr>
              <a:t>no</a:t>
            </a:r>
            <a:r>
              <a:rPr sz="1800" spc="-130" dirty="0">
                <a:latin typeface="Roboto Lt"/>
                <a:cs typeface="Roboto Lt"/>
              </a:rPr>
              <a:t>n</a:t>
            </a:r>
            <a:r>
              <a:rPr sz="1800" spc="-40" dirty="0">
                <a:latin typeface="Roboto Lt"/>
                <a:cs typeface="Roboto Lt"/>
              </a:rPr>
              <a:t> </a:t>
            </a:r>
            <a:r>
              <a:rPr sz="1800" spc="-95" dirty="0">
                <a:latin typeface="Roboto Lt"/>
                <a:cs typeface="Roboto Lt"/>
              </a:rPr>
              <a:t>solo</a:t>
            </a:r>
            <a:r>
              <a:rPr sz="1800" spc="-65" dirty="0">
                <a:latin typeface="Roboto Lt"/>
                <a:cs typeface="Roboto Lt"/>
              </a:rPr>
              <a:t>)</a:t>
            </a:r>
            <a:r>
              <a:rPr sz="1800" spc="-40" dirty="0">
                <a:latin typeface="Roboto Lt"/>
                <a:cs typeface="Roboto Lt"/>
              </a:rPr>
              <a:t> </a:t>
            </a:r>
            <a:r>
              <a:rPr sz="1800" spc="-125" dirty="0">
                <a:latin typeface="Roboto Lt"/>
                <a:cs typeface="Roboto Lt"/>
              </a:rPr>
              <a:t>a</a:t>
            </a:r>
            <a:r>
              <a:rPr sz="1800" spc="-40" dirty="0">
                <a:latin typeface="Roboto Lt"/>
                <a:cs typeface="Roboto Lt"/>
              </a:rPr>
              <a:t> </a:t>
            </a:r>
            <a:r>
              <a:rPr sz="1800" spc="-110" dirty="0">
                <a:latin typeface="Roboto Lt"/>
                <a:cs typeface="Roboto Lt"/>
              </a:rPr>
              <a:t>scuola</a:t>
            </a:r>
            <a:endParaRPr sz="1800">
              <a:latin typeface="Roboto Lt"/>
              <a:cs typeface="Roboto Lt"/>
            </a:endParaRPr>
          </a:p>
          <a:p>
            <a:pPr marL="686435" marR="5080" lvl="1" indent="-150495">
              <a:lnSpc>
                <a:spcPts val="1980"/>
              </a:lnSpc>
              <a:spcBef>
                <a:spcPts val="480"/>
              </a:spcBef>
              <a:buChar char="•"/>
              <a:tabLst>
                <a:tab pos="687070" algn="l"/>
              </a:tabLst>
            </a:pPr>
            <a:r>
              <a:rPr sz="1800" spc="-100" dirty="0">
                <a:latin typeface="Roboto Lt"/>
                <a:cs typeface="Roboto Lt"/>
              </a:rPr>
              <a:t>Si</a:t>
            </a:r>
            <a:r>
              <a:rPr sz="1800" spc="-35" dirty="0">
                <a:latin typeface="Roboto Lt"/>
                <a:cs typeface="Roboto Lt"/>
              </a:rPr>
              <a:t> </a:t>
            </a:r>
            <a:r>
              <a:rPr sz="1800" spc="-114" dirty="0">
                <a:latin typeface="Roboto Lt"/>
                <a:cs typeface="Roboto Lt"/>
              </a:rPr>
              <a:t>portano</a:t>
            </a:r>
            <a:r>
              <a:rPr sz="1800" spc="-35" dirty="0">
                <a:latin typeface="Roboto Lt"/>
                <a:cs typeface="Roboto Lt"/>
              </a:rPr>
              <a:t> </a:t>
            </a:r>
            <a:r>
              <a:rPr sz="1800" spc="-90" dirty="0">
                <a:latin typeface="Roboto Lt"/>
                <a:cs typeface="Roboto Lt"/>
              </a:rPr>
              <a:t>dietro</a:t>
            </a:r>
            <a:r>
              <a:rPr sz="1800" spc="-35" dirty="0">
                <a:latin typeface="Roboto Lt"/>
                <a:cs typeface="Roboto Lt"/>
              </a:rPr>
              <a:t> </a:t>
            </a:r>
            <a:r>
              <a:rPr sz="1800" spc="-125" dirty="0">
                <a:latin typeface="Roboto Lt"/>
                <a:cs typeface="Roboto Lt"/>
              </a:rPr>
              <a:t>snack</a:t>
            </a:r>
            <a:r>
              <a:rPr sz="1800" spc="-35" dirty="0">
                <a:latin typeface="Roboto Lt"/>
                <a:cs typeface="Roboto Lt"/>
              </a:rPr>
              <a:t> </a:t>
            </a:r>
            <a:r>
              <a:rPr sz="1800" spc="-105" dirty="0">
                <a:latin typeface="Roboto Lt"/>
                <a:cs typeface="Roboto Lt"/>
              </a:rPr>
              <a:t>e</a:t>
            </a:r>
            <a:r>
              <a:rPr sz="1800" spc="-35" dirty="0">
                <a:latin typeface="Roboto Lt"/>
                <a:cs typeface="Roboto Lt"/>
              </a:rPr>
              <a:t> </a:t>
            </a:r>
            <a:r>
              <a:rPr sz="1800" spc="-85" dirty="0">
                <a:latin typeface="Roboto Lt"/>
                <a:cs typeface="Roboto Lt"/>
              </a:rPr>
              <a:t>altro</a:t>
            </a:r>
            <a:r>
              <a:rPr sz="1800" spc="-35" dirty="0">
                <a:latin typeface="Roboto Lt"/>
                <a:cs typeface="Roboto Lt"/>
              </a:rPr>
              <a:t> </a:t>
            </a:r>
            <a:r>
              <a:rPr sz="1800" spc="-120" dirty="0">
                <a:latin typeface="Roboto Lt"/>
                <a:cs typeface="Roboto Lt"/>
              </a:rPr>
              <a:t>che</a:t>
            </a:r>
            <a:r>
              <a:rPr sz="1800" spc="-35" dirty="0">
                <a:latin typeface="Roboto Lt"/>
                <a:cs typeface="Roboto Lt"/>
              </a:rPr>
              <a:t> </a:t>
            </a:r>
            <a:r>
              <a:rPr sz="1800" spc="-130" dirty="0">
                <a:latin typeface="Roboto Lt"/>
                <a:cs typeface="Roboto Lt"/>
              </a:rPr>
              <a:t>abbiamo</a:t>
            </a:r>
            <a:r>
              <a:rPr sz="1800" spc="-35" dirty="0">
                <a:latin typeface="Roboto Lt"/>
                <a:cs typeface="Roboto Lt"/>
              </a:rPr>
              <a:t> </a:t>
            </a:r>
            <a:r>
              <a:rPr sz="1800" spc="-95" dirty="0">
                <a:latin typeface="Roboto Lt"/>
                <a:cs typeface="Roboto Lt"/>
              </a:rPr>
              <a:t>visto</a:t>
            </a:r>
            <a:r>
              <a:rPr sz="1800" spc="-40" dirty="0">
                <a:latin typeface="Roboto Lt"/>
                <a:cs typeface="Roboto Lt"/>
              </a:rPr>
              <a:t> </a:t>
            </a:r>
            <a:r>
              <a:rPr sz="1800" spc="-110" dirty="0">
                <a:latin typeface="Roboto Lt"/>
                <a:cs typeface="Roboto Lt"/>
              </a:rPr>
              <a:t>essere </a:t>
            </a:r>
            <a:r>
              <a:rPr sz="1800" spc="-420" dirty="0">
                <a:latin typeface="Roboto Lt"/>
                <a:cs typeface="Roboto Lt"/>
              </a:rPr>
              <a:t> </a:t>
            </a:r>
            <a:r>
              <a:rPr sz="1800" spc="-90" dirty="0">
                <a:latin typeface="Roboto Lt"/>
                <a:cs typeface="Roboto Lt"/>
              </a:rPr>
              <a:t>pericolosi</a:t>
            </a:r>
            <a:endParaRPr sz="1800">
              <a:latin typeface="Roboto Lt"/>
              <a:cs typeface="Roboto Lt"/>
            </a:endParaRPr>
          </a:p>
          <a:p>
            <a:pPr marL="229235" indent="-217170">
              <a:lnSpc>
                <a:spcPct val="100000"/>
              </a:lnSpc>
              <a:spcBef>
                <a:spcPts val="750"/>
              </a:spcBef>
              <a:buAutoNum type="arabicPeriod"/>
              <a:tabLst>
                <a:tab pos="229870" algn="l"/>
              </a:tabLst>
            </a:pPr>
            <a:r>
              <a:rPr sz="1800" spc="-100" dirty="0">
                <a:latin typeface="Roboto Lt"/>
                <a:cs typeface="Roboto Lt"/>
              </a:rPr>
              <a:t>È</a:t>
            </a:r>
            <a:r>
              <a:rPr sz="1800" spc="-35" dirty="0">
                <a:latin typeface="Roboto Lt"/>
                <a:cs typeface="Roboto Lt"/>
              </a:rPr>
              <a:t> </a:t>
            </a:r>
            <a:r>
              <a:rPr sz="1800" spc="-120" dirty="0">
                <a:latin typeface="Roboto Lt"/>
                <a:cs typeface="Roboto Lt"/>
              </a:rPr>
              <a:t>sed</a:t>
            </a:r>
            <a:r>
              <a:rPr sz="1800" spc="-110" dirty="0">
                <a:latin typeface="Roboto Lt"/>
                <a:cs typeface="Roboto Lt"/>
              </a:rPr>
              <a:t>e</a:t>
            </a:r>
            <a:r>
              <a:rPr sz="1800" spc="-40" dirty="0">
                <a:latin typeface="Roboto Lt"/>
                <a:cs typeface="Roboto Lt"/>
              </a:rPr>
              <a:t> </a:t>
            </a:r>
            <a:r>
              <a:rPr sz="1800" spc="-110" dirty="0">
                <a:latin typeface="Roboto Lt"/>
                <a:cs typeface="Roboto Lt"/>
              </a:rPr>
              <a:t>educazionale</a:t>
            </a:r>
            <a:r>
              <a:rPr sz="1800" spc="-40" dirty="0">
                <a:latin typeface="Roboto Lt"/>
                <a:cs typeface="Roboto Lt"/>
              </a:rPr>
              <a:t> </a:t>
            </a:r>
            <a:r>
              <a:rPr sz="1800" spc="-120" dirty="0">
                <a:latin typeface="Roboto Lt"/>
                <a:cs typeface="Roboto Lt"/>
              </a:rPr>
              <a:t>pe</a:t>
            </a:r>
            <a:r>
              <a:rPr sz="1800" spc="-75" dirty="0">
                <a:latin typeface="Roboto Lt"/>
                <a:cs typeface="Roboto Lt"/>
              </a:rPr>
              <a:t>r</a:t>
            </a:r>
            <a:r>
              <a:rPr sz="1800" spc="-40" dirty="0">
                <a:latin typeface="Roboto Lt"/>
                <a:cs typeface="Roboto Lt"/>
              </a:rPr>
              <a:t> </a:t>
            </a:r>
            <a:r>
              <a:rPr sz="1800" spc="-95" dirty="0">
                <a:latin typeface="Roboto Lt"/>
                <a:cs typeface="Roboto Lt"/>
              </a:rPr>
              <a:t>definizione</a:t>
            </a:r>
            <a:endParaRPr sz="180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9730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5517" y="1965731"/>
            <a:ext cx="6711315" cy="2785745"/>
          </a:xfrm>
          <a:prstGeom prst="rect">
            <a:avLst/>
          </a:prstGeom>
        </p:spPr>
        <p:txBody>
          <a:bodyPr vert="horz" wrap="square" lIns="0" tIns="12700" rIns="0" bIns="0" rtlCol="0">
            <a:spAutoFit/>
          </a:bodyPr>
          <a:lstStyle/>
          <a:p>
            <a:pPr marL="26034">
              <a:lnSpc>
                <a:spcPct val="100000"/>
              </a:lnSpc>
              <a:spcBef>
                <a:spcPts val="100"/>
              </a:spcBef>
            </a:pPr>
            <a:r>
              <a:rPr sz="1800" spc="-125" dirty="0">
                <a:solidFill>
                  <a:srgbClr val="E6481B"/>
                </a:solidFill>
                <a:latin typeface="Roboto"/>
                <a:cs typeface="Roboto"/>
              </a:rPr>
              <a:t>L</a:t>
            </a:r>
            <a:r>
              <a:rPr sz="1800" spc="-114" dirty="0">
                <a:solidFill>
                  <a:srgbClr val="E6481B"/>
                </a:solidFill>
                <a:latin typeface="Roboto"/>
                <a:cs typeface="Roboto"/>
              </a:rPr>
              <a:t>e</a:t>
            </a:r>
            <a:r>
              <a:rPr sz="1800" spc="-40" dirty="0">
                <a:solidFill>
                  <a:srgbClr val="E6481B"/>
                </a:solidFill>
                <a:latin typeface="Roboto"/>
                <a:cs typeface="Roboto"/>
              </a:rPr>
              <a:t> </a:t>
            </a:r>
            <a:r>
              <a:rPr sz="1800" spc="-125" dirty="0">
                <a:solidFill>
                  <a:srgbClr val="E6481B"/>
                </a:solidFill>
                <a:latin typeface="Roboto"/>
                <a:cs typeface="Roboto"/>
              </a:rPr>
              <a:t>7</a:t>
            </a:r>
            <a:r>
              <a:rPr sz="1800" spc="-40" dirty="0">
                <a:solidFill>
                  <a:srgbClr val="E6481B"/>
                </a:solidFill>
                <a:latin typeface="Roboto"/>
                <a:cs typeface="Roboto"/>
              </a:rPr>
              <a:t> </a:t>
            </a:r>
            <a:r>
              <a:rPr sz="1800" spc="-100" dirty="0">
                <a:solidFill>
                  <a:srgbClr val="E6481B"/>
                </a:solidFill>
                <a:latin typeface="Roboto"/>
                <a:cs typeface="Roboto"/>
              </a:rPr>
              <a:t>regol</a:t>
            </a:r>
            <a:r>
              <a:rPr sz="1800" spc="-110" dirty="0">
                <a:solidFill>
                  <a:srgbClr val="E6481B"/>
                </a:solidFill>
                <a:latin typeface="Roboto"/>
                <a:cs typeface="Roboto"/>
              </a:rPr>
              <a:t>e</a:t>
            </a:r>
            <a:r>
              <a:rPr sz="1800" spc="-40" dirty="0">
                <a:solidFill>
                  <a:srgbClr val="E6481B"/>
                </a:solidFill>
                <a:latin typeface="Roboto"/>
                <a:cs typeface="Roboto"/>
              </a:rPr>
              <a:t> </a:t>
            </a:r>
            <a:r>
              <a:rPr sz="1800" spc="-110" dirty="0">
                <a:solidFill>
                  <a:srgbClr val="E6481B"/>
                </a:solidFill>
                <a:latin typeface="Roboto"/>
                <a:cs typeface="Roboto"/>
              </a:rPr>
              <a:t>d’or</a:t>
            </a:r>
            <a:r>
              <a:rPr sz="1800" spc="-140" dirty="0">
                <a:solidFill>
                  <a:srgbClr val="E6481B"/>
                </a:solidFill>
                <a:latin typeface="Roboto"/>
                <a:cs typeface="Roboto"/>
              </a:rPr>
              <a:t>o</a:t>
            </a:r>
            <a:r>
              <a:rPr sz="1800" spc="-40" dirty="0">
                <a:solidFill>
                  <a:srgbClr val="E6481B"/>
                </a:solidFill>
                <a:latin typeface="Roboto"/>
                <a:cs typeface="Roboto"/>
              </a:rPr>
              <a:t> </a:t>
            </a:r>
            <a:r>
              <a:rPr sz="1800" spc="-130" dirty="0">
                <a:solidFill>
                  <a:srgbClr val="E6481B"/>
                </a:solidFill>
                <a:latin typeface="Roboto"/>
                <a:cs typeface="Roboto"/>
              </a:rPr>
              <a:t>pe</a:t>
            </a:r>
            <a:r>
              <a:rPr sz="1800" spc="-80" dirty="0">
                <a:solidFill>
                  <a:srgbClr val="E6481B"/>
                </a:solidFill>
                <a:latin typeface="Roboto"/>
                <a:cs typeface="Roboto"/>
              </a:rPr>
              <a:t>r</a:t>
            </a:r>
            <a:r>
              <a:rPr sz="1800" spc="-40" dirty="0">
                <a:solidFill>
                  <a:srgbClr val="E6481B"/>
                </a:solidFill>
                <a:latin typeface="Roboto"/>
                <a:cs typeface="Roboto"/>
              </a:rPr>
              <a:t> </a:t>
            </a:r>
            <a:r>
              <a:rPr sz="1800" spc="-110" dirty="0">
                <a:solidFill>
                  <a:srgbClr val="E6481B"/>
                </a:solidFill>
                <a:latin typeface="Roboto"/>
                <a:cs typeface="Roboto"/>
              </a:rPr>
              <a:t>prevenir</a:t>
            </a:r>
            <a:r>
              <a:rPr sz="1800" spc="-120" dirty="0">
                <a:solidFill>
                  <a:srgbClr val="E6481B"/>
                </a:solidFill>
                <a:latin typeface="Roboto"/>
                <a:cs typeface="Roboto"/>
              </a:rPr>
              <a:t>e</a:t>
            </a:r>
            <a:r>
              <a:rPr sz="1800" spc="-40" dirty="0">
                <a:solidFill>
                  <a:srgbClr val="E6481B"/>
                </a:solidFill>
                <a:latin typeface="Roboto"/>
                <a:cs typeface="Roboto"/>
              </a:rPr>
              <a:t> </a:t>
            </a:r>
            <a:r>
              <a:rPr sz="1800" spc="-45" dirty="0">
                <a:solidFill>
                  <a:srgbClr val="E6481B"/>
                </a:solidFill>
                <a:latin typeface="Roboto"/>
                <a:cs typeface="Roboto"/>
              </a:rPr>
              <a:t>il</a:t>
            </a:r>
            <a:r>
              <a:rPr sz="1800" spc="-40" dirty="0">
                <a:solidFill>
                  <a:srgbClr val="E6481B"/>
                </a:solidFill>
                <a:latin typeface="Roboto"/>
                <a:cs typeface="Roboto"/>
              </a:rPr>
              <a:t> </a:t>
            </a:r>
            <a:r>
              <a:rPr sz="1800" spc="-114" dirty="0">
                <a:solidFill>
                  <a:srgbClr val="E6481B"/>
                </a:solidFill>
                <a:latin typeface="Roboto"/>
                <a:cs typeface="Roboto"/>
              </a:rPr>
              <a:t>soffocamento</a:t>
            </a:r>
            <a:endParaRPr sz="1800">
              <a:latin typeface="Roboto"/>
              <a:cs typeface="Roboto"/>
            </a:endParaRPr>
          </a:p>
          <a:p>
            <a:pPr>
              <a:lnSpc>
                <a:spcPct val="100000"/>
              </a:lnSpc>
              <a:spcBef>
                <a:spcPts val="25"/>
              </a:spcBef>
            </a:pPr>
            <a:endParaRPr sz="1800">
              <a:latin typeface="Roboto"/>
              <a:cs typeface="Roboto"/>
            </a:endParaRPr>
          </a:p>
          <a:p>
            <a:pPr marL="368935" indent="-356870">
              <a:lnSpc>
                <a:spcPct val="100000"/>
              </a:lnSpc>
              <a:spcBef>
                <a:spcPts val="5"/>
              </a:spcBef>
              <a:buAutoNum type="arabicPeriod"/>
              <a:tabLst>
                <a:tab pos="368300" algn="l"/>
                <a:tab pos="369570" algn="l"/>
              </a:tabLst>
            </a:pPr>
            <a:r>
              <a:rPr sz="1800" spc="-150" dirty="0">
                <a:latin typeface="Roboto Lt"/>
                <a:cs typeface="Roboto Lt"/>
              </a:rPr>
              <a:t>No</a:t>
            </a:r>
            <a:r>
              <a:rPr sz="1800" spc="-130" dirty="0">
                <a:latin typeface="Roboto Lt"/>
                <a:cs typeface="Roboto Lt"/>
              </a:rPr>
              <a:t>n</a:t>
            </a:r>
            <a:r>
              <a:rPr sz="1800" spc="-40" dirty="0">
                <a:latin typeface="Roboto Lt"/>
                <a:cs typeface="Roboto Lt"/>
              </a:rPr>
              <a:t> </a:t>
            </a:r>
            <a:r>
              <a:rPr sz="1800" spc="-70" dirty="0">
                <a:latin typeface="Roboto Lt"/>
                <a:cs typeface="Roboto Lt"/>
              </a:rPr>
              <a:t>farl</a:t>
            </a:r>
            <a:r>
              <a:rPr sz="1800" spc="-40" dirty="0">
                <a:latin typeface="Roboto Lt"/>
                <a:cs typeface="Roboto Lt"/>
              </a:rPr>
              <a:t>i </a:t>
            </a:r>
            <a:r>
              <a:rPr sz="1800" spc="-125" dirty="0">
                <a:latin typeface="Roboto Lt"/>
                <a:cs typeface="Roboto Lt"/>
              </a:rPr>
              <a:t>mangiar</a:t>
            </a:r>
            <a:r>
              <a:rPr sz="1800" spc="-114" dirty="0">
                <a:latin typeface="Roboto Lt"/>
                <a:cs typeface="Roboto Lt"/>
              </a:rPr>
              <a:t>e</a:t>
            </a:r>
            <a:r>
              <a:rPr sz="1800" spc="-40" dirty="0">
                <a:latin typeface="Roboto Lt"/>
                <a:cs typeface="Roboto Lt"/>
              </a:rPr>
              <a:t> </a:t>
            </a:r>
            <a:r>
              <a:rPr sz="1800" spc="-130" dirty="0">
                <a:latin typeface="Roboto Lt"/>
                <a:cs typeface="Roboto Lt"/>
              </a:rPr>
              <a:t>d</a:t>
            </a:r>
            <a:r>
              <a:rPr sz="1800" spc="-120" dirty="0">
                <a:latin typeface="Roboto Lt"/>
                <a:cs typeface="Roboto Lt"/>
              </a:rPr>
              <a:t>a</a:t>
            </a:r>
            <a:r>
              <a:rPr sz="1800" spc="-40" dirty="0">
                <a:latin typeface="Roboto Lt"/>
                <a:cs typeface="Roboto Lt"/>
              </a:rPr>
              <a:t> </a:t>
            </a:r>
            <a:r>
              <a:rPr sz="1800" spc="-80" dirty="0">
                <a:latin typeface="Roboto Lt"/>
                <a:cs typeface="Roboto Lt"/>
              </a:rPr>
              <a:t>soli</a:t>
            </a:r>
            <a:endParaRPr sz="1800">
              <a:latin typeface="Roboto Lt"/>
              <a:cs typeface="Roboto Lt"/>
            </a:endParaRPr>
          </a:p>
          <a:p>
            <a:pPr marL="368935" indent="-356870">
              <a:lnSpc>
                <a:spcPct val="100000"/>
              </a:lnSpc>
              <a:spcBef>
                <a:spcPts val="15"/>
              </a:spcBef>
              <a:buAutoNum type="arabicPeriod"/>
              <a:tabLst>
                <a:tab pos="368300" algn="l"/>
                <a:tab pos="369570" algn="l"/>
              </a:tabLst>
            </a:pPr>
            <a:r>
              <a:rPr sz="1800" spc="-150" dirty="0">
                <a:latin typeface="Roboto Lt"/>
                <a:cs typeface="Roboto Lt"/>
              </a:rPr>
              <a:t>No</a:t>
            </a:r>
            <a:r>
              <a:rPr sz="1800" spc="-130" dirty="0">
                <a:latin typeface="Roboto Lt"/>
                <a:cs typeface="Roboto Lt"/>
              </a:rPr>
              <a:t>n</a:t>
            </a:r>
            <a:r>
              <a:rPr sz="1800" spc="-40" dirty="0">
                <a:latin typeface="Roboto Lt"/>
                <a:cs typeface="Roboto Lt"/>
              </a:rPr>
              <a:t> </a:t>
            </a:r>
            <a:r>
              <a:rPr sz="1800" spc="-70" dirty="0">
                <a:latin typeface="Roboto Lt"/>
                <a:cs typeface="Roboto Lt"/>
              </a:rPr>
              <a:t>farl</a:t>
            </a:r>
            <a:r>
              <a:rPr sz="1800" spc="-40" dirty="0">
                <a:latin typeface="Roboto Lt"/>
                <a:cs typeface="Roboto Lt"/>
              </a:rPr>
              <a:t>i</a:t>
            </a:r>
            <a:r>
              <a:rPr sz="1800" dirty="0">
                <a:latin typeface="Roboto Lt"/>
                <a:cs typeface="Roboto Lt"/>
              </a:rPr>
              <a:t> </a:t>
            </a:r>
            <a:r>
              <a:rPr sz="1800" spc="-70" dirty="0">
                <a:latin typeface="Roboto Lt"/>
                <a:cs typeface="Roboto Lt"/>
              </a:rPr>
              <a:t> </a:t>
            </a:r>
            <a:r>
              <a:rPr sz="1800" spc="-105" dirty="0">
                <a:latin typeface="Roboto Lt"/>
                <a:cs typeface="Roboto Lt"/>
              </a:rPr>
              <a:t>giocar</a:t>
            </a:r>
            <a:r>
              <a:rPr sz="1800" spc="-110" dirty="0">
                <a:latin typeface="Roboto Lt"/>
                <a:cs typeface="Roboto Lt"/>
              </a:rPr>
              <a:t>e</a:t>
            </a:r>
            <a:r>
              <a:rPr sz="1800" spc="-40" dirty="0">
                <a:latin typeface="Roboto Lt"/>
                <a:cs typeface="Roboto Lt"/>
              </a:rPr>
              <a:t> </a:t>
            </a:r>
            <a:r>
              <a:rPr sz="1800" spc="-125" dirty="0">
                <a:latin typeface="Roboto Lt"/>
                <a:cs typeface="Roboto Lt"/>
              </a:rPr>
              <a:t>mentr</a:t>
            </a:r>
            <a:r>
              <a:rPr sz="1800" spc="-114" dirty="0">
                <a:latin typeface="Roboto Lt"/>
                <a:cs typeface="Roboto Lt"/>
              </a:rPr>
              <a:t>e</a:t>
            </a:r>
            <a:r>
              <a:rPr sz="1800" spc="-40" dirty="0">
                <a:latin typeface="Roboto Lt"/>
                <a:cs typeface="Roboto Lt"/>
              </a:rPr>
              <a:t> </a:t>
            </a:r>
            <a:r>
              <a:rPr sz="1800" spc="-135" dirty="0">
                <a:latin typeface="Roboto Lt"/>
                <a:cs typeface="Roboto Lt"/>
              </a:rPr>
              <a:t>mangiano</a:t>
            </a:r>
            <a:endParaRPr sz="1800">
              <a:latin typeface="Roboto Lt"/>
              <a:cs typeface="Roboto Lt"/>
            </a:endParaRPr>
          </a:p>
          <a:p>
            <a:pPr marL="368935" indent="-356870">
              <a:lnSpc>
                <a:spcPct val="100000"/>
              </a:lnSpc>
              <a:spcBef>
                <a:spcPts val="15"/>
              </a:spcBef>
              <a:buAutoNum type="arabicPeriod"/>
              <a:tabLst>
                <a:tab pos="368300" algn="l"/>
                <a:tab pos="369570" algn="l"/>
              </a:tabLst>
            </a:pPr>
            <a:r>
              <a:rPr sz="1800" spc="-150" dirty="0">
                <a:latin typeface="Roboto Lt"/>
                <a:cs typeface="Roboto Lt"/>
              </a:rPr>
              <a:t>No</a:t>
            </a:r>
            <a:r>
              <a:rPr sz="1800" spc="-130" dirty="0">
                <a:latin typeface="Roboto Lt"/>
                <a:cs typeface="Roboto Lt"/>
              </a:rPr>
              <a:t>n</a:t>
            </a:r>
            <a:r>
              <a:rPr sz="1800" spc="-40" dirty="0">
                <a:latin typeface="Roboto Lt"/>
                <a:cs typeface="Roboto Lt"/>
              </a:rPr>
              <a:t> </a:t>
            </a:r>
            <a:r>
              <a:rPr sz="1800" spc="-90" dirty="0">
                <a:latin typeface="Roboto Lt"/>
                <a:cs typeface="Roboto Lt"/>
              </a:rPr>
              <a:t>fa</a:t>
            </a:r>
            <a:r>
              <a:rPr sz="1800" spc="-65" dirty="0">
                <a:latin typeface="Roboto Lt"/>
                <a:cs typeface="Roboto Lt"/>
              </a:rPr>
              <a:t>r</a:t>
            </a:r>
            <a:r>
              <a:rPr sz="1800" dirty="0">
                <a:latin typeface="Roboto Lt"/>
                <a:cs typeface="Roboto Lt"/>
              </a:rPr>
              <a:t> </a:t>
            </a:r>
            <a:r>
              <a:rPr sz="1800" spc="-70" dirty="0">
                <a:latin typeface="Roboto Lt"/>
                <a:cs typeface="Roboto Lt"/>
              </a:rPr>
              <a:t> </a:t>
            </a:r>
            <a:r>
              <a:rPr sz="1800" spc="-110" dirty="0">
                <a:latin typeface="Roboto Lt"/>
                <a:cs typeface="Roboto Lt"/>
              </a:rPr>
              <a:t>mettere</a:t>
            </a:r>
            <a:r>
              <a:rPr sz="1800" spc="-40" dirty="0">
                <a:latin typeface="Roboto Lt"/>
                <a:cs typeface="Roboto Lt"/>
              </a:rPr>
              <a:t> </a:t>
            </a:r>
            <a:r>
              <a:rPr sz="1800" spc="-105" dirty="0">
                <a:latin typeface="Roboto Lt"/>
                <a:cs typeface="Roboto Lt"/>
              </a:rPr>
              <a:t>tropp</a:t>
            </a:r>
            <a:r>
              <a:rPr sz="1800" spc="-120" dirty="0">
                <a:latin typeface="Roboto Lt"/>
                <a:cs typeface="Roboto Lt"/>
              </a:rPr>
              <a:t>o</a:t>
            </a:r>
            <a:r>
              <a:rPr sz="1800" spc="-35" dirty="0">
                <a:latin typeface="Roboto Lt"/>
                <a:cs typeface="Roboto Lt"/>
              </a:rPr>
              <a:t> </a:t>
            </a:r>
            <a:r>
              <a:rPr sz="1800" spc="-95" dirty="0">
                <a:latin typeface="Roboto Lt"/>
                <a:cs typeface="Roboto Lt"/>
              </a:rPr>
              <a:t>cib</a:t>
            </a:r>
            <a:r>
              <a:rPr sz="1800" spc="-120" dirty="0">
                <a:latin typeface="Roboto Lt"/>
                <a:cs typeface="Roboto Lt"/>
              </a:rPr>
              <a:t>o</a:t>
            </a:r>
            <a:r>
              <a:rPr sz="1800" spc="-40" dirty="0">
                <a:latin typeface="Roboto Lt"/>
                <a:cs typeface="Roboto Lt"/>
              </a:rPr>
              <a:t> </a:t>
            </a:r>
            <a:r>
              <a:rPr sz="1800" spc="-55" dirty="0">
                <a:latin typeface="Roboto Lt"/>
                <a:cs typeface="Roboto Lt"/>
              </a:rPr>
              <a:t>i</a:t>
            </a:r>
            <a:r>
              <a:rPr sz="1800" spc="-120" dirty="0">
                <a:latin typeface="Roboto Lt"/>
                <a:cs typeface="Roboto Lt"/>
              </a:rPr>
              <a:t>n</a:t>
            </a:r>
            <a:r>
              <a:rPr sz="1800" spc="-40" dirty="0">
                <a:latin typeface="Roboto Lt"/>
                <a:cs typeface="Roboto Lt"/>
              </a:rPr>
              <a:t> </a:t>
            </a:r>
            <a:r>
              <a:rPr sz="1800" spc="-125" dirty="0">
                <a:latin typeface="Roboto Lt"/>
                <a:cs typeface="Roboto Lt"/>
              </a:rPr>
              <a:t>bocca</a:t>
            </a:r>
            <a:endParaRPr sz="1800">
              <a:latin typeface="Roboto Lt"/>
              <a:cs typeface="Roboto Lt"/>
            </a:endParaRPr>
          </a:p>
          <a:p>
            <a:pPr marL="368935" indent="-356870">
              <a:lnSpc>
                <a:spcPct val="100000"/>
              </a:lnSpc>
              <a:spcBef>
                <a:spcPts val="15"/>
              </a:spcBef>
              <a:buAutoNum type="arabicPeriod"/>
              <a:tabLst>
                <a:tab pos="368300" algn="l"/>
                <a:tab pos="369570" algn="l"/>
              </a:tabLst>
            </a:pPr>
            <a:r>
              <a:rPr sz="1800" spc="-145" dirty="0">
                <a:latin typeface="Roboto Lt"/>
                <a:cs typeface="Roboto Lt"/>
              </a:rPr>
              <a:t>Non</a:t>
            </a:r>
            <a:r>
              <a:rPr sz="1800" spc="-40" dirty="0">
                <a:latin typeface="Roboto Lt"/>
                <a:cs typeface="Roboto Lt"/>
              </a:rPr>
              <a:t> </a:t>
            </a:r>
            <a:r>
              <a:rPr sz="1800" spc="-80" dirty="0">
                <a:latin typeface="Roboto Lt"/>
                <a:cs typeface="Roboto Lt"/>
              </a:rPr>
              <a:t>far</a:t>
            </a:r>
            <a:r>
              <a:rPr sz="1800" spc="-35" dirty="0">
                <a:latin typeface="Roboto Lt"/>
                <a:cs typeface="Roboto Lt"/>
              </a:rPr>
              <a:t> </a:t>
            </a:r>
            <a:r>
              <a:rPr sz="1800" spc="-125" dirty="0">
                <a:latin typeface="Roboto Lt"/>
                <a:cs typeface="Roboto Lt"/>
              </a:rPr>
              <a:t>mangiare</a:t>
            </a:r>
            <a:r>
              <a:rPr sz="1800" spc="-40" dirty="0">
                <a:latin typeface="Roboto Lt"/>
                <a:cs typeface="Roboto Lt"/>
              </a:rPr>
              <a:t> </a:t>
            </a:r>
            <a:r>
              <a:rPr sz="1800" spc="-105" dirty="0">
                <a:latin typeface="Roboto Lt"/>
                <a:cs typeface="Roboto Lt"/>
              </a:rPr>
              <a:t>e</a:t>
            </a:r>
            <a:r>
              <a:rPr sz="1800" spc="-35" dirty="0">
                <a:latin typeface="Roboto Lt"/>
                <a:cs typeface="Roboto Lt"/>
              </a:rPr>
              <a:t> </a:t>
            </a:r>
            <a:r>
              <a:rPr sz="1800" spc="-105" dirty="0">
                <a:latin typeface="Roboto Lt"/>
                <a:cs typeface="Roboto Lt"/>
              </a:rPr>
              <a:t>bere</a:t>
            </a:r>
            <a:r>
              <a:rPr sz="1800" spc="-40" dirty="0">
                <a:latin typeface="Roboto Lt"/>
                <a:cs typeface="Roboto Lt"/>
              </a:rPr>
              <a:t> </a:t>
            </a:r>
            <a:r>
              <a:rPr sz="1800" spc="-90" dirty="0">
                <a:latin typeface="Roboto Lt"/>
                <a:cs typeface="Roboto Lt"/>
              </a:rPr>
              <a:t>in</a:t>
            </a:r>
            <a:r>
              <a:rPr sz="1800" spc="-35" dirty="0">
                <a:latin typeface="Roboto Lt"/>
                <a:cs typeface="Roboto Lt"/>
              </a:rPr>
              <a:t> </a:t>
            </a:r>
            <a:r>
              <a:rPr sz="1800" spc="-140" dirty="0">
                <a:latin typeface="Roboto Lt"/>
                <a:cs typeface="Roboto Lt"/>
              </a:rPr>
              <a:t>un</a:t>
            </a:r>
            <a:r>
              <a:rPr sz="1800" spc="-40" dirty="0">
                <a:latin typeface="Roboto Lt"/>
                <a:cs typeface="Roboto Lt"/>
              </a:rPr>
              <a:t> </a:t>
            </a:r>
            <a:r>
              <a:rPr sz="1800" spc="-95" dirty="0">
                <a:latin typeface="Roboto Lt"/>
                <a:cs typeface="Roboto Lt"/>
              </a:rPr>
              <a:t>veicolo</a:t>
            </a:r>
            <a:r>
              <a:rPr sz="1800" spc="-35" dirty="0">
                <a:latin typeface="Roboto Lt"/>
                <a:cs typeface="Roboto Lt"/>
              </a:rPr>
              <a:t> </a:t>
            </a:r>
            <a:r>
              <a:rPr sz="1800" spc="-90" dirty="0">
                <a:latin typeface="Roboto Lt"/>
                <a:cs typeface="Roboto Lt"/>
              </a:rPr>
              <a:t>in</a:t>
            </a:r>
            <a:r>
              <a:rPr sz="1800" spc="-40" dirty="0">
                <a:latin typeface="Roboto Lt"/>
                <a:cs typeface="Roboto Lt"/>
              </a:rPr>
              <a:t> </a:t>
            </a:r>
            <a:r>
              <a:rPr sz="1800" spc="-135" dirty="0">
                <a:latin typeface="Roboto Lt"/>
                <a:cs typeface="Roboto Lt"/>
              </a:rPr>
              <a:t>movimento</a:t>
            </a:r>
            <a:endParaRPr sz="1800">
              <a:latin typeface="Roboto Lt"/>
              <a:cs typeface="Roboto Lt"/>
            </a:endParaRPr>
          </a:p>
          <a:p>
            <a:pPr marL="368935" marR="5080" indent="-356870">
              <a:lnSpc>
                <a:spcPct val="100699"/>
              </a:lnSpc>
              <a:buAutoNum type="arabicPeriod"/>
              <a:tabLst>
                <a:tab pos="368300" algn="l"/>
                <a:tab pos="369570" algn="l"/>
              </a:tabLst>
            </a:pPr>
            <a:r>
              <a:rPr sz="1800" spc="-120" dirty="0">
                <a:latin typeface="Roboto Lt"/>
                <a:cs typeface="Roboto Lt"/>
              </a:rPr>
              <a:t>Mangiare</a:t>
            </a:r>
            <a:r>
              <a:rPr sz="1800" spc="-70" dirty="0">
                <a:latin typeface="Roboto Lt"/>
                <a:cs typeface="Roboto Lt"/>
              </a:rPr>
              <a:t> </a:t>
            </a:r>
            <a:r>
              <a:rPr sz="1800" spc="-105" dirty="0">
                <a:latin typeface="Roboto Lt"/>
                <a:cs typeface="Roboto Lt"/>
              </a:rPr>
              <a:t>e</a:t>
            </a:r>
            <a:r>
              <a:rPr sz="1800" spc="-85" dirty="0">
                <a:latin typeface="Roboto Lt"/>
                <a:cs typeface="Roboto Lt"/>
              </a:rPr>
              <a:t> </a:t>
            </a:r>
            <a:r>
              <a:rPr sz="1800" spc="-105" dirty="0">
                <a:latin typeface="Roboto Lt"/>
                <a:cs typeface="Roboto Lt"/>
              </a:rPr>
              <a:t>bere</a:t>
            </a:r>
            <a:r>
              <a:rPr sz="1800" spc="-85" dirty="0">
                <a:latin typeface="Roboto Lt"/>
                <a:cs typeface="Roboto Lt"/>
              </a:rPr>
              <a:t> </a:t>
            </a:r>
            <a:r>
              <a:rPr sz="1800" spc="-95" dirty="0">
                <a:latin typeface="Roboto Lt"/>
                <a:cs typeface="Roboto Lt"/>
              </a:rPr>
              <a:t>preferibilmente</a:t>
            </a:r>
            <a:r>
              <a:rPr sz="1800" spc="245" dirty="0">
                <a:latin typeface="Roboto Lt"/>
                <a:cs typeface="Roboto Lt"/>
              </a:rPr>
              <a:t> </a:t>
            </a:r>
            <a:r>
              <a:rPr sz="1800" spc="-125" dirty="0">
                <a:latin typeface="Roboto Lt"/>
                <a:cs typeface="Roboto Lt"/>
              </a:rPr>
              <a:t>da</a:t>
            </a:r>
            <a:r>
              <a:rPr sz="1800" spc="-65" dirty="0">
                <a:latin typeface="Roboto Lt"/>
                <a:cs typeface="Roboto Lt"/>
              </a:rPr>
              <a:t> </a:t>
            </a:r>
            <a:r>
              <a:rPr sz="1800" spc="-114" dirty="0">
                <a:latin typeface="Roboto Lt"/>
                <a:cs typeface="Roboto Lt"/>
              </a:rPr>
              <a:t>seduto</a:t>
            </a:r>
            <a:r>
              <a:rPr sz="1800" spc="-75" dirty="0">
                <a:latin typeface="Roboto Lt"/>
                <a:cs typeface="Roboto Lt"/>
              </a:rPr>
              <a:t> </a:t>
            </a:r>
            <a:r>
              <a:rPr sz="1800" spc="-125" dirty="0">
                <a:latin typeface="Roboto Lt"/>
                <a:cs typeface="Roboto Lt"/>
              </a:rPr>
              <a:t>con</a:t>
            </a:r>
            <a:r>
              <a:rPr sz="1800" spc="-65" dirty="0">
                <a:latin typeface="Roboto Lt"/>
                <a:cs typeface="Roboto Lt"/>
              </a:rPr>
              <a:t> </a:t>
            </a:r>
            <a:r>
              <a:rPr sz="1800" spc="-80" dirty="0">
                <a:latin typeface="Roboto Lt"/>
                <a:cs typeface="Roboto Lt"/>
              </a:rPr>
              <a:t>la</a:t>
            </a:r>
            <a:r>
              <a:rPr sz="1800" spc="245" dirty="0">
                <a:latin typeface="Roboto Lt"/>
                <a:cs typeface="Roboto Lt"/>
              </a:rPr>
              <a:t> </a:t>
            </a:r>
            <a:r>
              <a:rPr sz="1800" spc="-114" dirty="0">
                <a:latin typeface="Roboto Lt"/>
                <a:cs typeface="Roboto Lt"/>
              </a:rPr>
              <a:t>schiena</a:t>
            </a:r>
            <a:r>
              <a:rPr sz="1800" spc="-75" dirty="0">
                <a:latin typeface="Roboto Lt"/>
                <a:cs typeface="Roboto Lt"/>
              </a:rPr>
              <a:t> </a:t>
            </a:r>
            <a:r>
              <a:rPr sz="1800" spc="-90" dirty="0">
                <a:latin typeface="Roboto Lt"/>
                <a:cs typeface="Roboto Lt"/>
              </a:rPr>
              <a:t>eretta</a:t>
            </a:r>
            <a:r>
              <a:rPr sz="1800" spc="245" dirty="0">
                <a:latin typeface="Roboto Lt"/>
                <a:cs typeface="Roboto Lt"/>
              </a:rPr>
              <a:t> </a:t>
            </a:r>
            <a:r>
              <a:rPr sz="1800" spc="-105" dirty="0">
                <a:latin typeface="Roboto Lt"/>
                <a:cs typeface="Roboto Lt"/>
              </a:rPr>
              <a:t>per </a:t>
            </a:r>
            <a:r>
              <a:rPr sz="1800" spc="-425" dirty="0">
                <a:latin typeface="Roboto Lt"/>
                <a:cs typeface="Roboto Lt"/>
              </a:rPr>
              <a:t> </a:t>
            </a:r>
            <a:r>
              <a:rPr sz="1800" spc="-105" dirty="0">
                <a:latin typeface="Roboto Lt"/>
                <a:cs typeface="Roboto Lt"/>
              </a:rPr>
              <a:t>consentire</a:t>
            </a:r>
            <a:r>
              <a:rPr sz="1800" spc="-40" dirty="0">
                <a:latin typeface="Roboto Lt"/>
                <a:cs typeface="Roboto Lt"/>
              </a:rPr>
              <a:t> </a:t>
            </a:r>
            <a:r>
              <a:rPr sz="1800" spc="-85" dirty="0">
                <a:latin typeface="Roboto Lt"/>
                <a:cs typeface="Roboto Lt"/>
              </a:rPr>
              <a:t>agli</a:t>
            </a:r>
            <a:r>
              <a:rPr sz="1800" spc="20" dirty="0">
                <a:latin typeface="Roboto Lt"/>
                <a:cs typeface="Roboto Lt"/>
              </a:rPr>
              <a:t> </a:t>
            </a:r>
            <a:r>
              <a:rPr sz="1800" spc="-100" dirty="0">
                <a:latin typeface="Roboto Lt"/>
                <a:cs typeface="Roboto Lt"/>
              </a:rPr>
              <a:t>alimenti</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10" dirty="0">
                <a:latin typeface="Roboto Lt"/>
                <a:cs typeface="Roboto Lt"/>
              </a:rPr>
              <a:t>raggiungere</a:t>
            </a:r>
            <a:r>
              <a:rPr sz="1800" spc="-40" dirty="0">
                <a:latin typeface="Roboto Lt"/>
                <a:cs typeface="Roboto Lt"/>
              </a:rPr>
              <a:t> </a:t>
            </a:r>
            <a:r>
              <a:rPr sz="1800" spc="-120" dirty="0">
                <a:latin typeface="Roboto Lt"/>
                <a:cs typeface="Roboto Lt"/>
              </a:rPr>
              <a:t>agevolmente</a:t>
            </a:r>
            <a:r>
              <a:rPr sz="1800" spc="-35" dirty="0">
                <a:latin typeface="Roboto Lt"/>
                <a:cs typeface="Roboto Lt"/>
              </a:rPr>
              <a:t> </a:t>
            </a:r>
            <a:r>
              <a:rPr sz="1800" spc="-70" dirty="0">
                <a:latin typeface="Roboto Lt"/>
                <a:cs typeface="Roboto Lt"/>
              </a:rPr>
              <a:t>le</a:t>
            </a:r>
            <a:r>
              <a:rPr sz="1800" spc="-35" dirty="0">
                <a:latin typeface="Roboto Lt"/>
                <a:cs typeface="Roboto Lt"/>
              </a:rPr>
              <a:t> </a:t>
            </a:r>
            <a:r>
              <a:rPr sz="1800" spc="-90" dirty="0">
                <a:latin typeface="Roboto Lt"/>
                <a:cs typeface="Roboto Lt"/>
              </a:rPr>
              <a:t>vie</a:t>
            </a:r>
            <a:r>
              <a:rPr sz="1800" spc="-40" dirty="0">
                <a:latin typeface="Roboto Lt"/>
                <a:cs typeface="Roboto Lt"/>
              </a:rPr>
              <a:t> </a:t>
            </a:r>
            <a:r>
              <a:rPr sz="1800" spc="-95" dirty="0">
                <a:latin typeface="Roboto Lt"/>
                <a:cs typeface="Roboto Lt"/>
              </a:rPr>
              <a:t>digestive</a:t>
            </a:r>
            <a:endParaRPr sz="1800">
              <a:latin typeface="Roboto Lt"/>
              <a:cs typeface="Roboto Lt"/>
            </a:endParaRPr>
          </a:p>
          <a:p>
            <a:pPr marL="368935" indent="-356870">
              <a:lnSpc>
                <a:spcPct val="100000"/>
              </a:lnSpc>
              <a:spcBef>
                <a:spcPts val="15"/>
              </a:spcBef>
              <a:buAutoNum type="arabicPeriod"/>
              <a:tabLst>
                <a:tab pos="368300" algn="l"/>
                <a:tab pos="369570" algn="l"/>
              </a:tabLst>
            </a:pPr>
            <a:r>
              <a:rPr sz="1800" spc="-100" dirty="0">
                <a:latin typeface="Roboto Lt"/>
                <a:cs typeface="Roboto Lt"/>
              </a:rPr>
              <a:t>Allontanar</a:t>
            </a:r>
            <a:r>
              <a:rPr sz="1800" spc="-110" dirty="0">
                <a:latin typeface="Roboto Lt"/>
                <a:cs typeface="Roboto Lt"/>
              </a:rPr>
              <a:t>e</a:t>
            </a:r>
            <a:r>
              <a:rPr sz="1800" spc="-40" dirty="0">
                <a:latin typeface="Roboto Lt"/>
                <a:cs typeface="Roboto Lt"/>
              </a:rPr>
              <a:t> </a:t>
            </a:r>
            <a:r>
              <a:rPr sz="1800" spc="-105" dirty="0">
                <a:latin typeface="Roboto Lt"/>
                <a:cs typeface="Roboto Lt"/>
              </a:rPr>
              <a:t>oggett</a:t>
            </a:r>
            <a:r>
              <a:rPr sz="1800" spc="-50" dirty="0">
                <a:latin typeface="Roboto Lt"/>
                <a:cs typeface="Roboto Lt"/>
              </a:rPr>
              <a:t>i</a:t>
            </a:r>
            <a:r>
              <a:rPr sz="1800" spc="-40" dirty="0">
                <a:latin typeface="Roboto Lt"/>
                <a:cs typeface="Roboto Lt"/>
              </a:rPr>
              <a:t> </a:t>
            </a:r>
            <a:r>
              <a:rPr sz="1800" spc="-85" dirty="0">
                <a:latin typeface="Roboto Lt"/>
                <a:cs typeface="Roboto Lt"/>
              </a:rPr>
              <a:t>piccoli</a:t>
            </a:r>
            <a:endParaRPr sz="1800">
              <a:latin typeface="Roboto Lt"/>
              <a:cs typeface="Roboto Lt"/>
            </a:endParaRPr>
          </a:p>
          <a:p>
            <a:pPr marL="368935" indent="-356870">
              <a:lnSpc>
                <a:spcPct val="100000"/>
              </a:lnSpc>
              <a:spcBef>
                <a:spcPts val="15"/>
              </a:spcBef>
              <a:buAutoNum type="arabicPeriod"/>
              <a:tabLst>
                <a:tab pos="368300" algn="l"/>
                <a:tab pos="369570" algn="l"/>
              </a:tabLst>
            </a:pPr>
            <a:r>
              <a:rPr sz="1800" spc="-85" dirty="0">
                <a:latin typeface="Roboto Lt"/>
                <a:cs typeface="Roboto Lt"/>
              </a:rPr>
              <a:t>Farl</a:t>
            </a:r>
            <a:r>
              <a:rPr sz="1800" spc="-45" dirty="0">
                <a:latin typeface="Roboto Lt"/>
                <a:cs typeface="Roboto Lt"/>
              </a:rPr>
              <a:t>i</a:t>
            </a:r>
            <a:r>
              <a:rPr sz="1800" spc="-40" dirty="0">
                <a:latin typeface="Roboto Lt"/>
                <a:cs typeface="Roboto Lt"/>
              </a:rPr>
              <a:t> </a:t>
            </a:r>
            <a:r>
              <a:rPr sz="1800" spc="-105" dirty="0">
                <a:latin typeface="Roboto Lt"/>
                <a:cs typeface="Roboto Lt"/>
              </a:rPr>
              <a:t>giocar</a:t>
            </a:r>
            <a:r>
              <a:rPr sz="1800" spc="-110" dirty="0">
                <a:latin typeface="Roboto Lt"/>
                <a:cs typeface="Roboto Lt"/>
              </a:rPr>
              <a:t>e</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110" dirty="0">
                <a:latin typeface="Roboto Lt"/>
                <a:cs typeface="Roboto Lt"/>
              </a:rPr>
              <a:t>gioch</a:t>
            </a:r>
            <a:r>
              <a:rPr sz="1800" spc="-50" dirty="0">
                <a:latin typeface="Roboto Lt"/>
                <a:cs typeface="Roboto Lt"/>
              </a:rPr>
              <a:t>i</a:t>
            </a:r>
            <a:r>
              <a:rPr sz="1800" spc="-40" dirty="0">
                <a:latin typeface="Roboto Lt"/>
                <a:cs typeface="Roboto Lt"/>
              </a:rPr>
              <a:t> </a:t>
            </a:r>
            <a:r>
              <a:rPr sz="1800" spc="-100" dirty="0">
                <a:latin typeface="Roboto Lt"/>
                <a:cs typeface="Roboto Lt"/>
              </a:rPr>
              <a:t>adatt</a:t>
            </a:r>
            <a:r>
              <a:rPr sz="1800" spc="-50" dirty="0">
                <a:latin typeface="Roboto Lt"/>
                <a:cs typeface="Roboto Lt"/>
              </a:rPr>
              <a:t>i</a:t>
            </a:r>
            <a:r>
              <a:rPr sz="1800" spc="-40" dirty="0">
                <a:latin typeface="Roboto Lt"/>
                <a:cs typeface="Roboto Lt"/>
              </a:rPr>
              <a:t> </a:t>
            </a:r>
            <a:r>
              <a:rPr sz="1800" spc="-70" dirty="0">
                <a:latin typeface="Roboto Lt"/>
                <a:cs typeface="Roboto Lt"/>
              </a:rPr>
              <a:t>all</a:t>
            </a:r>
            <a:r>
              <a:rPr sz="1800" spc="-110" dirty="0">
                <a:latin typeface="Roboto Lt"/>
                <a:cs typeface="Roboto Lt"/>
              </a:rPr>
              <a:t>a</a:t>
            </a:r>
            <a:r>
              <a:rPr sz="1800" spc="-40" dirty="0">
                <a:latin typeface="Roboto Lt"/>
                <a:cs typeface="Roboto Lt"/>
              </a:rPr>
              <a:t> </a:t>
            </a:r>
            <a:r>
              <a:rPr sz="1800" spc="-85" dirty="0">
                <a:latin typeface="Roboto Lt"/>
                <a:cs typeface="Roboto Lt"/>
              </a:rPr>
              <a:t>lor</a:t>
            </a:r>
            <a:r>
              <a:rPr sz="1800" spc="-114" dirty="0">
                <a:latin typeface="Roboto Lt"/>
                <a:cs typeface="Roboto Lt"/>
              </a:rPr>
              <a:t>o</a:t>
            </a:r>
            <a:r>
              <a:rPr sz="1800" spc="-40" dirty="0">
                <a:latin typeface="Roboto Lt"/>
                <a:cs typeface="Roboto Lt"/>
              </a:rPr>
              <a:t> </a:t>
            </a:r>
            <a:r>
              <a:rPr sz="1800" spc="-100" dirty="0">
                <a:latin typeface="Roboto Lt"/>
                <a:cs typeface="Roboto Lt"/>
              </a:rPr>
              <a:t>età</a:t>
            </a:r>
            <a:endParaRPr sz="1800">
              <a:latin typeface="Roboto Lt"/>
              <a:cs typeface="Roboto Lt"/>
            </a:endParaRPr>
          </a:p>
        </p:txBody>
      </p:sp>
      <p:sp>
        <p:nvSpPr>
          <p:cNvPr id="3" name="object 3"/>
          <p:cNvSpPr txBox="1">
            <a:spLocks noGrp="1"/>
          </p:cNvSpPr>
          <p:nvPr>
            <p:ph type="title"/>
          </p:nvPr>
        </p:nvSpPr>
        <p:spPr>
          <a:xfrm>
            <a:off x="341573" y="997512"/>
            <a:ext cx="8460850" cy="391160"/>
          </a:xfrm>
          <a:prstGeom prst="rect">
            <a:avLst/>
          </a:prstGeom>
        </p:spPr>
        <p:txBody>
          <a:bodyPr vert="horz" wrap="square" lIns="0" tIns="12700" rIns="0" bIns="0" rtlCol="0">
            <a:spAutoFit/>
          </a:bodyPr>
          <a:lstStyle/>
          <a:p>
            <a:pPr marL="12700">
              <a:lnSpc>
                <a:spcPct val="100000"/>
              </a:lnSpc>
              <a:spcBef>
                <a:spcPts val="100"/>
              </a:spcBef>
            </a:pPr>
            <a:r>
              <a:rPr spc="25" dirty="0"/>
              <a:t>MANOVRE</a:t>
            </a:r>
            <a:r>
              <a:rPr spc="10" dirty="0"/>
              <a:t> </a:t>
            </a:r>
            <a:r>
              <a:rPr spc="-5" dirty="0"/>
              <a:t>DI</a:t>
            </a:r>
            <a:r>
              <a:rPr spc="15" dirty="0"/>
              <a:t> </a:t>
            </a:r>
            <a:r>
              <a:rPr spc="10" dirty="0"/>
              <a:t>DISOSTRUZIONE</a:t>
            </a:r>
            <a:r>
              <a:rPr spc="15" dirty="0"/>
              <a:t> </a:t>
            </a:r>
            <a:r>
              <a:rPr spc="35" dirty="0"/>
              <a:t>DA</a:t>
            </a:r>
            <a:r>
              <a:rPr spc="15" dirty="0"/>
              <a:t> </a:t>
            </a:r>
            <a:r>
              <a:rPr spc="10" dirty="0"/>
              <a:t>CORPO</a:t>
            </a:r>
            <a:r>
              <a:rPr spc="15" dirty="0"/>
              <a:t> </a:t>
            </a:r>
            <a:r>
              <a:rPr spc="25" dirty="0"/>
              <a:t>ESTRANEO</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9730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0200" y="908805"/>
            <a:ext cx="6972200" cy="724535"/>
          </a:xfrm>
          <a:prstGeom prst="rect">
            <a:avLst/>
          </a:prstGeom>
        </p:spPr>
        <p:txBody>
          <a:bodyPr vert="horz" wrap="square" lIns="0" tIns="50165" rIns="0" bIns="0" rtlCol="0">
            <a:spAutoFit/>
          </a:bodyPr>
          <a:lstStyle/>
          <a:p>
            <a:pPr marL="12700" marR="5080">
              <a:lnSpc>
                <a:spcPts val="2630"/>
              </a:lnSpc>
              <a:spcBef>
                <a:spcPts val="395"/>
              </a:spcBef>
            </a:pPr>
            <a:r>
              <a:rPr sz="2400" b="1" spc="10" dirty="0">
                <a:solidFill>
                  <a:srgbClr val="E6481B"/>
                </a:solidFill>
                <a:latin typeface="Roboto Cn"/>
                <a:cs typeface="Roboto Cn"/>
              </a:rPr>
              <a:t>Ogni </a:t>
            </a:r>
            <a:r>
              <a:rPr sz="2400" b="1" dirty="0">
                <a:solidFill>
                  <a:srgbClr val="E6481B"/>
                </a:solidFill>
                <a:latin typeface="Roboto Cn"/>
                <a:cs typeface="Roboto Cn"/>
              </a:rPr>
              <a:t>bambino </a:t>
            </a:r>
            <a:r>
              <a:rPr sz="2400" b="1" spc="50" dirty="0">
                <a:solidFill>
                  <a:srgbClr val="E6481B"/>
                </a:solidFill>
                <a:latin typeface="Roboto Cn"/>
                <a:cs typeface="Roboto Cn"/>
              </a:rPr>
              <a:t>è </a:t>
            </a:r>
            <a:r>
              <a:rPr sz="2400" b="1" spc="5" dirty="0">
                <a:solidFill>
                  <a:srgbClr val="E6481B"/>
                </a:solidFill>
                <a:latin typeface="Roboto Cn"/>
                <a:cs typeface="Roboto Cn"/>
              </a:rPr>
              <a:t>a </a:t>
            </a:r>
            <a:r>
              <a:rPr sz="2400" b="1" spc="15" dirty="0">
                <a:solidFill>
                  <a:srgbClr val="E6481B"/>
                </a:solidFill>
                <a:latin typeface="Roboto Cn"/>
                <a:cs typeface="Roboto Cn"/>
              </a:rPr>
              <a:t>rischio </a:t>
            </a:r>
            <a:r>
              <a:rPr sz="2400" b="1" spc="10" dirty="0">
                <a:solidFill>
                  <a:srgbClr val="E6481B"/>
                </a:solidFill>
                <a:latin typeface="Roboto Cn"/>
                <a:cs typeface="Roboto Cn"/>
              </a:rPr>
              <a:t>di soffocamento </a:t>
            </a:r>
            <a:r>
              <a:rPr sz="2400" b="1" spc="-520" dirty="0">
                <a:solidFill>
                  <a:srgbClr val="E6481B"/>
                </a:solidFill>
                <a:latin typeface="Roboto Cn"/>
                <a:cs typeface="Roboto Cn"/>
              </a:rPr>
              <a:t> </a:t>
            </a:r>
            <a:r>
              <a:rPr sz="2400" b="1" spc="5" dirty="0">
                <a:solidFill>
                  <a:srgbClr val="E6481B"/>
                </a:solidFill>
                <a:latin typeface="Roboto Cn"/>
                <a:cs typeface="Roboto Cn"/>
              </a:rPr>
              <a:t>quindi</a:t>
            </a:r>
            <a:r>
              <a:rPr sz="2400" b="1" spc="15" dirty="0">
                <a:solidFill>
                  <a:srgbClr val="E6481B"/>
                </a:solidFill>
                <a:latin typeface="Roboto Cn"/>
                <a:cs typeface="Roboto Cn"/>
              </a:rPr>
              <a:t> </a:t>
            </a:r>
            <a:r>
              <a:rPr sz="2400" b="1" spc="10" dirty="0">
                <a:solidFill>
                  <a:srgbClr val="E6481B"/>
                </a:solidFill>
                <a:latin typeface="Roboto Cn"/>
                <a:cs typeface="Roboto Cn"/>
              </a:rPr>
              <a:t>ogni</a:t>
            </a:r>
            <a:r>
              <a:rPr sz="2400" b="1" spc="15" dirty="0">
                <a:solidFill>
                  <a:srgbClr val="E6481B"/>
                </a:solidFill>
                <a:latin typeface="Roboto Cn"/>
                <a:cs typeface="Roboto Cn"/>
              </a:rPr>
              <a:t> </a:t>
            </a:r>
            <a:r>
              <a:rPr sz="2400" b="1" spc="20" dirty="0">
                <a:solidFill>
                  <a:srgbClr val="E6481B"/>
                </a:solidFill>
                <a:latin typeface="Roboto Cn"/>
                <a:cs typeface="Roboto Cn"/>
              </a:rPr>
              <a:t>genitore</a:t>
            </a:r>
            <a:r>
              <a:rPr sz="2400" b="1" spc="10" dirty="0">
                <a:solidFill>
                  <a:srgbClr val="E6481B"/>
                </a:solidFill>
                <a:latin typeface="Roboto Cn"/>
                <a:cs typeface="Roboto Cn"/>
              </a:rPr>
              <a:t> </a:t>
            </a:r>
            <a:r>
              <a:rPr sz="2400" b="1" spc="20" dirty="0">
                <a:solidFill>
                  <a:srgbClr val="E6481B"/>
                </a:solidFill>
                <a:latin typeface="Roboto Cn"/>
                <a:cs typeface="Roboto Cn"/>
              </a:rPr>
              <a:t>deve:</a:t>
            </a:r>
            <a:endParaRPr sz="2400" dirty="0">
              <a:latin typeface="Roboto Cn"/>
              <a:cs typeface="Roboto Cn"/>
            </a:endParaRPr>
          </a:p>
        </p:txBody>
      </p:sp>
      <p:sp>
        <p:nvSpPr>
          <p:cNvPr id="3" name="object 3"/>
          <p:cNvSpPr txBox="1"/>
          <p:nvPr/>
        </p:nvSpPr>
        <p:spPr>
          <a:xfrm>
            <a:off x="2450220" y="4647132"/>
            <a:ext cx="3519804" cy="724535"/>
          </a:xfrm>
          <a:prstGeom prst="rect">
            <a:avLst/>
          </a:prstGeom>
        </p:spPr>
        <p:txBody>
          <a:bodyPr vert="horz" wrap="square" lIns="0" tIns="50165" rIns="0" bIns="0" rtlCol="0">
            <a:spAutoFit/>
          </a:bodyPr>
          <a:lstStyle/>
          <a:p>
            <a:pPr marL="245110" marR="5080" indent="-233045">
              <a:lnSpc>
                <a:spcPts val="2630"/>
              </a:lnSpc>
              <a:spcBef>
                <a:spcPts val="395"/>
              </a:spcBef>
            </a:pPr>
            <a:r>
              <a:rPr sz="2400" spc="-150" dirty="0">
                <a:latin typeface="Roboto"/>
                <a:cs typeface="Roboto"/>
              </a:rPr>
              <a:t>Far</a:t>
            </a:r>
            <a:r>
              <a:rPr sz="2400" spc="-155" dirty="0">
                <a:latin typeface="Roboto"/>
                <a:cs typeface="Roboto"/>
              </a:rPr>
              <a:t>e</a:t>
            </a:r>
            <a:r>
              <a:rPr sz="2400" spc="-50" dirty="0">
                <a:latin typeface="Roboto"/>
                <a:cs typeface="Roboto"/>
              </a:rPr>
              <a:t> </a:t>
            </a:r>
            <a:r>
              <a:rPr sz="2400" spc="-145" dirty="0">
                <a:latin typeface="Roboto"/>
                <a:cs typeface="Roboto"/>
              </a:rPr>
              <a:t>attenzione</a:t>
            </a:r>
            <a:r>
              <a:rPr sz="2400" spc="-50" dirty="0">
                <a:latin typeface="Roboto"/>
                <a:cs typeface="Roboto"/>
              </a:rPr>
              <a:t> </a:t>
            </a:r>
            <a:r>
              <a:rPr sz="2400" spc="-185" dirty="0">
                <a:latin typeface="Roboto"/>
                <a:cs typeface="Roboto"/>
              </a:rPr>
              <a:t>quand</a:t>
            </a:r>
            <a:r>
              <a:rPr sz="2400" spc="-180" dirty="0">
                <a:latin typeface="Roboto"/>
                <a:cs typeface="Roboto"/>
              </a:rPr>
              <a:t>o</a:t>
            </a:r>
            <a:r>
              <a:rPr sz="2400" spc="-50" dirty="0">
                <a:latin typeface="Roboto"/>
                <a:cs typeface="Roboto"/>
              </a:rPr>
              <a:t> </a:t>
            </a:r>
            <a:r>
              <a:rPr sz="2400" spc="-60" dirty="0">
                <a:latin typeface="Roboto"/>
                <a:cs typeface="Roboto"/>
              </a:rPr>
              <a:t>il</a:t>
            </a:r>
            <a:r>
              <a:rPr sz="2400" spc="-50" dirty="0">
                <a:latin typeface="Roboto"/>
                <a:cs typeface="Roboto"/>
              </a:rPr>
              <a:t> </a:t>
            </a:r>
            <a:r>
              <a:rPr sz="2400" spc="-160" dirty="0">
                <a:latin typeface="Roboto"/>
                <a:cs typeface="Roboto"/>
              </a:rPr>
              <a:t>tuo  bambin</a:t>
            </a:r>
            <a:r>
              <a:rPr sz="2400" spc="-180" dirty="0">
                <a:latin typeface="Roboto"/>
                <a:cs typeface="Roboto"/>
              </a:rPr>
              <a:t>o</a:t>
            </a:r>
            <a:r>
              <a:rPr sz="2400" spc="-45" dirty="0">
                <a:latin typeface="Roboto"/>
                <a:cs typeface="Roboto"/>
              </a:rPr>
              <a:t> </a:t>
            </a:r>
            <a:r>
              <a:rPr sz="2400" spc="-185" dirty="0">
                <a:solidFill>
                  <a:srgbClr val="E6481B"/>
                </a:solidFill>
                <a:latin typeface="Roboto"/>
                <a:cs typeface="Roboto"/>
              </a:rPr>
              <a:t>mangi</a:t>
            </a:r>
            <a:r>
              <a:rPr sz="2400" spc="-180" dirty="0">
                <a:solidFill>
                  <a:srgbClr val="E6481B"/>
                </a:solidFill>
                <a:latin typeface="Roboto"/>
                <a:cs typeface="Roboto"/>
              </a:rPr>
              <a:t>a</a:t>
            </a:r>
            <a:r>
              <a:rPr sz="2400" spc="-45" dirty="0">
                <a:solidFill>
                  <a:srgbClr val="E6481B"/>
                </a:solidFill>
                <a:latin typeface="Roboto"/>
                <a:cs typeface="Roboto"/>
              </a:rPr>
              <a:t> </a:t>
            </a:r>
            <a:r>
              <a:rPr sz="2400" spc="-160" dirty="0">
                <a:latin typeface="Roboto"/>
                <a:cs typeface="Roboto"/>
              </a:rPr>
              <a:t>o</a:t>
            </a:r>
            <a:r>
              <a:rPr sz="2400" spc="-50" dirty="0">
                <a:latin typeface="Roboto"/>
                <a:cs typeface="Roboto"/>
              </a:rPr>
              <a:t> </a:t>
            </a:r>
            <a:r>
              <a:rPr sz="2400" spc="-145" dirty="0">
                <a:solidFill>
                  <a:srgbClr val="E6481B"/>
                </a:solidFill>
                <a:latin typeface="Roboto"/>
                <a:cs typeface="Roboto"/>
              </a:rPr>
              <a:t>gioc</a:t>
            </a:r>
            <a:r>
              <a:rPr sz="2400" spc="-155" dirty="0">
                <a:solidFill>
                  <a:srgbClr val="E6481B"/>
                </a:solidFill>
                <a:latin typeface="Roboto"/>
                <a:cs typeface="Roboto"/>
              </a:rPr>
              <a:t>a</a:t>
            </a:r>
            <a:r>
              <a:rPr sz="2400" spc="-45" dirty="0">
                <a:latin typeface="Roboto"/>
                <a:cs typeface="Roboto"/>
              </a:rPr>
              <a:t>!</a:t>
            </a:r>
            <a:endParaRPr sz="2400" dirty="0">
              <a:latin typeface="Roboto"/>
              <a:cs typeface="Roboto"/>
            </a:endParaRPr>
          </a:p>
        </p:txBody>
      </p:sp>
      <p:pic>
        <p:nvPicPr>
          <p:cNvPr id="4" name="object 4"/>
          <p:cNvPicPr/>
          <p:nvPr/>
        </p:nvPicPr>
        <p:blipFill>
          <a:blip r:embed="rId2" cstate="print"/>
          <a:stretch>
            <a:fillRect/>
          </a:stretch>
        </p:blipFill>
        <p:spPr>
          <a:xfrm>
            <a:off x="3116425" y="2483124"/>
            <a:ext cx="2190749" cy="1933574"/>
          </a:xfrm>
          <a:prstGeom prst="rect">
            <a:avLst/>
          </a:prstGeom>
        </p:spPr>
      </p:pic>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49730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148449" y="1012700"/>
            <a:ext cx="2405666" cy="5623333"/>
          </a:xfrm>
          <a:prstGeom prst="rect">
            <a:avLst/>
          </a:prstGeom>
        </p:spPr>
      </p:pic>
      <p:sp>
        <p:nvSpPr>
          <p:cNvPr id="3" name="object 3"/>
          <p:cNvSpPr txBox="1">
            <a:spLocks noGrp="1"/>
          </p:cNvSpPr>
          <p:nvPr>
            <p:ph type="title"/>
          </p:nvPr>
        </p:nvSpPr>
        <p:spPr>
          <a:xfrm>
            <a:off x="530750" y="765607"/>
            <a:ext cx="4193650" cy="724535"/>
          </a:xfrm>
          <a:prstGeom prst="rect">
            <a:avLst/>
          </a:prstGeom>
        </p:spPr>
        <p:txBody>
          <a:bodyPr vert="horz" wrap="square" lIns="0" tIns="12700" rIns="0" bIns="0" rtlCol="0">
            <a:spAutoFit/>
          </a:bodyPr>
          <a:lstStyle/>
          <a:p>
            <a:pPr marL="12700">
              <a:lnSpc>
                <a:spcPts val="2750"/>
              </a:lnSpc>
              <a:spcBef>
                <a:spcPts val="100"/>
              </a:spcBef>
            </a:pPr>
            <a:r>
              <a:rPr spc="10" dirty="0"/>
              <a:t>CAUSE</a:t>
            </a:r>
            <a:r>
              <a:rPr dirty="0"/>
              <a:t> </a:t>
            </a:r>
            <a:r>
              <a:rPr spc="-5" dirty="0"/>
              <a:t>DI</a:t>
            </a:r>
            <a:r>
              <a:rPr spc="5" dirty="0"/>
              <a:t> </a:t>
            </a:r>
            <a:r>
              <a:rPr spc="15" dirty="0"/>
              <a:t>SOFFOCAMENTO</a:t>
            </a:r>
          </a:p>
          <a:p>
            <a:pPr marL="12700">
              <a:lnSpc>
                <a:spcPts val="2755"/>
              </a:lnSpc>
            </a:pPr>
            <a:r>
              <a:rPr spc="5" dirty="0"/>
              <a:t>alimentari/oggetti</a:t>
            </a:r>
          </a:p>
        </p:txBody>
      </p:sp>
      <p:pic>
        <p:nvPicPr>
          <p:cNvPr id="4" name="object 4"/>
          <p:cNvPicPr/>
          <p:nvPr/>
        </p:nvPicPr>
        <p:blipFill>
          <a:blip r:embed="rId3" cstate="print"/>
          <a:stretch>
            <a:fillRect/>
          </a:stretch>
        </p:blipFill>
        <p:spPr>
          <a:xfrm>
            <a:off x="2646121" y="4970374"/>
            <a:ext cx="1249599" cy="980874"/>
          </a:xfrm>
          <a:prstGeom prst="rect">
            <a:avLst/>
          </a:prstGeom>
        </p:spPr>
      </p:pic>
      <p:sp>
        <p:nvSpPr>
          <p:cNvPr id="5" name="object 5"/>
          <p:cNvSpPr txBox="1"/>
          <p:nvPr/>
        </p:nvSpPr>
        <p:spPr>
          <a:xfrm>
            <a:off x="1442946" y="5873661"/>
            <a:ext cx="4272054" cy="751205"/>
          </a:xfrm>
          <a:prstGeom prst="rect">
            <a:avLst/>
          </a:prstGeom>
        </p:spPr>
        <p:txBody>
          <a:bodyPr vert="horz" wrap="square" lIns="0" tIns="131445" rIns="0" bIns="0" rtlCol="0">
            <a:spAutoFit/>
          </a:bodyPr>
          <a:lstStyle/>
          <a:p>
            <a:pPr marL="741045">
              <a:lnSpc>
                <a:spcPct val="100000"/>
              </a:lnSpc>
              <a:spcBef>
                <a:spcPts val="1035"/>
              </a:spcBef>
            </a:pPr>
            <a:r>
              <a:rPr sz="1600" spc="-95" dirty="0">
                <a:latin typeface="Roboto Lt"/>
                <a:cs typeface="Roboto Lt"/>
                <a:hlinkClick r:id="rId4"/>
              </a:rPr>
              <a:t>http://www.susysafe.org</a:t>
            </a:r>
            <a:endParaRPr sz="1600" dirty="0">
              <a:latin typeface="Roboto Lt"/>
              <a:cs typeface="Roboto Lt"/>
            </a:endParaRPr>
          </a:p>
          <a:p>
            <a:pPr marL="12700">
              <a:lnSpc>
                <a:spcPct val="100000"/>
              </a:lnSpc>
              <a:spcBef>
                <a:spcPts val="935"/>
              </a:spcBef>
            </a:pPr>
            <a:r>
              <a:rPr sz="1600" spc="-75" dirty="0">
                <a:latin typeface="Roboto Lt"/>
                <a:cs typeface="Roboto Lt"/>
              </a:rPr>
              <a:t>Statistic</a:t>
            </a:r>
            <a:r>
              <a:rPr sz="1600" spc="-40" dirty="0">
                <a:latin typeface="Roboto Lt"/>
                <a:cs typeface="Roboto Lt"/>
              </a:rPr>
              <a:t>:</a:t>
            </a:r>
            <a:r>
              <a:rPr sz="1600" spc="-35" dirty="0">
                <a:latin typeface="Roboto Lt"/>
                <a:cs typeface="Roboto Lt"/>
              </a:rPr>
              <a:t> </a:t>
            </a:r>
            <a:r>
              <a:rPr sz="1600" spc="-105" dirty="0">
                <a:latin typeface="Roboto Lt"/>
                <a:cs typeface="Roboto Lt"/>
              </a:rPr>
              <a:t>Chokin</a:t>
            </a:r>
            <a:r>
              <a:rPr sz="1600" spc="-110" dirty="0">
                <a:latin typeface="Roboto Lt"/>
                <a:cs typeface="Roboto Lt"/>
              </a:rPr>
              <a:t>g</a:t>
            </a:r>
            <a:r>
              <a:rPr sz="1600" spc="-35" dirty="0">
                <a:latin typeface="Roboto Lt"/>
                <a:cs typeface="Roboto Lt"/>
              </a:rPr>
              <a:t> </a:t>
            </a:r>
            <a:r>
              <a:rPr sz="1600" spc="-110" dirty="0">
                <a:latin typeface="Roboto Lt"/>
                <a:cs typeface="Roboto Lt"/>
              </a:rPr>
              <a:t>Hazard</a:t>
            </a:r>
            <a:r>
              <a:rPr sz="1600" spc="-35" dirty="0">
                <a:latin typeface="Roboto Lt"/>
                <a:cs typeface="Roboto Lt"/>
              </a:rPr>
              <a:t> </a:t>
            </a:r>
            <a:r>
              <a:rPr sz="1600" spc="-110" dirty="0">
                <a:latin typeface="Roboto Lt"/>
                <a:cs typeface="Roboto Lt"/>
              </a:rPr>
              <a:t>Surveys</a:t>
            </a:r>
            <a:r>
              <a:rPr sz="1600" spc="-35" dirty="0">
                <a:latin typeface="Roboto Lt"/>
                <a:cs typeface="Roboto Lt"/>
              </a:rPr>
              <a:t> </a:t>
            </a:r>
            <a:r>
              <a:rPr sz="1600" spc="-85" dirty="0">
                <a:latin typeface="Roboto Lt"/>
                <a:cs typeface="Roboto Lt"/>
              </a:rPr>
              <a:t>fro</a:t>
            </a:r>
            <a:r>
              <a:rPr sz="1600" spc="-170" dirty="0">
                <a:latin typeface="Roboto Lt"/>
                <a:cs typeface="Roboto Lt"/>
              </a:rPr>
              <a:t>m</a:t>
            </a:r>
            <a:r>
              <a:rPr sz="1600" spc="-35" dirty="0">
                <a:latin typeface="Roboto Lt"/>
                <a:cs typeface="Roboto Lt"/>
              </a:rPr>
              <a:t> </a:t>
            </a:r>
            <a:r>
              <a:rPr sz="1600" spc="-70" dirty="0">
                <a:latin typeface="Roboto Lt"/>
                <a:cs typeface="Roboto Lt"/>
              </a:rPr>
              <a:t>Italy</a:t>
            </a:r>
            <a:r>
              <a:rPr sz="1600" spc="-40" dirty="0">
                <a:latin typeface="Roboto Lt"/>
                <a:cs typeface="Roboto Lt"/>
              </a:rPr>
              <a:t>:</a:t>
            </a:r>
            <a:r>
              <a:rPr sz="1600" spc="-35" dirty="0">
                <a:latin typeface="Roboto Lt"/>
                <a:cs typeface="Roboto Lt"/>
              </a:rPr>
              <a:t> </a:t>
            </a:r>
            <a:r>
              <a:rPr sz="1600" spc="-114" dirty="0">
                <a:latin typeface="Roboto Lt"/>
                <a:cs typeface="Roboto Lt"/>
              </a:rPr>
              <a:t>422</a:t>
            </a:r>
            <a:endParaRPr sz="1600" dirty="0">
              <a:latin typeface="Roboto Lt"/>
              <a:cs typeface="Roboto Lt"/>
            </a:endParaRPr>
          </a:p>
        </p:txBody>
      </p:sp>
      <p:pic>
        <p:nvPicPr>
          <p:cNvPr id="6" name="object 6"/>
          <p:cNvPicPr/>
          <p:nvPr/>
        </p:nvPicPr>
        <p:blipFill>
          <a:blip r:embed="rId5" cstate="print"/>
          <a:stretch>
            <a:fillRect/>
          </a:stretch>
        </p:blipFill>
        <p:spPr>
          <a:xfrm>
            <a:off x="2101726" y="1957526"/>
            <a:ext cx="2738149" cy="2555599"/>
          </a:xfrm>
          <a:prstGeom prst="rect">
            <a:avLst/>
          </a:prstGeom>
        </p:spPr>
      </p:pic>
      <p:pic>
        <p:nvPicPr>
          <p:cNvPr id="7" name="object 7"/>
          <p:cNvPicPr/>
          <p:nvPr/>
        </p:nvPicPr>
        <p:blipFill>
          <a:blip r:embed="rId6" cstate="print"/>
          <a:stretch>
            <a:fillRect/>
          </a:stretch>
        </p:blipFill>
        <p:spPr>
          <a:xfrm>
            <a:off x="0" y="0"/>
            <a:ext cx="9143996" cy="1012323"/>
          </a:xfrm>
          <a:prstGeom prst="rect">
            <a:avLst/>
          </a:prstGeom>
        </p:spPr>
      </p:pic>
      <p:sp>
        <p:nvSpPr>
          <p:cNvPr id="8" name="object 8"/>
          <p:cNvSpPr txBox="1"/>
          <p:nvPr/>
        </p:nvSpPr>
        <p:spPr>
          <a:xfrm>
            <a:off x="132325" y="65912"/>
            <a:ext cx="50492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207691" y="1964270"/>
            <a:ext cx="6667499" cy="2808992"/>
          </a:xfrm>
          <a:prstGeom prst="rect">
            <a:avLst/>
          </a:prstGeom>
        </p:spPr>
      </p:pic>
      <p:sp>
        <p:nvSpPr>
          <p:cNvPr id="3" name="object 3"/>
          <p:cNvSpPr txBox="1">
            <a:spLocks noGrp="1"/>
          </p:cNvSpPr>
          <p:nvPr>
            <p:ph type="title"/>
          </p:nvPr>
        </p:nvSpPr>
        <p:spPr>
          <a:xfrm>
            <a:off x="530750" y="765607"/>
            <a:ext cx="4193650" cy="753110"/>
          </a:xfrm>
          <a:prstGeom prst="rect">
            <a:avLst/>
          </a:prstGeom>
        </p:spPr>
        <p:txBody>
          <a:bodyPr vert="horz" wrap="square" lIns="0" tIns="12700" rIns="0" bIns="0" rtlCol="0">
            <a:spAutoFit/>
          </a:bodyPr>
          <a:lstStyle/>
          <a:p>
            <a:pPr marL="12700">
              <a:lnSpc>
                <a:spcPts val="2865"/>
              </a:lnSpc>
              <a:spcBef>
                <a:spcPts val="100"/>
              </a:spcBef>
            </a:pPr>
            <a:r>
              <a:rPr spc="10" dirty="0"/>
              <a:t>CAUSE</a:t>
            </a:r>
            <a:r>
              <a:rPr dirty="0"/>
              <a:t> </a:t>
            </a:r>
            <a:r>
              <a:rPr spc="-5" dirty="0"/>
              <a:t>DI</a:t>
            </a:r>
            <a:r>
              <a:rPr spc="5" dirty="0"/>
              <a:t> </a:t>
            </a:r>
            <a:r>
              <a:rPr spc="15" dirty="0"/>
              <a:t>SOFFOCAMENTO</a:t>
            </a:r>
          </a:p>
          <a:p>
            <a:pPr marL="12700">
              <a:lnSpc>
                <a:spcPts val="2865"/>
              </a:lnSpc>
            </a:pPr>
            <a:r>
              <a:rPr spc="10" dirty="0"/>
              <a:t>oggetti,</a:t>
            </a:r>
            <a:r>
              <a:rPr spc="-20" dirty="0"/>
              <a:t> </a:t>
            </a:r>
            <a:r>
              <a:rPr spc="20" dirty="0"/>
              <a:t>pile</a:t>
            </a:r>
          </a:p>
        </p:txBody>
      </p:sp>
      <p:pic>
        <p:nvPicPr>
          <p:cNvPr id="4" name="object 4"/>
          <p:cNvPicPr/>
          <p:nvPr/>
        </p:nvPicPr>
        <p:blipFill>
          <a:blip r:embed="rId3" cstate="print"/>
          <a:stretch>
            <a:fillRect/>
          </a:stretch>
        </p:blipFill>
        <p:spPr>
          <a:xfrm>
            <a:off x="0" y="0"/>
            <a:ext cx="9143996" cy="1012323"/>
          </a:xfrm>
          <a:prstGeom prst="rect">
            <a:avLst/>
          </a:prstGeom>
        </p:spPr>
      </p:pic>
      <p:sp>
        <p:nvSpPr>
          <p:cNvPr id="5" name="object 5"/>
          <p:cNvSpPr txBox="1"/>
          <p:nvPr/>
        </p:nvSpPr>
        <p:spPr>
          <a:xfrm>
            <a:off x="132325" y="65913"/>
            <a:ext cx="48968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30399" y="1893848"/>
            <a:ext cx="2866799" cy="4073901"/>
          </a:xfrm>
          <a:prstGeom prst="rect">
            <a:avLst/>
          </a:prstGeom>
        </p:spPr>
      </p:pic>
      <p:sp>
        <p:nvSpPr>
          <p:cNvPr id="3" name="object 3"/>
          <p:cNvSpPr txBox="1">
            <a:spLocks noGrp="1"/>
          </p:cNvSpPr>
          <p:nvPr>
            <p:ph type="title"/>
          </p:nvPr>
        </p:nvSpPr>
        <p:spPr>
          <a:xfrm>
            <a:off x="530750" y="765607"/>
            <a:ext cx="6543490" cy="772006"/>
          </a:xfrm>
          <a:prstGeom prst="rect">
            <a:avLst/>
          </a:prstGeom>
        </p:spPr>
        <p:txBody>
          <a:bodyPr vert="horz" wrap="square" lIns="0" tIns="27940" rIns="0" bIns="0" rtlCol="0">
            <a:spAutoFit/>
          </a:bodyPr>
          <a:lstStyle/>
          <a:p>
            <a:pPr marL="12700" marR="5080">
              <a:lnSpc>
                <a:spcPts val="2850"/>
              </a:lnSpc>
              <a:spcBef>
                <a:spcPts val="220"/>
              </a:spcBef>
            </a:pPr>
            <a:r>
              <a:rPr spc="15" dirty="0"/>
              <a:t>OSTRUZIONE </a:t>
            </a:r>
            <a:r>
              <a:rPr spc="-45" dirty="0"/>
              <a:t>-</a:t>
            </a:r>
            <a:r>
              <a:rPr spc="15" dirty="0"/>
              <a:t> </a:t>
            </a:r>
            <a:r>
              <a:rPr dirty="0"/>
              <a:t>adulto</a:t>
            </a:r>
            <a:r>
              <a:rPr spc="15" dirty="0"/>
              <a:t> </a:t>
            </a:r>
            <a:r>
              <a:rPr spc="-55" dirty="0"/>
              <a:t>/</a:t>
            </a:r>
            <a:r>
              <a:rPr spc="20" dirty="0"/>
              <a:t> </a:t>
            </a:r>
            <a:r>
              <a:rPr dirty="0"/>
              <a:t>bambino</a:t>
            </a:r>
            <a:r>
              <a:rPr spc="25" dirty="0"/>
              <a:t> </a:t>
            </a:r>
            <a:r>
              <a:rPr spc="-55" dirty="0"/>
              <a:t>/</a:t>
            </a:r>
            <a:r>
              <a:rPr spc="20" dirty="0"/>
              <a:t> </a:t>
            </a:r>
            <a:r>
              <a:rPr dirty="0"/>
              <a:t>lattante </a:t>
            </a:r>
            <a:r>
              <a:rPr spc="-515" dirty="0"/>
              <a:t> </a:t>
            </a:r>
            <a:r>
              <a:rPr spc="40" dirty="0"/>
              <a:t>PARZIALE</a:t>
            </a:r>
          </a:p>
        </p:txBody>
      </p:sp>
      <p:sp>
        <p:nvSpPr>
          <p:cNvPr id="4" name="object 4"/>
          <p:cNvSpPr txBox="1"/>
          <p:nvPr/>
        </p:nvSpPr>
        <p:spPr>
          <a:xfrm>
            <a:off x="4782525" y="3008531"/>
            <a:ext cx="2291715" cy="1680845"/>
          </a:xfrm>
          <a:prstGeom prst="rect">
            <a:avLst/>
          </a:prstGeom>
        </p:spPr>
        <p:txBody>
          <a:bodyPr vert="horz" wrap="square" lIns="0" tIns="12700" rIns="0" bIns="0" rtlCol="0">
            <a:spAutoFit/>
          </a:bodyPr>
          <a:lstStyle/>
          <a:p>
            <a:pPr marL="12700">
              <a:lnSpc>
                <a:spcPct val="100000"/>
              </a:lnSpc>
              <a:spcBef>
                <a:spcPts val="100"/>
              </a:spcBef>
            </a:pPr>
            <a:r>
              <a:rPr sz="1800" spc="-65" dirty="0">
                <a:latin typeface="Roboto Lt"/>
                <a:cs typeface="Roboto Lt"/>
              </a:rPr>
              <a:t>I</a:t>
            </a:r>
            <a:r>
              <a:rPr sz="1800" spc="-125" dirty="0">
                <a:latin typeface="Roboto Lt"/>
                <a:cs typeface="Roboto Lt"/>
              </a:rPr>
              <a:t>n</a:t>
            </a:r>
            <a:r>
              <a:rPr sz="1800" spc="-35" dirty="0">
                <a:latin typeface="Roboto Lt"/>
                <a:cs typeface="Roboto Lt"/>
              </a:rPr>
              <a:t> </a:t>
            </a:r>
            <a:r>
              <a:rPr sz="1800" spc="-114" dirty="0">
                <a:latin typeface="Roboto Lt"/>
                <a:cs typeface="Roboto Lt"/>
              </a:rPr>
              <a:t>quest</a:t>
            </a:r>
            <a:r>
              <a:rPr sz="1800" spc="-120" dirty="0">
                <a:latin typeface="Roboto Lt"/>
                <a:cs typeface="Roboto Lt"/>
              </a:rPr>
              <a:t>o</a:t>
            </a:r>
            <a:r>
              <a:rPr sz="1800" spc="-40" dirty="0">
                <a:latin typeface="Roboto Lt"/>
                <a:cs typeface="Roboto Lt"/>
              </a:rPr>
              <a:t> </a:t>
            </a:r>
            <a:r>
              <a:rPr sz="1800" spc="-120" dirty="0">
                <a:latin typeface="Roboto Lt"/>
                <a:cs typeface="Roboto Lt"/>
              </a:rPr>
              <a:t>cas</a:t>
            </a:r>
            <a:r>
              <a:rPr sz="1800" spc="-125" dirty="0">
                <a:latin typeface="Roboto Lt"/>
                <a:cs typeface="Roboto Lt"/>
              </a:rPr>
              <a:t>o</a:t>
            </a:r>
            <a:r>
              <a:rPr sz="1800" spc="-40" dirty="0">
                <a:latin typeface="Roboto Lt"/>
                <a:cs typeface="Roboto Lt"/>
              </a:rPr>
              <a:t> </a:t>
            </a:r>
            <a:r>
              <a:rPr sz="1800" spc="-120" dirty="0">
                <a:latin typeface="Roboto Lt"/>
                <a:cs typeface="Roboto Lt"/>
              </a:rPr>
              <a:t>cosa</a:t>
            </a:r>
            <a:r>
              <a:rPr sz="1800" spc="-40" dirty="0">
                <a:latin typeface="Roboto Lt"/>
                <a:cs typeface="Roboto Lt"/>
              </a:rPr>
              <a:t> </a:t>
            </a:r>
            <a:r>
              <a:rPr sz="1800" spc="-90" dirty="0">
                <a:latin typeface="Roboto Lt"/>
                <a:cs typeface="Roboto Lt"/>
              </a:rPr>
              <a:t>fare?</a:t>
            </a:r>
            <a:endParaRPr sz="1800">
              <a:latin typeface="Roboto Lt"/>
              <a:cs typeface="Roboto Lt"/>
            </a:endParaRPr>
          </a:p>
          <a:p>
            <a:pPr>
              <a:lnSpc>
                <a:spcPct val="100000"/>
              </a:lnSpc>
              <a:spcBef>
                <a:spcPts val="25"/>
              </a:spcBef>
            </a:pPr>
            <a:endParaRPr sz="1800">
              <a:latin typeface="Roboto Lt"/>
              <a:cs typeface="Roboto Lt"/>
            </a:endParaRPr>
          </a:p>
          <a:p>
            <a:pPr marL="12700">
              <a:lnSpc>
                <a:spcPct val="100000"/>
              </a:lnSpc>
              <a:spcBef>
                <a:spcPts val="5"/>
              </a:spcBef>
            </a:pPr>
            <a:r>
              <a:rPr sz="1800" spc="-150" dirty="0">
                <a:latin typeface="Roboto Lt"/>
                <a:cs typeface="Roboto Lt"/>
              </a:rPr>
              <a:t>L</a:t>
            </a:r>
            <a:r>
              <a:rPr sz="1800" spc="-140" dirty="0">
                <a:latin typeface="Roboto Lt"/>
                <a:cs typeface="Roboto Lt"/>
              </a:rPr>
              <a:t>a</a:t>
            </a:r>
            <a:r>
              <a:rPr sz="1800" spc="-40" dirty="0">
                <a:latin typeface="Roboto Lt"/>
                <a:cs typeface="Roboto Lt"/>
              </a:rPr>
              <a:t> </a:t>
            </a:r>
            <a:r>
              <a:rPr sz="1800" spc="-100" dirty="0">
                <a:latin typeface="Roboto Lt"/>
                <a:cs typeface="Roboto Lt"/>
              </a:rPr>
              <a:t>rispost</a:t>
            </a:r>
            <a:r>
              <a:rPr sz="1800" spc="-114" dirty="0">
                <a:latin typeface="Roboto Lt"/>
                <a:cs typeface="Roboto Lt"/>
              </a:rPr>
              <a:t>a</a:t>
            </a:r>
            <a:r>
              <a:rPr sz="1800" spc="-40" dirty="0">
                <a:latin typeface="Roboto Lt"/>
                <a:cs typeface="Roboto Lt"/>
              </a:rPr>
              <a:t> </a:t>
            </a:r>
            <a:r>
              <a:rPr sz="1800" spc="-70" dirty="0">
                <a:latin typeface="Roboto Lt"/>
                <a:cs typeface="Roboto Lt"/>
              </a:rPr>
              <a:t>è:</a:t>
            </a:r>
            <a:endParaRPr sz="1800">
              <a:latin typeface="Roboto Lt"/>
              <a:cs typeface="Roboto Lt"/>
            </a:endParaRPr>
          </a:p>
          <a:p>
            <a:pPr>
              <a:lnSpc>
                <a:spcPct val="100000"/>
              </a:lnSpc>
              <a:spcBef>
                <a:spcPts val="10"/>
              </a:spcBef>
            </a:pPr>
            <a:endParaRPr sz="1800">
              <a:latin typeface="Roboto Lt"/>
              <a:cs typeface="Roboto Lt"/>
            </a:endParaRPr>
          </a:p>
          <a:p>
            <a:pPr marL="12700" marR="311785">
              <a:lnSpc>
                <a:spcPct val="100699"/>
              </a:lnSpc>
              <a:spcBef>
                <a:spcPts val="5"/>
              </a:spcBef>
            </a:pPr>
            <a:r>
              <a:rPr sz="1800" spc="-140" dirty="0">
                <a:solidFill>
                  <a:srgbClr val="E6481B"/>
                </a:solidFill>
                <a:latin typeface="Roboto"/>
                <a:cs typeface="Roboto"/>
              </a:rPr>
              <a:t>Nessun</a:t>
            </a:r>
            <a:r>
              <a:rPr sz="1800" spc="-130" dirty="0">
                <a:solidFill>
                  <a:srgbClr val="E6481B"/>
                </a:solidFill>
                <a:latin typeface="Roboto"/>
                <a:cs typeface="Roboto"/>
              </a:rPr>
              <a:t>a</a:t>
            </a:r>
            <a:r>
              <a:rPr sz="1800" spc="-40" dirty="0">
                <a:solidFill>
                  <a:srgbClr val="E6481B"/>
                </a:solidFill>
                <a:latin typeface="Roboto"/>
                <a:cs typeface="Roboto"/>
              </a:rPr>
              <a:t> </a:t>
            </a:r>
            <a:r>
              <a:rPr sz="1800" spc="-145" dirty="0">
                <a:solidFill>
                  <a:srgbClr val="E6481B"/>
                </a:solidFill>
                <a:latin typeface="Roboto"/>
                <a:cs typeface="Roboto"/>
              </a:rPr>
              <a:t>manovr</a:t>
            </a:r>
            <a:r>
              <a:rPr sz="1800" spc="-135" dirty="0">
                <a:solidFill>
                  <a:srgbClr val="E6481B"/>
                </a:solidFill>
                <a:latin typeface="Roboto"/>
                <a:cs typeface="Roboto"/>
              </a:rPr>
              <a:t>a</a:t>
            </a:r>
            <a:r>
              <a:rPr sz="1800" spc="-40" dirty="0">
                <a:solidFill>
                  <a:srgbClr val="E6481B"/>
                </a:solidFill>
                <a:latin typeface="Roboto"/>
                <a:cs typeface="Roboto"/>
              </a:rPr>
              <a:t> </a:t>
            </a:r>
            <a:r>
              <a:rPr sz="1800" spc="-65" dirty="0">
                <a:solidFill>
                  <a:srgbClr val="E6481B"/>
                </a:solidFill>
                <a:latin typeface="Roboto"/>
                <a:cs typeface="Roboto"/>
              </a:rPr>
              <a:t>e  </a:t>
            </a:r>
            <a:r>
              <a:rPr sz="1800" spc="-105" dirty="0">
                <a:solidFill>
                  <a:srgbClr val="E6481B"/>
                </a:solidFill>
                <a:latin typeface="Roboto"/>
                <a:cs typeface="Roboto"/>
              </a:rPr>
              <a:t>incoraggiare</a:t>
            </a:r>
            <a:r>
              <a:rPr sz="1800" spc="-40" dirty="0">
                <a:solidFill>
                  <a:srgbClr val="E6481B"/>
                </a:solidFill>
                <a:latin typeface="Roboto"/>
                <a:cs typeface="Roboto"/>
              </a:rPr>
              <a:t> </a:t>
            </a:r>
            <a:r>
              <a:rPr sz="1800" spc="-130" dirty="0">
                <a:solidFill>
                  <a:srgbClr val="E6481B"/>
                </a:solidFill>
                <a:latin typeface="Roboto"/>
                <a:cs typeface="Roboto"/>
              </a:rPr>
              <a:t>a</a:t>
            </a:r>
            <a:r>
              <a:rPr sz="1800" spc="-40" dirty="0">
                <a:solidFill>
                  <a:srgbClr val="E6481B"/>
                </a:solidFill>
                <a:latin typeface="Roboto"/>
                <a:cs typeface="Roboto"/>
              </a:rPr>
              <a:t> </a:t>
            </a:r>
            <a:r>
              <a:rPr sz="1800" spc="-100" dirty="0">
                <a:solidFill>
                  <a:srgbClr val="E6481B"/>
                </a:solidFill>
                <a:latin typeface="Roboto"/>
                <a:cs typeface="Roboto"/>
              </a:rPr>
              <a:t>tossire</a:t>
            </a:r>
            <a:endParaRPr sz="1800">
              <a:latin typeface="Roboto"/>
              <a:cs typeface="Roboto"/>
            </a:endParaRPr>
          </a:p>
        </p:txBody>
      </p:sp>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51254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7538" y="4320034"/>
            <a:ext cx="5731510" cy="852169"/>
          </a:xfrm>
          <a:prstGeom prst="rect">
            <a:avLst/>
          </a:prstGeom>
        </p:spPr>
        <p:txBody>
          <a:bodyPr vert="horz" wrap="square" lIns="0" tIns="10795" rIns="0" bIns="0" rtlCol="0">
            <a:spAutoFit/>
          </a:bodyPr>
          <a:lstStyle/>
          <a:p>
            <a:pPr marL="413384" marR="403860" algn="ctr">
              <a:lnSpc>
                <a:spcPct val="100699"/>
              </a:lnSpc>
              <a:spcBef>
                <a:spcPts val="85"/>
              </a:spcBef>
            </a:pPr>
            <a:r>
              <a:rPr sz="1800" spc="-105" dirty="0">
                <a:latin typeface="Roboto Lt"/>
                <a:cs typeface="Roboto Lt"/>
              </a:rPr>
              <a:t>Controllando</a:t>
            </a:r>
            <a:r>
              <a:rPr sz="1800" spc="-40" dirty="0">
                <a:latin typeface="Roboto Lt"/>
                <a:cs typeface="Roboto Lt"/>
              </a:rPr>
              <a:t> </a:t>
            </a:r>
            <a:r>
              <a:rPr sz="1800" spc="-105" dirty="0">
                <a:latin typeface="Roboto Lt"/>
                <a:cs typeface="Roboto Lt"/>
              </a:rPr>
              <a:t>l’alimentazione</a:t>
            </a:r>
            <a:r>
              <a:rPr sz="1800" spc="-40" dirty="0">
                <a:latin typeface="Roboto Lt"/>
                <a:cs typeface="Roboto Lt"/>
              </a:rPr>
              <a:t> </a:t>
            </a:r>
            <a:r>
              <a:rPr sz="1800" spc="-105" dirty="0">
                <a:latin typeface="Roboto Lt"/>
                <a:cs typeface="Roboto Lt"/>
              </a:rPr>
              <a:t>e</a:t>
            </a:r>
            <a:r>
              <a:rPr sz="1800" spc="-35" dirty="0">
                <a:latin typeface="Roboto Lt"/>
                <a:cs typeface="Roboto Lt"/>
              </a:rPr>
              <a:t> </a:t>
            </a:r>
            <a:r>
              <a:rPr sz="1800" spc="-125" dirty="0">
                <a:latin typeface="Roboto Lt"/>
                <a:cs typeface="Roboto Lt"/>
              </a:rPr>
              <a:t>con</a:t>
            </a:r>
            <a:r>
              <a:rPr sz="1800" spc="-40" dirty="0">
                <a:latin typeface="Roboto Lt"/>
                <a:cs typeface="Roboto Lt"/>
              </a:rPr>
              <a:t> </a:t>
            </a:r>
            <a:r>
              <a:rPr sz="1800" spc="-135" dirty="0">
                <a:latin typeface="Roboto Lt"/>
                <a:cs typeface="Roboto Lt"/>
              </a:rPr>
              <a:t>uno</a:t>
            </a:r>
            <a:r>
              <a:rPr sz="1800" spc="-40" dirty="0">
                <a:latin typeface="Roboto Lt"/>
                <a:cs typeface="Roboto Lt"/>
              </a:rPr>
              <a:t> </a:t>
            </a:r>
            <a:r>
              <a:rPr sz="1800" spc="-75" dirty="0">
                <a:latin typeface="Roboto Lt"/>
                <a:cs typeface="Roboto Lt"/>
              </a:rPr>
              <a:t>stile</a:t>
            </a:r>
            <a:r>
              <a:rPr sz="1800" spc="-35" dirty="0">
                <a:latin typeface="Roboto Lt"/>
                <a:cs typeface="Roboto Lt"/>
              </a:rPr>
              <a:t> </a:t>
            </a:r>
            <a:r>
              <a:rPr sz="1800" spc="-80" dirty="0">
                <a:latin typeface="Roboto Lt"/>
                <a:cs typeface="Roboto Lt"/>
              </a:rPr>
              <a:t>di</a:t>
            </a:r>
            <a:r>
              <a:rPr sz="1800" spc="-40" dirty="0">
                <a:latin typeface="Roboto Lt"/>
                <a:cs typeface="Roboto Lt"/>
              </a:rPr>
              <a:t> </a:t>
            </a:r>
            <a:r>
              <a:rPr sz="1800" spc="-85" dirty="0">
                <a:latin typeface="Roboto Lt"/>
                <a:cs typeface="Roboto Lt"/>
              </a:rPr>
              <a:t>vita</a:t>
            </a:r>
            <a:r>
              <a:rPr sz="1800" spc="-40" dirty="0">
                <a:latin typeface="Roboto Lt"/>
                <a:cs typeface="Roboto Lt"/>
              </a:rPr>
              <a:t> </a:t>
            </a:r>
            <a:r>
              <a:rPr sz="1800" spc="-130" dirty="0">
                <a:latin typeface="Roboto Lt"/>
                <a:cs typeface="Roboto Lt"/>
              </a:rPr>
              <a:t>sano </a:t>
            </a:r>
            <a:r>
              <a:rPr sz="1800" spc="-420" dirty="0">
                <a:latin typeface="Roboto Lt"/>
                <a:cs typeface="Roboto Lt"/>
              </a:rPr>
              <a:t> </a:t>
            </a:r>
            <a:r>
              <a:rPr sz="1800" spc="-130" dirty="0">
                <a:latin typeface="Roboto Lt"/>
                <a:cs typeface="Roboto Lt"/>
              </a:rPr>
              <a:t>possiam</a:t>
            </a:r>
            <a:r>
              <a:rPr sz="1800" spc="-125" dirty="0">
                <a:latin typeface="Roboto Lt"/>
                <a:cs typeface="Roboto Lt"/>
              </a:rPr>
              <a:t>o</a:t>
            </a:r>
            <a:r>
              <a:rPr sz="1800" spc="-40" dirty="0">
                <a:latin typeface="Roboto Lt"/>
                <a:cs typeface="Roboto Lt"/>
              </a:rPr>
              <a:t> </a:t>
            </a:r>
            <a:r>
              <a:rPr sz="1800" spc="-100" dirty="0">
                <a:latin typeface="Roboto Lt"/>
                <a:cs typeface="Roboto Lt"/>
              </a:rPr>
              <a:t>prevenir</a:t>
            </a:r>
            <a:r>
              <a:rPr sz="1800" spc="-110" dirty="0">
                <a:latin typeface="Roboto Lt"/>
                <a:cs typeface="Roboto Lt"/>
              </a:rPr>
              <a:t>e</a:t>
            </a:r>
            <a:r>
              <a:rPr sz="1800" spc="-40" dirty="0">
                <a:latin typeface="Roboto Lt"/>
                <a:cs typeface="Roboto Lt"/>
              </a:rPr>
              <a:t> </a:t>
            </a:r>
            <a:r>
              <a:rPr sz="1800" spc="-90" dirty="0">
                <a:latin typeface="Roboto Lt"/>
                <a:cs typeface="Roboto Lt"/>
              </a:rPr>
              <a:t>circ</a:t>
            </a:r>
            <a:r>
              <a:rPr sz="1800" spc="-114" dirty="0">
                <a:latin typeface="Roboto Lt"/>
                <a:cs typeface="Roboto Lt"/>
              </a:rPr>
              <a:t>a</a:t>
            </a:r>
            <a:r>
              <a:rPr sz="1800" spc="-40" dirty="0">
                <a:latin typeface="Roboto Lt"/>
                <a:cs typeface="Roboto Lt"/>
              </a:rPr>
              <a:t> </a:t>
            </a:r>
            <a:r>
              <a:rPr sz="1800" spc="-110" dirty="0">
                <a:latin typeface="Roboto Lt"/>
                <a:cs typeface="Roboto Lt"/>
              </a:rPr>
              <a:t>1/</a:t>
            </a:r>
            <a:r>
              <a:rPr sz="1800" spc="-120" dirty="0">
                <a:latin typeface="Roboto Lt"/>
                <a:cs typeface="Roboto Lt"/>
              </a:rPr>
              <a:t>3</a:t>
            </a:r>
            <a:r>
              <a:rPr sz="1800" spc="-40" dirty="0">
                <a:latin typeface="Roboto Lt"/>
                <a:cs typeface="Roboto Lt"/>
              </a:rPr>
              <a:t> </a:t>
            </a:r>
            <a:r>
              <a:rPr sz="1800" spc="-114" dirty="0">
                <a:latin typeface="Roboto Lt"/>
                <a:cs typeface="Roboto Lt"/>
              </a:rPr>
              <a:t>de</a:t>
            </a:r>
            <a:r>
              <a:rPr sz="1800" spc="-45" dirty="0">
                <a:latin typeface="Roboto Lt"/>
                <a:cs typeface="Roboto Lt"/>
              </a:rPr>
              <a:t>i</a:t>
            </a:r>
            <a:r>
              <a:rPr sz="1800" spc="-40" dirty="0">
                <a:latin typeface="Roboto Lt"/>
                <a:cs typeface="Roboto Lt"/>
              </a:rPr>
              <a:t> </a:t>
            </a:r>
            <a:r>
              <a:rPr sz="1800" spc="-135" dirty="0">
                <a:latin typeface="Roboto Lt"/>
                <a:cs typeface="Roboto Lt"/>
              </a:rPr>
              <a:t>TUMORI.</a:t>
            </a:r>
            <a:endParaRPr sz="1800">
              <a:latin typeface="Roboto Lt"/>
              <a:cs typeface="Roboto Lt"/>
            </a:endParaRPr>
          </a:p>
          <a:p>
            <a:pPr algn="ctr">
              <a:lnSpc>
                <a:spcPct val="100000"/>
              </a:lnSpc>
              <a:spcBef>
                <a:spcPts val="15"/>
              </a:spcBef>
            </a:pPr>
            <a:r>
              <a:rPr sz="1800" spc="-135" dirty="0">
                <a:latin typeface="Roboto"/>
                <a:cs typeface="Roboto"/>
              </a:rPr>
              <a:t>Raccomandazioni</a:t>
            </a:r>
            <a:r>
              <a:rPr sz="1800" spc="-40" dirty="0">
                <a:latin typeface="Roboto"/>
                <a:cs typeface="Roboto"/>
              </a:rPr>
              <a:t> </a:t>
            </a:r>
            <a:r>
              <a:rPr sz="1800" spc="-95" dirty="0">
                <a:latin typeface="Roboto"/>
                <a:cs typeface="Roboto"/>
              </a:rPr>
              <a:t>del</a:t>
            </a:r>
            <a:r>
              <a:rPr sz="1800" spc="-40" dirty="0">
                <a:latin typeface="Roboto"/>
                <a:cs typeface="Roboto"/>
              </a:rPr>
              <a:t> </a:t>
            </a:r>
            <a:r>
              <a:rPr sz="1800" spc="-135" dirty="0">
                <a:latin typeface="Roboto"/>
                <a:cs typeface="Roboto"/>
              </a:rPr>
              <a:t>Fondo</a:t>
            </a:r>
            <a:r>
              <a:rPr sz="1800" spc="-35" dirty="0">
                <a:latin typeface="Roboto"/>
                <a:cs typeface="Roboto"/>
              </a:rPr>
              <a:t> </a:t>
            </a:r>
            <a:r>
              <a:rPr sz="1800" spc="-120" dirty="0">
                <a:latin typeface="Roboto"/>
                <a:cs typeface="Roboto"/>
              </a:rPr>
              <a:t>Mondiale</a:t>
            </a:r>
            <a:r>
              <a:rPr sz="1800" spc="-40" dirty="0">
                <a:latin typeface="Roboto"/>
                <a:cs typeface="Roboto"/>
              </a:rPr>
              <a:t> </a:t>
            </a:r>
            <a:r>
              <a:rPr sz="1800" spc="-110" dirty="0">
                <a:latin typeface="Roboto"/>
                <a:cs typeface="Roboto"/>
              </a:rPr>
              <a:t>per</a:t>
            </a:r>
            <a:r>
              <a:rPr sz="1800" spc="-35" dirty="0">
                <a:latin typeface="Roboto"/>
                <a:cs typeface="Roboto"/>
              </a:rPr>
              <a:t> </a:t>
            </a:r>
            <a:r>
              <a:rPr sz="1800" spc="-85" dirty="0">
                <a:latin typeface="Roboto"/>
                <a:cs typeface="Roboto"/>
              </a:rPr>
              <a:t>la</a:t>
            </a:r>
            <a:r>
              <a:rPr sz="1800" spc="-40" dirty="0">
                <a:latin typeface="Roboto"/>
                <a:cs typeface="Roboto"/>
              </a:rPr>
              <a:t> </a:t>
            </a:r>
            <a:r>
              <a:rPr sz="1800" spc="-114" dirty="0">
                <a:latin typeface="Roboto"/>
                <a:cs typeface="Roboto"/>
              </a:rPr>
              <a:t>Ricerca</a:t>
            </a:r>
            <a:r>
              <a:rPr sz="1800" spc="-35" dirty="0">
                <a:latin typeface="Roboto"/>
                <a:cs typeface="Roboto"/>
              </a:rPr>
              <a:t> </a:t>
            </a:r>
            <a:r>
              <a:rPr sz="1800" spc="-110" dirty="0">
                <a:latin typeface="Roboto"/>
                <a:cs typeface="Roboto"/>
              </a:rPr>
              <a:t>sul</a:t>
            </a:r>
            <a:r>
              <a:rPr sz="1800" spc="-40" dirty="0">
                <a:latin typeface="Roboto"/>
                <a:cs typeface="Roboto"/>
              </a:rPr>
              <a:t> </a:t>
            </a:r>
            <a:r>
              <a:rPr sz="1800" spc="-125" dirty="0">
                <a:latin typeface="Roboto"/>
                <a:cs typeface="Roboto"/>
              </a:rPr>
              <a:t>Cancro</a:t>
            </a:r>
            <a:endParaRPr sz="1800">
              <a:latin typeface="Roboto"/>
              <a:cs typeface="Roboto"/>
            </a:endParaRPr>
          </a:p>
        </p:txBody>
      </p:sp>
      <p:pic>
        <p:nvPicPr>
          <p:cNvPr id="3" name="object 3"/>
          <p:cNvPicPr/>
          <p:nvPr/>
        </p:nvPicPr>
        <p:blipFill>
          <a:blip r:embed="rId2" cstate="print"/>
          <a:stretch>
            <a:fillRect/>
          </a:stretch>
        </p:blipFill>
        <p:spPr>
          <a:xfrm>
            <a:off x="3063728" y="1445326"/>
            <a:ext cx="2885806" cy="2618811"/>
          </a:xfrm>
          <a:prstGeom prst="rect">
            <a:avLst/>
          </a:prstGeom>
        </p:spPr>
      </p:pic>
      <p:pic>
        <p:nvPicPr>
          <p:cNvPr id="4" name="object 4"/>
          <p:cNvPicPr/>
          <p:nvPr/>
        </p:nvPicPr>
        <p:blipFill>
          <a:blip r:embed="rId3" cstate="print"/>
          <a:stretch>
            <a:fillRect/>
          </a:stretch>
        </p:blipFill>
        <p:spPr>
          <a:xfrm>
            <a:off x="0" y="0"/>
            <a:ext cx="9143996" cy="1012323"/>
          </a:xfrm>
          <a:prstGeom prst="rect">
            <a:avLst/>
          </a:prstGeom>
        </p:spPr>
      </p:pic>
      <p:sp>
        <p:nvSpPr>
          <p:cNvPr id="5" name="object 5"/>
          <p:cNvSpPr txBox="1"/>
          <p:nvPr/>
        </p:nvSpPr>
        <p:spPr>
          <a:xfrm>
            <a:off x="132324" y="65912"/>
            <a:ext cx="5817209"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050225" y="1773250"/>
            <a:ext cx="3509645" cy="4127500"/>
            <a:chOff x="1050225" y="1773250"/>
            <a:chExt cx="3509645" cy="4127500"/>
          </a:xfrm>
        </p:grpSpPr>
        <p:pic>
          <p:nvPicPr>
            <p:cNvPr id="3" name="object 3"/>
            <p:cNvPicPr/>
            <p:nvPr/>
          </p:nvPicPr>
          <p:blipFill>
            <a:blip r:embed="rId2" cstate="print"/>
            <a:stretch>
              <a:fillRect/>
            </a:stretch>
          </p:blipFill>
          <p:spPr>
            <a:xfrm>
              <a:off x="1050225" y="1773250"/>
              <a:ext cx="2934299" cy="4127399"/>
            </a:xfrm>
            <a:prstGeom prst="rect">
              <a:avLst/>
            </a:prstGeom>
          </p:spPr>
        </p:pic>
        <p:pic>
          <p:nvPicPr>
            <p:cNvPr id="4" name="object 4"/>
            <p:cNvPicPr/>
            <p:nvPr/>
          </p:nvPicPr>
          <p:blipFill>
            <a:blip r:embed="rId3" cstate="print"/>
            <a:stretch>
              <a:fillRect/>
            </a:stretch>
          </p:blipFill>
          <p:spPr>
            <a:xfrm>
              <a:off x="2703300" y="4399375"/>
              <a:ext cx="1856199" cy="1221399"/>
            </a:xfrm>
            <a:prstGeom prst="rect">
              <a:avLst/>
            </a:prstGeom>
          </p:spPr>
        </p:pic>
      </p:grpSp>
      <p:sp>
        <p:nvSpPr>
          <p:cNvPr id="5" name="object 5"/>
          <p:cNvSpPr txBox="1">
            <a:spLocks noGrp="1"/>
          </p:cNvSpPr>
          <p:nvPr>
            <p:ph type="title"/>
          </p:nvPr>
        </p:nvSpPr>
        <p:spPr>
          <a:xfrm>
            <a:off x="530750" y="765607"/>
            <a:ext cx="5729344" cy="772006"/>
          </a:xfrm>
          <a:prstGeom prst="rect">
            <a:avLst/>
          </a:prstGeom>
        </p:spPr>
        <p:txBody>
          <a:bodyPr vert="horz" wrap="square" lIns="0" tIns="27940" rIns="0" bIns="0" rtlCol="0">
            <a:spAutoFit/>
          </a:bodyPr>
          <a:lstStyle/>
          <a:p>
            <a:pPr marL="12700" marR="5080">
              <a:lnSpc>
                <a:spcPts val="2850"/>
              </a:lnSpc>
              <a:spcBef>
                <a:spcPts val="220"/>
              </a:spcBef>
              <a:tabLst>
                <a:tab pos="3070860" algn="l"/>
              </a:tabLst>
            </a:pPr>
            <a:r>
              <a:rPr spc="15" dirty="0"/>
              <a:t>OSTRUZION</a:t>
            </a:r>
            <a:r>
              <a:rPr spc="20" dirty="0"/>
              <a:t>E</a:t>
            </a:r>
            <a:r>
              <a:rPr spc="15" dirty="0"/>
              <a:t> </a:t>
            </a:r>
            <a:r>
              <a:rPr spc="-45" dirty="0"/>
              <a:t>-</a:t>
            </a:r>
            <a:r>
              <a:rPr spc="15" dirty="0"/>
              <a:t> </a:t>
            </a:r>
            <a:r>
              <a:rPr dirty="0"/>
              <a:t>bambin</a:t>
            </a:r>
            <a:r>
              <a:rPr spc="5" dirty="0"/>
              <a:t>o</a:t>
            </a:r>
            <a:r>
              <a:rPr dirty="0"/>
              <a:t>	</a:t>
            </a:r>
            <a:r>
              <a:rPr spc="15" dirty="0"/>
              <a:t>cosciente  </a:t>
            </a:r>
            <a:r>
              <a:rPr spc="35" dirty="0"/>
              <a:t>COMPLETA</a:t>
            </a:r>
          </a:p>
        </p:txBody>
      </p:sp>
      <p:sp>
        <p:nvSpPr>
          <p:cNvPr id="6" name="object 6"/>
          <p:cNvSpPr txBox="1"/>
          <p:nvPr/>
        </p:nvSpPr>
        <p:spPr>
          <a:xfrm>
            <a:off x="4780181" y="3168331"/>
            <a:ext cx="2459990" cy="852169"/>
          </a:xfrm>
          <a:prstGeom prst="rect">
            <a:avLst/>
          </a:prstGeom>
        </p:spPr>
        <p:txBody>
          <a:bodyPr vert="horz" wrap="square" lIns="0" tIns="12700" rIns="0" bIns="0" rtlCol="0">
            <a:spAutoFit/>
          </a:bodyPr>
          <a:lstStyle/>
          <a:p>
            <a:pPr marL="318135" indent="-306070">
              <a:lnSpc>
                <a:spcPct val="100000"/>
              </a:lnSpc>
              <a:spcBef>
                <a:spcPts val="100"/>
              </a:spcBef>
              <a:buChar char="•"/>
              <a:tabLst>
                <a:tab pos="318135" algn="l"/>
                <a:tab pos="318770" algn="l"/>
              </a:tabLst>
            </a:pPr>
            <a:r>
              <a:rPr sz="1800" spc="-150" dirty="0">
                <a:latin typeface="Roboto"/>
                <a:cs typeface="Roboto"/>
              </a:rPr>
              <a:t>no</a:t>
            </a:r>
            <a:r>
              <a:rPr sz="1800" spc="-145" dirty="0">
                <a:latin typeface="Roboto"/>
                <a:cs typeface="Roboto"/>
              </a:rPr>
              <a:t>n</a:t>
            </a:r>
            <a:r>
              <a:rPr sz="1800" spc="-40" dirty="0">
                <a:latin typeface="Roboto"/>
                <a:cs typeface="Roboto"/>
              </a:rPr>
              <a:t> </a:t>
            </a:r>
            <a:r>
              <a:rPr sz="1800" spc="-110" dirty="0">
                <a:latin typeface="Roboto"/>
                <a:cs typeface="Roboto"/>
              </a:rPr>
              <a:t>tossisce</a:t>
            </a:r>
            <a:endParaRPr sz="1800">
              <a:latin typeface="Roboto"/>
              <a:cs typeface="Roboto"/>
            </a:endParaRPr>
          </a:p>
          <a:p>
            <a:pPr marL="318135" indent="-303530">
              <a:lnSpc>
                <a:spcPct val="100000"/>
              </a:lnSpc>
              <a:spcBef>
                <a:spcPts val="15"/>
              </a:spcBef>
              <a:buChar char="•"/>
              <a:tabLst>
                <a:tab pos="318135" algn="l"/>
                <a:tab pos="318770" algn="l"/>
              </a:tabLst>
            </a:pPr>
            <a:r>
              <a:rPr sz="1800" spc="-135" dirty="0">
                <a:latin typeface="Roboto Lt"/>
                <a:cs typeface="Roboto Lt"/>
              </a:rPr>
              <a:t>no</a:t>
            </a:r>
            <a:r>
              <a:rPr sz="1800" spc="-130" dirty="0">
                <a:latin typeface="Roboto Lt"/>
                <a:cs typeface="Roboto Lt"/>
              </a:rPr>
              <a:t>n</a:t>
            </a:r>
            <a:r>
              <a:rPr sz="1800" spc="-40" dirty="0">
                <a:latin typeface="Roboto Lt"/>
                <a:cs typeface="Roboto Lt"/>
              </a:rPr>
              <a:t> </a:t>
            </a:r>
            <a:r>
              <a:rPr sz="1800" spc="-114" dirty="0">
                <a:latin typeface="Roboto Lt"/>
                <a:cs typeface="Roboto Lt"/>
              </a:rPr>
              <a:t>emett</a:t>
            </a:r>
            <a:r>
              <a:rPr sz="1800" spc="-110" dirty="0">
                <a:latin typeface="Roboto Lt"/>
                <a:cs typeface="Roboto Lt"/>
              </a:rPr>
              <a:t>e</a:t>
            </a:r>
            <a:r>
              <a:rPr sz="1800" spc="-40" dirty="0">
                <a:latin typeface="Roboto Lt"/>
                <a:cs typeface="Roboto Lt"/>
              </a:rPr>
              <a:t> </a:t>
            </a:r>
            <a:r>
              <a:rPr sz="1800" spc="-110" dirty="0">
                <a:latin typeface="Roboto Lt"/>
                <a:cs typeface="Roboto Lt"/>
              </a:rPr>
              <a:t>alcu</a:t>
            </a:r>
            <a:r>
              <a:rPr sz="1800" spc="-125" dirty="0">
                <a:latin typeface="Roboto Lt"/>
                <a:cs typeface="Roboto Lt"/>
              </a:rPr>
              <a:t>n</a:t>
            </a:r>
            <a:r>
              <a:rPr sz="1800" spc="-40" dirty="0">
                <a:latin typeface="Roboto Lt"/>
                <a:cs typeface="Roboto Lt"/>
              </a:rPr>
              <a:t> </a:t>
            </a:r>
            <a:r>
              <a:rPr sz="1800" spc="-130" dirty="0">
                <a:latin typeface="Roboto Lt"/>
                <a:cs typeface="Roboto Lt"/>
              </a:rPr>
              <a:t>suono</a:t>
            </a:r>
            <a:endParaRPr sz="1800">
              <a:latin typeface="Roboto Lt"/>
              <a:cs typeface="Roboto Lt"/>
            </a:endParaRPr>
          </a:p>
          <a:p>
            <a:pPr marL="318135" indent="-303530">
              <a:lnSpc>
                <a:spcPct val="100000"/>
              </a:lnSpc>
              <a:spcBef>
                <a:spcPts val="15"/>
              </a:spcBef>
              <a:buChar char="•"/>
              <a:tabLst>
                <a:tab pos="318135" algn="l"/>
                <a:tab pos="318770" algn="l"/>
              </a:tabLst>
            </a:pPr>
            <a:r>
              <a:rPr sz="1800" spc="-114" dirty="0">
                <a:latin typeface="Roboto Lt"/>
                <a:cs typeface="Roboto Lt"/>
              </a:rPr>
              <a:t>smette</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95" dirty="0">
                <a:latin typeface="Roboto Lt"/>
                <a:cs typeface="Roboto Lt"/>
              </a:rPr>
              <a:t>respirare</a:t>
            </a:r>
            <a:endParaRPr sz="1800">
              <a:latin typeface="Roboto Lt"/>
              <a:cs typeface="Roboto Lt"/>
            </a:endParaRPr>
          </a:p>
        </p:txBody>
      </p:sp>
      <p:sp>
        <p:nvSpPr>
          <p:cNvPr id="7" name="object 7"/>
          <p:cNvSpPr txBox="1"/>
          <p:nvPr/>
        </p:nvSpPr>
        <p:spPr>
          <a:xfrm>
            <a:off x="4658624" y="5004649"/>
            <a:ext cx="3202940" cy="506095"/>
          </a:xfrm>
          <a:prstGeom prst="rect">
            <a:avLst/>
          </a:prstGeom>
          <a:ln w="28574">
            <a:solidFill>
              <a:srgbClr val="E6481B"/>
            </a:solidFill>
          </a:ln>
        </p:spPr>
        <p:txBody>
          <a:bodyPr vert="horz" wrap="square" lIns="0" tIns="109855" rIns="0" bIns="0" rtlCol="0">
            <a:spAutoFit/>
          </a:bodyPr>
          <a:lstStyle/>
          <a:p>
            <a:pPr marL="439420" indent="-302895">
              <a:lnSpc>
                <a:spcPct val="100000"/>
              </a:lnSpc>
              <a:spcBef>
                <a:spcPts val="865"/>
              </a:spcBef>
              <a:buChar char="•"/>
              <a:tabLst>
                <a:tab pos="439420" algn="l"/>
                <a:tab pos="440055" algn="l"/>
              </a:tabLst>
            </a:pPr>
            <a:r>
              <a:rPr sz="1800" spc="-114" dirty="0">
                <a:latin typeface="Roboto Lt"/>
                <a:cs typeface="Roboto Lt"/>
              </a:rPr>
              <a:t>mett</a:t>
            </a:r>
            <a:r>
              <a:rPr sz="1800" spc="-110" dirty="0">
                <a:latin typeface="Roboto Lt"/>
                <a:cs typeface="Roboto Lt"/>
              </a:rPr>
              <a:t>e</a:t>
            </a:r>
            <a:r>
              <a:rPr sz="1800" spc="-40" dirty="0">
                <a:latin typeface="Roboto Lt"/>
                <a:cs typeface="Roboto Lt"/>
              </a:rPr>
              <a:t> </a:t>
            </a:r>
            <a:r>
              <a:rPr sz="1800" spc="-50" dirty="0">
                <a:latin typeface="Roboto Lt"/>
                <a:cs typeface="Roboto Lt"/>
              </a:rPr>
              <a:t>l</a:t>
            </a:r>
            <a:r>
              <a:rPr sz="1800" spc="-95" dirty="0">
                <a:latin typeface="Roboto Lt"/>
                <a:cs typeface="Roboto Lt"/>
              </a:rPr>
              <a:t>e</a:t>
            </a:r>
            <a:r>
              <a:rPr sz="1800" spc="-40" dirty="0">
                <a:latin typeface="Roboto Lt"/>
                <a:cs typeface="Roboto Lt"/>
              </a:rPr>
              <a:t> </a:t>
            </a:r>
            <a:r>
              <a:rPr sz="1800" spc="-160" dirty="0">
                <a:latin typeface="Roboto Lt"/>
                <a:cs typeface="Roboto Lt"/>
              </a:rPr>
              <a:t>man</a:t>
            </a:r>
            <a:r>
              <a:rPr sz="1800" spc="-55" dirty="0">
                <a:latin typeface="Roboto Lt"/>
                <a:cs typeface="Roboto Lt"/>
              </a:rPr>
              <a:t>i</a:t>
            </a:r>
            <a:r>
              <a:rPr sz="1800" spc="-40" dirty="0">
                <a:latin typeface="Roboto Lt"/>
                <a:cs typeface="Roboto Lt"/>
              </a:rPr>
              <a:t> </a:t>
            </a:r>
            <a:r>
              <a:rPr sz="1800" spc="-100" dirty="0">
                <a:latin typeface="Roboto Lt"/>
                <a:cs typeface="Roboto Lt"/>
              </a:rPr>
              <a:t>intorn</a:t>
            </a:r>
            <a:r>
              <a:rPr sz="1800" spc="-120" dirty="0">
                <a:latin typeface="Roboto Lt"/>
                <a:cs typeface="Roboto Lt"/>
              </a:rPr>
              <a:t>o</a:t>
            </a:r>
            <a:r>
              <a:rPr sz="1800" spc="-40" dirty="0">
                <a:latin typeface="Roboto Lt"/>
                <a:cs typeface="Roboto Lt"/>
              </a:rPr>
              <a:t> </a:t>
            </a:r>
            <a:r>
              <a:rPr sz="1800" spc="-114" dirty="0">
                <a:latin typeface="Roboto Lt"/>
                <a:cs typeface="Roboto Lt"/>
              </a:rPr>
              <a:t>a</a:t>
            </a:r>
            <a:r>
              <a:rPr sz="1800" spc="-45" dirty="0">
                <a:latin typeface="Roboto Lt"/>
                <a:cs typeface="Roboto Lt"/>
              </a:rPr>
              <a:t>l</a:t>
            </a:r>
            <a:r>
              <a:rPr sz="1800" spc="-40" dirty="0">
                <a:latin typeface="Roboto Lt"/>
                <a:cs typeface="Roboto Lt"/>
              </a:rPr>
              <a:t> </a:t>
            </a:r>
            <a:r>
              <a:rPr sz="1800" spc="-90" dirty="0">
                <a:latin typeface="Roboto Lt"/>
                <a:cs typeface="Roboto Lt"/>
              </a:rPr>
              <a:t>collo</a:t>
            </a:r>
            <a:endParaRPr sz="1800">
              <a:latin typeface="Roboto Lt"/>
              <a:cs typeface="Roboto Lt"/>
            </a:endParaRPr>
          </a:p>
        </p:txBody>
      </p:sp>
      <p:pic>
        <p:nvPicPr>
          <p:cNvPr id="8" name="object 8"/>
          <p:cNvPicPr/>
          <p:nvPr/>
        </p:nvPicPr>
        <p:blipFill>
          <a:blip r:embed="rId4" cstate="print"/>
          <a:stretch>
            <a:fillRect/>
          </a:stretch>
        </p:blipFill>
        <p:spPr>
          <a:xfrm>
            <a:off x="0" y="0"/>
            <a:ext cx="9143996" cy="1012323"/>
          </a:xfrm>
          <a:prstGeom prst="rect">
            <a:avLst/>
          </a:prstGeom>
        </p:spPr>
      </p:pic>
      <p:sp>
        <p:nvSpPr>
          <p:cNvPr id="9" name="object 9"/>
          <p:cNvSpPr txBox="1"/>
          <p:nvPr/>
        </p:nvSpPr>
        <p:spPr>
          <a:xfrm>
            <a:off x="132325" y="65912"/>
            <a:ext cx="49730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3199" y="2009625"/>
            <a:ext cx="3993599" cy="3903599"/>
          </a:xfrm>
          <a:prstGeom prst="rect">
            <a:avLst/>
          </a:prstGeom>
        </p:spPr>
      </p:pic>
      <p:sp>
        <p:nvSpPr>
          <p:cNvPr id="3" name="object 3"/>
          <p:cNvSpPr txBox="1">
            <a:spLocks noGrp="1"/>
          </p:cNvSpPr>
          <p:nvPr>
            <p:ph type="title"/>
          </p:nvPr>
        </p:nvSpPr>
        <p:spPr>
          <a:xfrm>
            <a:off x="530750" y="765607"/>
            <a:ext cx="5399900" cy="772006"/>
          </a:xfrm>
          <a:prstGeom prst="rect">
            <a:avLst/>
          </a:prstGeom>
        </p:spPr>
        <p:txBody>
          <a:bodyPr vert="horz" wrap="square" lIns="0" tIns="27940" rIns="0" bIns="0" rtlCol="0">
            <a:spAutoFit/>
          </a:bodyPr>
          <a:lstStyle/>
          <a:p>
            <a:pPr marL="12700" marR="5080">
              <a:lnSpc>
                <a:spcPts val="2850"/>
              </a:lnSpc>
              <a:spcBef>
                <a:spcPts val="220"/>
              </a:spcBef>
              <a:tabLst>
                <a:tab pos="3070860" algn="l"/>
              </a:tabLst>
            </a:pPr>
            <a:r>
              <a:rPr spc="15" dirty="0"/>
              <a:t>OSTRUZION</a:t>
            </a:r>
            <a:r>
              <a:rPr spc="20" dirty="0"/>
              <a:t>E</a:t>
            </a:r>
            <a:r>
              <a:rPr spc="15" dirty="0"/>
              <a:t> </a:t>
            </a:r>
            <a:r>
              <a:rPr spc="-45" dirty="0"/>
              <a:t>-</a:t>
            </a:r>
            <a:r>
              <a:rPr spc="15" dirty="0"/>
              <a:t> </a:t>
            </a:r>
            <a:r>
              <a:rPr dirty="0"/>
              <a:t>bambin</a:t>
            </a:r>
            <a:r>
              <a:rPr spc="5" dirty="0"/>
              <a:t>o</a:t>
            </a:r>
            <a:r>
              <a:rPr dirty="0"/>
              <a:t>	</a:t>
            </a:r>
            <a:r>
              <a:rPr spc="15" dirty="0"/>
              <a:t>cosciente  </a:t>
            </a:r>
            <a:r>
              <a:rPr spc="35" dirty="0"/>
              <a:t>COMPLETA</a:t>
            </a:r>
          </a:p>
        </p:txBody>
      </p:sp>
      <p:pic>
        <p:nvPicPr>
          <p:cNvPr id="4" name="object 4"/>
          <p:cNvPicPr/>
          <p:nvPr/>
        </p:nvPicPr>
        <p:blipFill>
          <a:blip r:embed="rId3" cstate="print"/>
          <a:stretch>
            <a:fillRect/>
          </a:stretch>
        </p:blipFill>
        <p:spPr>
          <a:xfrm>
            <a:off x="5930650" y="2009624"/>
            <a:ext cx="1483974" cy="1309774"/>
          </a:xfrm>
          <a:prstGeom prst="rect">
            <a:avLst/>
          </a:prstGeom>
        </p:spPr>
      </p:pic>
      <p:sp>
        <p:nvSpPr>
          <p:cNvPr id="5" name="object 5"/>
          <p:cNvSpPr txBox="1"/>
          <p:nvPr/>
        </p:nvSpPr>
        <p:spPr>
          <a:xfrm>
            <a:off x="5570417" y="3653780"/>
            <a:ext cx="2292985" cy="1404620"/>
          </a:xfrm>
          <a:prstGeom prst="rect">
            <a:avLst/>
          </a:prstGeom>
        </p:spPr>
        <p:txBody>
          <a:bodyPr vert="horz" wrap="square" lIns="0" tIns="12700" rIns="0" bIns="0" rtlCol="0">
            <a:spAutoFit/>
          </a:bodyPr>
          <a:lstStyle/>
          <a:p>
            <a:pPr algn="ctr">
              <a:lnSpc>
                <a:spcPct val="100000"/>
              </a:lnSpc>
              <a:spcBef>
                <a:spcPts val="100"/>
              </a:spcBef>
            </a:pPr>
            <a:r>
              <a:rPr sz="1800" spc="-140" dirty="0">
                <a:solidFill>
                  <a:srgbClr val="E6481B"/>
                </a:solidFill>
                <a:latin typeface="Roboto"/>
                <a:cs typeface="Roboto"/>
              </a:rPr>
              <a:t>COS</a:t>
            </a:r>
            <a:r>
              <a:rPr sz="1800" spc="-135" dirty="0">
                <a:solidFill>
                  <a:srgbClr val="E6481B"/>
                </a:solidFill>
                <a:latin typeface="Roboto"/>
                <a:cs typeface="Roboto"/>
              </a:rPr>
              <a:t>A</a:t>
            </a:r>
            <a:r>
              <a:rPr sz="1800" spc="-40" dirty="0">
                <a:solidFill>
                  <a:srgbClr val="E6481B"/>
                </a:solidFill>
                <a:latin typeface="Roboto"/>
                <a:cs typeface="Roboto"/>
              </a:rPr>
              <a:t> </a:t>
            </a:r>
            <a:r>
              <a:rPr sz="1800" spc="-130" dirty="0">
                <a:solidFill>
                  <a:srgbClr val="E6481B"/>
                </a:solidFill>
                <a:latin typeface="Roboto"/>
                <a:cs typeface="Roboto"/>
              </a:rPr>
              <a:t>FARE?</a:t>
            </a:r>
            <a:endParaRPr sz="1800">
              <a:latin typeface="Roboto"/>
              <a:cs typeface="Roboto"/>
            </a:endParaRPr>
          </a:p>
          <a:p>
            <a:pPr marL="12065" marR="5080" indent="-635" algn="ctr">
              <a:lnSpc>
                <a:spcPct val="201399"/>
              </a:lnSpc>
            </a:pPr>
            <a:r>
              <a:rPr sz="1800" spc="-125" dirty="0">
                <a:latin typeface="Roboto Lt"/>
                <a:cs typeface="Roboto Lt"/>
              </a:rPr>
              <a:t>Chiamar</a:t>
            </a:r>
            <a:r>
              <a:rPr sz="1800" spc="-114" dirty="0">
                <a:latin typeface="Roboto Lt"/>
                <a:cs typeface="Roboto Lt"/>
              </a:rPr>
              <a:t>e</a:t>
            </a:r>
            <a:r>
              <a:rPr sz="1800" spc="-40" dirty="0">
                <a:latin typeface="Roboto Lt"/>
                <a:cs typeface="Roboto Lt"/>
              </a:rPr>
              <a:t> </a:t>
            </a:r>
            <a:r>
              <a:rPr sz="1800" spc="-80" dirty="0">
                <a:latin typeface="Roboto Lt"/>
                <a:cs typeface="Roboto Lt"/>
              </a:rPr>
              <a:t>aiuto!  </a:t>
            </a:r>
            <a:r>
              <a:rPr sz="1800" spc="-110" dirty="0">
                <a:latin typeface="Roboto Lt"/>
                <a:cs typeface="Roboto Lt"/>
              </a:rPr>
              <a:t>(chiamat</a:t>
            </a:r>
            <a:r>
              <a:rPr sz="1800" spc="-120" dirty="0">
                <a:latin typeface="Roboto Lt"/>
                <a:cs typeface="Roboto Lt"/>
              </a:rPr>
              <a:t>a</a:t>
            </a:r>
            <a:r>
              <a:rPr sz="1800" spc="-35" dirty="0">
                <a:latin typeface="Roboto Lt"/>
                <a:cs typeface="Roboto Lt"/>
              </a:rPr>
              <a:t> </a:t>
            </a:r>
            <a:r>
              <a:rPr sz="1800" spc="-95" dirty="0">
                <a:latin typeface="Roboto Lt"/>
                <a:cs typeface="Roboto Lt"/>
              </a:rPr>
              <a:t>aiut</a:t>
            </a:r>
            <a:r>
              <a:rPr sz="1800" spc="-120" dirty="0">
                <a:latin typeface="Roboto Lt"/>
                <a:cs typeface="Roboto Lt"/>
              </a:rPr>
              <a:t>o</a:t>
            </a:r>
            <a:r>
              <a:rPr sz="1800" spc="-40" dirty="0">
                <a:latin typeface="Roboto Lt"/>
                <a:cs typeface="Roboto Lt"/>
              </a:rPr>
              <a:t> </a:t>
            </a:r>
            <a:r>
              <a:rPr sz="1800" spc="-100" dirty="0">
                <a:latin typeface="Roboto Lt"/>
                <a:cs typeface="Roboto Lt"/>
              </a:rPr>
              <a:t>generico)</a:t>
            </a:r>
            <a:endParaRPr sz="1800">
              <a:latin typeface="Roboto Lt"/>
              <a:cs typeface="Roboto Lt"/>
            </a:endParaRPr>
          </a:p>
        </p:txBody>
      </p:sp>
      <p:pic>
        <p:nvPicPr>
          <p:cNvPr id="6" name="object 6"/>
          <p:cNvPicPr/>
          <p:nvPr/>
        </p:nvPicPr>
        <p:blipFill>
          <a:blip r:embed="rId4" cstate="print"/>
          <a:stretch>
            <a:fillRect/>
          </a:stretch>
        </p:blipFill>
        <p:spPr>
          <a:xfrm>
            <a:off x="0" y="0"/>
            <a:ext cx="9143996" cy="1012323"/>
          </a:xfrm>
          <a:prstGeom prst="rect">
            <a:avLst/>
          </a:prstGeom>
        </p:spPr>
      </p:pic>
      <p:sp>
        <p:nvSpPr>
          <p:cNvPr id="7" name="object 7"/>
          <p:cNvSpPr txBox="1"/>
          <p:nvPr/>
        </p:nvSpPr>
        <p:spPr>
          <a:xfrm>
            <a:off x="132325" y="65913"/>
            <a:ext cx="48968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060515" y="3413830"/>
            <a:ext cx="3321485" cy="852169"/>
          </a:xfrm>
          <a:prstGeom prst="rect">
            <a:avLst/>
          </a:prstGeom>
        </p:spPr>
        <p:txBody>
          <a:bodyPr vert="horz" wrap="square" lIns="0" tIns="10795" rIns="0" bIns="0" rtlCol="0">
            <a:spAutoFit/>
          </a:bodyPr>
          <a:lstStyle/>
          <a:p>
            <a:pPr marL="12700" marR="5080">
              <a:lnSpc>
                <a:spcPct val="100699"/>
              </a:lnSpc>
              <a:spcBef>
                <a:spcPts val="85"/>
              </a:spcBef>
            </a:pPr>
            <a:r>
              <a:rPr sz="1800" spc="-140" dirty="0">
                <a:latin typeface="Roboto Lt"/>
                <a:cs typeface="Roboto Lt"/>
              </a:rPr>
              <a:t>Co</a:t>
            </a:r>
            <a:r>
              <a:rPr sz="1800" spc="-125" dirty="0">
                <a:latin typeface="Roboto Lt"/>
                <a:cs typeface="Roboto Lt"/>
              </a:rPr>
              <a:t>n</a:t>
            </a:r>
            <a:r>
              <a:rPr sz="1800" spc="-40" dirty="0">
                <a:latin typeface="Roboto Lt"/>
                <a:cs typeface="Roboto Lt"/>
              </a:rPr>
              <a:t> </a:t>
            </a:r>
            <a:r>
              <a:rPr sz="1800" spc="-50" dirty="0">
                <a:latin typeface="Roboto Lt"/>
                <a:cs typeface="Roboto Lt"/>
              </a:rPr>
              <a:t>l</a:t>
            </a:r>
            <a:r>
              <a:rPr sz="1800" spc="-110" dirty="0">
                <a:latin typeface="Roboto Lt"/>
                <a:cs typeface="Roboto Lt"/>
              </a:rPr>
              <a:t>a</a:t>
            </a:r>
            <a:r>
              <a:rPr sz="1800" spc="-40" dirty="0">
                <a:latin typeface="Roboto Lt"/>
                <a:cs typeface="Roboto Lt"/>
              </a:rPr>
              <a:t> </a:t>
            </a:r>
            <a:r>
              <a:rPr sz="1800" spc="-165" dirty="0">
                <a:latin typeface="Roboto Lt"/>
                <a:cs typeface="Roboto Lt"/>
              </a:rPr>
              <a:t>man</a:t>
            </a:r>
            <a:r>
              <a:rPr sz="1800" spc="-135" dirty="0">
                <a:latin typeface="Roboto Lt"/>
                <a:cs typeface="Roboto Lt"/>
              </a:rPr>
              <a:t>o</a:t>
            </a:r>
            <a:r>
              <a:rPr sz="1800" spc="-40" dirty="0">
                <a:latin typeface="Roboto Lt"/>
                <a:cs typeface="Roboto Lt"/>
              </a:rPr>
              <a:t> </a:t>
            </a:r>
            <a:r>
              <a:rPr sz="1800" spc="-105" dirty="0">
                <a:latin typeface="Roboto Lt"/>
                <a:cs typeface="Roboto Lt"/>
              </a:rPr>
              <a:t>assicurar</a:t>
            </a:r>
            <a:r>
              <a:rPr sz="1800" spc="-114" dirty="0">
                <a:latin typeface="Roboto Lt"/>
                <a:cs typeface="Roboto Lt"/>
              </a:rPr>
              <a:t>e</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125" dirty="0">
                <a:latin typeface="Roboto Lt"/>
                <a:cs typeface="Roboto Lt"/>
              </a:rPr>
              <a:t>capo</a:t>
            </a:r>
            <a:r>
              <a:rPr sz="1800" spc="-40" dirty="0">
                <a:latin typeface="Roboto Lt"/>
                <a:cs typeface="Roboto Lt"/>
              </a:rPr>
              <a:t> </a:t>
            </a:r>
            <a:r>
              <a:rPr sz="1800" spc="-80" dirty="0">
                <a:latin typeface="Roboto Lt"/>
                <a:cs typeface="Roboto Lt"/>
              </a:rPr>
              <a:t>del  </a:t>
            </a:r>
            <a:r>
              <a:rPr sz="1800" spc="-135" dirty="0">
                <a:latin typeface="Roboto Lt"/>
                <a:cs typeface="Roboto Lt"/>
              </a:rPr>
              <a:t>bambin</a:t>
            </a:r>
            <a:r>
              <a:rPr sz="1800" spc="-130" dirty="0">
                <a:latin typeface="Roboto Lt"/>
                <a:cs typeface="Roboto Lt"/>
              </a:rPr>
              <a:t>o</a:t>
            </a:r>
            <a:r>
              <a:rPr sz="1800" spc="-40" dirty="0">
                <a:latin typeface="Roboto Lt"/>
                <a:cs typeface="Roboto Lt"/>
              </a:rPr>
              <a:t> </a:t>
            </a:r>
            <a:r>
              <a:rPr sz="1800" spc="-105" dirty="0">
                <a:latin typeface="Roboto Lt"/>
                <a:cs typeface="Roboto Lt"/>
              </a:rPr>
              <a:t>fissand</a:t>
            </a:r>
            <a:r>
              <a:rPr sz="1800" spc="-120" dirty="0">
                <a:latin typeface="Roboto Lt"/>
                <a:cs typeface="Roboto Lt"/>
              </a:rPr>
              <a:t>o</a:t>
            </a:r>
            <a:r>
              <a:rPr sz="1800" spc="-40" dirty="0">
                <a:latin typeface="Roboto Lt"/>
                <a:cs typeface="Roboto Lt"/>
              </a:rPr>
              <a:t> </a:t>
            </a:r>
            <a:r>
              <a:rPr sz="1800" spc="-50" dirty="0">
                <a:latin typeface="Roboto Lt"/>
                <a:cs typeface="Roboto Lt"/>
              </a:rPr>
              <a:t>l</a:t>
            </a:r>
            <a:r>
              <a:rPr sz="1800" spc="-110" dirty="0">
                <a:latin typeface="Roboto Lt"/>
                <a:cs typeface="Roboto Lt"/>
              </a:rPr>
              <a:t>a</a:t>
            </a:r>
            <a:r>
              <a:rPr sz="1800" spc="-40" dirty="0">
                <a:latin typeface="Roboto Lt"/>
                <a:cs typeface="Roboto Lt"/>
              </a:rPr>
              <a:t> </a:t>
            </a:r>
            <a:r>
              <a:rPr sz="1800" spc="-110" dirty="0">
                <a:latin typeface="Roboto Lt"/>
                <a:cs typeface="Roboto Lt"/>
              </a:rPr>
              <a:t>mandibola  </a:t>
            </a:r>
            <a:r>
              <a:rPr sz="1800" spc="-75" dirty="0">
                <a:latin typeface="Roboto Lt"/>
                <a:cs typeface="Roboto Lt"/>
              </a:rPr>
              <a:t>tr</a:t>
            </a:r>
            <a:r>
              <a:rPr sz="1800" spc="-114" dirty="0">
                <a:latin typeface="Roboto Lt"/>
                <a:cs typeface="Roboto Lt"/>
              </a:rPr>
              <a:t>a</a:t>
            </a:r>
            <a:r>
              <a:rPr sz="1800" spc="-35" dirty="0">
                <a:latin typeface="Roboto Lt"/>
                <a:cs typeface="Roboto Lt"/>
              </a:rPr>
              <a:t> </a:t>
            </a:r>
            <a:r>
              <a:rPr sz="1800" spc="-80" dirty="0">
                <a:latin typeface="Roboto Lt"/>
                <a:cs typeface="Roboto Lt"/>
              </a:rPr>
              <a:t>pollic</a:t>
            </a:r>
            <a:r>
              <a:rPr sz="1800" spc="-100" dirty="0">
                <a:latin typeface="Roboto Lt"/>
                <a:cs typeface="Roboto Lt"/>
              </a:rPr>
              <a:t>e</a:t>
            </a:r>
            <a:r>
              <a:rPr sz="1800" spc="-40" dirty="0">
                <a:latin typeface="Roboto Lt"/>
                <a:cs typeface="Roboto Lt"/>
              </a:rPr>
              <a:t> </a:t>
            </a:r>
            <a:r>
              <a:rPr sz="1800" spc="-95" dirty="0">
                <a:latin typeface="Roboto Lt"/>
                <a:cs typeface="Roboto Lt"/>
              </a:rPr>
              <a:t>indic</a:t>
            </a:r>
            <a:r>
              <a:rPr sz="1800" spc="-110" dirty="0">
                <a:latin typeface="Roboto Lt"/>
                <a:cs typeface="Roboto Lt"/>
              </a:rPr>
              <a:t>e</a:t>
            </a:r>
            <a:r>
              <a:rPr sz="1800" spc="-40" dirty="0">
                <a:latin typeface="Roboto Lt"/>
                <a:cs typeface="Roboto Lt"/>
              </a:rPr>
              <a:t> </a:t>
            </a:r>
            <a:r>
              <a:rPr sz="1800" spc="-100" dirty="0">
                <a:latin typeface="Roboto Lt"/>
                <a:cs typeface="Roboto Lt"/>
              </a:rPr>
              <a:t>posizionat</a:t>
            </a:r>
            <a:r>
              <a:rPr sz="1800" spc="-50" dirty="0">
                <a:latin typeface="Roboto Lt"/>
                <a:cs typeface="Roboto Lt"/>
              </a:rPr>
              <a:t>i</a:t>
            </a:r>
            <a:r>
              <a:rPr sz="1800" spc="-40" dirty="0">
                <a:latin typeface="Roboto Lt"/>
                <a:cs typeface="Roboto Lt"/>
              </a:rPr>
              <a:t> </a:t>
            </a:r>
            <a:r>
              <a:rPr sz="1800" spc="-125" dirty="0">
                <a:latin typeface="Roboto Lt"/>
                <a:cs typeface="Roboto Lt"/>
              </a:rPr>
              <a:t>a</a:t>
            </a:r>
            <a:r>
              <a:rPr sz="1800" spc="-40" dirty="0">
                <a:latin typeface="Roboto Lt"/>
                <a:cs typeface="Roboto Lt"/>
              </a:rPr>
              <a:t> </a:t>
            </a:r>
            <a:r>
              <a:rPr sz="1800" spc="-105" dirty="0">
                <a:latin typeface="Roboto Lt"/>
                <a:cs typeface="Roboto Lt"/>
              </a:rPr>
              <a:t>“C”.</a:t>
            </a:r>
            <a:endParaRPr sz="1800" dirty="0">
              <a:latin typeface="Roboto Lt"/>
              <a:cs typeface="Roboto Lt"/>
            </a:endParaRPr>
          </a:p>
        </p:txBody>
      </p:sp>
      <p:pic>
        <p:nvPicPr>
          <p:cNvPr id="3" name="object 3"/>
          <p:cNvPicPr/>
          <p:nvPr/>
        </p:nvPicPr>
        <p:blipFill>
          <a:blip r:embed="rId2" cstate="print"/>
          <a:stretch>
            <a:fillRect/>
          </a:stretch>
        </p:blipFill>
        <p:spPr>
          <a:xfrm>
            <a:off x="609749" y="1703600"/>
            <a:ext cx="4190851" cy="4799099"/>
          </a:xfrm>
          <a:prstGeom prst="rect">
            <a:avLst/>
          </a:prstGeom>
        </p:spPr>
      </p:pic>
      <p:sp>
        <p:nvSpPr>
          <p:cNvPr id="4" name="object 4"/>
          <p:cNvSpPr txBox="1"/>
          <p:nvPr/>
        </p:nvSpPr>
        <p:spPr>
          <a:xfrm>
            <a:off x="530750" y="765607"/>
            <a:ext cx="5412850" cy="772006"/>
          </a:xfrm>
          <a:prstGeom prst="rect">
            <a:avLst/>
          </a:prstGeom>
        </p:spPr>
        <p:txBody>
          <a:bodyPr vert="horz" wrap="square" lIns="0" tIns="27940" rIns="0" bIns="0" rtlCol="0">
            <a:spAutoFit/>
          </a:bodyPr>
          <a:lstStyle/>
          <a:p>
            <a:pPr marL="12700" marR="5080">
              <a:lnSpc>
                <a:spcPts val="2850"/>
              </a:lnSpc>
              <a:spcBef>
                <a:spcPts val="220"/>
              </a:spcBef>
              <a:tabLst>
                <a:tab pos="3070860" algn="l"/>
              </a:tabLst>
            </a:pPr>
            <a:r>
              <a:rPr sz="2400" b="1" spc="15" dirty="0">
                <a:solidFill>
                  <a:srgbClr val="E6481B"/>
                </a:solidFill>
                <a:latin typeface="Roboto Cn"/>
                <a:cs typeface="Roboto Cn"/>
              </a:rPr>
              <a:t>OSTRUZION</a:t>
            </a:r>
            <a:r>
              <a:rPr sz="2400" b="1" spc="20" dirty="0">
                <a:solidFill>
                  <a:srgbClr val="E6481B"/>
                </a:solidFill>
                <a:latin typeface="Roboto Cn"/>
                <a:cs typeface="Roboto Cn"/>
              </a:rPr>
              <a:t>E</a:t>
            </a:r>
            <a:r>
              <a:rPr sz="2400" b="1" spc="15" dirty="0">
                <a:solidFill>
                  <a:srgbClr val="E6481B"/>
                </a:solidFill>
                <a:latin typeface="Roboto Cn"/>
                <a:cs typeface="Roboto Cn"/>
              </a:rPr>
              <a:t> </a:t>
            </a:r>
            <a:r>
              <a:rPr sz="2400" b="1" spc="-45" dirty="0">
                <a:solidFill>
                  <a:srgbClr val="E6481B"/>
                </a:solidFill>
                <a:latin typeface="Roboto Cn"/>
                <a:cs typeface="Roboto Cn"/>
              </a:rPr>
              <a:t>-</a:t>
            </a:r>
            <a:r>
              <a:rPr sz="2400" b="1" spc="15" dirty="0">
                <a:solidFill>
                  <a:srgbClr val="E6481B"/>
                </a:solidFill>
                <a:latin typeface="Roboto Cn"/>
                <a:cs typeface="Roboto Cn"/>
              </a:rPr>
              <a:t> </a:t>
            </a:r>
            <a:r>
              <a:rPr sz="2400" b="1" dirty="0">
                <a:solidFill>
                  <a:srgbClr val="E6481B"/>
                </a:solidFill>
                <a:latin typeface="Roboto Cn"/>
                <a:cs typeface="Roboto Cn"/>
              </a:rPr>
              <a:t>bambin</a:t>
            </a:r>
            <a:r>
              <a:rPr sz="2400" b="1" spc="5" dirty="0">
                <a:solidFill>
                  <a:srgbClr val="E6481B"/>
                </a:solidFill>
                <a:latin typeface="Roboto Cn"/>
                <a:cs typeface="Roboto Cn"/>
              </a:rPr>
              <a:t>o</a:t>
            </a:r>
            <a:r>
              <a:rPr sz="2400" b="1" dirty="0">
                <a:solidFill>
                  <a:srgbClr val="E6481B"/>
                </a:solidFill>
                <a:latin typeface="Roboto Cn"/>
                <a:cs typeface="Roboto Cn"/>
              </a:rPr>
              <a:t>	</a:t>
            </a:r>
            <a:r>
              <a:rPr sz="2400" b="1" spc="15" dirty="0">
                <a:solidFill>
                  <a:srgbClr val="E6481B"/>
                </a:solidFill>
                <a:latin typeface="Roboto Cn"/>
                <a:cs typeface="Roboto Cn"/>
              </a:rPr>
              <a:t>cosciente  </a:t>
            </a:r>
            <a:r>
              <a:rPr sz="2400" b="1" spc="35" dirty="0">
                <a:solidFill>
                  <a:srgbClr val="E6481B"/>
                </a:solidFill>
                <a:latin typeface="Roboto Cn"/>
                <a:cs typeface="Roboto Cn"/>
              </a:rPr>
              <a:t>COMPLETA</a:t>
            </a:r>
            <a:endParaRPr sz="2400" dirty="0">
              <a:latin typeface="Roboto Cn"/>
              <a:cs typeface="Roboto Cn"/>
            </a:endParaRPr>
          </a:p>
        </p:txBody>
      </p:sp>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48968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51646" y="2153724"/>
            <a:ext cx="3502428" cy="4012199"/>
          </a:xfrm>
          <a:prstGeom prst="rect">
            <a:avLst/>
          </a:prstGeom>
        </p:spPr>
      </p:pic>
      <p:sp>
        <p:nvSpPr>
          <p:cNvPr id="3" name="object 3"/>
          <p:cNvSpPr txBox="1"/>
          <p:nvPr/>
        </p:nvSpPr>
        <p:spPr>
          <a:xfrm>
            <a:off x="5098250" y="3260231"/>
            <a:ext cx="3056255" cy="852169"/>
          </a:xfrm>
          <a:prstGeom prst="rect">
            <a:avLst/>
          </a:prstGeom>
        </p:spPr>
        <p:txBody>
          <a:bodyPr vert="horz" wrap="square" lIns="0" tIns="10795" rIns="0" bIns="0" rtlCol="0">
            <a:spAutoFit/>
          </a:bodyPr>
          <a:lstStyle/>
          <a:p>
            <a:pPr marL="12700" marR="5080">
              <a:lnSpc>
                <a:spcPct val="100699"/>
              </a:lnSpc>
              <a:spcBef>
                <a:spcPts val="85"/>
              </a:spcBef>
            </a:pPr>
            <a:r>
              <a:rPr sz="1800" spc="-140" dirty="0">
                <a:latin typeface="Roboto Lt"/>
                <a:cs typeface="Roboto Lt"/>
              </a:rPr>
              <a:t>Co</a:t>
            </a:r>
            <a:r>
              <a:rPr sz="1800" spc="-125" dirty="0">
                <a:latin typeface="Roboto Lt"/>
                <a:cs typeface="Roboto Lt"/>
              </a:rPr>
              <a:t>n</a:t>
            </a:r>
            <a:r>
              <a:rPr sz="1800" spc="-40" dirty="0">
                <a:latin typeface="Roboto Lt"/>
                <a:cs typeface="Roboto Lt"/>
              </a:rPr>
              <a:t> </a:t>
            </a:r>
            <a:r>
              <a:rPr sz="1800" spc="-50" dirty="0">
                <a:latin typeface="Roboto Lt"/>
                <a:cs typeface="Roboto Lt"/>
              </a:rPr>
              <a:t>l</a:t>
            </a:r>
            <a:r>
              <a:rPr sz="1800" spc="-110" dirty="0">
                <a:latin typeface="Roboto Lt"/>
                <a:cs typeface="Roboto Lt"/>
              </a:rPr>
              <a:t>a</a:t>
            </a:r>
            <a:r>
              <a:rPr sz="1800" spc="-40" dirty="0">
                <a:latin typeface="Roboto Lt"/>
                <a:cs typeface="Roboto Lt"/>
              </a:rPr>
              <a:t> </a:t>
            </a:r>
            <a:r>
              <a:rPr sz="1800" spc="-165" dirty="0">
                <a:latin typeface="Roboto Lt"/>
                <a:cs typeface="Roboto Lt"/>
              </a:rPr>
              <a:t>man</a:t>
            </a:r>
            <a:r>
              <a:rPr sz="1800" spc="-135" dirty="0">
                <a:latin typeface="Roboto Lt"/>
                <a:cs typeface="Roboto Lt"/>
              </a:rPr>
              <a:t>o</a:t>
            </a:r>
            <a:r>
              <a:rPr sz="1800" spc="-40" dirty="0">
                <a:latin typeface="Roboto Lt"/>
                <a:cs typeface="Roboto Lt"/>
              </a:rPr>
              <a:t> </a:t>
            </a:r>
            <a:r>
              <a:rPr sz="1800" spc="-105" dirty="0">
                <a:latin typeface="Roboto Lt"/>
                <a:cs typeface="Roboto Lt"/>
              </a:rPr>
              <a:t>assicurar</a:t>
            </a:r>
            <a:r>
              <a:rPr sz="1800" spc="-114" dirty="0">
                <a:latin typeface="Roboto Lt"/>
                <a:cs typeface="Roboto Lt"/>
              </a:rPr>
              <a:t>e</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125" dirty="0">
                <a:latin typeface="Roboto Lt"/>
                <a:cs typeface="Roboto Lt"/>
              </a:rPr>
              <a:t>capo</a:t>
            </a:r>
            <a:r>
              <a:rPr sz="1800" spc="-40" dirty="0">
                <a:latin typeface="Roboto Lt"/>
                <a:cs typeface="Roboto Lt"/>
              </a:rPr>
              <a:t> </a:t>
            </a:r>
            <a:r>
              <a:rPr sz="1800" spc="-80" dirty="0">
                <a:latin typeface="Roboto Lt"/>
                <a:cs typeface="Roboto Lt"/>
              </a:rPr>
              <a:t>del  </a:t>
            </a:r>
            <a:r>
              <a:rPr sz="1800" spc="-135" dirty="0">
                <a:latin typeface="Roboto Lt"/>
                <a:cs typeface="Roboto Lt"/>
              </a:rPr>
              <a:t>bambin</a:t>
            </a:r>
            <a:r>
              <a:rPr sz="1800" spc="-130" dirty="0">
                <a:latin typeface="Roboto Lt"/>
                <a:cs typeface="Roboto Lt"/>
              </a:rPr>
              <a:t>o</a:t>
            </a:r>
            <a:r>
              <a:rPr sz="1800" spc="-40" dirty="0">
                <a:latin typeface="Roboto Lt"/>
                <a:cs typeface="Roboto Lt"/>
              </a:rPr>
              <a:t> </a:t>
            </a:r>
            <a:r>
              <a:rPr sz="1800" spc="-105" dirty="0">
                <a:latin typeface="Roboto Lt"/>
                <a:cs typeface="Roboto Lt"/>
              </a:rPr>
              <a:t>fissand</a:t>
            </a:r>
            <a:r>
              <a:rPr sz="1800" spc="-120" dirty="0">
                <a:latin typeface="Roboto Lt"/>
                <a:cs typeface="Roboto Lt"/>
              </a:rPr>
              <a:t>o</a:t>
            </a:r>
            <a:r>
              <a:rPr sz="1800" spc="-40" dirty="0">
                <a:latin typeface="Roboto Lt"/>
                <a:cs typeface="Roboto Lt"/>
              </a:rPr>
              <a:t> </a:t>
            </a:r>
            <a:r>
              <a:rPr sz="1800" spc="-50" dirty="0">
                <a:latin typeface="Roboto Lt"/>
                <a:cs typeface="Roboto Lt"/>
              </a:rPr>
              <a:t>l</a:t>
            </a:r>
            <a:r>
              <a:rPr sz="1800" spc="-110" dirty="0">
                <a:latin typeface="Roboto Lt"/>
                <a:cs typeface="Roboto Lt"/>
              </a:rPr>
              <a:t>a</a:t>
            </a:r>
            <a:r>
              <a:rPr sz="1800" spc="-40" dirty="0">
                <a:latin typeface="Roboto Lt"/>
                <a:cs typeface="Roboto Lt"/>
              </a:rPr>
              <a:t> </a:t>
            </a:r>
            <a:r>
              <a:rPr sz="1800" spc="-110" dirty="0">
                <a:latin typeface="Roboto Lt"/>
                <a:cs typeface="Roboto Lt"/>
              </a:rPr>
              <a:t>mandibola  </a:t>
            </a:r>
            <a:r>
              <a:rPr sz="1800" spc="-75" dirty="0">
                <a:latin typeface="Roboto Lt"/>
                <a:cs typeface="Roboto Lt"/>
              </a:rPr>
              <a:t>tr</a:t>
            </a:r>
            <a:r>
              <a:rPr sz="1800" spc="-114" dirty="0">
                <a:latin typeface="Roboto Lt"/>
                <a:cs typeface="Roboto Lt"/>
              </a:rPr>
              <a:t>a</a:t>
            </a:r>
            <a:r>
              <a:rPr sz="1800" spc="-35" dirty="0">
                <a:latin typeface="Roboto Lt"/>
                <a:cs typeface="Roboto Lt"/>
              </a:rPr>
              <a:t> </a:t>
            </a:r>
            <a:r>
              <a:rPr sz="1800" spc="-80" dirty="0">
                <a:latin typeface="Roboto Lt"/>
                <a:cs typeface="Roboto Lt"/>
              </a:rPr>
              <a:t>pollic</a:t>
            </a:r>
            <a:r>
              <a:rPr sz="1800" spc="-100" dirty="0">
                <a:latin typeface="Roboto Lt"/>
                <a:cs typeface="Roboto Lt"/>
              </a:rPr>
              <a:t>e</a:t>
            </a:r>
            <a:r>
              <a:rPr sz="1800" spc="-40" dirty="0">
                <a:latin typeface="Roboto Lt"/>
                <a:cs typeface="Roboto Lt"/>
              </a:rPr>
              <a:t> </a:t>
            </a:r>
            <a:r>
              <a:rPr sz="1800" spc="-95" dirty="0">
                <a:latin typeface="Roboto Lt"/>
                <a:cs typeface="Roboto Lt"/>
              </a:rPr>
              <a:t>indic</a:t>
            </a:r>
            <a:r>
              <a:rPr sz="1800" spc="-110" dirty="0">
                <a:latin typeface="Roboto Lt"/>
                <a:cs typeface="Roboto Lt"/>
              </a:rPr>
              <a:t>e</a:t>
            </a:r>
            <a:r>
              <a:rPr sz="1800" spc="-40" dirty="0">
                <a:latin typeface="Roboto Lt"/>
                <a:cs typeface="Roboto Lt"/>
              </a:rPr>
              <a:t> </a:t>
            </a:r>
            <a:r>
              <a:rPr sz="1800" spc="-100" dirty="0">
                <a:latin typeface="Roboto Lt"/>
                <a:cs typeface="Roboto Lt"/>
              </a:rPr>
              <a:t>posizionat</a:t>
            </a:r>
            <a:r>
              <a:rPr sz="1800" spc="-50" dirty="0">
                <a:latin typeface="Roboto Lt"/>
                <a:cs typeface="Roboto Lt"/>
              </a:rPr>
              <a:t>i</a:t>
            </a:r>
            <a:r>
              <a:rPr sz="1800" spc="-40" dirty="0">
                <a:latin typeface="Roboto Lt"/>
                <a:cs typeface="Roboto Lt"/>
              </a:rPr>
              <a:t> </a:t>
            </a:r>
            <a:r>
              <a:rPr sz="1800" spc="-125" dirty="0">
                <a:latin typeface="Roboto Lt"/>
                <a:cs typeface="Roboto Lt"/>
              </a:rPr>
              <a:t>a</a:t>
            </a:r>
            <a:r>
              <a:rPr sz="1800" spc="-40" dirty="0">
                <a:latin typeface="Roboto Lt"/>
                <a:cs typeface="Roboto Lt"/>
              </a:rPr>
              <a:t> </a:t>
            </a:r>
            <a:r>
              <a:rPr sz="1800" spc="-105" dirty="0">
                <a:latin typeface="Roboto Lt"/>
                <a:cs typeface="Roboto Lt"/>
              </a:rPr>
              <a:t>“C”.</a:t>
            </a:r>
            <a:endParaRPr sz="1800">
              <a:latin typeface="Roboto Lt"/>
              <a:cs typeface="Roboto Lt"/>
            </a:endParaRPr>
          </a:p>
        </p:txBody>
      </p:sp>
      <p:sp>
        <p:nvSpPr>
          <p:cNvPr id="4" name="object 4"/>
          <p:cNvSpPr txBox="1"/>
          <p:nvPr/>
        </p:nvSpPr>
        <p:spPr>
          <a:xfrm>
            <a:off x="530750" y="765607"/>
            <a:ext cx="5108050" cy="772006"/>
          </a:xfrm>
          <a:prstGeom prst="rect">
            <a:avLst/>
          </a:prstGeom>
        </p:spPr>
        <p:txBody>
          <a:bodyPr vert="horz" wrap="square" lIns="0" tIns="27940" rIns="0" bIns="0" rtlCol="0">
            <a:spAutoFit/>
          </a:bodyPr>
          <a:lstStyle/>
          <a:p>
            <a:pPr marL="12700" marR="5080">
              <a:lnSpc>
                <a:spcPts val="2850"/>
              </a:lnSpc>
              <a:spcBef>
                <a:spcPts val="220"/>
              </a:spcBef>
              <a:tabLst>
                <a:tab pos="3070860" algn="l"/>
              </a:tabLst>
            </a:pPr>
            <a:r>
              <a:rPr sz="2400" b="1" spc="15" dirty="0">
                <a:solidFill>
                  <a:srgbClr val="E6481B"/>
                </a:solidFill>
                <a:latin typeface="Roboto Cn"/>
                <a:cs typeface="Roboto Cn"/>
              </a:rPr>
              <a:t>OSTRUZION</a:t>
            </a:r>
            <a:r>
              <a:rPr sz="2400" b="1" spc="20" dirty="0">
                <a:solidFill>
                  <a:srgbClr val="E6481B"/>
                </a:solidFill>
                <a:latin typeface="Roboto Cn"/>
                <a:cs typeface="Roboto Cn"/>
              </a:rPr>
              <a:t>E</a:t>
            </a:r>
            <a:r>
              <a:rPr sz="2400" b="1" spc="15" dirty="0">
                <a:solidFill>
                  <a:srgbClr val="E6481B"/>
                </a:solidFill>
                <a:latin typeface="Roboto Cn"/>
                <a:cs typeface="Roboto Cn"/>
              </a:rPr>
              <a:t> </a:t>
            </a:r>
            <a:r>
              <a:rPr sz="2400" b="1" spc="-45" dirty="0">
                <a:solidFill>
                  <a:srgbClr val="E6481B"/>
                </a:solidFill>
                <a:latin typeface="Roboto Cn"/>
                <a:cs typeface="Roboto Cn"/>
              </a:rPr>
              <a:t>-</a:t>
            </a:r>
            <a:r>
              <a:rPr sz="2400" b="1" spc="15" dirty="0">
                <a:solidFill>
                  <a:srgbClr val="E6481B"/>
                </a:solidFill>
                <a:latin typeface="Roboto Cn"/>
                <a:cs typeface="Roboto Cn"/>
              </a:rPr>
              <a:t> </a:t>
            </a:r>
            <a:r>
              <a:rPr sz="2400" b="1" dirty="0">
                <a:solidFill>
                  <a:srgbClr val="E6481B"/>
                </a:solidFill>
                <a:latin typeface="Roboto Cn"/>
                <a:cs typeface="Roboto Cn"/>
              </a:rPr>
              <a:t>bambin</a:t>
            </a:r>
            <a:r>
              <a:rPr sz="2400" b="1" spc="5" dirty="0">
                <a:solidFill>
                  <a:srgbClr val="E6481B"/>
                </a:solidFill>
                <a:latin typeface="Roboto Cn"/>
                <a:cs typeface="Roboto Cn"/>
              </a:rPr>
              <a:t>o</a:t>
            </a:r>
            <a:r>
              <a:rPr sz="2400" b="1" dirty="0">
                <a:solidFill>
                  <a:srgbClr val="E6481B"/>
                </a:solidFill>
                <a:latin typeface="Roboto Cn"/>
                <a:cs typeface="Roboto Cn"/>
              </a:rPr>
              <a:t>	</a:t>
            </a:r>
            <a:r>
              <a:rPr sz="2400" b="1" spc="15" dirty="0">
                <a:solidFill>
                  <a:srgbClr val="E6481B"/>
                </a:solidFill>
                <a:latin typeface="Roboto Cn"/>
                <a:cs typeface="Roboto Cn"/>
              </a:rPr>
              <a:t>cosciente  </a:t>
            </a:r>
            <a:r>
              <a:rPr sz="2400" b="1" spc="35" dirty="0">
                <a:solidFill>
                  <a:srgbClr val="E6481B"/>
                </a:solidFill>
                <a:latin typeface="Roboto Cn"/>
                <a:cs typeface="Roboto Cn"/>
              </a:rPr>
              <a:t>COMPLETA</a:t>
            </a:r>
            <a:endParaRPr sz="2400" dirty="0">
              <a:latin typeface="Roboto Cn"/>
              <a:cs typeface="Roboto Cn"/>
            </a:endParaRPr>
          </a:p>
        </p:txBody>
      </p:sp>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496592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subTitle" idx="4"/>
          </p:nvPr>
        </p:nvSpPr>
        <p:spPr>
          <a:xfrm>
            <a:off x="304800" y="3375093"/>
            <a:ext cx="8343429" cy="852170"/>
          </a:xfrm>
          <a:prstGeom prst="rect">
            <a:avLst/>
          </a:prstGeom>
        </p:spPr>
        <p:txBody>
          <a:bodyPr vert="horz" wrap="square" lIns="0" tIns="10795" rIns="0" bIns="0" rtlCol="0">
            <a:spAutoFit/>
          </a:bodyPr>
          <a:lstStyle/>
          <a:p>
            <a:pPr marL="4746625" marR="5080">
              <a:lnSpc>
                <a:spcPct val="100699"/>
              </a:lnSpc>
              <a:spcBef>
                <a:spcPts val="85"/>
              </a:spcBef>
            </a:pPr>
            <a:r>
              <a:rPr spc="-110" dirty="0"/>
              <a:t>Appoggiarlo</a:t>
            </a:r>
            <a:r>
              <a:rPr spc="-40" dirty="0"/>
              <a:t> </a:t>
            </a:r>
            <a:r>
              <a:rPr spc="-100" dirty="0"/>
              <a:t>sul</a:t>
            </a:r>
            <a:r>
              <a:rPr spc="-35" dirty="0"/>
              <a:t> </a:t>
            </a:r>
            <a:r>
              <a:rPr spc="-110" dirty="0"/>
              <a:t>ginocchio</a:t>
            </a:r>
            <a:r>
              <a:rPr spc="-40" dirty="0"/>
              <a:t> </a:t>
            </a:r>
            <a:r>
              <a:rPr spc="-114" dirty="0"/>
              <a:t>facendo</a:t>
            </a:r>
            <a:r>
              <a:rPr spc="-40" dirty="0"/>
              <a:t> </a:t>
            </a:r>
            <a:r>
              <a:rPr spc="-90" dirty="0"/>
              <a:t>in </a:t>
            </a:r>
            <a:r>
              <a:rPr spc="-85" dirty="0"/>
              <a:t> </a:t>
            </a:r>
            <a:r>
              <a:rPr spc="-160" dirty="0"/>
              <a:t>mod</a:t>
            </a:r>
            <a:r>
              <a:rPr spc="-130" dirty="0"/>
              <a:t>o</a:t>
            </a:r>
            <a:r>
              <a:rPr spc="-40" dirty="0"/>
              <a:t> </a:t>
            </a:r>
            <a:r>
              <a:rPr spc="-125" dirty="0"/>
              <a:t>ch</a:t>
            </a:r>
            <a:r>
              <a:rPr spc="-114" dirty="0"/>
              <a:t>e</a:t>
            </a:r>
            <a:r>
              <a:rPr spc="-40" dirty="0"/>
              <a:t> </a:t>
            </a:r>
            <a:r>
              <a:rPr spc="-100" dirty="0"/>
              <a:t>divent</a:t>
            </a:r>
            <a:r>
              <a:rPr spc="-50" dirty="0"/>
              <a:t>i</a:t>
            </a:r>
            <a:r>
              <a:rPr spc="-40" dirty="0"/>
              <a:t> </a:t>
            </a:r>
            <a:r>
              <a:rPr spc="-145" dirty="0"/>
              <a:t>u</a:t>
            </a:r>
            <a:r>
              <a:rPr spc="-140" dirty="0"/>
              <a:t>n</a:t>
            </a:r>
            <a:r>
              <a:rPr spc="-40" dirty="0"/>
              <a:t> </a:t>
            </a:r>
            <a:r>
              <a:rPr spc="-114" dirty="0"/>
              <a:t>“pian</a:t>
            </a:r>
            <a:r>
              <a:rPr spc="-135" dirty="0"/>
              <a:t>o</a:t>
            </a:r>
            <a:r>
              <a:rPr spc="-40" dirty="0"/>
              <a:t> </a:t>
            </a:r>
            <a:r>
              <a:rPr spc="-95" dirty="0"/>
              <a:t>declive”</a:t>
            </a:r>
            <a:r>
              <a:rPr spc="-40" dirty="0"/>
              <a:t>, </a:t>
            </a:r>
            <a:r>
              <a:rPr spc="-90" dirty="0"/>
              <a:t>ed  </a:t>
            </a:r>
            <a:r>
              <a:rPr spc="-110" dirty="0"/>
              <a:t>abbi</a:t>
            </a:r>
            <a:r>
              <a:rPr spc="-120" dirty="0"/>
              <a:t>a</a:t>
            </a:r>
            <a:r>
              <a:rPr spc="-40" dirty="0"/>
              <a:t> </a:t>
            </a:r>
            <a:r>
              <a:rPr spc="-50" dirty="0"/>
              <a:t>l</a:t>
            </a:r>
            <a:r>
              <a:rPr spc="-110" dirty="0"/>
              <a:t>a</a:t>
            </a:r>
            <a:r>
              <a:rPr spc="-40" dirty="0"/>
              <a:t> </a:t>
            </a:r>
            <a:r>
              <a:rPr spc="-95" dirty="0"/>
              <a:t>test</a:t>
            </a:r>
            <a:r>
              <a:rPr spc="-110" dirty="0"/>
              <a:t>a</a:t>
            </a:r>
            <a:r>
              <a:rPr spc="-35" dirty="0"/>
              <a:t> </a:t>
            </a:r>
            <a:r>
              <a:rPr spc="-105" dirty="0"/>
              <a:t>posizionat</a:t>
            </a:r>
            <a:r>
              <a:rPr spc="-114" dirty="0"/>
              <a:t>a</a:t>
            </a:r>
            <a:r>
              <a:rPr spc="-40" dirty="0"/>
              <a:t> </a:t>
            </a:r>
            <a:r>
              <a:rPr spc="-110" dirty="0"/>
              <a:t>vers</a:t>
            </a:r>
            <a:r>
              <a:rPr spc="-125" dirty="0"/>
              <a:t>o</a:t>
            </a:r>
            <a:r>
              <a:rPr spc="-40" dirty="0"/>
              <a:t> </a:t>
            </a:r>
            <a:r>
              <a:rPr spc="-35" dirty="0"/>
              <a:t>i</a:t>
            </a:r>
            <a:r>
              <a:rPr spc="-30" dirty="0"/>
              <a:t>l</a:t>
            </a:r>
            <a:r>
              <a:rPr spc="-40" dirty="0"/>
              <a:t> </a:t>
            </a:r>
            <a:r>
              <a:rPr spc="-105" dirty="0"/>
              <a:t>basso.</a:t>
            </a:r>
          </a:p>
        </p:txBody>
      </p:sp>
      <p:pic>
        <p:nvPicPr>
          <p:cNvPr id="3" name="object 3"/>
          <p:cNvPicPr/>
          <p:nvPr/>
        </p:nvPicPr>
        <p:blipFill>
          <a:blip r:embed="rId2" cstate="print"/>
          <a:stretch>
            <a:fillRect/>
          </a:stretch>
        </p:blipFill>
        <p:spPr>
          <a:xfrm>
            <a:off x="762000" y="2153724"/>
            <a:ext cx="3791999" cy="4076099"/>
          </a:xfrm>
          <a:prstGeom prst="rect">
            <a:avLst/>
          </a:prstGeom>
        </p:spPr>
      </p:pic>
      <p:sp>
        <p:nvSpPr>
          <p:cNvPr id="4" name="object 4"/>
          <p:cNvSpPr txBox="1"/>
          <p:nvPr/>
        </p:nvSpPr>
        <p:spPr>
          <a:xfrm>
            <a:off x="530750" y="765607"/>
            <a:ext cx="5641450" cy="772006"/>
          </a:xfrm>
          <a:prstGeom prst="rect">
            <a:avLst/>
          </a:prstGeom>
        </p:spPr>
        <p:txBody>
          <a:bodyPr vert="horz" wrap="square" lIns="0" tIns="27940" rIns="0" bIns="0" rtlCol="0">
            <a:spAutoFit/>
          </a:bodyPr>
          <a:lstStyle/>
          <a:p>
            <a:pPr marL="12700" marR="5080">
              <a:lnSpc>
                <a:spcPts val="2850"/>
              </a:lnSpc>
              <a:spcBef>
                <a:spcPts val="220"/>
              </a:spcBef>
              <a:tabLst>
                <a:tab pos="3070860" algn="l"/>
              </a:tabLst>
            </a:pPr>
            <a:r>
              <a:rPr sz="2400" b="1" spc="15" dirty="0">
                <a:solidFill>
                  <a:srgbClr val="E6481B"/>
                </a:solidFill>
                <a:latin typeface="Roboto Cn"/>
                <a:cs typeface="Roboto Cn"/>
              </a:rPr>
              <a:t>OSTRUZION</a:t>
            </a:r>
            <a:r>
              <a:rPr sz="2400" b="1" spc="20" dirty="0">
                <a:solidFill>
                  <a:srgbClr val="E6481B"/>
                </a:solidFill>
                <a:latin typeface="Roboto Cn"/>
                <a:cs typeface="Roboto Cn"/>
              </a:rPr>
              <a:t>E</a:t>
            </a:r>
            <a:r>
              <a:rPr sz="2400" b="1" spc="15" dirty="0">
                <a:solidFill>
                  <a:srgbClr val="E6481B"/>
                </a:solidFill>
                <a:latin typeface="Roboto Cn"/>
                <a:cs typeface="Roboto Cn"/>
              </a:rPr>
              <a:t> </a:t>
            </a:r>
            <a:r>
              <a:rPr sz="2400" b="1" spc="-45" dirty="0">
                <a:solidFill>
                  <a:srgbClr val="E6481B"/>
                </a:solidFill>
                <a:latin typeface="Roboto Cn"/>
                <a:cs typeface="Roboto Cn"/>
              </a:rPr>
              <a:t>-</a:t>
            </a:r>
            <a:r>
              <a:rPr sz="2400" b="1" spc="15" dirty="0">
                <a:solidFill>
                  <a:srgbClr val="E6481B"/>
                </a:solidFill>
                <a:latin typeface="Roboto Cn"/>
                <a:cs typeface="Roboto Cn"/>
              </a:rPr>
              <a:t> </a:t>
            </a:r>
            <a:r>
              <a:rPr sz="2400" b="1" dirty="0">
                <a:solidFill>
                  <a:srgbClr val="E6481B"/>
                </a:solidFill>
                <a:latin typeface="Roboto Cn"/>
                <a:cs typeface="Roboto Cn"/>
              </a:rPr>
              <a:t>bambin</a:t>
            </a:r>
            <a:r>
              <a:rPr sz="2400" b="1" spc="5" dirty="0">
                <a:solidFill>
                  <a:srgbClr val="E6481B"/>
                </a:solidFill>
                <a:latin typeface="Roboto Cn"/>
                <a:cs typeface="Roboto Cn"/>
              </a:rPr>
              <a:t>o</a:t>
            </a:r>
            <a:r>
              <a:rPr sz="2400" b="1" dirty="0">
                <a:solidFill>
                  <a:srgbClr val="E6481B"/>
                </a:solidFill>
                <a:latin typeface="Roboto Cn"/>
                <a:cs typeface="Roboto Cn"/>
              </a:rPr>
              <a:t>	</a:t>
            </a:r>
            <a:r>
              <a:rPr sz="2400" b="1" spc="15" dirty="0">
                <a:solidFill>
                  <a:srgbClr val="E6481B"/>
                </a:solidFill>
                <a:latin typeface="Roboto Cn"/>
                <a:cs typeface="Roboto Cn"/>
              </a:rPr>
              <a:t>cosciente  </a:t>
            </a:r>
            <a:r>
              <a:rPr sz="2400" b="1" spc="35" dirty="0">
                <a:solidFill>
                  <a:srgbClr val="E6481B"/>
                </a:solidFill>
                <a:latin typeface="Roboto Cn"/>
                <a:cs typeface="Roboto Cn"/>
              </a:rPr>
              <a:t>COMPLETA</a:t>
            </a:r>
            <a:endParaRPr sz="2400" dirty="0">
              <a:latin typeface="Roboto Cn"/>
              <a:cs typeface="Roboto Cn"/>
            </a:endParaRPr>
          </a:p>
        </p:txBody>
      </p:sp>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48968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1" y="2153724"/>
            <a:ext cx="3873898" cy="4076099"/>
          </a:xfrm>
          <a:prstGeom prst="rect">
            <a:avLst/>
          </a:prstGeom>
        </p:spPr>
      </p:pic>
      <p:sp>
        <p:nvSpPr>
          <p:cNvPr id="3" name="object 3"/>
          <p:cNvSpPr txBox="1"/>
          <p:nvPr/>
        </p:nvSpPr>
        <p:spPr>
          <a:xfrm>
            <a:off x="530750" y="765607"/>
            <a:ext cx="5260450" cy="772006"/>
          </a:xfrm>
          <a:prstGeom prst="rect">
            <a:avLst/>
          </a:prstGeom>
        </p:spPr>
        <p:txBody>
          <a:bodyPr vert="horz" wrap="square" lIns="0" tIns="27940" rIns="0" bIns="0" rtlCol="0">
            <a:spAutoFit/>
          </a:bodyPr>
          <a:lstStyle/>
          <a:p>
            <a:pPr marL="12700" marR="5080">
              <a:lnSpc>
                <a:spcPts val="2850"/>
              </a:lnSpc>
              <a:spcBef>
                <a:spcPts val="220"/>
              </a:spcBef>
              <a:tabLst>
                <a:tab pos="3070860" algn="l"/>
              </a:tabLst>
            </a:pPr>
            <a:r>
              <a:rPr sz="2400" b="1" spc="15" dirty="0">
                <a:solidFill>
                  <a:srgbClr val="E6481B"/>
                </a:solidFill>
                <a:latin typeface="Roboto Cn"/>
                <a:cs typeface="Roboto Cn"/>
              </a:rPr>
              <a:t>OSTRUZION</a:t>
            </a:r>
            <a:r>
              <a:rPr sz="2400" b="1" spc="20" dirty="0">
                <a:solidFill>
                  <a:srgbClr val="E6481B"/>
                </a:solidFill>
                <a:latin typeface="Roboto Cn"/>
                <a:cs typeface="Roboto Cn"/>
              </a:rPr>
              <a:t>E</a:t>
            </a:r>
            <a:r>
              <a:rPr sz="2400" b="1" spc="15" dirty="0">
                <a:solidFill>
                  <a:srgbClr val="E6481B"/>
                </a:solidFill>
                <a:latin typeface="Roboto Cn"/>
                <a:cs typeface="Roboto Cn"/>
              </a:rPr>
              <a:t> </a:t>
            </a:r>
            <a:r>
              <a:rPr sz="2400" b="1" spc="-45" dirty="0">
                <a:solidFill>
                  <a:srgbClr val="E6481B"/>
                </a:solidFill>
                <a:latin typeface="Roboto Cn"/>
                <a:cs typeface="Roboto Cn"/>
              </a:rPr>
              <a:t>-</a:t>
            </a:r>
            <a:r>
              <a:rPr sz="2400" b="1" spc="15" dirty="0">
                <a:solidFill>
                  <a:srgbClr val="E6481B"/>
                </a:solidFill>
                <a:latin typeface="Roboto Cn"/>
                <a:cs typeface="Roboto Cn"/>
              </a:rPr>
              <a:t> </a:t>
            </a:r>
            <a:r>
              <a:rPr sz="2400" b="1" dirty="0">
                <a:solidFill>
                  <a:srgbClr val="E6481B"/>
                </a:solidFill>
                <a:latin typeface="Roboto Cn"/>
                <a:cs typeface="Roboto Cn"/>
              </a:rPr>
              <a:t>bambin</a:t>
            </a:r>
            <a:r>
              <a:rPr sz="2400" b="1" spc="5" dirty="0">
                <a:solidFill>
                  <a:srgbClr val="E6481B"/>
                </a:solidFill>
                <a:latin typeface="Roboto Cn"/>
                <a:cs typeface="Roboto Cn"/>
              </a:rPr>
              <a:t>o</a:t>
            </a:r>
            <a:r>
              <a:rPr sz="2400" b="1" dirty="0">
                <a:solidFill>
                  <a:srgbClr val="E6481B"/>
                </a:solidFill>
                <a:latin typeface="Roboto Cn"/>
                <a:cs typeface="Roboto Cn"/>
              </a:rPr>
              <a:t>	</a:t>
            </a:r>
            <a:r>
              <a:rPr sz="2400" b="1" spc="15" dirty="0">
                <a:solidFill>
                  <a:srgbClr val="E6481B"/>
                </a:solidFill>
                <a:latin typeface="Roboto Cn"/>
                <a:cs typeface="Roboto Cn"/>
              </a:rPr>
              <a:t>cosciente  </a:t>
            </a:r>
            <a:r>
              <a:rPr sz="2400" b="1" spc="35" dirty="0">
                <a:solidFill>
                  <a:srgbClr val="E6481B"/>
                </a:solidFill>
                <a:latin typeface="Roboto Cn"/>
                <a:cs typeface="Roboto Cn"/>
              </a:rPr>
              <a:t>COMPLETA</a:t>
            </a:r>
            <a:endParaRPr sz="2400" dirty="0">
              <a:latin typeface="Roboto Cn"/>
              <a:cs typeface="Roboto Cn"/>
            </a:endParaRPr>
          </a:p>
        </p:txBody>
      </p:sp>
      <p:sp>
        <p:nvSpPr>
          <p:cNvPr id="4" name="object 4"/>
          <p:cNvSpPr txBox="1">
            <a:spLocks noGrp="1"/>
          </p:cNvSpPr>
          <p:nvPr>
            <p:ph type="subTitle" idx="4"/>
          </p:nvPr>
        </p:nvSpPr>
        <p:spPr>
          <a:prstGeom prst="rect">
            <a:avLst/>
          </a:prstGeom>
        </p:spPr>
        <p:txBody>
          <a:bodyPr vert="horz" wrap="square" lIns="0" tIns="10795" rIns="0" bIns="0" rtlCol="0">
            <a:spAutoFit/>
          </a:bodyPr>
          <a:lstStyle/>
          <a:p>
            <a:pPr marL="4746625" marR="5080">
              <a:lnSpc>
                <a:spcPct val="100699"/>
              </a:lnSpc>
              <a:spcBef>
                <a:spcPts val="85"/>
              </a:spcBef>
            </a:pPr>
            <a:r>
              <a:rPr spc="-105" dirty="0"/>
              <a:t>Far</a:t>
            </a:r>
            <a:r>
              <a:rPr spc="-110" dirty="0"/>
              <a:t>e</a:t>
            </a:r>
            <a:r>
              <a:rPr spc="-40" dirty="0"/>
              <a:t> </a:t>
            </a:r>
            <a:r>
              <a:rPr spc="-145" dirty="0"/>
              <a:t>u</a:t>
            </a:r>
            <a:r>
              <a:rPr spc="-140" dirty="0"/>
              <a:t>n</a:t>
            </a:r>
            <a:r>
              <a:rPr spc="-40" dirty="0"/>
              <a:t> </a:t>
            </a:r>
            <a:r>
              <a:rPr spc="-135" dirty="0"/>
              <a:t>pung</a:t>
            </a:r>
            <a:r>
              <a:rPr spc="-130" dirty="0"/>
              <a:t>o</a:t>
            </a:r>
            <a:r>
              <a:rPr spc="-40" dirty="0"/>
              <a:t> </a:t>
            </a:r>
            <a:r>
              <a:rPr spc="-125" dirty="0"/>
              <a:t>con</a:t>
            </a:r>
            <a:r>
              <a:rPr spc="-40" dirty="0"/>
              <a:t> </a:t>
            </a:r>
            <a:r>
              <a:rPr spc="-50" dirty="0"/>
              <a:t>l</a:t>
            </a:r>
            <a:r>
              <a:rPr spc="-110" dirty="0"/>
              <a:t>a</a:t>
            </a:r>
            <a:r>
              <a:rPr spc="-40" dirty="0"/>
              <a:t> </a:t>
            </a:r>
            <a:r>
              <a:rPr spc="-165" dirty="0"/>
              <a:t>man</a:t>
            </a:r>
            <a:r>
              <a:rPr spc="-135" dirty="0"/>
              <a:t>o</a:t>
            </a:r>
            <a:r>
              <a:rPr spc="-40" dirty="0"/>
              <a:t> </a:t>
            </a:r>
            <a:r>
              <a:rPr spc="-114" dirty="0"/>
              <a:t>formando  </a:t>
            </a:r>
            <a:r>
              <a:rPr spc="-140" dirty="0"/>
              <a:t>un</a:t>
            </a:r>
            <a:r>
              <a:rPr spc="-130" dirty="0"/>
              <a:t>a</a:t>
            </a:r>
            <a:r>
              <a:rPr spc="-40" dirty="0"/>
              <a:t> </a:t>
            </a:r>
            <a:r>
              <a:rPr spc="-90" dirty="0"/>
              <a:t>superfici</a:t>
            </a:r>
            <a:r>
              <a:rPr spc="-105" dirty="0"/>
              <a:t>e</a:t>
            </a:r>
            <a:r>
              <a:rPr spc="-40" dirty="0"/>
              <a:t> </a:t>
            </a:r>
            <a:r>
              <a:rPr spc="-90" dirty="0"/>
              <a:t>piatt</a:t>
            </a:r>
            <a:r>
              <a:rPr spc="-110" dirty="0"/>
              <a:t>a</a:t>
            </a:r>
            <a:r>
              <a:rPr spc="-40" dirty="0"/>
              <a:t> </a:t>
            </a:r>
            <a:r>
              <a:rPr spc="-125" dirty="0"/>
              <a:t>con</a:t>
            </a:r>
            <a:r>
              <a:rPr spc="-40" dirty="0"/>
              <a:t> </a:t>
            </a:r>
            <a:r>
              <a:rPr spc="-35" dirty="0"/>
              <a:t>i</a:t>
            </a:r>
            <a:r>
              <a:rPr spc="-30" dirty="0"/>
              <a:t>l</a:t>
            </a:r>
            <a:r>
              <a:rPr spc="-40" dirty="0"/>
              <a:t> </a:t>
            </a:r>
            <a:r>
              <a:rPr spc="-80" dirty="0"/>
              <a:t>pollice  </a:t>
            </a:r>
            <a:r>
              <a:rPr spc="-90" dirty="0"/>
              <a:t>all’interno</a:t>
            </a:r>
          </a:p>
        </p:txBody>
      </p:sp>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48206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8200" y="2140775"/>
            <a:ext cx="3721473" cy="4094699"/>
          </a:xfrm>
          <a:prstGeom prst="rect">
            <a:avLst/>
          </a:prstGeom>
        </p:spPr>
      </p:pic>
      <p:sp>
        <p:nvSpPr>
          <p:cNvPr id="3" name="object 3"/>
          <p:cNvSpPr txBox="1"/>
          <p:nvPr/>
        </p:nvSpPr>
        <p:spPr>
          <a:xfrm>
            <a:off x="530750" y="765607"/>
            <a:ext cx="5489050" cy="772006"/>
          </a:xfrm>
          <a:prstGeom prst="rect">
            <a:avLst/>
          </a:prstGeom>
        </p:spPr>
        <p:txBody>
          <a:bodyPr vert="horz" wrap="square" lIns="0" tIns="27940" rIns="0" bIns="0" rtlCol="0">
            <a:spAutoFit/>
          </a:bodyPr>
          <a:lstStyle/>
          <a:p>
            <a:pPr marL="12700" marR="5080">
              <a:lnSpc>
                <a:spcPts val="2850"/>
              </a:lnSpc>
              <a:spcBef>
                <a:spcPts val="220"/>
              </a:spcBef>
              <a:tabLst>
                <a:tab pos="3070860" algn="l"/>
              </a:tabLst>
            </a:pPr>
            <a:r>
              <a:rPr sz="2400" b="1" spc="15" dirty="0">
                <a:solidFill>
                  <a:srgbClr val="E6481B"/>
                </a:solidFill>
                <a:latin typeface="Roboto Cn"/>
                <a:cs typeface="Roboto Cn"/>
              </a:rPr>
              <a:t>OSTRUZION</a:t>
            </a:r>
            <a:r>
              <a:rPr sz="2400" b="1" spc="20" dirty="0">
                <a:solidFill>
                  <a:srgbClr val="E6481B"/>
                </a:solidFill>
                <a:latin typeface="Roboto Cn"/>
                <a:cs typeface="Roboto Cn"/>
              </a:rPr>
              <a:t>E</a:t>
            </a:r>
            <a:r>
              <a:rPr sz="2400" b="1" spc="15" dirty="0">
                <a:solidFill>
                  <a:srgbClr val="E6481B"/>
                </a:solidFill>
                <a:latin typeface="Roboto Cn"/>
                <a:cs typeface="Roboto Cn"/>
              </a:rPr>
              <a:t> </a:t>
            </a:r>
            <a:r>
              <a:rPr sz="2400" b="1" spc="-45" dirty="0">
                <a:solidFill>
                  <a:srgbClr val="E6481B"/>
                </a:solidFill>
                <a:latin typeface="Roboto Cn"/>
                <a:cs typeface="Roboto Cn"/>
              </a:rPr>
              <a:t>-</a:t>
            </a:r>
            <a:r>
              <a:rPr sz="2400" b="1" spc="15" dirty="0">
                <a:solidFill>
                  <a:srgbClr val="E6481B"/>
                </a:solidFill>
                <a:latin typeface="Roboto Cn"/>
                <a:cs typeface="Roboto Cn"/>
              </a:rPr>
              <a:t> </a:t>
            </a:r>
            <a:r>
              <a:rPr sz="2400" b="1" dirty="0">
                <a:solidFill>
                  <a:srgbClr val="E6481B"/>
                </a:solidFill>
                <a:latin typeface="Roboto Cn"/>
                <a:cs typeface="Roboto Cn"/>
              </a:rPr>
              <a:t>bambin</a:t>
            </a:r>
            <a:r>
              <a:rPr sz="2400" b="1" spc="5" dirty="0">
                <a:solidFill>
                  <a:srgbClr val="E6481B"/>
                </a:solidFill>
                <a:latin typeface="Roboto Cn"/>
                <a:cs typeface="Roboto Cn"/>
              </a:rPr>
              <a:t>o</a:t>
            </a:r>
            <a:r>
              <a:rPr sz="2400" b="1" dirty="0">
                <a:solidFill>
                  <a:srgbClr val="E6481B"/>
                </a:solidFill>
                <a:latin typeface="Roboto Cn"/>
                <a:cs typeface="Roboto Cn"/>
              </a:rPr>
              <a:t>	</a:t>
            </a:r>
            <a:r>
              <a:rPr sz="2400" b="1" spc="15" dirty="0">
                <a:solidFill>
                  <a:srgbClr val="E6481B"/>
                </a:solidFill>
                <a:latin typeface="Roboto Cn"/>
                <a:cs typeface="Roboto Cn"/>
              </a:rPr>
              <a:t>cosciente  </a:t>
            </a:r>
            <a:r>
              <a:rPr sz="2400" b="1" spc="35" dirty="0">
                <a:solidFill>
                  <a:srgbClr val="E6481B"/>
                </a:solidFill>
                <a:latin typeface="Roboto Cn"/>
                <a:cs typeface="Roboto Cn"/>
              </a:rPr>
              <a:t>COMPLETA</a:t>
            </a:r>
            <a:endParaRPr sz="2400" dirty="0">
              <a:latin typeface="Roboto Cn"/>
              <a:cs typeface="Roboto Cn"/>
            </a:endParaRPr>
          </a:p>
        </p:txBody>
      </p:sp>
      <p:sp>
        <p:nvSpPr>
          <p:cNvPr id="4" name="object 4"/>
          <p:cNvSpPr txBox="1">
            <a:spLocks noGrp="1"/>
          </p:cNvSpPr>
          <p:nvPr>
            <p:ph type="subTitle" idx="4"/>
          </p:nvPr>
        </p:nvSpPr>
        <p:spPr>
          <a:prstGeom prst="rect">
            <a:avLst/>
          </a:prstGeom>
        </p:spPr>
        <p:txBody>
          <a:bodyPr vert="horz" wrap="square" lIns="0" tIns="10795" rIns="0" bIns="0" rtlCol="0">
            <a:spAutoFit/>
          </a:bodyPr>
          <a:lstStyle/>
          <a:p>
            <a:pPr marL="4746625" marR="5080">
              <a:lnSpc>
                <a:spcPct val="100699"/>
              </a:lnSpc>
              <a:spcBef>
                <a:spcPts val="85"/>
              </a:spcBef>
            </a:pPr>
            <a:r>
              <a:rPr spc="-105" dirty="0"/>
              <a:t>Far</a:t>
            </a:r>
            <a:r>
              <a:rPr spc="-110" dirty="0"/>
              <a:t>e</a:t>
            </a:r>
            <a:r>
              <a:rPr spc="-40" dirty="0"/>
              <a:t> </a:t>
            </a:r>
            <a:r>
              <a:rPr spc="-145" dirty="0"/>
              <a:t>u</a:t>
            </a:r>
            <a:r>
              <a:rPr spc="-140" dirty="0"/>
              <a:t>n</a:t>
            </a:r>
            <a:r>
              <a:rPr spc="-40" dirty="0"/>
              <a:t> </a:t>
            </a:r>
            <a:r>
              <a:rPr spc="-135" dirty="0"/>
              <a:t>pung</a:t>
            </a:r>
            <a:r>
              <a:rPr spc="-130" dirty="0"/>
              <a:t>o</a:t>
            </a:r>
            <a:r>
              <a:rPr spc="-40" dirty="0"/>
              <a:t> </a:t>
            </a:r>
            <a:r>
              <a:rPr spc="-125" dirty="0"/>
              <a:t>con</a:t>
            </a:r>
            <a:r>
              <a:rPr spc="-40" dirty="0"/>
              <a:t> </a:t>
            </a:r>
            <a:r>
              <a:rPr spc="-50" dirty="0"/>
              <a:t>l</a:t>
            </a:r>
            <a:r>
              <a:rPr spc="-110" dirty="0"/>
              <a:t>a</a:t>
            </a:r>
            <a:r>
              <a:rPr spc="-40" dirty="0"/>
              <a:t> </a:t>
            </a:r>
            <a:r>
              <a:rPr spc="-165" dirty="0"/>
              <a:t>man</a:t>
            </a:r>
            <a:r>
              <a:rPr spc="-135" dirty="0"/>
              <a:t>o</a:t>
            </a:r>
            <a:r>
              <a:rPr spc="-40" dirty="0"/>
              <a:t> </a:t>
            </a:r>
            <a:r>
              <a:rPr spc="-114" dirty="0"/>
              <a:t>formando  </a:t>
            </a:r>
            <a:r>
              <a:rPr spc="-140" dirty="0"/>
              <a:t>un</a:t>
            </a:r>
            <a:r>
              <a:rPr spc="-130" dirty="0"/>
              <a:t>a</a:t>
            </a:r>
            <a:r>
              <a:rPr spc="-40" dirty="0"/>
              <a:t> </a:t>
            </a:r>
            <a:r>
              <a:rPr spc="-90" dirty="0"/>
              <a:t>superfici</a:t>
            </a:r>
            <a:r>
              <a:rPr spc="-105" dirty="0"/>
              <a:t>e</a:t>
            </a:r>
            <a:r>
              <a:rPr spc="-40" dirty="0"/>
              <a:t> </a:t>
            </a:r>
            <a:r>
              <a:rPr spc="-90" dirty="0"/>
              <a:t>piatt</a:t>
            </a:r>
            <a:r>
              <a:rPr spc="-110" dirty="0"/>
              <a:t>a</a:t>
            </a:r>
            <a:r>
              <a:rPr spc="-40" dirty="0"/>
              <a:t> </a:t>
            </a:r>
            <a:r>
              <a:rPr spc="-125" dirty="0"/>
              <a:t>con</a:t>
            </a:r>
            <a:r>
              <a:rPr spc="-40" dirty="0"/>
              <a:t> </a:t>
            </a:r>
            <a:r>
              <a:rPr spc="-35" dirty="0"/>
              <a:t>i</a:t>
            </a:r>
            <a:r>
              <a:rPr spc="-30" dirty="0"/>
              <a:t>l</a:t>
            </a:r>
            <a:r>
              <a:rPr spc="-40" dirty="0"/>
              <a:t> </a:t>
            </a:r>
            <a:r>
              <a:rPr spc="-80" dirty="0"/>
              <a:t>pollice  </a:t>
            </a:r>
            <a:r>
              <a:rPr spc="-90" dirty="0"/>
              <a:t>all’interno</a:t>
            </a:r>
          </a:p>
        </p:txBody>
      </p:sp>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50492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8201" y="2140775"/>
            <a:ext cx="3651998" cy="4094700"/>
          </a:xfrm>
          <a:prstGeom prst="rect">
            <a:avLst/>
          </a:prstGeom>
        </p:spPr>
      </p:pic>
      <p:sp>
        <p:nvSpPr>
          <p:cNvPr id="3" name="object 3"/>
          <p:cNvSpPr txBox="1"/>
          <p:nvPr/>
        </p:nvSpPr>
        <p:spPr>
          <a:xfrm>
            <a:off x="530750" y="765607"/>
            <a:ext cx="5260450" cy="772006"/>
          </a:xfrm>
          <a:prstGeom prst="rect">
            <a:avLst/>
          </a:prstGeom>
        </p:spPr>
        <p:txBody>
          <a:bodyPr vert="horz" wrap="square" lIns="0" tIns="27940" rIns="0" bIns="0" rtlCol="0">
            <a:spAutoFit/>
          </a:bodyPr>
          <a:lstStyle/>
          <a:p>
            <a:pPr marL="12700" marR="5080">
              <a:lnSpc>
                <a:spcPts val="2850"/>
              </a:lnSpc>
              <a:spcBef>
                <a:spcPts val="220"/>
              </a:spcBef>
              <a:tabLst>
                <a:tab pos="3070860" algn="l"/>
              </a:tabLst>
            </a:pPr>
            <a:r>
              <a:rPr sz="2400" b="1" spc="15" dirty="0">
                <a:solidFill>
                  <a:srgbClr val="E6481B"/>
                </a:solidFill>
                <a:latin typeface="Roboto Cn"/>
                <a:cs typeface="Roboto Cn"/>
              </a:rPr>
              <a:t>OSTRUZION</a:t>
            </a:r>
            <a:r>
              <a:rPr sz="2400" b="1" spc="20" dirty="0">
                <a:solidFill>
                  <a:srgbClr val="E6481B"/>
                </a:solidFill>
                <a:latin typeface="Roboto Cn"/>
                <a:cs typeface="Roboto Cn"/>
              </a:rPr>
              <a:t>E</a:t>
            </a:r>
            <a:r>
              <a:rPr sz="2400" b="1" spc="15" dirty="0">
                <a:solidFill>
                  <a:srgbClr val="E6481B"/>
                </a:solidFill>
                <a:latin typeface="Roboto Cn"/>
                <a:cs typeface="Roboto Cn"/>
              </a:rPr>
              <a:t> </a:t>
            </a:r>
            <a:r>
              <a:rPr sz="2400" b="1" spc="-45" dirty="0">
                <a:solidFill>
                  <a:srgbClr val="E6481B"/>
                </a:solidFill>
                <a:latin typeface="Roboto Cn"/>
                <a:cs typeface="Roboto Cn"/>
              </a:rPr>
              <a:t>-</a:t>
            </a:r>
            <a:r>
              <a:rPr sz="2400" b="1" spc="15" dirty="0">
                <a:solidFill>
                  <a:srgbClr val="E6481B"/>
                </a:solidFill>
                <a:latin typeface="Roboto Cn"/>
                <a:cs typeface="Roboto Cn"/>
              </a:rPr>
              <a:t> </a:t>
            </a:r>
            <a:r>
              <a:rPr sz="2400" b="1" dirty="0">
                <a:solidFill>
                  <a:srgbClr val="E6481B"/>
                </a:solidFill>
                <a:latin typeface="Roboto Cn"/>
                <a:cs typeface="Roboto Cn"/>
              </a:rPr>
              <a:t>bambin</a:t>
            </a:r>
            <a:r>
              <a:rPr sz="2400" b="1" spc="5" dirty="0">
                <a:solidFill>
                  <a:srgbClr val="E6481B"/>
                </a:solidFill>
                <a:latin typeface="Roboto Cn"/>
                <a:cs typeface="Roboto Cn"/>
              </a:rPr>
              <a:t>o</a:t>
            </a:r>
            <a:r>
              <a:rPr sz="2400" b="1" dirty="0">
                <a:solidFill>
                  <a:srgbClr val="E6481B"/>
                </a:solidFill>
                <a:latin typeface="Roboto Cn"/>
                <a:cs typeface="Roboto Cn"/>
              </a:rPr>
              <a:t>	</a:t>
            </a:r>
            <a:r>
              <a:rPr sz="2400" b="1" spc="15" dirty="0">
                <a:solidFill>
                  <a:srgbClr val="E6481B"/>
                </a:solidFill>
                <a:latin typeface="Roboto Cn"/>
                <a:cs typeface="Roboto Cn"/>
              </a:rPr>
              <a:t>cosciente  </a:t>
            </a:r>
            <a:r>
              <a:rPr sz="2400" b="1" spc="35" dirty="0">
                <a:solidFill>
                  <a:srgbClr val="E6481B"/>
                </a:solidFill>
                <a:latin typeface="Roboto Cn"/>
                <a:cs typeface="Roboto Cn"/>
              </a:rPr>
              <a:t>COMPLETA</a:t>
            </a:r>
            <a:endParaRPr sz="2400" dirty="0">
              <a:latin typeface="Roboto Cn"/>
              <a:cs typeface="Roboto Cn"/>
            </a:endParaRPr>
          </a:p>
        </p:txBody>
      </p:sp>
      <p:sp>
        <p:nvSpPr>
          <p:cNvPr id="4" name="object 4"/>
          <p:cNvSpPr txBox="1"/>
          <p:nvPr/>
        </p:nvSpPr>
        <p:spPr>
          <a:xfrm>
            <a:off x="5134374" y="3445823"/>
            <a:ext cx="2919095" cy="852169"/>
          </a:xfrm>
          <a:prstGeom prst="rect">
            <a:avLst/>
          </a:prstGeom>
        </p:spPr>
        <p:txBody>
          <a:bodyPr vert="horz" wrap="square" lIns="0" tIns="10795" rIns="0" bIns="0" rtlCol="0">
            <a:spAutoFit/>
          </a:bodyPr>
          <a:lstStyle/>
          <a:p>
            <a:pPr marL="12700" marR="5080">
              <a:lnSpc>
                <a:spcPct val="100699"/>
              </a:lnSpc>
              <a:spcBef>
                <a:spcPts val="85"/>
              </a:spcBef>
            </a:pPr>
            <a:r>
              <a:rPr sz="1800" spc="-100" dirty="0">
                <a:latin typeface="Roboto Lt"/>
                <a:cs typeface="Roboto Lt"/>
              </a:rPr>
              <a:t>Individuar</a:t>
            </a:r>
            <a:r>
              <a:rPr sz="1800" spc="-114" dirty="0">
                <a:latin typeface="Roboto Lt"/>
                <a:cs typeface="Roboto Lt"/>
              </a:rPr>
              <a:t>e</a:t>
            </a:r>
            <a:r>
              <a:rPr sz="1800" spc="-35" dirty="0">
                <a:latin typeface="Roboto Lt"/>
                <a:cs typeface="Roboto Lt"/>
              </a:rPr>
              <a:t> </a:t>
            </a:r>
            <a:r>
              <a:rPr sz="1800" spc="-140" dirty="0">
                <a:latin typeface="Roboto Lt"/>
                <a:cs typeface="Roboto Lt"/>
              </a:rPr>
              <a:t>un</a:t>
            </a:r>
            <a:r>
              <a:rPr sz="1800" spc="-130" dirty="0">
                <a:latin typeface="Roboto Lt"/>
                <a:cs typeface="Roboto Lt"/>
              </a:rPr>
              <a:t>a</a:t>
            </a:r>
            <a:r>
              <a:rPr sz="1800" spc="-40" dirty="0">
                <a:latin typeface="Roboto Lt"/>
                <a:cs typeface="Roboto Lt"/>
              </a:rPr>
              <a:t> </a:t>
            </a:r>
            <a:r>
              <a:rPr sz="1800" spc="-130" dirty="0">
                <a:latin typeface="Roboto Lt"/>
                <a:cs typeface="Roboto Lt"/>
              </a:rPr>
              <a:t>zon</a:t>
            </a:r>
            <a:r>
              <a:rPr sz="1800" spc="-125" dirty="0">
                <a:latin typeface="Roboto Lt"/>
                <a:cs typeface="Roboto Lt"/>
              </a:rPr>
              <a:t>a</a:t>
            </a:r>
            <a:r>
              <a:rPr sz="1800" spc="-40" dirty="0">
                <a:latin typeface="Roboto Lt"/>
                <a:cs typeface="Roboto Lt"/>
              </a:rPr>
              <a:t> </a:t>
            </a:r>
            <a:r>
              <a:rPr sz="1800" spc="-75" dirty="0">
                <a:latin typeface="Roboto Lt"/>
                <a:cs typeface="Roboto Lt"/>
              </a:rPr>
              <a:t>tr</a:t>
            </a:r>
            <a:r>
              <a:rPr sz="1800" spc="-114" dirty="0">
                <a:latin typeface="Roboto Lt"/>
                <a:cs typeface="Roboto Lt"/>
              </a:rPr>
              <a:t>a</a:t>
            </a:r>
            <a:r>
              <a:rPr sz="1800" spc="-35" dirty="0">
                <a:latin typeface="Roboto Lt"/>
                <a:cs typeface="Roboto Lt"/>
              </a:rPr>
              <a:t> </a:t>
            </a:r>
            <a:r>
              <a:rPr sz="1800" spc="-105" dirty="0">
                <a:latin typeface="Roboto Lt"/>
                <a:cs typeface="Roboto Lt"/>
              </a:rPr>
              <a:t>stern</a:t>
            </a:r>
            <a:r>
              <a:rPr sz="1800" spc="-120" dirty="0">
                <a:latin typeface="Roboto Lt"/>
                <a:cs typeface="Roboto Lt"/>
              </a:rPr>
              <a:t>o</a:t>
            </a:r>
            <a:r>
              <a:rPr sz="1800" spc="-40" dirty="0">
                <a:latin typeface="Roboto Lt"/>
                <a:cs typeface="Roboto Lt"/>
              </a:rPr>
              <a:t> </a:t>
            </a:r>
            <a:r>
              <a:rPr sz="1800" spc="-70" dirty="0">
                <a:latin typeface="Roboto Lt"/>
                <a:cs typeface="Roboto Lt"/>
              </a:rPr>
              <a:t>e  </a:t>
            </a:r>
            <a:r>
              <a:rPr sz="1800" spc="-114" dirty="0">
                <a:latin typeface="Roboto Lt"/>
                <a:cs typeface="Roboto Lt"/>
              </a:rPr>
              <a:t>ombelic</a:t>
            </a:r>
            <a:r>
              <a:rPr sz="1800" spc="-120" dirty="0">
                <a:latin typeface="Roboto Lt"/>
                <a:cs typeface="Roboto Lt"/>
              </a:rPr>
              <a:t>o</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80" dirty="0">
                <a:latin typeface="Roboto Lt"/>
                <a:cs typeface="Roboto Lt"/>
              </a:rPr>
              <a:t>pollic</a:t>
            </a:r>
            <a:r>
              <a:rPr sz="1800" spc="-100" dirty="0">
                <a:latin typeface="Roboto Lt"/>
                <a:cs typeface="Roboto Lt"/>
              </a:rPr>
              <a:t>e</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85" dirty="0">
                <a:latin typeface="Roboto Lt"/>
                <a:cs typeface="Roboto Lt"/>
              </a:rPr>
              <a:t>l’indice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40" dirty="0" err="1">
                <a:latin typeface="Roboto Lt"/>
                <a:cs typeface="Roboto Lt"/>
              </a:rPr>
              <a:t>un</a:t>
            </a:r>
            <a:r>
              <a:rPr sz="1800" spc="-130" dirty="0" err="1">
                <a:latin typeface="Roboto Lt"/>
                <a:cs typeface="Roboto Lt"/>
              </a:rPr>
              <a:t>a</a:t>
            </a:r>
            <a:r>
              <a:rPr sz="1800" spc="-40" dirty="0">
                <a:latin typeface="Roboto Lt"/>
                <a:cs typeface="Roboto Lt"/>
              </a:rPr>
              <a:t> </a:t>
            </a:r>
            <a:r>
              <a:rPr lang="it-IT" sz="1800" spc="-40" dirty="0" smtClean="0">
                <a:latin typeface="Roboto Lt"/>
                <a:cs typeface="Roboto Lt"/>
              </a:rPr>
              <a:t> </a:t>
            </a:r>
            <a:r>
              <a:rPr sz="1800" spc="-155" dirty="0" err="1" smtClean="0">
                <a:latin typeface="Roboto Lt"/>
                <a:cs typeface="Roboto Lt"/>
              </a:rPr>
              <a:t>mano</a:t>
            </a:r>
            <a:endParaRPr sz="1800" dirty="0">
              <a:latin typeface="Roboto Lt"/>
              <a:cs typeface="Roboto Lt"/>
            </a:endParaRPr>
          </a:p>
        </p:txBody>
      </p:sp>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48206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5801" y="2133600"/>
            <a:ext cx="3810098" cy="4101899"/>
          </a:xfrm>
          <a:prstGeom prst="rect">
            <a:avLst/>
          </a:prstGeom>
        </p:spPr>
      </p:pic>
      <p:sp>
        <p:nvSpPr>
          <p:cNvPr id="3" name="object 3"/>
          <p:cNvSpPr txBox="1"/>
          <p:nvPr/>
        </p:nvSpPr>
        <p:spPr>
          <a:xfrm>
            <a:off x="530750" y="765607"/>
            <a:ext cx="5412850" cy="772006"/>
          </a:xfrm>
          <a:prstGeom prst="rect">
            <a:avLst/>
          </a:prstGeom>
        </p:spPr>
        <p:txBody>
          <a:bodyPr vert="horz" wrap="square" lIns="0" tIns="27940" rIns="0" bIns="0" rtlCol="0">
            <a:spAutoFit/>
          </a:bodyPr>
          <a:lstStyle/>
          <a:p>
            <a:pPr marL="12700" marR="5080">
              <a:lnSpc>
                <a:spcPts val="2850"/>
              </a:lnSpc>
              <a:spcBef>
                <a:spcPts val="220"/>
              </a:spcBef>
              <a:tabLst>
                <a:tab pos="3070860" algn="l"/>
              </a:tabLst>
            </a:pPr>
            <a:r>
              <a:rPr sz="2400" b="1" spc="15" dirty="0">
                <a:solidFill>
                  <a:srgbClr val="E6481B"/>
                </a:solidFill>
                <a:latin typeface="Roboto Cn"/>
                <a:cs typeface="Roboto Cn"/>
              </a:rPr>
              <a:t>OSTRUZION</a:t>
            </a:r>
            <a:r>
              <a:rPr sz="2400" b="1" spc="20" dirty="0">
                <a:solidFill>
                  <a:srgbClr val="E6481B"/>
                </a:solidFill>
                <a:latin typeface="Roboto Cn"/>
                <a:cs typeface="Roboto Cn"/>
              </a:rPr>
              <a:t>E</a:t>
            </a:r>
            <a:r>
              <a:rPr sz="2400" b="1" spc="15" dirty="0">
                <a:solidFill>
                  <a:srgbClr val="E6481B"/>
                </a:solidFill>
                <a:latin typeface="Roboto Cn"/>
                <a:cs typeface="Roboto Cn"/>
              </a:rPr>
              <a:t> </a:t>
            </a:r>
            <a:r>
              <a:rPr sz="2400" b="1" spc="-45" dirty="0">
                <a:solidFill>
                  <a:srgbClr val="E6481B"/>
                </a:solidFill>
                <a:latin typeface="Roboto Cn"/>
                <a:cs typeface="Roboto Cn"/>
              </a:rPr>
              <a:t>-</a:t>
            </a:r>
            <a:r>
              <a:rPr sz="2400" b="1" spc="15" dirty="0">
                <a:solidFill>
                  <a:srgbClr val="E6481B"/>
                </a:solidFill>
                <a:latin typeface="Roboto Cn"/>
                <a:cs typeface="Roboto Cn"/>
              </a:rPr>
              <a:t> </a:t>
            </a:r>
            <a:r>
              <a:rPr sz="2400" b="1" dirty="0">
                <a:solidFill>
                  <a:srgbClr val="E6481B"/>
                </a:solidFill>
                <a:latin typeface="Roboto Cn"/>
                <a:cs typeface="Roboto Cn"/>
              </a:rPr>
              <a:t>bambin</a:t>
            </a:r>
            <a:r>
              <a:rPr sz="2400" b="1" spc="5" dirty="0">
                <a:solidFill>
                  <a:srgbClr val="E6481B"/>
                </a:solidFill>
                <a:latin typeface="Roboto Cn"/>
                <a:cs typeface="Roboto Cn"/>
              </a:rPr>
              <a:t>o</a:t>
            </a:r>
            <a:r>
              <a:rPr sz="2400" b="1" dirty="0">
                <a:solidFill>
                  <a:srgbClr val="E6481B"/>
                </a:solidFill>
                <a:latin typeface="Roboto Cn"/>
                <a:cs typeface="Roboto Cn"/>
              </a:rPr>
              <a:t>	</a:t>
            </a:r>
            <a:r>
              <a:rPr sz="2400" b="1" spc="15" dirty="0">
                <a:solidFill>
                  <a:srgbClr val="E6481B"/>
                </a:solidFill>
                <a:latin typeface="Roboto Cn"/>
                <a:cs typeface="Roboto Cn"/>
              </a:rPr>
              <a:t>cosciente  </a:t>
            </a:r>
            <a:r>
              <a:rPr sz="2400" b="1" spc="35" dirty="0">
                <a:solidFill>
                  <a:srgbClr val="E6481B"/>
                </a:solidFill>
                <a:latin typeface="Roboto Cn"/>
                <a:cs typeface="Roboto Cn"/>
              </a:rPr>
              <a:t>COMPLETA</a:t>
            </a:r>
            <a:endParaRPr sz="2400" dirty="0">
              <a:latin typeface="Roboto Cn"/>
              <a:cs typeface="Roboto Cn"/>
            </a:endParaRPr>
          </a:p>
        </p:txBody>
      </p:sp>
      <p:sp>
        <p:nvSpPr>
          <p:cNvPr id="4" name="object 4"/>
          <p:cNvSpPr txBox="1"/>
          <p:nvPr/>
        </p:nvSpPr>
        <p:spPr>
          <a:xfrm>
            <a:off x="5134374" y="3445823"/>
            <a:ext cx="3485515" cy="575945"/>
          </a:xfrm>
          <a:prstGeom prst="rect">
            <a:avLst/>
          </a:prstGeom>
        </p:spPr>
        <p:txBody>
          <a:bodyPr vert="horz" wrap="square" lIns="0" tIns="10795" rIns="0" bIns="0" rtlCol="0">
            <a:spAutoFit/>
          </a:bodyPr>
          <a:lstStyle/>
          <a:p>
            <a:pPr marL="12700" marR="5080">
              <a:lnSpc>
                <a:spcPct val="100699"/>
              </a:lnSpc>
              <a:spcBef>
                <a:spcPts val="85"/>
              </a:spcBef>
            </a:pPr>
            <a:r>
              <a:rPr sz="1800" spc="-90" dirty="0">
                <a:latin typeface="Roboto Lt"/>
                <a:cs typeface="Roboto Lt"/>
              </a:rPr>
              <a:t>Inserir</a:t>
            </a:r>
            <a:r>
              <a:rPr sz="1800" spc="-110" dirty="0">
                <a:latin typeface="Roboto Lt"/>
                <a:cs typeface="Roboto Lt"/>
              </a:rPr>
              <a:t>e</a:t>
            </a:r>
            <a:r>
              <a:rPr sz="1800" spc="-35" dirty="0">
                <a:latin typeface="Roboto Lt"/>
                <a:cs typeface="Roboto Lt"/>
              </a:rPr>
              <a:t> </a:t>
            </a:r>
            <a:r>
              <a:rPr sz="1800" spc="-50" dirty="0">
                <a:latin typeface="Roboto Lt"/>
                <a:cs typeface="Roboto Lt"/>
              </a:rPr>
              <a:t>l</a:t>
            </a:r>
            <a:r>
              <a:rPr sz="1800" spc="-110" dirty="0">
                <a:latin typeface="Roboto Lt"/>
                <a:cs typeface="Roboto Lt"/>
              </a:rPr>
              <a:t>a</a:t>
            </a:r>
            <a:r>
              <a:rPr sz="1800" spc="-40" dirty="0">
                <a:latin typeface="Roboto Lt"/>
                <a:cs typeface="Roboto Lt"/>
              </a:rPr>
              <a:t> </a:t>
            </a:r>
            <a:r>
              <a:rPr sz="1800" spc="-165" dirty="0">
                <a:latin typeface="Roboto Lt"/>
                <a:cs typeface="Roboto Lt"/>
              </a:rPr>
              <a:t>man</a:t>
            </a:r>
            <a:r>
              <a:rPr sz="1800" spc="-135" dirty="0">
                <a:latin typeface="Roboto Lt"/>
                <a:cs typeface="Roboto Lt"/>
              </a:rPr>
              <a:t>o</a:t>
            </a:r>
            <a:r>
              <a:rPr sz="1800" spc="-40" dirty="0">
                <a:latin typeface="Roboto Lt"/>
                <a:cs typeface="Roboto Lt"/>
              </a:rPr>
              <a:t> </a:t>
            </a:r>
            <a:r>
              <a:rPr sz="1800" spc="-85" dirty="0">
                <a:latin typeface="Roboto Lt"/>
                <a:cs typeface="Roboto Lt"/>
              </a:rPr>
              <a:t>nell</a:t>
            </a:r>
            <a:r>
              <a:rPr sz="1800" spc="-110" dirty="0">
                <a:latin typeface="Roboto Lt"/>
                <a:cs typeface="Roboto Lt"/>
              </a:rPr>
              <a:t>a</a:t>
            </a:r>
            <a:r>
              <a:rPr sz="1800" spc="-40" dirty="0">
                <a:latin typeface="Roboto Lt"/>
                <a:cs typeface="Roboto Lt"/>
              </a:rPr>
              <a:t> </a:t>
            </a:r>
            <a:r>
              <a:rPr sz="1800" spc="-130" dirty="0">
                <a:latin typeface="Roboto Lt"/>
                <a:cs typeface="Roboto Lt"/>
              </a:rPr>
              <a:t>zon</a:t>
            </a:r>
            <a:r>
              <a:rPr sz="1800" spc="-125" dirty="0">
                <a:latin typeface="Roboto Lt"/>
                <a:cs typeface="Roboto Lt"/>
              </a:rPr>
              <a:t>a</a:t>
            </a:r>
            <a:r>
              <a:rPr sz="1800" spc="-40" dirty="0">
                <a:latin typeface="Roboto Lt"/>
                <a:cs typeface="Roboto Lt"/>
              </a:rPr>
              <a:t> </a:t>
            </a:r>
            <a:r>
              <a:rPr sz="1800" spc="-90" dirty="0">
                <a:latin typeface="Roboto Lt"/>
                <a:cs typeface="Roboto Lt"/>
              </a:rPr>
              <a:t>delimitata  </a:t>
            </a:r>
            <a:r>
              <a:rPr sz="1800" spc="-55" dirty="0">
                <a:latin typeface="Roboto Lt"/>
                <a:cs typeface="Roboto Lt"/>
              </a:rPr>
              <a:t>i</a:t>
            </a:r>
            <a:r>
              <a:rPr sz="1800" spc="-120" dirty="0">
                <a:latin typeface="Roboto Lt"/>
                <a:cs typeface="Roboto Lt"/>
              </a:rPr>
              <a:t>n</a:t>
            </a:r>
            <a:r>
              <a:rPr sz="1800" spc="-40" dirty="0">
                <a:latin typeface="Roboto Lt"/>
                <a:cs typeface="Roboto Lt"/>
              </a:rPr>
              <a:t> </a:t>
            </a:r>
            <a:r>
              <a:rPr sz="1800" spc="-114" dirty="0">
                <a:latin typeface="Roboto Lt"/>
                <a:cs typeface="Roboto Lt"/>
              </a:rPr>
              <a:t>precedenz</a:t>
            </a:r>
            <a:r>
              <a:rPr sz="1800" spc="-120" dirty="0">
                <a:latin typeface="Roboto Lt"/>
                <a:cs typeface="Roboto Lt"/>
              </a:rPr>
              <a:t>a</a:t>
            </a:r>
            <a:r>
              <a:rPr sz="1800" spc="-40" dirty="0">
                <a:latin typeface="Roboto Lt"/>
                <a:cs typeface="Roboto Lt"/>
              </a:rPr>
              <a:t> </a:t>
            </a:r>
            <a:r>
              <a:rPr sz="1800" spc="-75" dirty="0">
                <a:latin typeface="Roboto Lt"/>
                <a:cs typeface="Roboto Lt"/>
              </a:rPr>
              <a:t>tr</a:t>
            </a:r>
            <a:r>
              <a:rPr sz="1800" spc="-114" dirty="0">
                <a:latin typeface="Roboto Lt"/>
                <a:cs typeface="Roboto Lt"/>
              </a:rPr>
              <a:t>a</a:t>
            </a:r>
            <a:r>
              <a:rPr sz="1800" spc="-35" dirty="0">
                <a:latin typeface="Roboto Lt"/>
                <a:cs typeface="Roboto Lt"/>
              </a:rPr>
              <a:t> </a:t>
            </a:r>
            <a:r>
              <a:rPr sz="1800" spc="-50" dirty="0">
                <a:latin typeface="Roboto Lt"/>
                <a:cs typeface="Roboto Lt"/>
              </a:rPr>
              <a:t>l</a:t>
            </a:r>
            <a:r>
              <a:rPr sz="1800" spc="-110" dirty="0">
                <a:latin typeface="Roboto Lt"/>
                <a:cs typeface="Roboto Lt"/>
              </a:rPr>
              <a:t>o</a:t>
            </a:r>
            <a:r>
              <a:rPr sz="1800" spc="-40" dirty="0">
                <a:latin typeface="Roboto Lt"/>
                <a:cs typeface="Roboto Lt"/>
              </a:rPr>
              <a:t> </a:t>
            </a:r>
            <a:r>
              <a:rPr sz="1800" spc="-105" dirty="0">
                <a:latin typeface="Roboto Lt"/>
                <a:cs typeface="Roboto Lt"/>
              </a:rPr>
              <a:t>stern</a:t>
            </a:r>
            <a:r>
              <a:rPr sz="1800" spc="-120" dirty="0">
                <a:latin typeface="Roboto Lt"/>
                <a:cs typeface="Roboto Lt"/>
              </a:rPr>
              <a:t>o</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105" dirty="0">
                <a:latin typeface="Roboto Lt"/>
                <a:cs typeface="Roboto Lt"/>
              </a:rPr>
              <a:t>l’ombelico</a:t>
            </a:r>
            <a:endParaRPr sz="1800">
              <a:latin typeface="Roboto Lt"/>
              <a:cs typeface="Roboto Lt"/>
            </a:endParaRPr>
          </a:p>
        </p:txBody>
      </p:sp>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4662450"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8199" y="2133724"/>
            <a:ext cx="3657699" cy="4101899"/>
          </a:xfrm>
          <a:prstGeom prst="rect">
            <a:avLst/>
          </a:prstGeom>
        </p:spPr>
      </p:pic>
      <p:sp>
        <p:nvSpPr>
          <p:cNvPr id="3" name="object 3"/>
          <p:cNvSpPr txBox="1"/>
          <p:nvPr/>
        </p:nvSpPr>
        <p:spPr>
          <a:xfrm>
            <a:off x="530750" y="765607"/>
            <a:ext cx="5184250" cy="772006"/>
          </a:xfrm>
          <a:prstGeom prst="rect">
            <a:avLst/>
          </a:prstGeom>
        </p:spPr>
        <p:txBody>
          <a:bodyPr vert="horz" wrap="square" lIns="0" tIns="27940" rIns="0" bIns="0" rtlCol="0">
            <a:spAutoFit/>
          </a:bodyPr>
          <a:lstStyle/>
          <a:p>
            <a:pPr marL="12700" marR="5080">
              <a:lnSpc>
                <a:spcPts val="2850"/>
              </a:lnSpc>
              <a:spcBef>
                <a:spcPts val="220"/>
              </a:spcBef>
              <a:tabLst>
                <a:tab pos="3070860" algn="l"/>
              </a:tabLst>
            </a:pPr>
            <a:r>
              <a:rPr sz="2400" b="1" spc="15" dirty="0">
                <a:solidFill>
                  <a:srgbClr val="E6481B"/>
                </a:solidFill>
                <a:latin typeface="Roboto Cn"/>
                <a:cs typeface="Roboto Cn"/>
              </a:rPr>
              <a:t>OSTRUZION</a:t>
            </a:r>
            <a:r>
              <a:rPr sz="2400" b="1" spc="20" dirty="0">
                <a:solidFill>
                  <a:srgbClr val="E6481B"/>
                </a:solidFill>
                <a:latin typeface="Roboto Cn"/>
                <a:cs typeface="Roboto Cn"/>
              </a:rPr>
              <a:t>E</a:t>
            </a:r>
            <a:r>
              <a:rPr sz="2400" b="1" spc="15" dirty="0">
                <a:solidFill>
                  <a:srgbClr val="E6481B"/>
                </a:solidFill>
                <a:latin typeface="Roboto Cn"/>
                <a:cs typeface="Roboto Cn"/>
              </a:rPr>
              <a:t> </a:t>
            </a:r>
            <a:r>
              <a:rPr sz="2400" b="1" spc="-45" dirty="0">
                <a:solidFill>
                  <a:srgbClr val="E6481B"/>
                </a:solidFill>
                <a:latin typeface="Roboto Cn"/>
                <a:cs typeface="Roboto Cn"/>
              </a:rPr>
              <a:t>-</a:t>
            </a:r>
            <a:r>
              <a:rPr sz="2400" b="1" spc="15" dirty="0">
                <a:solidFill>
                  <a:srgbClr val="E6481B"/>
                </a:solidFill>
                <a:latin typeface="Roboto Cn"/>
                <a:cs typeface="Roboto Cn"/>
              </a:rPr>
              <a:t> </a:t>
            </a:r>
            <a:r>
              <a:rPr sz="2400" b="1" dirty="0">
                <a:solidFill>
                  <a:srgbClr val="E6481B"/>
                </a:solidFill>
                <a:latin typeface="Roboto Cn"/>
                <a:cs typeface="Roboto Cn"/>
              </a:rPr>
              <a:t>bambin</a:t>
            </a:r>
            <a:r>
              <a:rPr sz="2400" b="1" spc="5" dirty="0">
                <a:solidFill>
                  <a:srgbClr val="E6481B"/>
                </a:solidFill>
                <a:latin typeface="Roboto Cn"/>
                <a:cs typeface="Roboto Cn"/>
              </a:rPr>
              <a:t>o</a:t>
            </a:r>
            <a:r>
              <a:rPr sz="2400" b="1" dirty="0">
                <a:solidFill>
                  <a:srgbClr val="E6481B"/>
                </a:solidFill>
                <a:latin typeface="Roboto Cn"/>
                <a:cs typeface="Roboto Cn"/>
              </a:rPr>
              <a:t>	</a:t>
            </a:r>
            <a:r>
              <a:rPr sz="2400" b="1" spc="15" dirty="0">
                <a:solidFill>
                  <a:srgbClr val="E6481B"/>
                </a:solidFill>
                <a:latin typeface="Roboto Cn"/>
                <a:cs typeface="Roboto Cn"/>
              </a:rPr>
              <a:t>cosciente  </a:t>
            </a:r>
            <a:r>
              <a:rPr sz="2400" b="1" spc="35" dirty="0">
                <a:solidFill>
                  <a:srgbClr val="E6481B"/>
                </a:solidFill>
                <a:latin typeface="Roboto Cn"/>
                <a:cs typeface="Roboto Cn"/>
              </a:rPr>
              <a:t>COMPLETA</a:t>
            </a:r>
            <a:endParaRPr sz="2400" dirty="0">
              <a:latin typeface="Roboto Cn"/>
              <a:cs typeface="Roboto Cn"/>
            </a:endParaRPr>
          </a:p>
        </p:txBody>
      </p:sp>
      <p:sp>
        <p:nvSpPr>
          <p:cNvPr id="4" name="object 4"/>
          <p:cNvSpPr txBox="1"/>
          <p:nvPr/>
        </p:nvSpPr>
        <p:spPr>
          <a:xfrm>
            <a:off x="5134374" y="3445823"/>
            <a:ext cx="2983865" cy="575945"/>
          </a:xfrm>
          <a:prstGeom prst="rect">
            <a:avLst/>
          </a:prstGeom>
        </p:spPr>
        <p:txBody>
          <a:bodyPr vert="horz" wrap="square" lIns="0" tIns="10795" rIns="0" bIns="0" rtlCol="0">
            <a:spAutoFit/>
          </a:bodyPr>
          <a:lstStyle/>
          <a:p>
            <a:pPr marL="12700" marR="5080">
              <a:lnSpc>
                <a:spcPct val="100699"/>
              </a:lnSpc>
              <a:spcBef>
                <a:spcPts val="85"/>
              </a:spcBef>
            </a:pPr>
            <a:r>
              <a:rPr sz="1800" spc="-114" dirty="0">
                <a:latin typeface="Roboto Lt"/>
                <a:cs typeface="Roboto Lt"/>
              </a:rPr>
              <a:t>Appoggiar</a:t>
            </a:r>
            <a:r>
              <a:rPr sz="1800" spc="-110" dirty="0">
                <a:latin typeface="Roboto Lt"/>
                <a:cs typeface="Roboto Lt"/>
              </a:rPr>
              <a:t>e</a:t>
            </a:r>
            <a:r>
              <a:rPr sz="1800" spc="-40" dirty="0">
                <a:latin typeface="Roboto Lt"/>
                <a:cs typeface="Roboto Lt"/>
              </a:rPr>
              <a:t> </a:t>
            </a:r>
            <a:r>
              <a:rPr sz="1800" spc="-50" dirty="0">
                <a:latin typeface="Roboto Lt"/>
                <a:cs typeface="Roboto Lt"/>
              </a:rPr>
              <a:t>l</a:t>
            </a:r>
            <a:r>
              <a:rPr sz="1800" spc="-110" dirty="0">
                <a:latin typeface="Roboto Lt"/>
                <a:cs typeface="Roboto Lt"/>
              </a:rPr>
              <a:t>a</a:t>
            </a:r>
            <a:r>
              <a:rPr sz="1800" spc="-40" dirty="0">
                <a:latin typeface="Roboto Lt"/>
                <a:cs typeface="Roboto Lt"/>
              </a:rPr>
              <a:t> </a:t>
            </a:r>
            <a:r>
              <a:rPr sz="1800" spc="-165" dirty="0">
                <a:latin typeface="Roboto Lt"/>
                <a:cs typeface="Roboto Lt"/>
              </a:rPr>
              <a:t>man</a:t>
            </a:r>
            <a:r>
              <a:rPr sz="1800" spc="-135" dirty="0">
                <a:latin typeface="Roboto Lt"/>
                <a:cs typeface="Roboto Lt"/>
              </a:rPr>
              <a:t>o</a:t>
            </a:r>
            <a:r>
              <a:rPr sz="1800" spc="-40" dirty="0">
                <a:latin typeface="Roboto Lt"/>
                <a:cs typeface="Roboto Lt"/>
              </a:rPr>
              <a:t> </a:t>
            </a:r>
            <a:r>
              <a:rPr sz="1800" spc="-125" dirty="0">
                <a:latin typeface="Roboto Lt"/>
                <a:cs typeface="Roboto Lt"/>
              </a:rPr>
              <a:t>ch</a:t>
            </a:r>
            <a:r>
              <a:rPr sz="1800" spc="-114" dirty="0">
                <a:latin typeface="Roboto Lt"/>
                <a:cs typeface="Roboto Lt"/>
              </a:rPr>
              <a:t>e</a:t>
            </a:r>
            <a:r>
              <a:rPr sz="1800" spc="-40" dirty="0">
                <a:latin typeface="Roboto Lt"/>
                <a:cs typeface="Roboto Lt"/>
              </a:rPr>
              <a:t> </a:t>
            </a:r>
            <a:r>
              <a:rPr sz="1800" spc="-105" dirty="0">
                <a:latin typeface="Roboto Lt"/>
                <a:cs typeface="Roboto Lt"/>
              </a:rPr>
              <a:t>aveva  </a:t>
            </a:r>
            <a:r>
              <a:rPr sz="1800" spc="-95" dirty="0">
                <a:latin typeface="Roboto Lt"/>
                <a:cs typeface="Roboto Lt"/>
              </a:rPr>
              <a:t>delimitat</a:t>
            </a:r>
            <a:r>
              <a:rPr sz="1800" spc="-114" dirty="0">
                <a:latin typeface="Roboto Lt"/>
                <a:cs typeface="Roboto Lt"/>
              </a:rPr>
              <a:t>o</a:t>
            </a:r>
            <a:r>
              <a:rPr sz="1800" spc="-40" dirty="0">
                <a:latin typeface="Roboto Lt"/>
                <a:cs typeface="Roboto Lt"/>
              </a:rPr>
              <a:t> </a:t>
            </a:r>
            <a:r>
              <a:rPr sz="1800" spc="-50" dirty="0">
                <a:latin typeface="Roboto Lt"/>
                <a:cs typeface="Roboto Lt"/>
              </a:rPr>
              <a:t>l</a:t>
            </a:r>
            <a:r>
              <a:rPr sz="1800" spc="-110" dirty="0">
                <a:latin typeface="Roboto Lt"/>
                <a:cs typeface="Roboto Lt"/>
              </a:rPr>
              <a:t>a</a:t>
            </a:r>
            <a:r>
              <a:rPr sz="1800" spc="-40" dirty="0">
                <a:latin typeface="Roboto Lt"/>
                <a:cs typeface="Roboto Lt"/>
              </a:rPr>
              <a:t> </a:t>
            </a:r>
            <a:r>
              <a:rPr sz="1800" spc="-130" dirty="0">
                <a:latin typeface="Roboto Lt"/>
                <a:cs typeface="Roboto Lt"/>
              </a:rPr>
              <a:t>zon</a:t>
            </a:r>
            <a:r>
              <a:rPr sz="1800" spc="-125" dirty="0">
                <a:latin typeface="Roboto Lt"/>
                <a:cs typeface="Roboto Lt"/>
              </a:rPr>
              <a:t>a</a:t>
            </a:r>
            <a:r>
              <a:rPr sz="1800" spc="-40" dirty="0">
                <a:latin typeface="Roboto Lt"/>
                <a:cs typeface="Roboto Lt"/>
              </a:rPr>
              <a:t> </a:t>
            </a:r>
            <a:r>
              <a:rPr sz="1800" spc="-130" dirty="0">
                <a:latin typeface="Roboto Lt"/>
                <a:cs typeface="Roboto Lt"/>
              </a:rPr>
              <a:t>d</a:t>
            </a:r>
            <a:r>
              <a:rPr sz="1800" spc="-120" dirty="0">
                <a:latin typeface="Roboto Lt"/>
                <a:cs typeface="Roboto Lt"/>
              </a:rPr>
              <a:t>a</a:t>
            </a:r>
            <a:r>
              <a:rPr sz="1800" spc="-40" dirty="0">
                <a:latin typeface="Roboto Lt"/>
                <a:cs typeface="Roboto Lt"/>
              </a:rPr>
              <a:t> </a:t>
            </a:r>
            <a:r>
              <a:rPr sz="1800" spc="-125" dirty="0">
                <a:latin typeface="Roboto Lt"/>
                <a:cs typeface="Roboto Lt"/>
              </a:rPr>
              <a:t>comprimere</a:t>
            </a:r>
            <a:endParaRPr sz="1800">
              <a:latin typeface="Roboto Lt"/>
              <a:cs typeface="Roboto Lt"/>
            </a:endParaRPr>
          </a:p>
        </p:txBody>
      </p:sp>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5002049"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9325" y="1196545"/>
            <a:ext cx="3364865" cy="753110"/>
          </a:xfrm>
          <a:prstGeom prst="rect">
            <a:avLst/>
          </a:prstGeom>
        </p:spPr>
        <p:txBody>
          <a:bodyPr vert="horz" wrap="square" lIns="0" tIns="27940" rIns="0" bIns="0" rtlCol="0">
            <a:spAutoFit/>
          </a:bodyPr>
          <a:lstStyle/>
          <a:p>
            <a:pPr marL="12700" marR="5080">
              <a:lnSpc>
                <a:spcPts val="2850"/>
              </a:lnSpc>
              <a:spcBef>
                <a:spcPts val="220"/>
              </a:spcBef>
            </a:pPr>
            <a:r>
              <a:rPr b="0" spc="-170" dirty="0">
                <a:latin typeface="Roboto"/>
                <a:cs typeface="Roboto"/>
              </a:rPr>
              <a:t>Mantener</a:t>
            </a:r>
            <a:r>
              <a:rPr b="0" spc="-160" dirty="0">
                <a:latin typeface="Roboto"/>
                <a:cs typeface="Roboto"/>
              </a:rPr>
              <a:t>e</a:t>
            </a:r>
            <a:r>
              <a:rPr b="0" spc="-50" dirty="0">
                <a:latin typeface="Roboto"/>
                <a:cs typeface="Roboto"/>
              </a:rPr>
              <a:t> </a:t>
            </a:r>
            <a:r>
              <a:rPr b="0" spc="-210" dirty="0">
                <a:latin typeface="Roboto"/>
                <a:cs typeface="Roboto"/>
              </a:rPr>
              <a:t>u</a:t>
            </a:r>
            <a:r>
              <a:rPr b="0" spc="-204" dirty="0">
                <a:latin typeface="Roboto"/>
                <a:cs typeface="Roboto"/>
              </a:rPr>
              <a:t>n</a:t>
            </a:r>
            <a:r>
              <a:rPr b="0" spc="-50" dirty="0">
                <a:latin typeface="Roboto"/>
                <a:cs typeface="Roboto"/>
              </a:rPr>
              <a:t> </a:t>
            </a:r>
            <a:r>
              <a:rPr b="0" spc="-165" dirty="0">
                <a:latin typeface="Roboto"/>
                <a:cs typeface="Roboto"/>
              </a:rPr>
              <a:t>pes</a:t>
            </a:r>
            <a:r>
              <a:rPr b="0" spc="-170" dirty="0">
                <a:latin typeface="Roboto"/>
                <a:cs typeface="Roboto"/>
              </a:rPr>
              <a:t>o</a:t>
            </a:r>
            <a:r>
              <a:rPr b="0" spc="-50" dirty="0">
                <a:latin typeface="Roboto"/>
                <a:cs typeface="Roboto"/>
              </a:rPr>
              <a:t> </a:t>
            </a:r>
            <a:r>
              <a:rPr b="0" spc="-135" dirty="0">
                <a:latin typeface="Roboto"/>
                <a:cs typeface="Roboto"/>
              </a:rPr>
              <a:t>salutare  </a:t>
            </a:r>
            <a:r>
              <a:rPr b="0" spc="-160" dirty="0">
                <a:latin typeface="Roboto"/>
                <a:cs typeface="Roboto"/>
              </a:rPr>
              <a:t>durant</a:t>
            </a:r>
            <a:r>
              <a:rPr b="0" spc="-165" dirty="0">
                <a:latin typeface="Roboto"/>
                <a:cs typeface="Roboto"/>
              </a:rPr>
              <a:t>e</a:t>
            </a:r>
            <a:r>
              <a:rPr b="0" spc="-50" dirty="0">
                <a:latin typeface="Roboto"/>
                <a:cs typeface="Roboto"/>
              </a:rPr>
              <a:t> </a:t>
            </a:r>
            <a:r>
              <a:rPr b="0" spc="-60" dirty="0">
                <a:latin typeface="Roboto"/>
                <a:cs typeface="Roboto"/>
              </a:rPr>
              <a:t>il</a:t>
            </a:r>
            <a:r>
              <a:rPr b="0" spc="-50" dirty="0">
                <a:latin typeface="Roboto"/>
                <a:cs typeface="Roboto"/>
              </a:rPr>
              <a:t> </a:t>
            </a:r>
            <a:r>
              <a:rPr b="0" spc="-150" dirty="0">
                <a:latin typeface="Roboto"/>
                <a:cs typeface="Roboto"/>
              </a:rPr>
              <a:t>cors</a:t>
            </a:r>
            <a:r>
              <a:rPr b="0" spc="-170" dirty="0">
                <a:latin typeface="Roboto"/>
                <a:cs typeface="Roboto"/>
              </a:rPr>
              <a:t>o</a:t>
            </a:r>
            <a:r>
              <a:rPr b="0" spc="-55" dirty="0">
                <a:latin typeface="Roboto"/>
                <a:cs typeface="Roboto"/>
              </a:rPr>
              <a:t> </a:t>
            </a:r>
            <a:r>
              <a:rPr b="0" spc="-114" dirty="0">
                <a:latin typeface="Roboto"/>
                <a:cs typeface="Roboto"/>
              </a:rPr>
              <a:t>dell</a:t>
            </a:r>
            <a:r>
              <a:rPr b="0" spc="-155" dirty="0">
                <a:latin typeface="Roboto"/>
                <a:cs typeface="Roboto"/>
              </a:rPr>
              <a:t>a</a:t>
            </a:r>
            <a:r>
              <a:rPr b="0" spc="-50" dirty="0">
                <a:latin typeface="Roboto"/>
                <a:cs typeface="Roboto"/>
              </a:rPr>
              <a:t> </a:t>
            </a:r>
            <a:r>
              <a:rPr b="0" spc="-135" dirty="0">
                <a:latin typeface="Roboto"/>
                <a:cs typeface="Roboto"/>
              </a:rPr>
              <a:t>vita</a:t>
            </a:r>
          </a:p>
        </p:txBody>
      </p:sp>
      <p:sp>
        <p:nvSpPr>
          <p:cNvPr id="3" name="object 3"/>
          <p:cNvSpPr txBox="1"/>
          <p:nvPr/>
        </p:nvSpPr>
        <p:spPr>
          <a:xfrm>
            <a:off x="629325" y="2171143"/>
            <a:ext cx="4827270" cy="2785745"/>
          </a:xfrm>
          <a:prstGeom prst="rect">
            <a:avLst/>
          </a:prstGeom>
        </p:spPr>
        <p:txBody>
          <a:bodyPr vert="horz" wrap="square" lIns="0" tIns="12700" rIns="0" bIns="0" rtlCol="0">
            <a:spAutoFit/>
          </a:bodyPr>
          <a:lstStyle/>
          <a:p>
            <a:pPr marL="12700">
              <a:lnSpc>
                <a:spcPct val="100000"/>
              </a:lnSpc>
              <a:spcBef>
                <a:spcPts val="100"/>
              </a:spcBef>
            </a:pPr>
            <a:r>
              <a:rPr sz="1800" spc="-130" dirty="0">
                <a:latin typeface="Roboto Lt"/>
                <a:cs typeface="Roboto Lt"/>
              </a:rPr>
              <a:t>Rimanere</a:t>
            </a:r>
            <a:r>
              <a:rPr sz="1800" spc="-30" dirty="0">
                <a:latin typeface="Roboto Lt"/>
                <a:cs typeface="Roboto Lt"/>
              </a:rPr>
              <a:t> </a:t>
            </a:r>
            <a:r>
              <a:rPr sz="1800" spc="-90" dirty="0">
                <a:latin typeface="Roboto Lt"/>
                <a:cs typeface="Roboto Lt"/>
              </a:rPr>
              <a:t>nell’intervallo</a:t>
            </a:r>
            <a:r>
              <a:rPr sz="1800" spc="-30" dirty="0">
                <a:latin typeface="Roboto Lt"/>
                <a:cs typeface="Roboto Lt"/>
              </a:rPr>
              <a:t> </a:t>
            </a:r>
            <a:r>
              <a:rPr sz="1800" spc="-90" dirty="0">
                <a:latin typeface="Roboto Lt"/>
                <a:cs typeface="Roboto Lt"/>
              </a:rPr>
              <a:t>del</a:t>
            </a:r>
            <a:r>
              <a:rPr sz="1800" spc="-30" dirty="0">
                <a:latin typeface="Roboto Lt"/>
                <a:cs typeface="Roboto Lt"/>
              </a:rPr>
              <a:t> </a:t>
            </a:r>
            <a:r>
              <a:rPr sz="1800" spc="-135" dirty="0">
                <a:latin typeface="Roboto Lt"/>
                <a:cs typeface="Roboto Lt"/>
              </a:rPr>
              <a:t>normopeso</a:t>
            </a:r>
            <a:endParaRPr sz="1800">
              <a:latin typeface="Roboto Lt"/>
              <a:cs typeface="Roboto Lt"/>
            </a:endParaRPr>
          </a:p>
          <a:p>
            <a:pPr marL="12700" marR="882650">
              <a:lnSpc>
                <a:spcPct val="100699"/>
              </a:lnSpc>
            </a:pPr>
            <a:r>
              <a:rPr sz="1800" spc="-105" dirty="0">
                <a:latin typeface="Roboto Lt"/>
                <a:cs typeface="Roboto Lt"/>
              </a:rPr>
              <a:t>è</a:t>
            </a:r>
            <a:r>
              <a:rPr sz="1800" spc="-40" dirty="0">
                <a:latin typeface="Roboto Lt"/>
                <a:cs typeface="Roboto Lt"/>
              </a:rPr>
              <a:t> </a:t>
            </a:r>
            <a:r>
              <a:rPr sz="1800" spc="-140" dirty="0">
                <a:latin typeface="Roboto Lt"/>
                <a:cs typeface="Roboto Lt"/>
              </a:rPr>
              <a:t>un</a:t>
            </a:r>
            <a:r>
              <a:rPr sz="1800" spc="-130" dirty="0">
                <a:latin typeface="Roboto Lt"/>
                <a:cs typeface="Roboto Lt"/>
              </a:rPr>
              <a:t>a</a:t>
            </a:r>
            <a:r>
              <a:rPr sz="1800" spc="-40" dirty="0">
                <a:latin typeface="Roboto Lt"/>
                <a:cs typeface="Roboto Lt"/>
              </a:rPr>
              <a:t> </a:t>
            </a:r>
            <a:r>
              <a:rPr sz="1800" spc="-110" dirty="0">
                <a:latin typeface="Roboto Lt"/>
                <a:cs typeface="Roboto Lt"/>
              </a:rPr>
              <a:t>condizione</a:t>
            </a:r>
            <a:r>
              <a:rPr sz="1800" spc="-40" dirty="0">
                <a:latin typeface="Roboto Lt"/>
                <a:cs typeface="Roboto Lt"/>
              </a:rPr>
              <a:t> </a:t>
            </a:r>
            <a:r>
              <a:rPr sz="1800" spc="-70" dirty="0">
                <a:latin typeface="Roboto Lt"/>
                <a:cs typeface="Roboto Lt"/>
              </a:rPr>
              <a:t>util</a:t>
            </a:r>
            <a:r>
              <a:rPr sz="1800" spc="-100" dirty="0">
                <a:latin typeface="Roboto Lt"/>
                <a:cs typeface="Roboto Lt"/>
              </a:rPr>
              <a:t>e</a:t>
            </a:r>
            <a:r>
              <a:rPr sz="1800" spc="-40" dirty="0">
                <a:latin typeface="Roboto Lt"/>
                <a:cs typeface="Roboto Lt"/>
              </a:rPr>
              <a:t> </a:t>
            </a:r>
            <a:r>
              <a:rPr sz="1800" spc="-120" dirty="0">
                <a:latin typeface="Roboto Lt"/>
                <a:cs typeface="Roboto Lt"/>
              </a:rPr>
              <a:t>pe</a:t>
            </a:r>
            <a:r>
              <a:rPr sz="1800" spc="-75" dirty="0">
                <a:latin typeface="Roboto Lt"/>
                <a:cs typeface="Roboto Lt"/>
              </a:rPr>
              <a:t>r</a:t>
            </a:r>
            <a:r>
              <a:rPr sz="1800" spc="-40" dirty="0">
                <a:latin typeface="Roboto Lt"/>
                <a:cs typeface="Roboto Lt"/>
              </a:rPr>
              <a:t> </a:t>
            </a:r>
            <a:r>
              <a:rPr sz="1800" spc="-100" dirty="0">
                <a:latin typeface="Roboto Lt"/>
                <a:cs typeface="Roboto Lt"/>
              </a:rPr>
              <a:t>prevenir</a:t>
            </a:r>
            <a:r>
              <a:rPr sz="1800" spc="-110" dirty="0">
                <a:latin typeface="Roboto Lt"/>
                <a:cs typeface="Roboto Lt"/>
              </a:rPr>
              <a:t>e</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105" dirty="0">
                <a:latin typeface="Roboto Lt"/>
                <a:cs typeface="Roboto Lt"/>
              </a:rPr>
              <a:t>cancro  e</a:t>
            </a:r>
            <a:r>
              <a:rPr sz="1800" spc="-40" dirty="0">
                <a:latin typeface="Roboto Lt"/>
                <a:cs typeface="Roboto Lt"/>
              </a:rPr>
              <a:t> </a:t>
            </a:r>
            <a:r>
              <a:rPr sz="1800" spc="-75" dirty="0">
                <a:latin typeface="Roboto Lt"/>
                <a:cs typeface="Roboto Lt"/>
              </a:rPr>
              <a:t>altr</a:t>
            </a:r>
            <a:r>
              <a:rPr sz="1800" spc="-105" dirty="0">
                <a:latin typeface="Roboto Lt"/>
                <a:cs typeface="Roboto Lt"/>
              </a:rPr>
              <a:t>e</a:t>
            </a:r>
            <a:r>
              <a:rPr sz="1800" spc="-40" dirty="0">
                <a:latin typeface="Roboto Lt"/>
                <a:cs typeface="Roboto Lt"/>
              </a:rPr>
              <a:t> </a:t>
            </a:r>
            <a:r>
              <a:rPr sz="1800" spc="-100" dirty="0">
                <a:latin typeface="Roboto Lt"/>
                <a:cs typeface="Roboto Lt"/>
              </a:rPr>
              <a:t>patologie</a:t>
            </a:r>
            <a:endParaRPr sz="1800">
              <a:latin typeface="Roboto Lt"/>
              <a:cs typeface="Roboto Lt"/>
            </a:endParaRPr>
          </a:p>
          <a:p>
            <a:pPr marL="12700">
              <a:lnSpc>
                <a:spcPct val="100000"/>
              </a:lnSpc>
              <a:spcBef>
                <a:spcPts val="15"/>
              </a:spcBef>
            </a:pPr>
            <a:r>
              <a:rPr sz="1800" spc="-120" dirty="0">
                <a:latin typeface="Roboto Lt"/>
                <a:cs typeface="Roboto Lt"/>
              </a:rPr>
              <a:t>Quind</a:t>
            </a:r>
            <a:r>
              <a:rPr sz="1800" spc="-50" dirty="0">
                <a:latin typeface="Roboto Lt"/>
                <a:cs typeface="Roboto Lt"/>
              </a:rPr>
              <a:t>i</a:t>
            </a:r>
            <a:r>
              <a:rPr sz="1800" spc="-40" dirty="0">
                <a:latin typeface="Roboto Lt"/>
                <a:cs typeface="Roboto Lt"/>
              </a:rPr>
              <a:t> </a:t>
            </a:r>
            <a:r>
              <a:rPr sz="1800" spc="-120" dirty="0">
                <a:latin typeface="Roboto Lt"/>
                <a:cs typeface="Roboto Lt"/>
              </a:rPr>
              <a:t>dev</a:t>
            </a:r>
            <a:r>
              <a:rPr sz="1800" spc="-125" dirty="0">
                <a:latin typeface="Roboto Lt"/>
                <a:cs typeface="Roboto Lt"/>
              </a:rPr>
              <a:t>o</a:t>
            </a:r>
            <a:r>
              <a:rPr sz="1800" spc="-40" dirty="0">
                <a:latin typeface="Roboto Lt"/>
                <a:cs typeface="Roboto Lt"/>
              </a:rPr>
              <a:t> </a:t>
            </a:r>
            <a:r>
              <a:rPr sz="1800" spc="-90" dirty="0">
                <a:latin typeface="Roboto Lt"/>
                <a:cs typeface="Roboto Lt"/>
              </a:rPr>
              <a:t>evitar</a:t>
            </a:r>
            <a:r>
              <a:rPr sz="1800" spc="-105" dirty="0">
                <a:latin typeface="Roboto Lt"/>
                <a:cs typeface="Roboto Lt"/>
              </a:rPr>
              <a:t>e</a:t>
            </a:r>
            <a:r>
              <a:rPr sz="1800" spc="-40" dirty="0">
                <a:latin typeface="Roboto Lt"/>
                <a:cs typeface="Roboto Lt"/>
              </a:rPr>
              <a:t> </a:t>
            </a:r>
            <a:r>
              <a:rPr sz="1800" spc="-105" dirty="0">
                <a:latin typeface="Roboto Lt"/>
                <a:cs typeface="Roboto Lt"/>
              </a:rPr>
              <a:t>l’eccess</a:t>
            </a:r>
            <a:r>
              <a:rPr sz="1800" spc="-125" dirty="0">
                <a:latin typeface="Roboto Lt"/>
                <a:cs typeface="Roboto Lt"/>
              </a:rPr>
              <a:t>o</a:t>
            </a:r>
            <a:r>
              <a:rPr sz="1800" spc="-40" dirty="0">
                <a:latin typeface="Roboto Lt"/>
                <a:cs typeface="Roboto Lt"/>
              </a:rPr>
              <a:t> </a:t>
            </a:r>
            <a:r>
              <a:rPr sz="1800" spc="-110" dirty="0">
                <a:latin typeface="Roboto Lt"/>
                <a:cs typeface="Roboto Lt"/>
              </a:rPr>
              <a:t>ponderale</a:t>
            </a:r>
            <a:r>
              <a:rPr sz="1800" spc="-40" dirty="0">
                <a:latin typeface="Roboto Lt"/>
                <a:cs typeface="Roboto Lt"/>
              </a:rPr>
              <a:t> </a:t>
            </a:r>
            <a:r>
              <a:rPr sz="1800" spc="-125" dirty="0">
                <a:latin typeface="Roboto Lt"/>
                <a:cs typeface="Roboto Lt"/>
              </a:rPr>
              <a:t>a</a:t>
            </a:r>
            <a:r>
              <a:rPr sz="1800" spc="-40" dirty="0">
                <a:latin typeface="Roboto Lt"/>
                <a:cs typeface="Roboto Lt"/>
              </a:rPr>
              <a:t> </a:t>
            </a:r>
            <a:r>
              <a:rPr sz="1800" spc="-105" dirty="0">
                <a:latin typeface="Roboto Lt"/>
                <a:cs typeface="Roboto Lt"/>
              </a:rPr>
              <a:t>qualsias</a:t>
            </a:r>
            <a:r>
              <a:rPr sz="1800" spc="-50" dirty="0">
                <a:latin typeface="Roboto Lt"/>
                <a:cs typeface="Roboto Lt"/>
              </a:rPr>
              <a:t>i</a:t>
            </a:r>
            <a:r>
              <a:rPr sz="1800" spc="-40" dirty="0">
                <a:latin typeface="Roboto Lt"/>
                <a:cs typeface="Roboto Lt"/>
              </a:rPr>
              <a:t> </a:t>
            </a:r>
            <a:r>
              <a:rPr sz="1800" spc="-100" dirty="0">
                <a:latin typeface="Roboto Lt"/>
                <a:cs typeface="Roboto Lt"/>
              </a:rPr>
              <a:t>età</a:t>
            </a:r>
            <a:endParaRPr sz="1800">
              <a:latin typeface="Roboto Lt"/>
              <a:cs typeface="Roboto Lt"/>
            </a:endParaRPr>
          </a:p>
          <a:p>
            <a:pPr>
              <a:lnSpc>
                <a:spcPct val="100000"/>
              </a:lnSpc>
              <a:spcBef>
                <a:spcPts val="25"/>
              </a:spcBef>
            </a:pPr>
            <a:endParaRPr sz="1800">
              <a:latin typeface="Roboto Lt"/>
              <a:cs typeface="Roboto Lt"/>
            </a:endParaRPr>
          </a:p>
          <a:p>
            <a:pPr marL="12700">
              <a:lnSpc>
                <a:spcPct val="100000"/>
              </a:lnSpc>
              <a:spcBef>
                <a:spcPts val="5"/>
              </a:spcBef>
            </a:pPr>
            <a:r>
              <a:rPr sz="1800" spc="-204" dirty="0">
                <a:latin typeface="Roboto"/>
                <a:cs typeface="Roboto"/>
              </a:rPr>
              <a:t>U</a:t>
            </a:r>
            <a:r>
              <a:rPr sz="1800" spc="-165" dirty="0">
                <a:latin typeface="Roboto"/>
                <a:cs typeface="Roboto"/>
              </a:rPr>
              <a:t>n</a:t>
            </a:r>
            <a:r>
              <a:rPr sz="1800" spc="-40" dirty="0">
                <a:latin typeface="Roboto"/>
                <a:cs typeface="Roboto"/>
              </a:rPr>
              <a:t> </a:t>
            </a:r>
            <a:r>
              <a:rPr sz="1800" spc="-125" dirty="0">
                <a:latin typeface="Roboto"/>
                <a:cs typeface="Roboto"/>
              </a:rPr>
              <a:t>peso</a:t>
            </a:r>
            <a:r>
              <a:rPr sz="1800" spc="-40" dirty="0">
                <a:latin typeface="Roboto"/>
                <a:cs typeface="Roboto"/>
              </a:rPr>
              <a:t> </a:t>
            </a:r>
            <a:r>
              <a:rPr sz="1800" spc="-135" dirty="0">
                <a:latin typeface="Roboto"/>
                <a:cs typeface="Roboto"/>
              </a:rPr>
              <a:t>sano</a:t>
            </a:r>
            <a:r>
              <a:rPr sz="1800" spc="-40" dirty="0">
                <a:latin typeface="Roboto"/>
                <a:cs typeface="Roboto"/>
              </a:rPr>
              <a:t> </a:t>
            </a:r>
            <a:r>
              <a:rPr sz="1800" spc="-114" dirty="0">
                <a:latin typeface="Roboto"/>
                <a:cs typeface="Roboto"/>
              </a:rPr>
              <a:t>s</a:t>
            </a:r>
            <a:r>
              <a:rPr sz="1800" spc="-55" dirty="0">
                <a:latin typeface="Roboto"/>
                <a:cs typeface="Roboto"/>
              </a:rPr>
              <a:t>i</a:t>
            </a:r>
            <a:r>
              <a:rPr sz="1800" spc="-40" dirty="0">
                <a:latin typeface="Roboto"/>
                <a:cs typeface="Roboto"/>
              </a:rPr>
              <a:t> </a:t>
            </a:r>
            <a:r>
              <a:rPr sz="1800" spc="-95" dirty="0">
                <a:latin typeface="Roboto"/>
                <a:cs typeface="Roboto"/>
              </a:rPr>
              <a:t>ottiene:</a:t>
            </a:r>
            <a:endParaRPr sz="1800">
              <a:latin typeface="Roboto"/>
              <a:cs typeface="Roboto"/>
            </a:endParaRPr>
          </a:p>
          <a:p>
            <a:pPr marL="12700" marR="1315720">
              <a:lnSpc>
                <a:spcPct val="100699"/>
              </a:lnSpc>
              <a:buChar char="-"/>
              <a:tabLst>
                <a:tab pos="121920" algn="l"/>
              </a:tabLst>
            </a:pPr>
            <a:r>
              <a:rPr sz="1800" spc="-110" dirty="0">
                <a:solidFill>
                  <a:srgbClr val="E6481B"/>
                </a:solidFill>
                <a:latin typeface="Roboto"/>
                <a:cs typeface="Roboto"/>
              </a:rPr>
              <a:t>bilanciand</a:t>
            </a:r>
            <a:r>
              <a:rPr sz="1800" spc="-130" dirty="0">
                <a:solidFill>
                  <a:srgbClr val="E6481B"/>
                </a:solidFill>
                <a:latin typeface="Roboto"/>
                <a:cs typeface="Roboto"/>
              </a:rPr>
              <a:t>o</a:t>
            </a:r>
            <a:r>
              <a:rPr sz="1800" spc="-40" dirty="0">
                <a:solidFill>
                  <a:srgbClr val="E6481B"/>
                </a:solidFill>
                <a:latin typeface="Roboto"/>
                <a:cs typeface="Roboto"/>
              </a:rPr>
              <a:t> </a:t>
            </a:r>
            <a:r>
              <a:rPr sz="1800" spc="-114" dirty="0">
                <a:solidFill>
                  <a:srgbClr val="E6481B"/>
                </a:solidFill>
                <a:latin typeface="Roboto"/>
                <a:cs typeface="Roboto"/>
              </a:rPr>
              <a:t>apporto</a:t>
            </a:r>
            <a:r>
              <a:rPr sz="1800" spc="-40" dirty="0">
                <a:solidFill>
                  <a:srgbClr val="E6481B"/>
                </a:solidFill>
                <a:latin typeface="Roboto"/>
                <a:cs typeface="Roboto"/>
              </a:rPr>
              <a:t> </a:t>
            </a:r>
            <a:r>
              <a:rPr sz="1800" spc="-105" dirty="0">
                <a:solidFill>
                  <a:srgbClr val="E6481B"/>
                </a:solidFill>
                <a:latin typeface="Roboto"/>
                <a:cs typeface="Roboto"/>
              </a:rPr>
              <a:t>energetic</a:t>
            </a:r>
            <a:r>
              <a:rPr sz="1800" spc="-125" dirty="0">
                <a:solidFill>
                  <a:srgbClr val="E6481B"/>
                </a:solidFill>
                <a:latin typeface="Roboto"/>
                <a:cs typeface="Roboto"/>
              </a:rPr>
              <a:t>o</a:t>
            </a:r>
            <a:r>
              <a:rPr sz="1800" spc="-40" dirty="0">
                <a:solidFill>
                  <a:srgbClr val="E6481B"/>
                </a:solidFill>
                <a:latin typeface="Roboto"/>
                <a:cs typeface="Roboto"/>
              </a:rPr>
              <a:t> </a:t>
            </a:r>
            <a:r>
              <a:rPr sz="1800" spc="-75" dirty="0">
                <a:solidFill>
                  <a:srgbClr val="E6481B"/>
                </a:solidFill>
                <a:latin typeface="Roboto"/>
                <a:cs typeface="Roboto"/>
              </a:rPr>
              <a:t>(cibo)  </a:t>
            </a:r>
            <a:r>
              <a:rPr sz="1800" spc="-100" dirty="0">
                <a:solidFill>
                  <a:srgbClr val="E6481B"/>
                </a:solidFill>
                <a:latin typeface="Roboto"/>
                <a:cs typeface="Roboto"/>
              </a:rPr>
              <a:t>e</a:t>
            </a:r>
            <a:r>
              <a:rPr sz="1800" spc="-40" dirty="0">
                <a:solidFill>
                  <a:srgbClr val="E6481B"/>
                </a:solidFill>
                <a:latin typeface="Roboto"/>
                <a:cs typeface="Roboto"/>
              </a:rPr>
              <a:t> </a:t>
            </a:r>
            <a:r>
              <a:rPr sz="1800" spc="-125" dirty="0">
                <a:solidFill>
                  <a:srgbClr val="E6481B"/>
                </a:solidFill>
                <a:latin typeface="Roboto"/>
                <a:cs typeface="Roboto"/>
              </a:rPr>
              <a:t>spesa</a:t>
            </a:r>
            <a:r>
              <a:rPr sz="1800" spc="-40" dirty="0">
                <a:solidFill>
                  <a:srgbClr val="E6481B"/>
                </a:solidFill>
                <a:latin typeface="Roboto"/>
                <a:cs typeface="Roboto"/>
              </a:rPr>
              <a:t> </a:t>
            </a:r>
            <a:r>
              <a:rPr sz="1800" spc="-110" dirty="0">
                <a:solidFill>
                  <a:srgbClr val="E6481B"/>
                </a:solidFill>
                <a:latin typeface="Roboto"/>
                <a:cs typeface="Roboto"/>
              </a:rPr>
              <a:t>energetica</a:t>
            </a:r>
            <a:r>
              <a:rPr sz="1800" spc="-40" dirty="0">
                <a:solidFill>
                  <a:srgbClr val="E6481B"/>
                </a:solidFill>
                <a:latin typeface="Roboto"/>
                <a:cs typeface="Roboto"/>
              </a:rPr>
              <a:t> </a:t>
            </a:r>
            <a:r>
              <a:rPr sz="1800" spc="-90" dirty="0">
                <a:solidFill>
                  <a:srgbClr val="E6481B"/>
                </a:solidFill>
                <a:latin typeface="Roboto"/>
                <a:cs typeface="Roboto"/>
              </a:rPr>
              <a:t>(attività</a:t>
            </a:r>
            <a:r>
              <a:rPr sz="1800" spc="-40" dirty="0">
                <a:solidFill>
                  <a:srgbClr val="E6481B"/>
                </a:solidFill>
                <a:latin typeface="Roboto"/>
                <a:cs typeface="Roboto"/>
              </a:rPr>
              <a:t> </a:t>
            </a:r>
            <a:r>
              <a:rPr sz="1800" spc="-80" dirty="0">
                <a:solidFill>
                  <a:srgbClr val="E6481B"/>
                </a:solidFill>
                <a:latin typeface="Roboto"/>
                <a:cs typeface="Roboto"/>
              </a:rPr>
              <a:t>fisica)</a:t>
            </a:r>
            <a:endParaRPr sz="1800">
              <a:latin typeface="Roboto"/>
              <a:cs typeface="Roboto"/>
            </a:endParaRPr>
          </a:p>
          <a:p>
            <a:pPr marL="121285" indent="-109220">
              <a:lnSpc>
                <a:spcPct val="100000"/>
              </a:lnSpc>
              <a:spcBef>
                <a:spcPts val="15"/>
              </a:spcBef>
              <a:buChar char="-"/>
              <a:tabLst>
                <a:tab pos="121920" algn="l"/>
              </a:tabLst>
            </a:pPr>
            <a:r>
              <a:rPr sz="1800" spc="-120" dirty="0">
                <a:solidFill>
                  <a:srgbClr val="E6481B"/>
                </a:solidFill>
                <a:latin typeface="Roboto"/>
                <a:cs typeface="Roboto"/>
              </a:rPr>
              <a:t>riducend</a:t>
            </a:r>
            <a:r>
              <a:rPr sz="1800" spc="-130" dirty="0">
                <a:solidFill>
                  <a:srgbClr val="E6481B"/>
                </a:solidFill>
                <a:latin typeface="Roboto"/>
                <a:cs typeface="Roboto"/>
              </a:rPr>
              <a:t>o</a:t>
            </a:r>
            <a:r>
              <a:rPr sz="1800" spc="-40" dirty="0">
                <a:solidFill>
                  <a:srgbClr val="E6481B"/>
                </a:solidFill>
                <a:latin typeface="Roboto"/>
                <a:cs typeface="Roboto"/>
              </a:rPr>
              <a:t> </a:t>
            </a:r>
            <a:r>
              <a:rPr sz="1800" spc="-105" dirty="0">
                <a:solidFill>
                  <a:srgbClr val="E6481B"/>
                </a:solidFill>
                <a:latin typeface="Roboto"/>
                <a:cs typeface="Roboto"/>
              </a:rPr>
              <a:t>l’apporto</a:t>
            </a:r>
            <a:r>
              <a:rPr sz="1800" spc="-40" dirty="0">
                <a:solidFill>
                  <a:srgbClr val="E6481B"/>
                </a:solidFill>
                <a:latin typeface="Roboto"/>
                <a:cs typeface="Roboto"/>
              </a:rPr>
              <a:t> </a:t>
            </a:r>
            <a:r>
              <a:rPr sz="1800" spc="-100" dirty="0">
                <a:solidFill>
                  <a:srgbClr val="E6481B"/>
                </a:solidFill>
                <a:latin typeface="Roboto"/>
                <a:cs typeface="Roboto"/>
              </a:rPr>
              <a:t>calorico</a:t>
            </a:r>
            <a:endParaRPr sz="1800">
              <a:latin typeface="Roboto"/>
              <a:cs typeface="Roboto"/>
            </a:endParaRPr>
          </a:p>
          <a:p>
            <a:pPr marL="121285" indent="-109220">
              <a:lnSpc>
                <a:spcPct val="100000"/>
              </a:lnSpc>
              <a:spcBef>
                <a:spcPts val="15"/>
              </a:spcBef>
              <a:buChar char="-"/>
              <a:tabLst>
                <a:tab pos="121920" algn="l"/>
              </a:tabLst>
            </a:pPr>
            <a:r>
              <a:rPr sz="1800" spc="-140" dirty="0">
                <a:solidFill>
                  <a:srgbClr val="E6481B"/>
                </a:solidFill>
                <a:latin typeface="Roboto"/>
                <a:cs typeface="Roboto"/>
              </a:rPr>
              <a:t>aumentando</a:t>
            </a:r>
            <a:r>
              <a:rPr sz="1800" spc="-40" dirty="0">
                <a:solidFill>
                  <a:srgbClr val="E6481B"/>
                </a:solidFill>
                <a:latin typeface="Roboto"/>
                <a:cs typeface="Roboto"/>
              </a:rPr>
              <a:t> </a:t>
            </a:r>
            <a:r>
              <a:rPr sz="1800" spc="-85" dirty="0">
                <a:solidFill>
                  <a:srgbClr val="E6481B"/>
                </a:solidFill>
                <a:latin typeface="Roboto"/>
                <a:cs typeface="Roboto"/>
              </a:rPr>
              <a:t>l'attività</a:t>
            </a:r>
            <a:r>
              <a:rPr sz="1800" spc="-40" dirty="0">
                <a:solidFill>
                  <a:srgbClr val="E6481B"/>
                </a:solidFill>
                <a:latin typeface="Roboto"/>
                <a:cs typeface="Roboto"/>
              </a:rPr>
              <a:t> </a:t>
            </a:r>
            <a:r>
              <a:rPr sz="1800" spc="-85" dirty="0">
                <a:solidFill>
                  <a:srgbClr val="E6481B"/>
                </a:solidFill>
                <a:latin typeface="Roboto"/>
                <a:cs typeface="Roboto"/>
              </a:rPr>
              <a:t>fisica</a:t>
            </a:r>
            <a:endParaRPr sz="1800">
              <a:latin typeface="Roboto"/>
              <a:cs typeface="Roboto"/>
            </a:endParaRPr>
          </a:p>
        </p:txBody>
      </p:sp>
      <p:pic>
        <p:nvPicPr>
          <p:cNvPr id="4" name="object 4"/>
          <p:cNvPicPr/>
          <p:nvPr/>
        </p:nvPicPr>
        <p:blipFill>
          <a:blip r:embed="rId2" cstate="print"/>
          <a:stretch>
            <a:fillRect/>
          </a:stretch>
        </p:blipFill>
        <p:spPr>
          <a:xfrm>
            <a:off x="5938964" y="1542494"/>
            <a:ext cx="2214599" cy="2428799"/>
          </a:xfrm>
          <a:prstGeom prst="rect">
            <a:avLst/>
          </a:prstGeom>
        </p:spPr>
      </p:pic>
      <p:pic>
        <p:nvPicPr>
          <p:cNvPr id="5" name="object 5"/>
          <p:cNvPicPr/>
          <p:nvPr/>
        </p:nvPicPr>
        <p:blipFill>
          <a:blip r:embed="rId3" cstate="print"/>
          <a:stretch>
            <a:fillRect/>
          </a:stretch>
        </p:blipFill>
        <p:spPr>
          <a:xfrm>
            <a:off x="650797" y="5315951"/>
            <a:ext cx="4995900" cy="1157099"/>
          </a:xfrm>
          <a:prstGeom prst="rect">
            <a:avLst/>
          </a:prstGeom>
        </p:spPr>
      </p:pic>
      <p:pic>
        <p:nvPicPr>
          <p:cNvPr id="6" name="object 6"/>
          <p:cNvPicPr/>
          <p:nvPr/>
        </p:nvPicPr>
        <p:blipFill>
          <a:blip r:embed="rId4" cstate="print"/>
          <a:stretch>
            <a:fillRect/>
          </a:stretch>
        </p:blipFill>
        <p:spPr>
          <a:xfrm>
            <a:off x="0" y="0"/>
            <a:ext cx="9143996" cy="1012323"/>
          </a:xfrm>
          <a:prstGeom prst="rect">
            <a:avLst/>
          </a:prstGeom>
        </p:spPr>
      </p:pic>
      <p:sp>
        <p:nvSpPr>
          <p:cNvPr id="7" name="object 7"/>
          <p:cNvSpPr txBox="1"/>
          <p:nvPr/>
        </p:nvSpPr>
        <p:spPr>
          <a:xfrm>
            <a:off x="132324" y="65913"/>
            <a:ext cx="5735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67442" y="2554441"/>
            <a:ext cx="3362157" cy="2235200"/>
          </a:xfrm>
          <a:prstGeom prst="rect">
            <a:avLst/>
          </a:prstGeom>
        </p:spPr>
        <p:txBody>
          <a:bodyPr vert="horz" wrap="square" lIns="0" tIns="199390" rIns="0" bIns="0" rtlCol="0">
            <a:spAutoFit/>
          </a:bodyPr>
          <a:lstStyle/>
          <a:p>
            <a:pPr marL="702310">
              <a:lnSpc>
                <a:spcPct val="100000"/>
              </a:lnSpc>
              <a:spcBef>
                <a:spcPts val="1570"/>
              </a:spcBef>
            </a:pPr>
            <a:r>
              <a:rPr sz="2400" spc="-195" dirty="0">
                <a:latin typeface="Roboto Lt"/>
                <a:cs typeface="Roboto Lt"/>
              </a:rPr>
              <a:t>ALTERNARE</a:t>
            </a:r>
            <a:endParaRPr sz="2400" dirty="0">
              <a:latin typeface="Roboto Lt"/>
              <a:cs typeface="Roboto Lt"/>
            </a:endParaRPr>
          </a:p>
          <a:p>
            <a:pPr marL="12700" marR="5080" indent="362585">
              <a:lnSpc>
                <a:spcPct val="151000"/>
              </a:lnSpc>
            </a:pPr>
            <a:r>
              <a:rPr sz="2400" spc="-170" dirty="0">
                <a:solidFill>
                  <a:srgbClr val="E6481B"/>
                </a:solidFill>
                <a:latin typeface="Roboto"/>
                <a:cs typeface="Roboto"/>
              </a:rPr>
              <a:t>5</a:t>
            </a:r>
            <a:r>
              <a:rPr sz="2400" spc="-60" dirty="0">
                <a:solidFill>
                  <a:srgbClr val="E6481B"/>
                </a:solidFill>
                <a:latin typeface="Roboto"/>
                <a:cs typeface="Roboto"/>
              </a:rPr>
              <a:t> </a:t>
            </a:r>
            <a:r>
              <a:rPr sz="2400" spc="-175" dirty="0">
                <a:latin typeface="Roboto Lt"/>
                <a:cs typeface="Roboto Lt"/>
              </a:rPr>
              <a:t>COMPRESSIONI  </a:t>
            </a:r>
            <a:r>
              <a:rPr sz="2400" spc="-204" dirty="0">
                <a:latin typeface="Roboto Lt"/>
                <a:cs typeface="Roboto Lt"/>
              </a:rPr>
              <a:t>SUB-DIAFRAMMATICHE</a:t>
            </a:r>
            <a:endParaRPr sz="2400" dirty="0">
              <a:latin typeface="Roboto Lt"/>
              <a:cs typeface="Roboto Lt"/>
            </a:endParaRPr>
          </a:p>
          <a:p>
            <a:pPr marL="131445">
              <a:lnSpc>
                <a:spcPct val="100000"/>
              </a:lnSpc>
              <a:spcBef>
                <a:spcPts val="1470"/>
              </a:spcBef>
            </a:pPr>
            <a:r>
              <a:rPr sz="2400" spc="-165" dirty="0">
                <a:latin typeface="Roboto Lt"/>
                <a:cs typeface="Roboto Lt"/>
              </a:rPr>
              <a:t>(manovra</a:t>
            </a:r>
            <a:r>
              <a:rPr sz="2400" spc="-50" dirty="0">
                <a:latin typeface="Roboto Lt"/>
                <a:cs typeface="Roboto Lt"/>
              </a:rPr>
              <a:t> </a:t>
            </a:r>
            <a:r>
              <a:rPr sz="2400" spc="-155" dirty="0">
                <a:latin typeface="Roboto Lt"/>
                <a:cs typeface="Roboto Lt"/>
              </a:rPr>
              <a:t>d</a:t>
            </a:r>
            <a:r>
              <a:rPr sz="2400" spc="-60" dirty="0">
                <a:latin typeface="Roboto Lt"/>
                <a:cs typeface="Roboto Lt"/>
              </a:rPr>
              <a:t>i</a:t>
            </a:r>
            <a:r>
              <a:rPr sz="2400" spc="-50" dirty="0">
                <a:latin typeface="Roboto Lt"/>
                <a:cs typeface="Roboto Lt"/>
              </a:rPr>
              <a:t> </a:t>
            </a:r>
            <a:r>
              <a:rPr sz="2400" spc="-135" dirty="0">
                <a:latin typeface="Roboto Lt"/>
                <a:cs typeface="Roboto Lt"/>
              </a:rPr>
              <a:t>Heimlich)</a:t>
            </a:r>
            <a:endParaRPr sz="2400" dirty="0">
              <a:latin typeface="Roboto Lt"/>
              <a:cs typeface="Roboto Lt"/>
            </a:endParaRPr>
          </a:p>
        </p:txBody>
      </p:sp>
      <p:sp>
        <p:nvSpPr>
          <p:cNvPr id="3" name="object 3"/>
          <p:cNvSpPr txBox="1">
            <a:spLocks noGrp="1"/>
          </p:cNvSpPr>
          <p:nvPr>
            <p:ph type="title"/>
          </p:nvPr>
        </p:nvSpPr>
        <p:spPr>
          <a:xfrm>
            <a:off x="530750" y="765607"/>
            <a:ext cx="5108050" cy="772006"/>
          </a:xfrm>
          <a:prstGeom prst="rect">
            <a:avLst/>
          </a:prstGeom>
        </p:spPr>
        <p:txBody>
          <a:bodyPr vert="horz" wrap="square" lIns="0" tIns="27940" rIns="0" bIns="0" rtlCol="0">
            <a:spAutoFit/>
          </a:bodyPr>
          <a:lstStyle/>
          <a:p>
            <a:pPr marL="12700" marR="5080">
              <a:lnSpc>
                <a:spcPts val="2850"/>
              </a:lnSpc>
              <a:spcBef>
                <a:spcPts val="220"/>
              </a:spcBef>
              <a:tabLst>
                <a:tab pos="3070860" algn="l"/>
              </a:tabLst>
            </a:pPr>
            <a:r>
              <a:rPr spc="15" dirty="0"/>
              <a:t>OSTRUZION</a:t>
            </a:r>
            <a:r>
              <a:rPr spc="20" dirty="0"/>
              <a:t>E</a:t>
            </a:r>
            <a:r>
              <a:rPr spc="15" dirty="0"/>
              <a:t> </a:t>
            </a:r>
            <a:r>
              <a:rPr spc="-45" dirty="0"/>
              <a:t>-</a:t>
            </a:r>
            <a:r>
              <a:rPr spc="15" dirty="0"/>
              <a:t> </a:t>
            </a:r>
            <a:r>
              <a:rPr dirty="0"/>
              <a:t>bambin</a:t>
            </a:r>
            <a:r>
              <a:rPr spc="5" dirty="0"/>
              <a:t>o</a:t>
            </a:r>
            <a:r>
              <a:rPr dirty="0"/>
              <a:t>	</a:t>
            </a:r>
            <a:r>
              <a:rPr spc="15" dirty="0"/>
              <a:t>cosciente  </a:t>
            </a:r>
            <a:r>
              <a:rPr spc="35" dirty="0"/>
              <a:t>COMPLETA</a:t>
            </a:r>
          </a:p>
        </p:txBody>
      </p:sp>
      <p:pic>
        <p:nvPicPr>
          <p:cNvPr id="4" name="object 4"/>
          <p:cNvPicPr/>
          <p:nvPr/>
        </p:nvPicPr>
        <p:blipFill>
          <a:blip r:embed="rId2" cstate="print"/>
          <a:stretch>
            <a:fillRect/>
          </a:stretch>
        </p:blipFill>
        <p:spPr>
          <a:xfrm>
            <a:off x="1002399" y="2133724"/>
            <a:ext cx="3493499" cy="4101899"/>
          </a:xfrm>
          <a:prstGeom prst="rect">
            <a:avLst/>
          </a:prstGeom>
        </p:spPr>
      </p:pic>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51254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24374" y="1694675"/>
            <a:ext cx="2427899" cy="3311399"/>
          </a:xfrm>
          <a:prstGeom prst="rect">
            <a:avLst/>
          </a:prstGeom>
        </p:spPr>
      </p:pic>
      <p:pic>
        <p:nvPicPr>
          <p:cNvPr id="3" name="object 3"/>
          <p:cNvPicPr/>
          <p:nvPr/>
        </p:nvPicPr>
        <p:blipFill>
          <a:blip r:embed="rId3" cstate="print"/>
          <a:stretch>
            <a:fillRect/>
          </a:stretch>
        </p:blipFill>
        <p:spPr>
          <a:xfrm>
            <a:off x="5674600" y="1694675"/>
            <a:ext cx="2272799" cy="3311399"/>
          </a:xfrm>
          <a:prstGeom prst="rect">
            <a:avLst/>
          </a:prstGeom>
        </p:spPr>
      </p:pic>
      <p:sp>
        <p:nvSpPr>
          <p:cNvPr id="4" name="object 4"/>
          <p:cNvSpPr txBox="1"/>
          <p:nvPr/>
        </p:nvSpPr>
        <p:spPr>
          <a:xfrm>
            <a:off x="1530474" y="5372932"/>
            <a:ext cx="5458460" cy="852169"/>
          </a:xfrm>
          <a:prstGeom prst="rect">
            <a:avLst/>
          </a:prstGeom>
        </p:spPr>
        <p:txBody>
          <a:bodyPr vert="horz" wrap="square" lIns="0" tIns="10795" rIns="0" bIns="0" rtlCol="0">
            <a:spAutoFit/>
          </a:bodyPr>
          <a:lstStyle/>
          <a:p>
            <a:pPr marL="12700" marR="5080">
              <a:lnSpc>
                <a:spcPct val="100699"/>
              </a:lnSpc>
              <a:spcBef>
                <a:spcPts val="85"/>
              </a:spcBef>
            </a:pPr>
            <a:r>
              <a:rPr sz="1800" spc="-120" dirty="0">
                <a:solidFill>
                  <a:srgbClr val="E6481B"/>
                </a:solidFill>
                <a:latin typeface="Roboto"/>
                <a:cs typeface="Roboto"/>
              </a:rPr>
              <a:t>Continuare</a:t>
            </a:r>
            <a:r>
              <a:rPr sz="1800" spc="-5" dirty="0">
                <a:solidFill>
                  <a:srgbClr val="E6481B"/>
                </a:solidFill>
                <a:latin typeface="Roboto"/>
                <a:cs typeface="Roboto"/>
              </a:rPr>
              <a:t> </a:t>
            </a:r>
            <a:r>
              <a:rPr sz="1800" spc="-110" dirty="0">
                <a:latin typeface="Roboto Lt"/>
                <a:cs typeface="Roboto Lt"/>
              </a:rPr>
              <a:t>alternando</a:t>
            </a:r>
            <a:r>
              <a:rPr sz="1800" spc="-30" dirty="0">
                <a:latin typeface="Roboto Lt"/>
                <a:cs typeface="Roboto Lt"/>
              </a:rPr>
              <a:t> </a:t>
            </a:r>
            <a:r>
              <a:rPr sz="1800" spc="-125" dirty="0">
                <a:latin typeface="Roboto Lt"/>
                <a:cs typeface="Roboto Lt"/>
              </a:rPr>
              <a:t>5</a:t>
            </a:r>
            <a:r>
              <a:rPr sz="1800" spc="-35" dirty="0">
                <a:latin typeface="Roboto Lt"/>
                <a:cs typeface="Roboto Lt"/>
              </a:rPr>
              <a:t> </a:t>
            </a:r>
            <a:r>
              <a:rPr sz="1800" spc="-90" dirty="0">
                <a:latin typeface="Roboto Lt"/>
                <a:cs typeface="Roboto Lt"/>
              </a:rPr>
              <a:t>colpi</a:t>
            </a:r>
            <a:r>
              <a:rPr sz="1800" spc="-30" dirty="0">
                <a:latin typeface="Roboto Lt"/>
                <a:cs typeface="Roboto Lt"/>
              </a:rPr>
              <a:t> </a:t>
            </a:r>
            <a:r>
              <a:rPr sz="1800" spc="-95" dirty="0">
                <a:latin typeface="Roboto Lt"/>
                <a:cs typeface="Roboto Lt"/>
              </a:rPr>
              <a:t>interscapolari</a:t>
            </a:r>
            <a:r>
              <a:rPr sz="1800" spc="-35" dirty="0">
                <a:latin typeface="Roboto Lt"/>
                <a:cs typeface="Roboto Lt"/>
              </a:rPr>
              <a:t> </a:t>
            </a:r>
            <a:r>
              <a:rPr sz="1800" spc="-105" dirty="0">
                <a:latin typeface="Roboto Lt"/>
                <a:cs typeface="Roboto Lt"/>
              </a:rPr>
              <a:t>e</a:t>
            </a:r>
            <a:r>
              <a:rPr sz="1800" spc="-30" dirty="0">
                <a:latin typeface="Roboto Lt"/>
                <a:cs typeface="Roboto Lt"/>
              </a:rPr>
              <a:t> </a:t>
            </a:r>
            <a:r>
              <a:rPr sz="1800" spc="-125" dirty="0">
                <a:latin typeface="Roboto Lt"/>
                <a:cs typeface="Roboto Lt"/>
              </a:rPr>
              <a:t>5</a:t>
            </a:r>
            <a:r>
              <a:rPr sz="1800" spc="-35" dirty="0">
                <a:latin typeface="Roboto Lt"/>
                <a:cs typeface="Roboto Lt"/>
              </a:rPr>
              <a:t> </a:t>
            </a:r>
            <a:r>
              <a:rPr sz="1800" spc="-114" dirty="0">
                <a:latin typeface="Roboto Lt"/>
                <a:cs typeface="Roboto Lt"/>
              </a:rPr>
              <a:t>compressioni </a:t>
            </a:r>
            <a:r>
              <a:rPr sz="1800" spc="-425" dirty="0">
                <a:latin typeface="Roboto Lt"/>
                <a:cs typeface="Roboto Lt"/>
              </a:rPr>
              <a:t> </a:t>
            </a:r>
            <a:r>
              <a:rPr sz="1800" spc="-120" dirty="0">
                <a:latin typeface="Roboto Lt"/>
                <a:cs typeface="Roboto Lt"/>
              </a:rPr>
              <a:t>subdiaframmatiche</a:t>
            </a:r>
            <a:r>
              <a:rPr sz="1800" spc="60" dirty="0">
                <a:latin typeface="Roboto Lt"/>
                <a:cs typeface="Roboto Lt"/>
              </a:rPr>
              <a:t> </a:t>
            </a:r>
            <a:r>
              <a:rPr sz="1800" spc="-85" dirty="0">
                <a:latin typeface="Roboto Lt"/>
                <a:cs typeface="Roboto Lt"/>
              </a:rPr>
              <a:t>fino</a:t>
            </a:r>
            <a:r>
              <a:rPr sz="1800" spc="-40" dirty="0">
                <a:latin typeface="Roboto Lt"/>
                <a:cs typeface="Roboto Lt"/>
              </a:rPr>
              <a:t> </a:t>
            </a:r>
            <a:r>
              <a:rPr sz="1800" spc="-125" dirty="0">
                <a:latin typeface="Roboto Lt"/>
                <a:cs typeface="Roboto Lt"/>
              </a:rPr>
              <a:t>a</a:t>
            </a:r>
            <a:r>
              <a:rPr sz="1800" spc="-5" dirty="0">
                <a:latin typeface="Roboto Lt"/>
                <a:cs typeface="Roboto Lt"/>
              </a:rPr>
              <a:t> </a:t>
            </a:r>
            <a:r>
              <a:rPr sz="1800" spc="-114" dirty="0">
                <a:solidFill>
                  <a:srgbClr val="E6481B"/>
                </a:solidFill>
                <a:latin typeface="Roboto"/>
                <a:cs typeface="Roboto"/>
              </a:rPr>
              <a:t>disostruzione</a:t>
            </a:r>
            <a:r>
              <a:rPr sz="1800" spc="-35" dirty="0">
                <a:solidFill>
                  <a:srgbClr val="E6481B"/>
                </a:solidFill>
                <a:latin typeface="Roboto"/>
                <a:cs typeface="Roboto"/>
              </a:rPr>
              <a:t> </a:t>
            </a:r>
            <a:r>
              <a:rPr sz="1800" spc="-130" dirty="0">
                <a:solidFill>
                  <a:srgbClr val="E6481B"/>
                </a:solidFill>
                <a:latin typeface="Roboto"/>
                <a:cs typeface="Roboto"/>
              </a:rPr>
              <a:t>avvenuta</a:t>
            </a:r>
            <a:endParaRPr sz="1800">
              <a:latin typeface="Roboto"/>
              <a:cs typeface="Roboto"/>
            </a:endParaRPr>
          </a:p>
          <a:p>
            <a:pPr marL="12700">
              <a:lnSpc>
                <a:spcPct val="100000"/>
              </a:lnSpc>
              <a:spcBef>
                <a:spcPts val="15"/>
              </a:spcBef>
            </a:pPr>
            <a:r>
              <a:rPr sz="1800" spc="-120" dirty="0">
                <a:latin typeface="Roboto Lt"/>
                <a:cs typeface="Roboto Lt"/>
              </a:rPr>
              <a:t>o</a:t>
            </a:r>
            <a:r>
              <a:rPr sz="1800" spc="-35" dirty="0">
                <a:latin typeface="Roboto Lt"/>
                <a:cs typeface="Roboto Lt"/>
              </a:rPr>
              <a:t> </a:t>
            </a:r>
            <a:r>
              <a:rPr sz="1800" spc="-80" dirty="0">
                <a:solidFill>
                  <a:srgbClr val="E6481B"/>
                </a:solidFill>
                <a:latin typeface="Roboto"/>
                <a:cs typeface="Roboto"/>
              </a:rPr>
              <a:t>fin</a:t>
            </a:r>
            <a:r>
              <a:rPr sz="1800" spc="-114" dirty="0">
                <a:solidFill>
                  <a:srgbClr val="E6481B"/>
                </a:solidFill>
                <a:latin typeface="Roboto"/>
                <a:cs typeface="Roboto"/>
              </a:rPr>
              <a:t>o</a:t>
            </a:r>
            <a:r>
              <a:rPr sz="1800" spc="-40" dirty="0">
                <a:solidFill>
                  <a:srgbClr val="E6481B"/>
                </a:solidFill>
                <a:latin typeface="Roboto"/>
                <a:cs typeface="Roboto"/>
              </a:rPr>
              <a:t> </a:t>
            </a:r>
            <a:r>
              <a:rPr sz="1800" spc="-130" dirty="0">
                <a:solidFill>
                  <a:srgbClr val="E6481B"/>
                </a:solidFill>
                <a:latin typeface="Roboto"/>
                <a:cs typeface="Roboto"/>
              </a:rPr>
              <a:t>a</a:t>
            </a:r>
            <a:r>
              <a:rPr sz="1800" spc="-40" dirty="0">
                <a:solidFill>
                  <a:srgbClr val="E6481B"/>
                </a:solidFill>
                <a:latin typeface="Roboto"/>
                <a:cs typeface="Roboto"/>
              </a:rPr>
              <a:t> </a:t>
            </a:r>
            <a:r>
              <a:rPr sz="1800" spc="-140" dirty="0">
                <a:solidFill>
                  <a:srgbClr val="E6481B"/>
                </a:solidFill>
                <a:latin typeface="Roboto"/>
                <a:cs typeface="Roboto"/>
              </a:rPr>
              <a:t>bambin</a:t>
            </a:r>
            <a:r>
              <a:rPr sz="1800" spc="-135" dirty="0">
                <a:solidFill>
                  <a:srgbClr val="E6481B"/>
                </a:solidFill>
                <a:latin typeface="Roboto"/>
                <a:cs typeface="Roboto"/>
              </a:rPr>
              <a:t>o</a:t>
            </a:r>
            <a:r>
              <a:rPr sz="1800" spc="-40" dirty="0">
                <a:solidFill>
                  <a:srgbClr val="E6481B"/>
                </a:solidFill>
                <a:latin typeface="Roboto"/>
                <a:cs typeface="Roboto"/>
              </a:rPr>
              <a:t> </a:t>
            </a:r>
            <a:r>
              <a:rPr sz="1800" spc="-120" dirty="0">
                <a:solidFill>
                  <a:srgbClr val="E6481B"/>
                </a:solidFill>
                <a:latin typeface="Roboto"/>
                <a:cs typeface="Roboto"/>
              </a:rPr>
              <a:t>INCOSCIENTE</a:t>
            </a:r>
            <a:endParaRPr sz="1800">
              <a:latin typeface="Roboto"/>
              <a:cs typeface="Roboto"/>
            </a:endParaRPr>
          </a:p>
        </p:txBody>
      </p:sp>
      <p:sp>
        <p:nvSpPr>
          <p:cNvPr id="5" name="object 5"/>
          <p:cNvSpPr txBox="1">
            <a:spLocks noGrp="1"/>
          </p:cNvSpPr>
          <p:nvPr>
            <p:ph type="title"/>
          </p:nvPr>
        </p:nvSpPr>
        <p:spPr>
          <a:xfrm>
            <a:off x="530750" y="765607"/>
            <a:ext cx="5336650" cy="772006"/>
          </a:xfrm>
          <a:prstGeom prst="rect">
            <a:avLst/>
          </a:prstGeom>
        </p:spPr>
        <p:txBody>
          <a:bodyPr vert="horz" wrap="square" lIns="0" tIns="27940" rIns="0" bIns="0" rtlCol="0">
            <a:spAutoFit/>
          </a:bodyPr>
          <a:lstStyle/>
          <a:p>
            <a:pPr marL="12700" marR="5080">
              <a:lnSpc>
                <a:spcPts val="2850"/>
              </a:lnSpc>
              <a:spcBef>
                <a:spcPts val="220"/>
              </a:spcBef>
              <a:tabLst>
                <a:tab pos="3070860" algn="l"/>
              </a:tabLst>
            </a:pPr>
            <a:r>
              <a:rPr spc="15" dirty="0"/>
              <a:t>OSTRUZION</a:t>
            </a:r>
            <a:r>
              <a:rPr spc="20" dirty="0"/>
              <a:t>E</a:t>
            </a:r>
            <a:r>
              <a:rPr spc="15" dirty="0"/>
              <a:t> </a:t>
            </a:r>
            <a:r>
              <a:rPr spc="-45" dirty="0"/>
              <a:t>-</a:t>
            </a:r>
            <a:r>
              <a:rPr spc="15" dirty="0"/>
              <a:t> </a:t>
            </a:r>
            <a:r>
              <a:rPr dirty="0"/>
              <a:t>bambin</a:t>
            </a:r>
            <a:r>
              <a:rPr spc="5" dirty="0"/>
              <a:t>o</a:t>
            </a:r>
            <a:r>
              <a:rPr dirty="0"/>
              <a:t>	</a:t>
            </a:r>
            <a:r>
              <a:rPr spc="15" dirty="0"/>
              <a:t>cosciente  </a:t>
            </a:r>
            <a:r>
              <a:rPr spc="35" dirty="0"/>
              <a:t>COMPLETA</a:t>
            </a:r>
          </a:p>
        </p:txBody>
      </p:sp>
      <p:sp>
        <p:nvSpPr>
          <p:cNvPr id="6" name="object 6"/>
          <p:cNvSpPr txBox="1"/>
          <p:nvPr/>
        </p:nvSpPr>
        <p:spPr>
          <a:xfrm>
            <a:off x="3680866" y="1782200"/>
            <a:ext cx="1609725" cy="844550"/>
          </a:xfrm>
          <a:prstGeom prst="rect">
            <a:avLst/>
          </a:prstGeom>
        </p:spPr>
        <p:txBody>
          <a:bodyPr vert="horz" wrap="square" lIns="0" tIns="147955" rIns="0" bIns="0" rtlCol="0">
            <a:spAutoFit/>
          </a:bodyPr>
          <a:lstStyle/>
          <a:p>
            <a:pPr algn="ctr">
              <a:lnSpc>
                <a:spcPct val="100000"/>
              </a:lnSpc>
              <a:spcBef>
                <a:spcPts val="1165"/>
              </a:spcBef>
            </a:pPr>
            <a:r>
              <a:rPr sz="1800" spc="-145" dirty="0">
                <a:latin typeface="Roboto Lt"/>
                <a:cs typeface="Roboto Lt"/>
              </a:rPr>
              <a:t>ALTERNARE</a:t>
            </a:r>
            <a:endParaRPr sz="1800">
              <a:latin typeface="Roboto Lt"/>
              <a:cs typeface="Roboto Lt"/>
            </a:endParaRPr>
          </a:p>
          <a:p>
            <a:pPr algn="ctr">
              <a:lnSpc>
                <a:spcPct val="100000"/>
              </a:lnSpc>
              <a:spcBef>
                <a:spcPts val="1065"/>
              </a:spcBef>
            </a:pPr>
            <a:r>
              <a:rPr sz="1800" spc="-125" dirty="0">
                <a:solidFill>
                  <a:srgbClr val="E6481B"/>
                </a:solidFill>
                <a:latin typeface="Roboto"/>
                <a:cs typeface="Roboto"/>
              </a:rPr>
              <a:t>5</a:t>
            </a:r>
            <a:r>
              <a:rPr sz="1800" spc="-45" dirty="0">
                <a:solidFill>
                  <a:srgbClr val="E6481B"/>
                </a:solidFill>
                <a:latin typeface="Roboto"/>
                <a:cs typeface="Roboto"/>
              </a:rPr>
              <a:t> </a:t>
            </a:r>
            <a:r>
              <a:rPr sz="1800" spc="-145" dirty="0">
                <a:latin typeface="Roboto Lt"/>
                <a:cs typeface="Roboto Lt"/>
              </a:rPr>
              <a:t>COMPRESSIONI</a:t>
            </a:r>
            <a:endParaRPr sz="1800">
              <a:latin typeface="Roboto Lt"/>
              <a:cs typeface="Roboto Lt"/>
            </a:endParaRPr>
          </a:p>
        </p:txBody>
      </p:sp>
      <p:pic>
        <p:nvPicPr>
          <p:cNvPr id="7" name="object 7"/>
          <p:cNvPicPr/>
          <p:nvPr/>
        </p:nvPicPr>
        <p:blipFill>
          <a:blip r:embed="rId4" cstate="print"/>
          <a:stretch>
            <a:fillRect/>
          </a:stretch>
        </p:blipFill>
        <p:spPr>
          <a:xfrm>
            <a:off x="3723080" y="2976425"/>
            <a:ext cx="1526438" cy="747899"/>
          </a:xfrm>
          <a:prstGeom prst="rect">
            <a:avLst/>
          </a:prstGeom>
        </p:spPr>
      </p:pic>
      <p:pic>
        <p:nvPicPr>
          <p:cNvPr id="8" name="object 8"/>
          <p:cNvPicPr/>
          <p:nvPr/>
        </p:nvPicPr>
        <p:blipFill>
          <a:blip r:embed="rId5" cstate="print"/>
          <a:stretch>
            <a:fillRect/>
          </a:stretch>
        </p:blipFill>
        <p:spPr>
          <a:xfrm>
            <a:off x="0" y="0"/>
            <a:ext cx="9143996" cy="1012323"/>
          </a:xfrm>
          <a:prstGeom prst="rect">
            <a:avLst/>
          </a:prstGeom>
        </p:spPr>
      </p:pic>
      <p:sp>
        <p:nvSpPr>
          <p:cNvPr id="9" name="object 9"/>
          <p:cNvSpPr txBox="1"/>
          <p:nvPr/>
        </p:nvSpPr>
        <p:spPr>
          <a:xfrm>
            <a:off x="132325" y="65913"/>
            <a:ext cx="48968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23722" y="2074020"/>
            <a:ext cx="3493492" cy="4161291"/>
          </a:xfrm>
          <a:prstGeom prst="rect">
            <a:avLst/>
          </a:prstGeom>
        </p:spPr>
      </p:pic>
      <p:sp>
        <p:nvSpPr>
          <p:cNvPr id="3" name="object 3"/>
          <p:cNvSpPr txBox="1"/>
          <p:nvPr/>
        </p:nvSpPr>
        <p:spPr>
          <a:xfrm>
            <a:off x="5031915" y="3466869"/>
            <a:ext cx="3502485" cy="575945"/>
          </a:xfrm>
          <a:prstGeom prst="rect">
            <a:avLst/>
          </a:prstGeom>
        </p:spPr>
        <p:txBody>
          <a:bodyPr vert="horz" wrap="square" lIns="0" tIns="10795" rIns="0" bIns="0" rtlCol="0">
            <a:spAutoFit/>
          </a:bodyPr>
          <a:lstStyle/>
          <a:p>
            <a:pPr marL="12700" marR="5080">
              <a:lnSpc>
                <a:spcPct val="100699"/>
              </a:lnSpc>
              <a:spcBef>
                <a:spcPts val="85"/>
              </a:spcBef>
            </a:pPr>
            <a:r>
              <a:rPr sz="1800" spc="-90" dirty="0">
                <a:latin typeface="Roboto Lt"/>
                <a:cs typeface="Roboto Lt"/>
              </a:rPr>
              <a:t>Nell</a:t>
            </a:r>
            <a:r>
              <a:rPr sz="1800" spc="-110" dirty="0">
                <a:latin typeface="Roboto Lt"/>
                <a:cs typeface="Roboto Lt"/>
              </a:rPr>
              <a:t>a</a:t>
            </a:r>
            <a:r>
              <a:rPr sz="1800" spc="-40" dirty="0">
                <a:latin typeface="Roboto Lt"/>
                <a:cs typeface="Roboto Lt"/>
              </a:rPr>
              <a:t> </a:t>
            </a:r>
            <a:r>
              <a:rPr sz="1800" spc="-130" dirty="0">
                <a:latin typeface="Roboto Lt"/>
                <a:cs typeface="Roboto Lt"/>
              </a:rPr>
              <a:t>maggio</a:t>
            </a:r>
            <a:r>
              <a:rPr sz="1800" spc="-80" dirty="0">
                <a:latin typeface="Roboto Lt"/>
                <a:cs typeface="Roboto Lt"/>
              </a:rPr>
              <a:t>r</a:t>
            </a:r>
            <a:r>
              <a:rPr sz="1800" spc="-40" dirty="0">
                <a:latin typeface="Roboto Lt"/>
                <a:cs typeface="Roboto Lt"/>
              </a:rPr>
              <a:t> </a:t>
            </a:r>
            <a:r>
              <a:rPr sz="1800" spc="-100" dirty="0">
                <a:latin typeface="Roboto Lt"/>
                <a:cs typeface="Roboto Lt"/>
              </a:rPr>
              <a:t>part</a:t>
            </a:r>
            <a:r>
              <a:rPr sz="1800" spc="-110" dirty="0">
                <a:latin typeface="Roboto Lt"/>
                <a:cs typeface="Roboto Lt"/>
              </a:rPr>
              <a:t>e</a:t>
            </a:r>
            <a:r>
              <a:rPr sz="1800" spc="-40" dirty="0">
                <a:latin typeface="Roboto Lt"/>
                <a:cs typeface="Roboto Lt"/>
              </a:rPr>
              <a:t> </a:t>
            </a:r>
            <a:r>
              <a:rPr sz="1800" spc="-114" dirty="0">
                <a:latin typeface="Roboto Lt"/>
                <a:cs typeface="Roboto Lt"/>
              </a:rPr>
              <a:t>de</a:t>
            </a:r>
            <a:r>
              <a:rPr sz="1800" spc="-45" dirty="0">
                <a:latin typeface="Roboto Lt"/>
                <a:cs typeface="Roboto Lt"/>
              </a:rPr>
              <a:t>i</a:t>
            </a:r>
            <a:r>
              <a:rPr sz="1800" spc="-40" dirty="0">
                <a:latin typeface="Roboto Lt"/>
                <a:cs typeface="Roboto Lt"/>
              </a:rPr>
              <a:t> </a:t>
            </a:r>
            <a:r>
              <a:rPr sz="1800" spc="-114" dirty="0">
                <a:latin typeface="Roboto Lt"/>
                <a:cs typeface="Roboto Lt"/>
              </a:rPr>
              <a:t>cas</a:t>
            </a:r>
            <a:r>
              <a:rPr sz="1800" spc="-50" dirty="0">
                <a:latin typeface="Roboto Lt"/>
                <a:cs typeface="Roboto Lt"/>
              </a:rPr>
              <a:t>i</a:t>
            </a:r>
            <a:r>
              <a:rPr sz="1800" spc="-40" dirty="0">
                <a:latin typeface="Roboto Lt"/>
                <a:cs typeface="Roboto Lt"/>
              </a:rPr>
              <a:t> </a:t>
            </a:r>
            <a:r>
              <a:rPr sz="1800" spc="-100" dirty="0">
                <a:latin typeface="Roboto Lt"/>
                <a:cs typeface="Roboto Lt"/>
              </a:rPr>
              <a:t>queste  </a:t>
            </a:r>
            <a:r>
              <a:rPr sz="1800" spc="-105" dirty="0">
                <a:latin typeface="Roboto Lt"/>
                <a:cs typeface="Roboto Lt"/>
              </a:rPr>
              <a:t>semplici</a:t>
            </a:r>
            <a:r>
              <a:rPr sz="1800" spc="-40" dirty="0">
                <a:latin typeface="Roboto Lt"/>
                <a:cs typeface="Roboto Lt"/>
              </a:rPr>
              <a:t> </a:t>
            </a:r>
            <a:r>
              <a:rPr sz="1800" spc="-135" dirty="0">
                <a:latin typeface="Roboto Lt"/>
                <a:cs typeface="Roboto Lt"/>
              </a:rPr>
              <a:t>manovre</a:t>
            </a:r>
            <a:r>
              <a:rPr sz="1800" spc="-40" dirty="0">
                <a:latin typeface="Roboto Lt"/>
                <a:cs typeface="Roboto Lt"/>
              </a:rPr>
              <a:t> </a:t>
            </a:r>
            <a:r>
              <a:rPr sz="1800" spc="-130" dirty="0">
                <a:latin typeface="Roboto Lt"/>
                <a:cs typeface="Roboto Lt"/>
              </a:rPr>
              <a:t>sono</a:t>
            </a:r>
            <a:r>
              <a:rPr sz="1800" spc="-40" dirty="0">
                <a:latin typeface="Roboto Lt"/>
                <a:cs typeface="Roboto Lt"/>
              </a:rPr>
              <a:t> </a:t>
            </a:r>
            <a:r>
              <a:rPr sz="1800" spc="-80" dirty="0">
                <a:latin typeface="Roboto Lt"/>
                <a:cs typeface="Roboto Lt"/>
              </a:rPr>
              <a:t>efficaci</a:t>
            </a:r>
            <a:endParaRPr sz="1800" dirty="0">
              <a:latin typeface="Roboto Lt"/>
              <a:cs typeface="Roboto Lt"/>
            </a:endParaRPr>
          </a:p>
        </p:txBody>
      </p:sp>
      <p:sp>
        <p:nvSpPr>
          <p:cNvPr id="4" name="object 4"/>
          <p:cNvSpPr txBox="1"/>
          <p:nvPr/>
        </p:nvSpPr>
        <p:spPr>
          <a:xfrm>
            <a:off x="530748" y="765606"/>
            <a:ext cx="4117452" cy="753110"/>
          </a:xfrm>
          <a:prstGeom prst="rect">
            <a:avLst/>
          </a:prstGeom>
        </p:spPr>
        <p:txBody>
          <a:bodyPr vert="horz" wrap="square" lIns="0" tIns="12700" rIns="0" bIns="0" rtlCol="0">
            <a:spAutoFit/>
          </a:bodyPr>
          <a:lstStyle/>
          <a:p>
            <a:pPr marL="12700">
              <a:lnSpc>
                <a:spcPts val="2865"/>
              </a:lnSpc>
              <a:spcBef>
                <a:spcPts val="100"/>
              </a:spcBef>
            </a:pPr>
            <a:r>
              <a:rPr sz="2400" b="1" spc="15" dirty="0">
                <a:solidFill>
                  <a:srgbClr val="E6471B"/>
                </a:solidFill>
                <a:latin typeface="Roboto Cn"/>
                <a:cs typeface="Roboto Cn"/>
              </a:rPr>
              <a:t>OSTRUZIONE</a:t>
            </a:r>
            <a:r>
              <a:rPr sz="2400" b="1" spc="-15" dirty="0">
                <a:solidFill>
                  <a:srgbClr val="E6471B"/>
                </a:solidFill>
                <a:latin typeface="Roboto Cn"/>
                <a:cs typeface="Roboto Cn"/>
              </a:rPr>
              <a:t> </a:t>
            </a:r>
            <a:r>
              <a:rPr sz="2400" b="1" spc="35" dirty="0">
                <a:solidFill>
                  <a:srgbClr val="E6471B"/>
                </a:solidFill>
                <a:latin typeface="Roboto Cn"/>
                <a:cs typeface="Roboto Cn"/>
              </a:rPr>
              <a:t>COMPLETA</a:t>
            </a:r>
            <a:endParaRPr sz="2400" dirty="0">
              <a:latin typeface="Roboto Cn"/>
              <a:cs typeface="Roboto Cn"/>
            </a:endParaRPr>
          </a:p>
          <a:p>
            <a:pPr marL="12700">
              <a:lnSpc>
                <a:spcPts val="2865"/>
              </a:lnSpc>
            </a:pPr>
            <a:r>
              <a:rPr sz="2400" b="1" spc="15" dirty="0">
                <a:solidFill>
                  <a:srgbClr val="E6471B"/>
                </a:solidFill>
                <a:latin typeface="Roboto Cn"/>
                <a:cs typeface="Roboto Cn"/>
              </a:rPr>
              <a:t>Considerazioni</a:t>
            </a:r>
            <a:endParaRPr sz="2400" dirty="0">
              <a:latin typeface="Roboto Cn"/>
              <a:cs typeface="Roboto Cn"/>
            </a:endParaRPr>
          </a:p>
        </p:txBody>
      </p:sp>
      <p:pic>
        <p:nvPicPr>
          <p:cNvPr id="5" name="object 5"/>
          <p:cNvPicPr/>
          <p:nvPr/>
        </p:nvPicPr>
        <p:blipFill>
          <a:blip r:embed="rId3" cstate="print"/>
          <a:stretch>
            <a:fillRect/>
          </a:stretch>
        </p:blipFill>
        <p:spPr>
          <a:xfrm>
            <a:off x="0" y="0"/>
            <a:ext cx="9143960" cy="1012319"/>
          </a:xfrm>
          <a:prstGeom prst="rect">
            <a:avLst/>
          </a:prstGeom>
        </p:spPr>
      </p:pic>
      <p:sp>
        <p:nvSpPr>
          <p:cNvPr id="6" name="object 6"/>
          <p:cNvSpPr txBox="1"/>
          <p:nvPr/>
        </p:nvSpPr>
        <p:spPr>
          <a:xfrm>
            <a:off x="132324" y="65909"/>
            <a:ext cx="5201676"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0748" y="765606"/>
            <a:ext cx="7241652" cy="772005"/>
          </a:xfrm>
          <a:prstGeom prst="rect">
            <a:avLst/>
          </a:prstGeom>
        </p:spPr>
        <p:txBody>
          <a:bodyPr vert="horz" wrap="square" lIns="0" tIns="27939" rIns="0" bIns="0" rtlCol="0">
            <a:spAutoFit/>
          </a:bodyPr>
          <a:lstStyle/>
          <a:p>
            <a:pPr marL="12700" marR="5080">
              <a:lnSpc>
                <a:spcPts val="2850"/>
              </a:lnSpc>
              <a:spcBef>
                <a:spcPts val="219"/>
              </a:spcBef>
            </a:pPr>
            <a:r>
              <a:rPr sz="2400" b="1" spc="15" dirty="0">
                <a:solidFill>
                  <a:srgbClr val="E6471B"/>
                </a:solidFill>
                <a:latin typeface="Roboto Cn"/>
                <a:cs typeface="Roboto Cn"/>
              </a:rPr>
              <a:t>OSTRUZIONE </a:t>
            </a:r>
            <a:r>
              <a:rPr sz="2400" b="1" spc="-45" dirty="0">
                <a:solidFill>
                  <a:srgbClr val="E6471B"/>
                </a:solidFill>
                <a:latin typeface="Roboto Cn"/>
                <a:cs typeface="Roboto Cn"/>
              </a:rPr>
              <a:t>-</a:t>
            </a:r>
            <a:r>
              <a:rPr sz="2400" b="1" spc="15" dirty="0">
                <a:solidFill>
                  <a:srgbClr val="E6471B"/>
                </a:solidFill>
                <a:latin typeface="Roboto Cn"/>
                <a:cs typeface="Roboto Cn"/>
              </a:rPr>
              <a:t> </a:t>
            </a:r>
            <a:r>
              <a:rPr sz="2400" b="1" dirty="0">
                <a:solidFill>
                  <a:srgbClr val="E6471B"/>
                </a:solidFill>
                <a:latin typeface="Roboto Cn"/>
                <a:cs typeface="Roboto Cn"/>
              </a:rPr>
              <a:t>bambino</a:t>
            </a:r>
            <a:r>
              <a:rPr sz="2400" b="1" spc="20" dirty="0">
                <a:solidFill>
                  <a:srgbClr val="E6471B"/>
                </a:solidFill>
                <a:latin typeface="Roboto Cn"/>
                <a:cs typeface="Roboto Cn"/>
              </a:rPr>
              <a:t> </a:t>
            </a:r>
            <a:r>
              <a:rPr sz="2400" b="1" spc="-55" dirty="0">
                <a:solidFill>
                  <a:srgbClr val="E6471B"/>
                </a:solidFill>
                <a:latin typeface="Roboto Cn"/>
                <a:cs typeface="Roboto Cn"/>
              </a:rPr>
              <a:t>/</a:t>
            </a:r>
            <a:r>
              <a:rPr sz="2400" b="1" spc="20" dirty="0">
                <a:solidFill>
                  <a:srgbClr val="E6471B"/>
                </a:solidFill>
                <a:latin typeface="Roboto Cn"/>
                <a:cs typeface="Roboto Cn"/>
              </a:rPr>
              <a:t> </a:t>
            </a:r>
            <a:r>
              <a:rPr sz="2400" b="1" dirty="0">
                <a:solidFill>
                  <a:srgbClr val="E6471B"/>
                </a:solidFill>
                <a:latin typeface="Roboto Cn"/>
                <a:cs typeface="Roboto Cn"/>
              </a:rPr>
              <a:t>lattante</a:t>
            </a:r>
            <a:r>
              <a:rPr sz="2400" b="1" spc="20" dirty="0">
                <a:solidFill>
                  <a:srgbClr val="E6471B"/>
                </a:solidFill>
                <a:latin typeface="Roboto Cn"/>
                <a:cs typeface="Roboto Cn"/>
              </a:rPr>
              <a:t> </a:t>
            </a:r>
            <a:r>
              <a:rPr sz="2400" b="1" spc="-45" dirty="0">
                <a:solidFill>
                  <a:srgbClr val="E6471B"/>
                </a:solidFill>
                <a:latin typeface="Roboto Cn"/>
                <a:cs typeface="Roboto Cn"/>
              </a:rPr>
              <a:t>-</a:t>
            </a:r>
            <a:r>
              <a:rPr sz="2400" b="1" spc="90" dirty="0">
                <a:solidFill>
                  <a:srgbClr val="E6471B"/>
                </a:solidFill>
                <a:latin typeface="Roboto Cn"/>
                <a:cs typeface="Roboto Cn"/>
              </a:rPr>
              <a:t> </a:t>
            </a:r>
            <a:r>
              <a:rPr sz="2400" b="1" spc="15" dirty="0">
                <a:latin typeface="Roboto Cn"/>
                <a:cs typeface="Roboto Cn"/>
              </a:rPr>
              <a:t>incosciente </a:t>
            </a:r>
            <a:r>
              <a:rPr sz="2400" b="1" spc="-515" dirty="0">
                <a:latin typeface="Roboto Cn"/>
                <a:cs typeface="Roboto Cn"/>
              </a:rPr>
              <a:t> </a:t>
            </a:r>
            <a:r>
              <a:rPr sz="2400" b="1" spc="35" dirty="0">
                <a:solidFill>
                  <a:srgbClr val="E6471B"/>
                </a:solidFill>
                <a:latin typeface="Roboto Cn"/>
                <a:cs typeface="Roboto Cn"/>
              </a:rPr>
              <a:t>COMPLETA</a:t>
            </a:r>
            <a:endParaRPr sz="2400" dirty="0">
              <a:latin typeface="Roboto Cn"/>
              <a:cs typeface="Roboto Cn"/>
            </a:endParaRPr>
          </a:p>
        </p:txBody>
      </p:sp>
      <p:sp>
        <p:nvSpPr>
          <p:cNvPr id="3" name="object 3"/>
          <p:cNvSpPr txBox="1"/>
          <p:nvPr/>
        </p:nvSpPr>
        <p:spPr>
          <a:xfrm>
            <a:off x="3929600" y="2316153"/>
            <a:ext cx="941069" cy="391160"/>
          </a:xfrm>
          <a:prstGeom prst="rect">
            <a:avLst/>
          </a:prstGeom>
        </p:spPr>
        <p:txBody>
          <a:bodyPr vert="horz" wrap="square" lIns="0" tIns="12700" rIns="0" bIns="0" rtlCol="0">
            <a:spAutoFit/>
          </a:bodyPr>
          <a:lstStyle/>
          <a:p>
            <a:pPr marL="12700">
              <a:lnSpc>
                <a:spcPct val="100000"/>
              </a:lnSpc>
              <a:spcBef>
                <a:spcPts val="100"/>
              </a:spcBef>
            </a:pPr>
            <a:r>
              <a:rPr sz="2400" spc="-155" dirty="0">
                <a:latin typeface="Roboto"/>
                <a:cs typeface="Roboto"/>
              </a:rPr>
              <a:t>ATTIVA</a:t>
            </a:r>
            <a:endParaRPr sz="2400">
              <a:latin typeface="Roboto"/>
              <a:cs typeface="Roboto"/>
            </a:endParaRPr>
          </a:p>
        </p:txBody>
      </p:sp>
      <p:pic>
        <p:nvPicPr>
          <p:cNvPr id="4" name="object 4"/>
          <p:cNvPicPr/>
          <p:nvPr/>
        </p:nvPicPr>
        <p:blipFill>
          <a:blip r:embed="rId2" cstate="print"/>
          <a:stretch>
            <a:fillRect/>
          </a:stretch>
        </p:blipFill>
        <p:spPr>
          <a:xfrm>
            <a:off x="0" y="0"/>
            <a:ext cx="9143960" cy="1012319"/>
          </a:xfrm>
          <a:prstGeom prst="rect">
            <a:avLst/>
          </a:prstGeom>
        </p:spPr>
      </p:pic>
      <p:sp>
        <p:nvSpPr>
          <p:cNvPr id="5" name="object 5"/>
          <p:cNvSpPr txBox="1"/>
          <p:nvPr/>
        </p:nvSpPr>
        <p:spPr>
          <a:xfrm>
            <a:off x="132324" y="65909"/>
            <a:ext cx="4973076"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pic>
        <p:nvPicPr>
          <p:cNvPr id="6" name="object 6"/>
          <p:cNvPicPr/>
          <p:nvPr/>
        </p:nvPicPr>
        <p:blipFill>
          <a:blip r:embed="rId3" cstate="print"/>
          <a:stretch>
            <a:fillRect/>
          </a:stretch>
        </p:blipFill>
        <p:spPr>
          <a:xfrm>
            <a:off x="2370540" y="3303936"/>
            <a:ext cx="4218413" cy="1571568"/>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1566" y="2061927"/>
            <a:ext cx="7074634" cy="3061970"/>
          </a:xfrm>
          <a:prstGeom prst="rect">
            <a:avLst/>
          </a:prstGeom>
        </p:spPr>
        <p:txBody>
          <a:bodyPr vert="horz" wrap="square" lIns="0" tIns="10795" rIns="0" bIns="0" rtlCol="0">
            <a:spAutoFit/>
          </a:bodyPr>
          <a:lstStyle/>
          <a:p>
            <a:pPr marL="51435" marR="2430145">
              <a:lnSpc>
                <a:spcPct val="100699"/>
              </a:lnSpc>
              <a:spcBef>
                <a:spcPts val="85"/>
              </a:spcBef>
            </a:pPr>
            <a:r>
              <a:rPr sz="1800" spc="-125" dirty="0">
                <a:solidFill>
                  <a:srgbClr val="E6471B"/>
                </a:solidFill>
                <a:latin typeface="Roboto"/>
                <a:cs typeface="Roboto"/>
              </a:rPr>
              <a:t>L</a:t>
            </a:r>
            <a:r>
              <a:rPr sz="1800" spc="-114" dirty="0">
                <a:solidFill>
                  <a:srgbClr val="E6471B"/>
                </a:solidFill>
                <a:latin typeface="Roboto"/>
                <a:cs typeface="Roboto"/>
              </a:rPr>
              <a:t>e</a:t>
            </a:r>
            <a:r>
              <a:rPr sz="1800" spc="-40" dirty="0">
                <a:solidFill>
                  <a:srgbClr val="E6471B"/>
                </a:solidFill>
                <a:latin typeface="Roboto"/>
                <a:cs typeface="Roboto"/>
              </a:rPr>
              <a:t> </a:t>
            </a:r>
            <a:r>
              <a:rPr sz="1800" spc="-125" dirty="0">
                <a:solidFill>
                  <a:srgbClr val="E6471B"/>
                </a:solidFill>
                <a:latin typeface="Roboto"/>
                <a:cs typeface="Roboto"/>
              </a:rPr>
              <a:t>7</a:t>
            </a:r>
            <a:r>
              <a:rPr sz="1800" spc="-40" dirty="0">
                <a:solidFill>
                  <a:srgbClr val="E6471B"/>
                </a:solidFill>
                <a:latin typeface="Roboto"/>
                <a:cs typeface="Roboto"/>
              </a:rPr>
              <a:t> </a:t>
            </a:r>
            <a:r>
              <a:rPr sz="1800" spc="-100" dirty="0">
                <a:solidFill>
                  <a:srgbClr val="E6471B"/>
                </a:solidFill>
                <a:latin typeface="Roboto"/>
                <a:cs typeface="Roboto"/>
              </a:rPr>
              <a:t>regol</a:t>
            </a:r>
            <a:r>
              <a:rPr sz="1800" spc="-110" dirty="0">
                <a:solidFill>
                  <a:srgbClr val="E6471B"/>
                </a:solidFill>
                <a:latin typeface="Roboto"/>
                <a:cs typeface="Roboto"/>
              </a:rPr>
              <a:t>e</a:t>
            </a:r>
            <a:r>
              <a:rPr sz="1800" spc="-40" dirty="0">
                <a:solidFill>
                  <a:srgbClr val="E6471B"/>
                </a:solidFill>
                <a:latin typeface="Roboto"/>
                <a:cs typeface="Roboto"/>
              </a:rPr>
              <a:t> </a:t>
            </a:r>
            <a:r>
              <a:rPr sz="1800" spc="-110" dirty="0">
                <a:solidFill>
                  <a:srgbClr val="E6471B"/>
                </a:solidFill>
                <a:latin typeface="Roboto"/>
                <a:cs typeface="Roboto"/>
              </a:rPr>
              <a:t>d’or</a:t>
            </a:r>
            <a:r>
              <a:rPr sz="1800" spc="-140" dirty="0">
                <a:solidFill>
                  <a:srgbClr val="E6471B"/>
                </a:solidFill>
                <a:latin typeface="Roboto"/>
                <a:cs typeface="Roboto"/>
              </a:rPr>
              <a:t>o</a:t>
            </a:r>
            <a:r>
              <a:rPr sz="1800" spc="-40" dirty="0">
                <a:solidFill>
                  <a:srgbClr val="E6471B"/>
                </a:solidFill>
                <a:latin typeface="Roboto"/>
                <a:cs typeface="Roboto"/>
              </a:rPr>
              <a:t> </a:t>
            </a:r>
            <a:r>
              <a:rPr sz="1800" spc="-130" dirty="0">
                <a:solidFill>
                  <a:srgbClr val="E6471B"/>
                </a:solidFill>
                <a:latin typeface="Roboto"/>
                <a:cs typeface="Roboto"/>
              </a:rPr>
              <a:t>pe</a:t>
            </a:r>
            <a:r>
              <a:rPr sz="1800" spc="-80" dirty="0">
                <a:solidFill>
                  <a:srgbClr val="E6471B"/>
                </a:solidFill>
                <a:latin typeface="Roboto"/>
                <a:cs typeface="Roboto"/>
              </a:rPr>
              <a:t>r</a:t>
            </a:r>
            <a:r>
              <a:rPr sz="1800" spc="-40" dirty="0">
                <a:solidFill>
                  <a:srgbClr val="E6471B"/>
                </a:solidFill>
                <a:latin typeface="Roboto"/>
                <a:cs typeface="Roboto"/>
              </a:rPr>
              <a:t> </a:t>
            </a:r>
            <a:r>
              <a:rPr sz="1800" spc="-110" dirty="0">
                <a:solidFill>
                  <a:srgbClr val="E6471B"/>
                </a:solidFill>
                <a:latin typeface="Roboto"/>
                <a:cs typeface="Roboto"/>
              </a:rPr>
              <a:t>prevenir</a:t>
            </a:r>
            <a:r>
              <a:rPr sz="1800" spc="-120" dirty="0">
                <a:solidFill>
                  <a:srgbClr val="E6471B"/>
                </a:solidFill>
                <a:latin typeface="Roboto"/>
                <a:cs typeface="Roboto"/>
              </a:rPr>
              <a:t>e</a:t>
            </a:r>
            <a:r>
              <a:rPr sz="1800" spc="-40" dirty="0">
                <a:solidFill>
                  <a:srgbClr val="E6471B"/>
                </a:solidFill>
                <a:latin typeface="Roboto"/>
                <a:cs typeface="Roboto"/>
              </a:rPr>
              <a:t> </a:t>
            </a:r>
            <a:r>
              <a:rPr sz="1800" spc="-45" dirty="0">
                <a:solidFill>
                  <a:srgbClr val="E6471B"/>
                </a:solidFill>
                <a:latin typeface="Roboto"/>
                <a:cs typeface="Roboto"/>
              </a:rPr>
              <a:t>il</a:t>
            </a:r>
            <a:r>
              <a:rPr sz="1800" spc="-40" dirty="0">
                <a:solidFill>
                  <a:srgbClr val="E6471B"/>
                </a:solidFill>
                <a:latin typeface="Roboto"/>
                <a:cs typeface="Roboto"/>
              </a:rPr>
              <a:t> </a:t>
            </a:r>
            <a:r>
              <a:rPr sz="1800" spc="-110" dirty="0">
                <a:solidFill>
                  <a:srgbClr val="E6471B"/>
                </a:solidFill>
                <a:latin typeface="Roboto"/>
                <a:cs typeface="Roboto"/>
              </a:rPr>
              <a:t>soffocamento  </a:t>
            </a:r>
            <a:r>
              <a:rPr sz="1800" spc="-125" dirty="0">
                <a:solidFill>
                  <a:srgbClr val="E6471B"/>
                </a:solidFill>
                <a:latin typeface="Roboto"/>
                <a:cs typeface="Roboto"/>
              </a:rPr>
              <a:t>ne</a:t>
            </a:r>
            <a:r>
              <a:rPr sz="1800" spc="-55" dirty="0">
                <a:solidFill>
                  <a:srgbClr val="E6471B"/>
                </a:solidFill>
                <a:latin typeface="Roboto"/>
                <a:cs typeface="Roboto"/>
              </a:rPr>
              <a:t>i</a:t>
            </a:r>
            <a:r>
              <a:rPr sz="1800" spc="-40" dirty="0">
                <a:solidFill>
                  <a:srgbClr val="E6471B"/>
                </a:solidFill>
                <a:latin typeface="Roboto"/>
                <a:cs typeface="Roboto"/>
              </a:rPr>
              <a:t> </a:t>
            </a:r>
            <a:r>
              <a:rPr sz="1800" spc="-130" dirty="0">
                <a:solidFill>
                  <a:srgbClr val="E6471B"/>
                </a:solidFill>
                <a:latin typeface="Roboto"/>
                <a:cs typeface="Roboto"/>
              </a:rPr>
              <a:t>bambini</a:t>
            </a:r>
            <a:endParaRPr sz="1800" dirty="0">
              <a:latin typeface="Roboto"/>
              <a:cs typeface="Roboto"/>
            </a:endParaRPr>
          </a:p>
          <a:p>
            <a:pPr>
              <a:lnSpc>
                <a:spcPct val="100000"/>
              </a:lnSpc>
              <a:spcBef>
                <a:spcPts val="25"/>
              </a:spcBef>
            </a:pPr>
            <a:endParaRPr sz="1800" dirty="0">
              <a:latin typeface="Roboto"/>
              <a:cs typeface="Roboto"/>
            </a:endParaRPr>
          </a:p>
          <a:p>
            <a:pPr marL="394335" indent="-382270">
              <a:lnSpc>
                <a:spcPct val="100000"/>
              </a:lnSpc>
              <a:spcBef>
                <a:spcPts val="5"/>
              </a:spcBef>
              <a:buAutoNum type="arabicPeriod"/>
              <a:tabLst>
                <a:tab pos="394335" algn="l"/>
                <a:tab pos="394970" algn="l"/>
              </a:tabLst>
            </a:pPr>
            <a:r>
              <a:rPr sz="1800" spc="-150" dirty="0">
                <a:latin typeface="Roboto Lt"/>
                <a:cs typeface="Roboto Lt"/>
              </a:rPr>
              <a:t>No</a:t>
            </a:r>
            <a:r>
              <a:rPr sz="1800" spc="-130" dirty="0">
                <a:latin typeface="Roboto Lt"/>
                <a:cs typeface="Roboto Lt"/>
              </a:rPr>
              <a:t>n</a:t>
            </a:r>
            <a:r>
              <a:rPr sz="1800" spc="-40" dirty="0">
                <a:latin typeface="Roboto Lt"/>
                <a:cs typeface="Roboto Lt"/>
              </a:rPr>
              <a:t> </a:t>
            </a:r>
            <a:r>
              <a:rPr sz="1800" spc="-70" dirty="0">
                <a:latin typeface="Roboto Lt"/>
                <a:cs typeface="Roboto Lt"/>
              </a:rPr>
              <a:t>farl</a:t>
            </a:r>
            <a:r>
              <a:rPr sz="1800" spc="-40" dirty="0">
                <a:latin typeface="Roboto Lt"/>
                <a:cs typeface="Roboto Lt"/>
              </a:rPr>
              <a:t>i </a:t>
            </a:r>
            <a:r>
              <a:rPr sz="1800" spc="-125" dirty="0">
                <a:latin typeface="Roboto Lt"/>
                <a:cs typeface="Roboto Lt"/>
              </a:rPr>
              <a:t>mangiar</a:t>
            </a:r>
            <a:r>
              <a:rPr sz="1800" spc="-114" dirty="0">
                <a:latin typeface="Roboto Lt"/>
                <a:cs typeface="Roboto Lt"/>
              </a:rPr>
              <a:t>e</a:t>
            </a:r>
            <a:r>
              <a:rPr sz="1800" spc="-40" dirty="0">
                <a:latin typeface="Roboto Lt"/>
                <a:cs typeface="Roboto Lt"/>
              </a:rPr>
              <a:t> </a:t>
            </a:r>
            <a:r>
              <a:rPr sz="1800" spc="-130" dirty="0">
                <a:latin typeface="Roboto Lt"/>
                <a:cs typeface="Roboto Lt"/>
              </a:rPr>
              <a:t>d</a:t>
            </a:r>
            <a:r>
              <a:rPr sz="1800" spc="-120" dirty="0">
                <a:latin typeface="Roboto Lt"/>
                <a:cs typeface="Roboto Lt"/>
              </a:rPr>
              <a:t>a</a:t>
            </a:r>
            <a:r>
              <a:rPr sz="1800" spc="-40" dirty="0">
                <a:latin typeface="Roboto Lt"/>
                <a:cs typeface="Roboto Lt"/>
              </a:rPr>
              <a:t> </a:t>
            </a:r>
            <a:r>
              <a:rPr sz="1800" spc="-80" dirty="0">
                <a:latin typeface="Roboto Lt"/>
                <a:cs typeface="Roboto Lt"/>
              </a:rPr>
              <a:t>soli</a:t>
            </a:r>
            <a:endParaRPr sz="1800" dirty="0">
              <a:latin typeface="Roboto Lt"/>
              <a:cs typeface="Roboto Lt"/>
            </a:endParaRPr>
          </a:p>
          <a:p>
            <a:pPr marL="394335" indent="-382270">
              <a:lnSpc>
                <a:spcPct val="100000"/>
              </a:lnSpc>
              <a:spcBef>
                <a:spcPts val="15"/>
              </a:spcBef>
              <a:buAutoNum type="arabicPeriod"/>
              <a:tabLst>
                <a:tab pos="394335" algn="l"/>
                <a:tab pos="394970" algn="l"/>
              </a:tabLst>
            </a:pPr>
            <a:r>
              <a:rPr sz="1800" spc="-150" dirty="0">
                <a:latin typeface="Roboto Lt"/>
                <a:cs typeface="Roboto Lt"/>
              </a:rPr>
              <a:t>No</a:t>
            </a:r>
            <a:r>
              <a:rPr sz="1800" spc="-130" dirty="0">
                <a:latin typeface="Roboto Lt"/>
                <a:cs typeface="Roboto Lt"/>
              </a:rPr>
              <a:t>n</a:t>
            </a:r>
            <a:r>
              <a:rPr sz="1800" spc="-40" dirty="0">
                <a:latin typeface="Roboto Lt"/>
                <a:cs typeface="Roboto Lt"/>
              </a:rPr>
              <a:t> </a:t>
            </a:r>
            <a:r>
              <a:rPr sz="1800" spc="-70" dirty="0">
                <a:latin typeface="Roboto Lt"/>
                <a:cs typeface="Roboto Lt"/>
              </a:rPr>
              <a:t>farl</a:t>
            </a:r>
            <a:r>
              <a:rPr sz="1800" spc="-40" dirty="0">
                <a:latin typeface="Roboto Lt"/>
                <a:cs typeface="Roboto Lt"/>
              </a:rPr>
              <a:t>i</a:t>
            </a:r>
            <a:r>
              <a:rPr sz="1800" dirty="0">
                <a:latin typeface="Roboto Lt"/>
                <a:cs typeface="Roboto Lt"/>
              </a:rPr>
              <a:t> </a:t>
            </a:r>
            <a:r>
              <a:rPr sz="1800" spc="-70" dirty="0">
                <a:latin typeface="Roboto Lt"/>
                <a:cs typeface="Roboto Lt"/>
              </a:rPr>
              <a:t> </a:t>
            </a:r>
            <a:r>
              <a:rPr sz="1800" spc="-105" dirty="0">
                <a:latin typeface="Roboto Lt"/>
                <a:cs typeface="Roboto Lt"/>
              </a:rPr>
              <a:t>giocar</a:t>
            </a:r>
            <a:r>
              <a:rPr sz="1800" spc="-110" dirty="0">
                <a:latin typeface="Roboto Lt"/>
                <a:cs typeface="Roboto Lt"/>
              </a:rPr>
              <a:t>e</a:t>
            </a:r>
            <a:r>
              <a:rPr sz="1800" spc="-40" dirty="0">
                <a:latin typeface="Roboto Lt"/>
                <a:cs typeface="Roboto Lt"/>
              </a:rPr>
              <a:t> </a:t>
            </a:r>
            <a:r>
              <a:rPr sz="1800" spc="-125" dirty="0">
                <a:latin typeface="Roboto Lt"/>
                <a:cs typeface="Roboto Lt"/>
              </a:rPr>
              <a:t>mentr</a:t>
            </a:r>
            <a:r>
              <a:rPr sz="1800" spc="-114" dirty="0">
                <a:latin typeface="Roboto Lt"/>
                <a:cs typeface="Roboto Lt"/>
              </a:rPr>
              <a:t>e</a:t>
            </a:r>
            <a:r>
              <a:rPr sz="1800" spc="-40" dirty="0">
                <a:latin typeface="Roboto Lt"/>
                <a:cs typeface="Roboto Lt"/>
              </a:rPr>
              <a:t> </a:t>
            </a:r>
            <a:r>
              <a:rPr sz="1800" spc="-135" dirty="0">
                <a:latin typeface="Roboto Lt"/>
                <a:cs typeface="Roboto Lt"/>
              </a:rPr>
              <a:t>mangiano</a:t>
            </a:r>
            <a:endParaRPr sz="1800" dirty="0">
              <a:latin typeface="Roboto Lt"/>
              <a:cs typeface="Roboto Lt"/>
            </a:endParaRPr>
          </a:p>
          <a:p>
            <a:pPr marL="394335" indent="-382270">
              <a:lnSpc>
                <a:spcPct val="100000"/>
              </a:lnSpc>
              <a:spcBef>
                <a:spcPts val="15"/>
              </a:spcBef>
              <a:buAutoNum type="arabicPeriod"/>
              <a:tabLst>
                <a:tab pos="394335" algn="l"/>
                <a:tab pos="394970" algn="l"/>
              </a:tabLst>
            </a:pPr>
            <a:r>
              <a:rPr sz="1800" spc="-150" dirty="0">
                <a:latin typeface="Roboto Lt"/>
                <a:cs typeface="Roboto Lt"/>
              </a:rPr>
              <a:t>No</a:t>
            </a:r>
            <a:r>
              <a:rPr sz="1800" spc="-130" dirty="0">
                <a:latin typeface="Roboto Lt"/>
                <a:cs typeface="Roboto Lt"/>
              </a:rPr>
              <a:t>n</a:t>
            </a:r>
            <a:r>
              <a:rPr sz="1800" spc="-40" dirty="0">
                <a:latin typeface="Roboto Lt"/>
                <a:cs typeface="Roboto Lt"/>
              </a:rPr>
              <a:t> </a:t>
            </a:r>
            <a:r>
              <a:rPr sz="1800" spc="-70" dirty="0">
                <a:latin typeface="Roboto Lt"/>
                <a:cs typeface="Roboto Lt"/>
              </a:rPr>
              <a:t>farl</a:t>
            </a:r>
            <a:r>
              <a:rPr sz="1800" spc="-40" dirty="0">
                <a:latin typeface="Roboto Lt"/>
                <a:cs typeface="Roboto Lt"/>
              </a:rPr>
              <a:t>i</a:t>
            </a:r>
            <a:r>
              <a:rPr sz="1800" dirty="0">
                <a:latin typeface="Roboto Lt"/>
                <a:cs typeface="Roboto Lt"/>
              </a:rPr>
              <a:t> </a:t>
            </a:r>
            <a:r>
              <a:rPr sz="1800" spc="-70" dirty="0">
                <a:latin typeface="Roboto Lt"/>
                <a:cs typeface="Roboto Lt"/>
              </a:rPr>
              <a:t> </a:t>
            </a:r>
            <a:r>
              <a:rPr sz="1800" spc="-110" dirty="0">
                <a:latin typeface="Roboto Lt"/>
                <a:cs typeface="Roboto Lt"/>
              </a:rPr>
              <a:t>mettere</a:t>
            </a:r>
            <a:r>
              <a:rPr sz="1800" spc="-40" dirty="0">
                <a:latin typeface="Roboto Lt"/>
                <a:cs typeface="Roboto Lt"/>
              </a:rPr>
              <a:t> </a:t>
            </a:r>
            <a:r>
              <a:rPr sz="1800" spc="-105" dirty="0">
                <a:latin typeface="Roboto Lt"/>
                <a:cs typeface="Roboto Lt"/>
              </a:rPr>
              <a:t>tropp</a:t>
            </a:r>
            <a:r>
              <a:rPr sz="1800" spc="-120" dirty="0">
                <a:latin typeface="Roboto Lt"/>
                <a:cs typeface="Roboto Lt"/>
              </a:rPr>
              <a:t>o</a:t>
            </a:r>
            <a:r>
              <a:rPr sz="1800" spc="-35" dirty="0">
                <a:latin typeface="Roboto Lt"/>
                <a:cs typeface="Roboto Lt"/>
              </a:rPr>
              <a:t> </a:t>
            </a:r>
            <a:r>
              <a:rPr sz="1800" spc="-95" dirty="0">
                <a:latin typeface="Roboto Lt"/>
                <a:cs typeface="Roboto Lt"/>
              </a:rPr>
              <a:t>cib</a:t>
            </a:r>
            <a:r>
              <a:rPr sz="1800" spc="-120" dirty="0">
                <a:latin typeface="Roboto Lt"/>
                <a:cs typeface="Roboto Lt"/>
              </a:rPr>
              <a:t>o</a:t>
            </a:r>
            <a:r>
              <a:rPr sz="1800" spc="-40" dirty="0">
                <a:latin typeface="Roboto Lt"/>
                <a:cs typeface="Roboto Lt"/>
              </a:rPr>
              <a:t> </a:t>
            </a:r>
            <a:r>
              <a:rPr sz="1800" spc="-55" dirty="0">
                <a:latin typeface="Roboto Lt"/>
                <a:cs typeface="Roboto Lt"/>
              </a:rPr>
              <a:t>i</a:t>
            </a:r>
            <a:r>
              <a:rPr sz="1800" spc="-120" dirty="0">
                <a:latin typeface="Roboto Lt"/>
                <a:cs typeface="Roboto Lt"/>
              </a:rPr>
              <a:t>n</a:t>
            </a:r>
            <a:r>
              <a:rPr sz="1800" spc="-40" dirty="0">
                <a:latin typeface="Roboto Lt"/>
                <a:cs typeface="Roboto Lt"/>
              </a:rPr>
              <a:t> </a:t>
            </a:r>
            <a:r>
              <a:rPr sz="1800" spc="-125" dirty="0">
                <a:latin typeface="Roboto Lt"/>
                <a:cs typeface="Roboto Lt"/>
              </a:rPr>
              <a:t>bocca</a:t>
            </a:r>
            <a:endParaRPr sz="1800" dirty="0">
              <a:latin typeface="Roboto Lt"/>
              <a:cs typeface="Roboto Lt"/>
            </a:endParaRPr>
          </a:p>
          <a:p>
            <a:pPr marL="394335" indent="-382270">
              <a:lnSpc>
                <a:spcPct val="100000"/>
              </a:lnSpc>
              <a:spcBef>
                <a:spcPts val="15"/>
              </a:spcBef>
              <a:buAutoNum type="arabicPeriod"/>
              <a:tabLst>
                <a:tab pos="394335" algn="l"/>
                <a:tab pos="394970" algn="l"/>
              </a:tabLst>
            </a:pPr>
            <a:r>
              <a:rPr sz="1800" spc="-145" dirty="0">
                <a:latin typeface="Roboto Lt"/>
                <a:cs typeface="Roboto Lt"/>
              </a:rPr>
              <a:t>Non</a:t>
            </a:r>
            <a:r>
              <a:rPr sz="1800" spc="-40" dirty="0">
                <a:latin typeface="Roboto Lt"/>
                <a:cs typeface="Roboto Lt"/>
              </a:rPr>
              <a:t> </a:t>
            </a:r>
            <a:r>
              <a:rPr sz="1800" spc="-65" dirty="0">
                <a:latin typeface="Roboto Lt"/>
                <a:cs typeface="Roboto Lt"/>
              </a:rPr>
              <a:t>farli</a:t>
            </a:r>
            <a:r>
              <a:rPr sz="1800" spc="-35" dirty="0">
                <a:latin typeface="Roboto Lt"/>
                <a:cs typeface="Roboto Lt"/>
              </a:rPr>
              <a:t> </a:t>
            </a:r>
            <a:r>
              <a:rPr sz="1800" spc="-125" dirty="0">
                <a:latin typeface="Roboto Lt"/>
                <a:cs typeface="Roboto Lt"/>
              </a:rPr>
              <a:t>mangiare</a:t>
            </a:r>
            <a:r>
              <a:rPr sz="1800" spc="-35" dirty="0">
                <a:latin typeface="Roboto Lt"/>
                <a:cs typeface="Roboto Lt"/>
              </a:rPr>
              <a:t> </a:t>
            </a:r>
            <a:r>
              <a:rPr sz="1800" spc="-105" dirty="0">
                <a:latin typeface="Roboto Lt"/>
                <a:cs typeface="Roboto Lt"/>
              </a:rPr>
              <a:t>e</a:t>
            </a:r>
            <a:r>
              <a:rPr sz="1800" spc="-35" dirty="0">
                <a:latin typeface="Roboto Lt"/>
                <a:cs typeface="Roboto Lt"/>
              </a:rPr>
              <a:t> </a:t>
            </a:r>
            <a:r>
              <a:rPr sz="1800" spc="-105" dirty="0">
                <a:latin typeface="Roboto Lt"/>
                <a:cs typeface="Roboto Lt"/>
              </a:rPr>
              <a:t>bere</a:t>
            </a:r>
            <a:r>
              <a:rPr sz="1800" spc="-35" dirty="0">
                <a:latin typeface="Roboto Lt"/>
                <a:cs typeface="Roboto Lt"/>
              </a:rPr>
              <a:t> </a:t>
            </a:r>
            <a:r>
              <a:rPr sz="1800" spc="-90" dirty="0">
                <a:latin typeface="Roboto Lt"/>
                <a:cs typeface="Roboto Lt"/>
              </a:rPr>
              <a:t>in</a:t>
            </a:r>
            <a:r>
              <a:rPr sz="1800" spc="-35" dirty="0">
                <a:latin typeface="Roboto Lt"/>
                <a:cs typeface="Roboto Lt"/>
              </a:rPr>
              <a:t> </a:t>
            </a:r>
            <a:r>
              <a:rPr sz="1800" spc="-140" dirty="0">
                <a:latin typeface="Roboto Lt"/>
                <a:cs typeface="Roboto Lt"/>
              </a:rPr>
              <a:t>un</a:t>
            </a:r>
            <a:r>
              <a:rPr sz="1800" spc="-40" dirty="0">
                <a:latin typeface="Roboto Lt"/>
                <a:cs typeface="Roboto Lt"/>
              </a:rPr>
              <a:t> </a:t>
            </a:r>
            <a:r>
              <a:rPr sz="1800" spc="-95" dirty="0">
                <a:latin typeface="Roboto Lt"/>
                <a:cs typeface="Roboto Lt"/>
              </a:rPr>
              <a:t>veicolo</a:t>
            </a:r>
            <a:r>
              <a:rPr sz="1800" spc="-35" dirty="0">
                <a:latin typeface="Roboto Lt"/>
                <a:cs typeface="Roboto Lt"/>
              </a:rPr>
              <a:t> </a:t>
            </a:r>
            <a:r>
              <a:rPr sz="1800" spc="-90" dirty="0">
                <a:latin typeface="Roboto Lt"/>
                <a:cs typeface="Roboto Lt"/>
              </a:rPr>
              <a:t>in</a:t>
            </a:r>
            <a:r>
              <a:rPr sz="1800" spc="-35" dirty="0">
                <a:latin typeface="Roboto Lt"/>
                <a:cs typeface="Roboto Lt"/>
              </a:rPr>
              <a:t> </a:t>
            </a:r>
            <a:r>
              <a:rPr sz="1800" spc="-135" dirty="0">
                <a:latin typeface="Roboto Lt"/>
                <a:cs typeface="Roboto Lt"/>
              </a:rPr>
              <a:t>movimento</a:t>
            </a:r>
            <a:endParaRPr sz="1800" dirty="0">
              <a:latin typeface="Roboto Lt"/>
              <a:cs typeface="Roboto Lt"/>
            </a:endParaRPr>
          </a:p>
          <a:p>
            <a:pPr marL="394335" indent="-382270">
              <a:lnSpc>
                <a:spcPct val="100000"/>
              </a:lnSpc>
              <a:spcBef>
                <a:spcPts val="15"/>
              </a:spcBef>
              <a:buAutoNum type="arabicPeriod"/>
              <a:tabLst>
                <a:tab pos="394335" algn="l"/>
                <a:tab pos="394970" algn="l"/>
              </a:tabLst>
            </a:pPr>
            <a:r>
              <a:rPr sz="1800" spc="-120" dirty="0">
                <a:latin typeface="Roboto Lt"/>
                <a:cs typeface="Roboto Lt"/>
              </a:rPr>
              <a:t>Mangiare</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105" dirty="0">
                <a:latin typeface="Roboto Lt"/>
                <a:cs typeface="Roboto Lt"/>
              </a:rPr>
              <a:t>bere</a:t>
            </a:r>
            <a:r>
              <a:rPr sz="1800" spc="-40" dirty="0">
                <a:latin typeface="Roboto Lt"/>
                <a:cs typeface="Roboto Lt"/>
              </a:rPr>
              <a:t> </a:t>
            </a:r>
            <a:r>
              <a:rPr sz="1800" spc="-95" dirty="0">
                <a:latin typeface="Roboto Lt"/>
                <a:cs typeface="Roboto Lt"/>
              </a:rPr>
              <a:t>preferibilmente</a:t>
            </a:r>
            <a:r>
              <a:rPr sz="1800" spc="-40" dirty="0">
                <a:latin typeface="Roboto Lt"/>
                <a:cs typeface="Roboto Lt"/>
              </a:rPr>
              <a:t> </a:t>
            </a:r>
            <a:r>
              <a:rPr sz="1800" spc="-125" dirty="0">
                <a:latin typeface="Roboto Lt"/>
                <a:cs typeface="Roboto Lt"/>
              </a:rPr>
              <a:t>da</a:t>
            </a:r>
            <a:r>
              <a:rPr sz="1800" spc="-40" dirty="0">
                <a:latin typeface="Roboto Lt"/>
                <a:cs typeface="Roboto Lt"/>
              </a:rPr>
              <a:t> </a:t>
            </a:r>
            <a:r>
              <a:rPr sz="1800" spc="-114" dirty="0">
                <a:latin typeface="Roboto Lt"/>
                <a:cs typeface="Roboto Lt"/>
              </a:rPr>
              <a:t>seduto</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80" dirty="0">
                <a:latin typeface="Roboto Lt"/>
                <a:cs typeface="Roboto Lt"/>
              </a:rPr>
              <a:t>la</a:t>
            </a:r>
            <a:r>
              <a:rPr sz="1800" spc="-40" dirty="0">
                <a:latin typeface="Roboto Lt"/>
                <a:cs typeface="Roboto Lt"/>
              </a:rPr>
              <a:t> </a:t>
            </a:r>
            <a:r>
              <a:rPr sz="1800" spc="-114" dirty="0">
                <a:latin typeface="Roboto Lt"/>
                <a:cs typeface="Roboto Lt"/>
              </a:rPr>
              <a:t>schiena</a:t>
            </a:r>
            <a:r>
              <a:rPr sz="1800" spc="-40" dirty="0">
                <a:latin typeface="Roboto Lt"/>
                <a:cs typeface="Roboto Lt"/>
              </a:rPr>
              <a:t> </a:t>
            </a:r>
            <a:r>
              <a:rPr sz="1800" spc="-95" dirty="0">
                <a:latin typeface="Roboto Lt"/>
                <a:cs typeface="Roboto Lt"/>
              </a:rPr>
              <a:t>eretta</a:t>
            </a:r>
            <a:endParaRPr sz="1800" dirty="0">
              <a:latin typeface="Roboto Lt"/>
              <a:cs typeface="Roboto Lt"/>
            </a:endParaRPr>
          </a:p>
          <a:p>
            <a:pPr marL="394335">
              <a:lnSpc>
                <a:spcPct val="100000"/>
              </a:lnSpc>
              <a:spcBef>
                <a:spcPts val="15"/>
              </a:spcBef>
            </a:pPr>
            <a:r>
              <a:rPr sz="1800" spc="-105" dirty="0">
                <a:latin typeface="Roboto Lt"/>
                <a:cs typeface="Roboto Lt"/>
              </a:rPr>
              <a:t>per</a:t>
            </a:r>
            <a:r>
              <a:rPr sz="1800" spc="-35" dirty="0">
                <a:latin typeface="Roboto Lt"/>
                <a:cs typeface="Roboto Lt"/>
              </a:rPr>
              <a:t> </a:t>
            </a:r>
            <a:r>
              <a:rPr sz="1800" spc="-105" dirty="0">
                <a:latin typeface="Roboto Lt"/>
                <a:cs typeface="Roboto Lt"/>
              </a:rPr>
              <a:t>consentire</a:t>
            </a:r>
            <a:r>
              <a:rPr sz="1800" spc="-35" dirty="0">
                <a:latin typeface="Roboto Lt"/>
                <a:cs typeface="Roboto Lt"/>
              </a:rPr>
              <a:t> </a:t>
            </a:r>
            <a:r>
              <a:rPr sz="1800" spc="-85" dirty="0">
                <a:latin typeface="Roboto Lt"/>
                <a:cs typeface="Roboto Lt"/>
              </a:rPr>
              <a:t>agli</a:t>
            </a:r>
            <a:r>
              <a:rPr sz="1800" spc="370" dirty="0">
                <a:latin typeface="Roboto Lt"/>
                <a:cs typeface="Roboto Lt"/>
              </a:rPr>
              <a:t> </a:t>
            </a:r>
            <a:r>
              <a:rPr sz="1800" spc="-100" dirty="0">
                <a:latin typeface="Roboto Lt"/>
                <a:cs typeface="Roboto Lt"/>
              </a:rPr>
              <a:t>alimenti</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10" dirty="0">
                <a:latin typeface="Roboto Lt"/>
                <a:cs typeface="Roboto Lt"/>
              </a:rPr>
              <a:t>raggiungere</a:t>
            </a:r>
            <a:r>
              <a:rPr sz="1800" spc="-35" dirty="0">
                <a:latin typeface="Roboto Lt"/>
                <a:cs typeface="Roboto Lt"/>
              </a:rPr>
              <a:t> </a:t>
            </a:r>
            <a:r>
              <a:rPr sz="1800" spc="-120" dirty="0">
                <a:latin typeface="Roboto Lt"/>
                <a:cs typeface="Roboto Lt"/>
              </a:rPr>
              <a:t>agevolmente</a:t>
            </a:r>
            <a:r>
              <a:rPr sz="1800" spc="-35" dirty="0">
                <a:latin typeface="Roboto Lt"/>
                <a:cs typeface="Roboto Lt"/>
              </a:rPr>
              <a:t> </a:t>
            </a:r>
            <a:r>
              <a:rPr sz="1800" spc="-70" dirty="0">
                <a:latin typeface="Roboto Lt"/>
                <a:cs typeface="Roboto Lt"/>
              </a:rPr>
              <a:t>le</a:t>
            </a:r>
            <a:r>
              <a:rPr sz="1800" spc="-35" dirty="0">
                <a:latin typeface="Roboto Lt"/>
                <a:cs typeface="Roboto Lt"/>
              </a:rPr>
              <a:t> </a:t>
            </a:r>
            <a:r>
              <a:rPr sz="1800" spc="-90" dirty="0">
                <a:latin typeface="Roboto Lt"/>
                <a:cs typeface="Roboto Lt"/>
              </a:rPr>
              <a:t>vie</a:t>
            </a:r>
            <a:r>
              <a:rPr sz="1800" spc="-35" dirty="0">
                <a:latin typeface="Roboto Lt"/>
                <a:cs typeface="Roboto Lt"/>
              </a:rPr>
              <a:t> </a:t>
            </a:r>
            <a:r>
              <a:rPr sz="1800" spc="-95" dirty="0">
                <a:latin typeface="Roboto Lt"/>
                <a:cs typeface="Roboto Lt"/>
              </a:rPr>
              <a:t>digestive</a:t>
            </a:r>
            <a:endParaRPr sz="1800" dirty="0">
              <a:latin typeface="Roboto Lt"/>
              <a:cs typeface="Roboto Lt"/>
            </a:endParaRPr>
          </a:p>
          <a:p>
            <a:pPr marL="394335" indent="-382270">
              <a:lnSpc>
                <a:spcPct val="100000"/>
              </a:lnSpc>
              <a:spcBef>
                <a:spcPts val="15"/>
              </a:spcBef>
              <a:buAutoNum type="arabicPeriod" startAt="6"/>
              <a:tabLst>
                <a:tab pos="394335" algn="l"/>
                <a:tab pos="394970" algn="l"/>
              </a:tabLst>
            </a:pPr>
            <a:r>
              <a:rPr sz="1800" spc="-100" dirty="0">
                <a:latin typeface="Roboto Lt"/>
                <a:cs typeface="Roboto Lt"/>
              </a:rPr>
              <a:t>Allontanar</a:t>
            </a:r>
            <a:r>
              <a:rPr sz="1800" spc="-110" dirty="0">
                <a:latin typeface="Roboto Lt"/>
                <a:cs typeface="Roboto Lt"/>
              </a:rPr>
              <a:t>e</a:t>
            </a:r>
            <a:r>
              <a:rPr sz="1800" spc="-40" dirty="0">
                <a:latin typeface="Roboto Lt"/>
                <a:cs typeface="Roboto Lt"/>
              </a:rPr>
              <a:t> </a:t>
            </a:r>
            <a:r>
              <a:rPr sz="1800" spc="-105" dirty="0">
                <a:latin typeface="Roboto Lt"/>
                <a:cs typeface="Roboto Lt"/>
              </a:rPr>
              <a:t>oggett</a:t>
            </a:r>
            <a:r>
              <a:rPr sz="1800" spc="-50" dirty="0">
                <a:latin typeface="Roboto Lt"/>
                <a:cs typeface="Roboto Lt"/>
              </a:rPr>
              <a:t>i</a:t>
            </a:r>
            <a:r>
              <a:rPr sz="1800" spc="-40" dirty="0">
                <a:latin typeface="Roboto Lt"/>
                <a:cs typeface="Roboto Lt"/>
              </a:rPr>
              <a:t> </a:t>
            </a:r>
            <a:r>
              <a:rPr sz="1800" spc="-85" dirty="0">
                <a:latin typeface="Roboto Lt"/>
                <a:cs typeface="Roboto Lt"/>
              </a:rPr>
              <a:t>piccoli</a:t>
            </a:r>
            <a:endParaRPr sz="1800" dirty="0">
              <a:latin typeface="Roboto Lt"/>
              <a:cs typeface="Roboto Lt"/>
            </a:endParaRPr>
          </a:p>
          <a:p>
            <a:pPr marL="394335" indent="-382270">
              <a:lnSpc>
                <a:spcPct val="100000"/>
              </a:lnSpc>
              <a:spcBef>
                <a:spcPts val="15"/>
              </a:spcBef>
              <a:buAutoNum type="arabicPeriod" startAt="6"/>
              <a:tabLst>
                <a:tab pos="394335" algn="l"/>
                <a:tab pos="394970" algn="l"/>
              </a:tabLst>
            </a:pPr>
            <a:r>
              <a:rPr sz="1800" spc="-85" dirty="0">
                <a:latin typeface="Roboto Lt"/>
                <a:cs typeface="Roboto Lt"/>
              </a:rPr>
              <a:t>Farl</a:t>
            </a:r>
            <a:r>
              <a:rPr sz="1800" spc="-45" dirty="0">
                <a:latin typeface="Roboto Lt"/>
                <a:cs typeface="Roboto Lt"/>
              </a:rPr>
              <a:t>i</a:t>
            </a:r>
            <a:r>
              <a:rPr sz="1800" spc="-40" dirty="0">
                <a:latin typeface="Roboto Lt"/>
                <a:cs typeface="Roboto Lt"/>
              </a:rPr>
              <a:t> </a:t>
            </a:r>
            <a:r>
              <a:rPr sz="1800" spc="-105" dirty="0">
                <a:latin typeface="Roboto Lt"/>
                <a:cs typeface="Roboto Lt"/>
              </a:rPr>
              <a:t>giocar</a:t>
            </a:r>
            <a:r>
              <a:rPr sz="1800" spc="-110" dirty="0">
                <a:latin typeface="Roboto Lt"/>
                <a:cs typeface="Roboto Lt"/>
              </a:rPr>
              <a:t>e</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110" dirty="0">
                <a:latin typeface="Roboto Lt"/>
                <a:cs typeface="Roboto Lt"/>
              </a:rPr>
              <a:t>gioch</a:t>
            </a:r>
            <a:r>
              <a:rPr sz="1800" spc="-50" dirty="0">
                <a:latin typeface="Roboto Lt"/>
                <a:cs typeface="Roboto Lt"/>
              </a:rPr>
              <a:t>i</a:t>
            </a:r>
            <a:r>
              <a:rPr sz="1800" spc="-40" dirty="0">
                <a:latin typeface="Roboto Lt"/>
                <a:cs typeface="Roboto Lt"/>
              </a:rPr>
              <a:t> </a:t>
            </a:r>
            <a:r>
              <a:rPr sz="1800" spc="-100" dirty="0">
                <a:latin typeface="Roboto Lt"/>
                <a:cs typeface="Roboto Lt"/>
              </a:rPr>
              <a:t>adatt</a:t>
            </a:r>
            <a:r>
              <a:rPr sz="1800" spc="-50" dirty="0">
                <a:latin typeface="Roboto Lt"/>
                <a:cs typeface="Roboto Lt"/>
              </a:rPr>
              <a:t>i</a:t>
            </a:r>
            <a:r>
              <a:rPr sz="1800" spc="-40" dirty="0">
                <a:latin typeface="Roboto Lt"/>
                <a:cs typeface="Roboto Lt"/>
              </a:rPr>
              <a:t> </a:t>
            </a:r>
            <a:r>
              <a:rPr sz="1800" spc="-70" dirty="0">
                <a:latin typeface="Roboto Lt"/>
                <a:cs typeface="Roboto Lt"/>
              </a:rPr>
              <a:t>all</a:t>
            </a:r>
            <a:r>
              <a:rPr sz="1800" spc="-110" dirty="0">
                <a:latin typeface="Roboto Lt"/>
                <a:cs typeface="Roboto Lt"/>
              </a:rPr>
              <a:t>a</a:t>
            </a:r>
            <a:r>
              <a:rPr sz="1800" spc="-40" dirty="0">
                <a:latin typeface="Roboto Lt"/>
                <a:cs typeface="Roboto Lt"/>
              </a:rPr>
              <a:t> </a:t>
            </a:r>
            <a:r>
              <a:rPr sz="1800" spc="-85" dirty="0">
                <a:latin typeface="Roboto Lt"/>
                <a:cs typeface="Roboto Lt"/>
              </a:rPr>
              <a:t>lor</a:t>
            </a:r>
            <a:r>
              <a:rPr sz="1800" spc="-114" dirty="0">
                <a:latin typeface="Roboto Lt"/>
                <a:cs typeface="Roboto Lt"/>
              </a:rPr>
              <a:t>o</a:t>
            </a:r>
            <a:r>
              <a:rPr sz="1800" spc="-40" dirty="0">
                <a:latin typeface="Roboto Lt"/>
                <a:cs typeface="Roboto Lt"/>
              </a:rPr>
              <a:t> </a:t>
            </a:r>
            <a:r>
              <a:rPr sz="1800" spc="-100" dirty="0">
                <a:latin typeface="Roboto Lt"/>
                <a:cs typeface="Roboto Lt"/>
              </a:rPr>
              <a:t>età</a:t>
            </a:r>
            <a:endParaRPr sz="1800" dirty="0">
              <a:latin typeface="Roboto Lt"/>
              <a:cs typeface="Roboto Lt"/>
            </a:endParaRPr>
          </a:p>
        </p:txBody>
      </p:sp>
      <p:sp>
        <p:nvSpPr>
          <p:cNvPr id="3" name="object 3"/>
          <p:cNvSpPr txBox="1">
            <a:spLocks noGrp="1"/>
          </p:cNvSpPr>
          <p:nvPr>
            <p:ph type="title"/>
          </p:nvPr>
        </p:nvSpPr>
        <p:spPr>
          <a:xfrm>
            <a:off x="533400" y="1012319"/>
            <a:ext cx="8382000" cy="391160"/>
          </a:xfrm>
          <a:prstGeom prst="rect">
            <a:avLst/>
          </a:prstGeom>
        </p:spPr>
        <p:txBody>
          <a:bodyPr vert="horz" wrap="square" lIns="0" tIns="12700" rIns="0" bIns="0" rtlCol="0">
            <a:spAutoFit/>
          </a:bodyPr>
          <a:lstStyle/>
          <a:p>
            <a:pPr marL="12700">
              <a:lnSpc>
                <a:spcPct val="100000"/>
              </a:lnSpc>
              <a:spcBef>
                <a:spcPts val="100"/>
              </a:spcBef>
            </a:pPr>
            <a:r>
              <a:rPr spc="25" dirty="0">
                <a:solidFill>
                  <a:srgbClr val="E6471B"/>
                </a:solidFill>
              </a:rPr>
              <a:t>MANOVRE</a:t>
            </a:r>
            <a:r>
              <a:rPr spc="10" dirty="0">
                <a:solidFill>
                  <a:srgbClr val="E6471B"/>
                </a:solidFill>
              </a:rPr>
              <a:t> </a:t>
            </a:r>
            <a:r>
              <a:rPr spc="-5" dirty="0">
                <a:solidFill>
                  <a:srgbClr val="E6471B"/>
                </a:solidFill>
              </a:rPr>
              <a:t>DI</a:t>
            </a:r>
            <a:r>
              <a:rPr spc="15" dirty="0">
                <a:solidFill>
                  <a:srgbClr val="E6471B"/>
                </a:solidFill>
              </a:rPr>
              <a:t> </a:t>
            </a:r>
            <a:r>
              <a:rPr spc="10" dirty="0">
                <a:solidFill>
                  <a:srgbClr val="E6471B"/>
                </a:solidFill>
              </a:rPr>
              <a:t>DISOSTRUZIONE</a:t>
            </a:r>
            <a:r>
              <a:rPr spc="15" dirty="0">
                <a:solidFill>
                  <a:srgbClr val="E6471B"/>
                </a:solidFill>
              </a:rPr>
              <a:t> </a:t>
            </a:r>
            <a:r>
              <a:rPr spc="35" dirty="0">
                <a:solidFill>
                  <a:srgbClr val="E6471B"/>
                </a:solidFill>
              </a:rPr>
              <a:t>DA</a:t>
            </a:r>
            <a:r>
              <a:rPr spc="15" dirty="0">
                <a:solidFill>
                  <a:srgbClr val="E6471B"/>
                </a:solidFill>
              </a:rPr>
              <a:t> </a:t>
            </a:r>
            <a:r>
              <a:rPr spc="10" dirty="0">
                <a:solidFill>
                  <a:srgbClr val="E6471B"/>
                </a:solidFill>
              </a:rPr>
              <a:t>CORPO</a:t>
            </a:r>
            <a:r>
              <a:rPr spc="15" dirty="0">
                <a:solidFill>
                  <a:srgbClr val="E6471B"/>
                </a:solidFill>
              </a:rPr>
              <a:t> </a:t>
            </a:r>
            <a:r>
              <a:rPr spc="25" dirty="0">
                <a:solidFill>
                  <a:srgbClr val="E6471B"/>
                </a:solidFill>
              </a:rPr>
              <a:t>ESTRANEO</a:t>
            </a:r>
          </a:p>
        </p:txBody>
      </p:sp>
      <p:pic>
        <p:nvPicPr>
          <p:cNvPr id="4" name="object 4"/>
          <p:cNvPicPr/>
          <p:nvPr/>
        </p:nvPicPr>
        <p:blipFill>
          <a:blip r:embed="rId2" cstate="print"/>
          <a:stretch>
            <a:fillRect/>
          </a:stretch>
        </p:blipFill>
        <p:spPr>
          <a:xfrm>
            <a:off x="0" y="0"/>
            <a:ext cx="9143960" cy="1012319"/>
          </a:xfrm>
          <a:prstGeom prst="rect">
            <a:avLst/>
          </a:prstGeom>
        </p:spPr>
      </p:pic>
      <p:sp>
        <p:nvSpPr>
          <p:cNvPr id="5" name="object 5"/>
          <p:cNvSpPr txBox="1"/>
          <p:nvPr/>
        </p:nvSpPr>
        <p:spPr>
          <a:xfrm>
            <a:off x="132324" y="65909"/>
            <a:ext cx="5125476"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90197" y="2571893"/>
            <a:ext cx="5844540" cy="1128395"/>
          </a:xfrm>
          <a:prstGeom prst="rect">
            <a:avLst/>
          </a:prstGeom>
        </p:spPr>
        <p:txBody>
          <a:bodyPr vert="horz" wrap="square" lIns="0" tIns="10795" rIns="0" bIns="0" rtlCol="0">
            <a:spAutoFit/>
          </a:bodyPr>
          <a:lstStyle/>
          <a:p>
            <a:pPr marL="12700" marR="5080">
              <a:lnSpc>
                <a:spcPct val="100699"/>
              </a:lnSpc>
              <a:spcBef>
                <a:spcPts val="85"/>
              </a:spcBef>
            </a:pPr>
            <a:r>
              <a:rPr sz="1800" spc="-100" dirty="0">
                <a:latin typeface="Roboto Lt"/>
                <a:cs typeface="Roboto Lt"/>
              </a:rPr>
              <a:t>L’anafilassi </a:t>
            </a:r>
            <a:r>
              <a:rPr sz="1800" spc="-85" dirty="0">
                <a:latin typeface="Roboto Lt"/>
                <a:cs typeface="Roboto Lt"/>
              </a:rPr>
              <a:t>(dal </a:t>
            </a:r>
            <a:r>
              <a:rPr sz="1800" spc="-110" dirty="0">
                <a:latin typeface="Roboto Lt"/>
                <a:cs typeface="Roboto Lt"/>
              </a:rPr>
              <a:t>greco </a:t>
            </a:r>
            <a:r>
              <a:rPr sz="1800" spc="-130" dirty="0">
                <a:latin typeface="Roboto Lt"/>
                <a:cs typeface="Roboto Lt"/>
              </a:rPr>
              <a:t>ana</a:t>
            </a:r>
            <a:r>
              <a:rPr sz="1800" spc="-125" dirty="0">
                <a:latin typeface="Roboto Lt"/>
                <a:cs typeface="Roboto Lt"/>
              </a:rPr>
              <a:t> </a:t>
            </a:r>
            <a:r>
              <a:rPr sz="1800" spc="-130" dirty="0">
                <a:latin typeface="Roboto Lt"/>
                <a:cs typeface="Roboto Lt"/>
              </a:rPr>
              <a:t>+</a:t>
            </a:r>
            <a:r>
              <a:rPr sz="1800" spc="-125" dirty="0">
                <a:latin typeface="Roboto Lt"/>
                <a:cs typeface="Roboto Lt"/>
              </a:rPr>
              <a:t> </a:t>
            </a:r>
            <a:r>
              <a:rPr sz="1800" spc="-105" dirty="0">
                <a:latin typeface="Roboto Lt"/>
                <a:cs typeface="Roboto Lt"/>
              </a:rPr>
              <a:t>phylaxis </a:t>
            </a:r>
            <a:r>
              <a:rPr sz="1800" spc="-140" dirty="0">
                <a:latin typeface="Roboto Lt"/>
                <a:cs typeface="Roboto Lt"/>
              </a:rPr>
              <a:t>=</a:t>
            </a:r>
            <a:r>
              <a:rPr sz="1800" spc="-135" dirty="0">
                <a:latin typeface="Roboto Lt"/>
                <a:cs typeface="Roboto Lt"/>
              </a:rPr>
              <a:t> </a:t>
            </a:r>
            <a:r>
              <a:rPr sz="1800" spc="-110" dirty="0">
                <a:latin typeface="Roboto Lt"/>
                <a:cs typeface="Roboto Lt"/>
              </a:rPr>
              <a:t>iper-protezione) </a:t>
            </a:r>
            <a:r>
              <a:rPr sz="1800" spc="-105" dirty="0">
                <a:latin typeface="Roboto Lt"/>
                <a:cs typeface="Roboto Lt"/>
              </a:rPr>
              <a:t>è </a:t>
            </a:r>
            <a:r>
              <a:rPr sz="1800" spc="-140" dirty="0">
                <a:latin typeface="Roboto Lt"/>
                <a:cs typeface="Roboto Lt"/>
              </a:rPr>
              <a:t>una </a:t>
            </a:r>
            <a:r>
              <a:rPr sz="1800" spc="-135" dirty="0">
                <a:latin typeface="Roboto Lt"/>
                <a:cs typeface="Roboto Lt"/>
              </a:rPr>
              <a:t> </a:t>
            </a:r>
            <a:r>
              <a:rPr sz="1800" spc="-105" dirty="0">
                <a:latin typeface="Roboto Lt"/>
                <a:cs typeface="Roboto Lt"/>
              </a:rPr>
              <a:t>reazione</a:t>
            </a:r>
            <a:r>
              <a:rPr sz="1800" spc="-35" dirty="0">
                <a:latin typeface="Roboto Lt"/>
                <a:cs typeface="Roboto Lt"/>
              </a:rPr>
              <a:t> </a:t>
            </a:r>
            <a:r>
              <a:rPr sz="1800" spc="-90" dirty="0">
                <a:latin typeface="Roboto Lt"/>
                <a:cs typeface="Roboto Lt"/>
              </a:rPr>
              <a:t>allergica</a:t>
            </a:r>
            <a:r>
              <a:rPr sz="1800" spc="-35" dirty="0">
                <a:latin typeface="Roboto Lt"/>
                <a:cs typeface="Roboto Lt"/>
              </a:rPr>
              <a:t> </a:t>
            </a:r>
            <a:r>
              <a:rPr sz="1800" spc="-95" dirty="0">
                <a:latin typeface="Roboto Lt"/>
                <a:cs typeface="Roboto Lt"/>
              </a:rPr>
              <a:t>grave,</a:t>
            </a:r>
            <a:r>
              <a:rPr sz="1800" spc="-35" dirty="0">
                <a:latin typeface="Roboto Lt"/>
                <a:cs typeface="Roboto Lt"/>
              </a:rPr>
              <a:t> </a:t>
            </a:r>
            <a:r>
              <a:rPr sz="1800" spc="-125" dirty="0">
                <a:latin typeface="Roboto Lt"/>
                <a:cs typeface="Roboto Lt"/>
              </a:rPr>
              <a:t>a</a:t>
            </a:r>
            <a:r>
              <a:rPr sz="1800" spc="-35" dirty="0">
                <a:latin typeface="Roboto Lt"/>
                <a:cs typeface="Roboto Lt"/>
              </a:rPr>
              <a:t> </a:t>
            </a:r>
            <a:r>
              <a:rPr sz="1800" spc="-105" dirty="0">
                <a:latin typeface="Roboto Lt"/>
                <a:cs typeface="Roboto Lt"/>
              </a:rPr>
              <a:t>rapida</a:t>
            </a:r>
            <a:r>
              <a:rPr sz="1800" spc="-35" dirty="0">
                <a:latin typeface="Roboto Lt"/>
                <a:cs typeface="Roboto Lt"/>
              </a:rPr>
              <a:t> </a:t>
            </a:r>
            <a:r>
              <a:rPr sz="1800" spc="-100" dirty="0">
                <a:latin typeface="Roboto Lt"/>
                <a:cs typeface="Roboto Lt"/>
              </a:rPr>
              <a:t>evoluzione,</a:t>
            </a:r>
            <a:r>
              <a:rPr sz="1800" spc="-35" dirty="0">
                <a:latin typeface="Roboto Lt"/>
                <a:cs typeface="Roboto Lt"/>
              </a:rPr>
              <a:t> </a:t>
            </a:r>
            <a:r>
              <a:rPr sz="1800" spc="-90" dirty="0">
                <a:latin typeface="Roboto Lt"/>
                <a:cs typeface="Roboto Lt"/>
              </a:rPr>
              <a:t>in</a:t>
            </a:r>
            <a:r>
              <a:rPr sz="1800" spc="-35" dirty="0">
                <a:latin typeface="Roboto Lt"/>
                <a:cs typeface="Roboto Lt"/>
              </a:rPr>
              <a:t> </a:t>
            </a:r>
            <a:r>
              <a:rPr sz="1800" spc="-95" dirty="0">
                <a:latin typeface="Roboto Lt"/>
                <a:cs typeface="Roboto Lt"/>
              </a:rPr>
              <a:t>cui</a:t>
            </a:r>
            <a:r>
              <a:rPr sz="1800" spc="-35" dirty="0">
                <a:latin typeface="Roboto Lt"/>
                <a:cs typeface="Roboto Lt"/>
              </a:rPr>
              <a:t> </a:t>
            </a:r>
            <a:r>
              <a:rPr sz="1800" spc="-75" dirty="0">
                <a:latin typeface="Roboto Lt"/>
                <a:cs typeface="Roboto Lt"/>
              </a:rPr>
              <a:t>si</a:t>
            </a:r>
            <a:r>
              <a:rPr sz="1800" spc="-35" dirty="0">
                <a:latin typeface="Roboto Lt"/>
                <a:cs typeface="Roboto Lt"/>
              </a:rPr>
              <a:t> </a:t>
            </a:r>
            <a:r>
              <a:rPr sz="1800" spc="-114" dirty="0">
                <a:latin typeface="Roboto Lt"/>
                <a:cs typeface="Roboto Lt"/>
              </a:rPr>
              <a:t>manifestano </a:t>
            </a:r>
            <a:r>
              <a:rPr sz="1800" spc="-420" dirty="0">
                <a:latin typeface="Roboto Lt"/>
                <a:cs typeface="Roboto Lt"/>
              </a:rPr>
              <a:t> </a:t>
            </a:r>
            <a:r>
              <a:rPr sz="1800" spc="-105" dirty="0">
                <a:latin typeface="Roboto Lt"/>
                <a:cs typeface="Roboto Lt"/>
              </a:rPr>
              <a:t>importanti</a:t>
            </a:r>
            <a:r>
              <a:rPr sz="1800" spc="-40" dirty="0">
                <a:latin typeface="Roboto Lt"/>
                <a:cs typeface="Roboto Lt"/>
              </a:rPr>
              <a:t> </a:t>
            </a:r>
            <a:r>
              <a:rPr sz="1800" spc="-110" dirty="0">
                <a:latin typeface="Roboto Lt"/>
                <a:cs typeface="Roboto Lt"/>
              </a:rPr>
              <a:t>segni</a:t>
            </a:r>
            <a:r>
              <a:rPr sz="1800" spc="-35" dirty="0">
                <a:latin typeface="Roboto Lt"/>
                <a:cs typeface="Roboto Lt"/>
              </a:rPr>
              <a:t> </a:t>
            </a:r>
            <a:r>
              <a:rPr sz="1800" spc="-105" dirty="0">
                <a:latin typeface="Roboto Lt"/>
                <a:cs typeface="Roboto Lt"/>
              </a:rPr>
              <a:t>e</a:t>
            </a:r>
            <a:r>
              <a:rPr sz="1800" spc="-40" dirty="0">
                <a:latin typeface="Roboto Lt"/>
                <a:cs typeface="Roboto Lt"/>
              </a:rPr>
              <a:t> </a:t>
            </a:r>
            <a:r>
              <a:rPr sz="1800" spc="-110" dirty="0">
                <a:latin typeface="Roboto Lt"/>
                <a:cs typeface="Roboto Lt"/>
              </a:rPr>
              <a:t>sintomi</a:t>
            </a:r>
            <a:r>
              <a:rPr sz="1800" spc="-35" dirty="0">
                <a:latin typeface="Roboto Lt"/>
                <a:cs typeface="Roboto Lt"/>
              </a:rPr>
              <a:t> </a:t>
            </a:r>
            <a:r>
              <a:rPr sz="1800" spc="-105" dirty="0">
                <a:latin typeface="Roboto Lt"/>
                <a:cs typeface="Roboto Lt"/>
              </a:rPr>
              <a:t>cutanei</a:t>
            </a:r>
            <a:r>
              <a:rPr sz="1800" spc="-35" dirty="0">
                <a:latin typeface="Roboto Lt"/>
                <a:cs typeface="Roboto Lt"/>
              </a:rPr>
              <a:t> </a:t>
            </a:r>
            <a:r>
              <a:rPr sz="1800" spc="-105" dirty="0">
                <a:latin typeface="Roboto Lt"/>
                <a:cs typeface="Roboto Lt"/>
              </a:rPr>
              <a:t>e</a:t>
            </a:r>
            <a:r>
              <a:rPr sz="1800" spc="-40" dirty="0">
                <a:latin typeface="Roboto Lt"/>
                <a:cs typeface="Roboto Lt"/>
              </a:rPr>
              <a:t> </a:t>
            </a:r>
            <a:r>
              <a:rPr sz="1800" spc="-85" dirty="0">
                <a:latin typeface="Roboto Lt"/>
                <a:cs typeface="Roboto Lt"/>
              </a:rPr>
              <a:t>generali,</a:t>
            </a:r>
            <a:r>
              <a:rPr sz="1800" spc="-35" dirty="0">
                <a:latin typeface="Roboto Lt"/>
                <a:cs typeface="Roboto Lt"/>
              </a:rPr>
              <a:t> </a:t>
            </a:r>
            <a:r>
              <a:rPr sz="1800" spc="-125" dirty="0">
                <a:latin typeface="Roboto Lt"/>
                <a:cs typeface="Roboto Lt"/>
              </a:rPr>
              <a:t>a</a:t>
            </a:r>
            <a:r>
              <a:rPr sz="1800" spc="-35" dirty="0">
                <a:latin typeface="Roboto Lt"/>
                <a:cs typeface="Roboto Lt"/>
              </a:rPr>
              <a:t> </a:t>
            </a:r>
            <a:r>
              <a:rPr sz="1800" spc="-100" dirty="0">
                <a:latin typeface="Roboto Lt"/>
                <a:cs typeface="Roboto Lt"/>
              </a:rPr>
              <a:t>carico</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95" dirty="0">
                <a:latin typeface="Roboto Lt"/>
                <a:cs typeface="Roboto Lt"/>
              </a:rPr>
              <a:t>tutto </a:t>
            </a:r>
            <a:r>
              <a:rPr sz="1800" spc="-90" dirty="0">
                <a:latin typeface="Roboto Lt"/>
                <a:cs typeface="Roboto Lt"/>
              </a:rPr>
              <a:t> </a:t>
            </a:r>
            <a:r>
              <a:rPr sz="1800" spc="-110" dirty="0">
                <a:latin typeface="Roboto Lt"/>
                <a:cs typeface="Roboto Lt"/>
              </a:rPr>
              <a:t>l’organismo</a:t>
            </a:r>
            <a:r>
              <a:rPr sz="1800" spc="-45" dirty="0">
                <a:latin typeface="Roboto Lt"/>
                <a:cs typeface="Roboto Lt"/>
              </a:rPr>
              <a:t>,</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85" dirty="0">
                <a:latin typeface="Roboto Lt"/>
                <a:cs typeface="Roboto Lt"/>
              </a:rPr>
              <a:t>esit</a:t>
            </a:r>
            <a:r>
              <a:rPr sz="1800" spc="-114" dirty="0">
                <a:latin typeface="Roboto Lt"/>
                <a:cs typeface="Roboto Lt"/>
              </a:rPr>
              <a:t>o</a:t>
            </a:r>
            <a:r>
              <a:rPr sz="1800" spc="-40" dirty="0">
                <a:latin typeface="Roboto Lt"/>
                <a:cs typeface="Roboto Lt"/>
              </a:rPr>
              <a:t> </a:t>
            </a:r>
            <a:r>
              <a:rPr sz="1800" spc="-110" dirty="0">
                <a:latin typeface="Roboto Lt"/>
                <a:cs typeface="Roboto Lt"/>
              </a:rPr>
              <a:t>potenzialmente</a:t>
            </a:r>
            <a:r>
              <a:rPr sz="1800" spc="-40" dirty="0">
                <a:latin typeface="Roboto Lt"/>
                <a:cs typeface="Roboto Lt"/>
              </a:rPr>
              <a:t> </a:t>
            </a:r>
            <a:r>
              <a:rPr sz="1800" spc="-75" dirty="0">
                <a:latin typeface="Roboto Lt"/>
                <a:cs typeface="Roboto Lt"/>
              </a:rPr>
              <a:t>fatale.</a:t>
            </a:r>
            <a:endParaRPr sz="1800">
              <a:latin typeface="Roboto Lt"/>
              <a:cs typeface="Roboto Lt"/>
            </a:endParaRPr>
          </a:p>
        </p:txBody>
      </p:sp>
      <p:sp>
        <p:nvSpPr>
          <p:cNvPr id="3" name="object 3"/>
          <p:cNvSpPr txBox="1">
            <a:spLocks noGrp="1"/>
          </p:cNvSpPr>
          <p:nvPr>
            <p:ph type="title"/>
          </p:nvPr>
        </p:nvSpPr>
        <p:spPr>
          <a:xfrm>
            <a:off x="530748" y="765606"/>
            <a:ext cx="2669652" cy="39116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E6471B"/>
                </a:solidFill>
              </a:rPr>
              <a:t>ANAFILASSI</a:t>
            </a:r>
          </a:p>
        </p:txBody>
      </p:sp>
      <p:pic>
        <p:nvPicPr>
          <p:cNvPr id="4" name="object 4"/>
          <p:cNvPicPr/>
          <p:nvPr/>
        </p:nvPicPr>
        <p:blipFill>
          <a:blip r:embed="rId2" cstate="print"/>
          <a:stretch>
            <a:fillRect/>
          </a:stretch>
        </p:blipFill>
        <p:spPr>
          <a:xfrm>
            <a:off x="0" y="0"/>
            <a:ext cx="9143960" cy="1012319"/>
          </a:xfrm>
          <a:prstGeom prst="rect">
            <a:avLst/>
          </a:prstGeom>
        </p:spPr>
      </p:pic>
      <p:sp>
        <p:nvSpPr>
          <p:cNvPr id="5" name="object 5"/>
          <p:cNvSpPr txBox="1"/>
          <p:nvPr/>
        </p:nvSpPr>
        <p:spPr>
          <a:xfrm>
            <a:off x="132324" y="65908"/>
            <a:ext cx="5201676"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16022" y="2619200"/>
            <a:ext cx="7546978" cy="2520434"/>
          </a:xfrm>
          <a:prstGeom prst="rect">
            <a:avLst/>
          </a:prstGeom>
        </p:spPr>
        <p:txBody>
          <a:bodyPr vert="horz" wrap="square" lIns="0" tIns="10795" rIns="0" bIns="0" rtlCol="0">
            <a:spAutoFit/>
          </a:bodyPr>
          <a:lstStyle/>
          <a:p>
            <a:pPr marL="469265" marR="644525" indent="-367030">
              <a:lnSpc>
                <a:spcPct val="100699"/>
              </a:lnSpc>
              <a:spcBef>
                <a:spcPts val="85"/>
              </a:spcBef>
              <a:buFont typeface="Arial MT"/>
              <a:buChar char="●"/>
              <a:tabLst>
                <a:tab pos="469265" algn="l"/>
                <a:tab pos="469900" algn="l"/>
              </a:tabLst>
            </a:pPr>
            <a:r>
              <a:rPr sz="1800" spc="-50" dirty="0">
                <a:latin typeface="Roboto Lt"/>
                <a:cs typeface="Roboto Lt"/>
              </a:rPr>
              <a:t>I</a:t>
            </a:r>
            <a:r>
              <a:rPr sz="1800" spc="-30" dirty="0">
                <a:latin typeface="Roboto Lt"/>
                <a:cs typeface="Roboto Lt"/>
              </a:rPr>
              <a:t> </a:t>
            </a:r>
            <a:r>
              <a:rPr sz="1800" spc="-110" dirty="0">
                <a:latin typeface="Roboto Lt"/>
                <a:cs typeface="Roboto Lt"/>
              </a:rPr>
              <a:t>sintomi</a:t>
            </a:r>
            <a:r>
              <a:rPr sz="1800" spc="-35" dirty="0">
                <a:latin typeface="Roboto Lt"/>
                <a:cs typeface="Roboto Lt"/>
              </a:rPr>
              <a:t> </a:t>
            </a:r>
            <a:r>
              <a:rPr sz="1800" spc="-125" dirty="0">
                <a:latin typeface="Roboto Lt"/>
                <a:cs typeface="Roboto Lt"/>
              </a:rPr>
              <a:t>possono</a:t>
            </a:r>
            <a:r>
              <a:rPr sz="1800" spc="-35" dirty="0">
                <a:latin typeface="Roboto Lt"/>
                <a:cs typeface="Roboto Lt"/>
              </a:rPr>
              <a:t> </a:t>
            </a:r>
            <a:r>
              <a:rPr sz="1800" spc="-114" dirty="0">
                <a:latin typeface="Roboto Lt"/>
                <a:cs typeface="Roboto Lt"/>
              </a:rPr>
              <a:t>comparire</a:t>
            </a:r>
            <a:r>
              <a:rPr sz="1800" spc="-35" dirty="0">
                <a:latin typeface="Roboto Lt"/>
                <a:cs typeface="Roboto Lt"/>
              </a:rPr>
              <a:t> </a:t>
            </a:r>
            <a:r>
              <a:rPr sz="1800" spc="-125" dirty="0">
                <a:latin typeface="Roboto Lt"/>
                <a:cs typeface="Roboto Lt"/>
              </a:rPr>
              <a:t>da</a:t>
            </a:r>
            <a:r>
              <a:rPr sz="1800" spc="-35" dirty="0">
                <a:latin typeface="Roboto Lt"/>
                <a:cs typeface="Roboto Lt"/>
              </a:rPr>
              <a:t> </a:t>
            </a:r>
            <a:r>
              <a:rPr sz="1800" spc="-105" dirty="0">
                <a:latin typeface="Roboto Lt"/>
                <a:cs typeface="Roboto Lt"/>
              </a:rPr>
              <a:t>subito</a:t>
            </a:r>
            <a:r>
              <a:rPr sz="1800" spc="-30" dirty="0">
                <a:latin typeface="Roboto Lt"/>
                <a:cs typeface="Roboto Lt"/>
              </a:rPr>
              <a:t> </a:t>
            </a:r>
            <a:r>
              <a:rPr sz="1800" spc="-125" dirty="0">
                <a:latin typeface="Roboto Lt"/>
                <a:cs typeface="Roboto Lt"/>
              </a:rPr>
              <a:t>a</a:t>
            </a:r>
            <a:r>
              <a:rPr sz="1800" spc="-35" dirty="0">
                <a:latin typeface="Roboto Lt"/>
                <a:cs typeface="Roboto Lt"/>
              </a:rPr>
              <a:t> </a:t>
            </a:r>
            <a:r>
              <a:rPr sz="1800" spc="-125" dirty="0">
                <a:latin typeface="Roboto Lt"/>
                <a:cs typeface="Roboto Lt"/>
              </a:rPr>
              <a:t>poche</a:t>
            </a:r>
            <a:r>
              <a:rPr sz="1800" spc="-35" dirty="0">
                <a:latin typeface="Roboto Lt"/>
                <a:cs typeface="Roboto Lt"/>
              </a:rPr>
              <a:t> </a:t>
            </a:r>
            <a:r>
              <a:rPr sz="1800" spc="-105" dirty="0">
                <a:latin typeface="Roboto Lt"/>
                <a:cs typeface="Roboto Lt"/>
              </a:rPr>
              <a:t>ore</a:t>
            </a:r>
            <a:r>
              <a:rPr sz="1800" spc="-35" dirty="0">
                <a:latin typeface="Roboto Lt"/>
                <a:cs typeface="Roboto Lt"/>
              </a:rPr>
              <a:t> </a:t>
            </a:r>
            <a:r>
              <a:rPr sz="1800" spc="-105" dirty="0">
                <a:latin typeface="Roboto Lt"/>
                <a:cs typeface="Roboto Lt"/>
              </a:rPr>
              <a:t>e</a:t>
            </a:r>
            <a:r>
              <a:rPr sz="1800" spc="-35" dirty="0">
                <a:latin typeface="Roboto Lt"/>
                <a:cs typeface="Roboto Lt"/>
              </a:rPr>
              <a:t> </a:t>
            </a:r>
            <a:r>
              <a:rPr sz="1800" spc="-120" dirty="0">
                <a:latin typeface="Roboto Lt"/>
                <a:cs typeface="Roboto Lt"/>
              </a:rPr>
              <a:t>compaiono, </a:t>
            </a:r>
            <a:r>
              <a:rPr sz="1800" spc="-420" dirty="0">
                <a:latin typeface="Roboto Lt"/>
                <a:cs typeface="Roboto Lt"/>
              </a:rPr>
              <a:t> </a:t>
            </a:r>
            <a:r>
              <a:rPr sz="1800" spc="-110" dirty="0">
                <a:latin typeface="Roboto Lt"/>
                <a:cs typeface="Roboto Lt"/>
              </a:rPr>
              <a:t>generalmente,</a:t>
            </a:r>
            <a:r>
              <a:rPr sz="1800" spc="-40" dirty="0">
                <a:latin typeface="Roboto Lt"/>
                <a:cs typeface="Roboto Lt"/>
              </a:rPr>
              <a:t> </a:t>
            </a:r>
            <a:r>
              <a:rPr sz="1800" spc="-105" dirty="0">
                <a:latin typeface="Roboto Lt"/>
                <a:cs typeface="Roboto Lt"/>
              </a:rPr>
              <a:t>entro</a:t>
            </a:r>
            <a:r>
              <a:rPr sz="1800" spc="-40" dirty="0">
                <a:latin typeface="Roboto Lt"/>
                <a:cs typeface="Roboto Lt"/>
              </a:rPr>
              <a:t> </a:t>
            </a:r>
            <a:r>
              <a:rPr sz="1800" spc="-160" dirty="0">
                <a:latin typeface="Roboto Lt"/>
                <a:cs typeface="Roboto Lt"/>
              </a:rPr>
              <a:t>30’-1</a:t>
            </a:r>
            <a:r>
              <a:rPr sz="1800" spc="-40" dirty="0">
                <a:latin typeface="Roboto Lt"/>
                <a:cs typeface="Roboto Lt"/>
              </a:rPr>
              <a:t> </a:t>
            </a:r>
            <a:r>
              <a:rPr sz="1800" spc="-85" dirty="0">
                <a:latin typeface="Roboto Lt"/>
                <a:cs typeface="Roboto Lt"/>
              </a:rPr>
              <a:t>ora.</a:t>
            </a:r>
            <a:endParaRPr sz="1800" dirty="0">
              <a:latin typeface="Roboto Lt"/>
              <a:cs typeface="Roboto Lt"/>
            </a:endParaRPr>
          </a:p>
          <a:p>
            <a:pPr marL="469900" indent="-367030">
              <a:lnSpc>
                <a:spcPct val="100000"/>
              </a:lnSpc>
              <a:spcBef>
                <a:spcPts val="15"/>
              </a:spcBef>
              <a:buFont typeface="Arial MT"/>
              <a:buChar char="●"/>
              <a:tabLst>
                <a:tab pos="469265" algn="l"/>
                <a:tab pos="469900" algn="l"/>
              </a:tabLst>
            </a:pPr>
            <a:r>
              <a:rPr sz="1800" spc="-120" dirty="0">
                <a:latin typeface="Roboto Lt"/>
                <a:cs typeface="Roboto Lt"/>
              </a:rPr>
              <a:t>Reazion</a:t>
            </a:r>
            <a:r>
              <a:rPr sz="1800" spc="-50" dirty="0">
                <a:latin typeface="Roboto Lt"/>
                <a:cs typeface="Roboto Lt"/>
              </a:rPr>
              <a:t>i</a:t>
            </a:r>
            <a:r>
              <a:rPr sz="1800" spc="-40" dirty="0">
                <a:latin typeface="Roboto Lt"/>
                <a:cs typeface="Roboto Lt"/>
              </a:rPr>
              <a:t> </a:t>
            </a:r>
            <a:r>
              <a:rPr sz="1800" spc="-160" dirty="0">
                <a:latin typeface="Roboto Lt"/>
                <a:cs typeface="Roboto Lt"/>
              </a:rPr>
              <a:t>men</a:t>
            </a:r>
            <a:r>
              <a:rPr sz="1800" spc="-130" dirty="0">
                <a:latin typeface="Roboto Lt"/>
                <a:cs typeface="Roboto Lt"/>
              </a:rPr>
              <a:t>o</a:t>
            </a:r>
            <a:r>
              <a:rPr sz="1800" spc="-40" dirty="0">
                <a:latin typeface="Roboto Lt"/>
                <a:cs typeface="Roboto Lt"/>
              </a:rPr>
              <a:t> </a:t>
            </a:r>
            <a:r>
              <a:rPr sz="1800" spc="-110" dirty="0">
                <a:latin typeface="Roboto Lt"/>
                <a:cs typeface="Roboto Lt"/>
              </a:rPr>
              <a:t>grav</a:t>
            </a:r>
            <a:r>
              <a:rPr sz="1800" spc="-50" dirty="0">
                <a:latin typeface="Roboto Lt"/>
                <a:cs typeface="Roboto Lt"/>
              </a:rPr>
              <a:t>i</a:t>
            </a:r>
            <a:r>
              <a:rPr sz="1800" spc="-40" dirty="0">
                <a:latin typeface="Roboto Lt"/>
                <a:cs typeface="Roboto Lt"/>
              </a:rPr>
              <a:t> </a:t>
            </a:r>
            <a:r>
              <a:rPr sz="1800" spc="-130" dirty="0">
                <a:latin typeface="Roboto Lt"/>
                <a:cs typeface="Roboto Lt"/>
              </a:rPr>
              <a:t>son</a:t>
            </a:r>
            <a:r>
              <a:rPr sz="1800" spc="-125" dirty="0">
                <a:latin typeface="Roboto Lt"/>
                <a:cs typeface="Roboto Lt"/>
              </a:rPr>
              <a:t>o</a:t>
            </a:r>
            <a:r>
              <a:rPr sz="1800" spc="-40" dirty="0">
                <a:latin typeface="Roboto Lt"/>
                <a:cs typeface="Roboto Lt"/>
              </a:rPr>
              <a:t> </a:t>
            </a:r>
            <a:r>
              <a:rPr sz="1800" spc="-95" dirty="0">
                <a:latin typeface="Roboto Lt"/>
                <a:cs typeface="Roboto Lt"/>
              </a:rPr>
              <a:t>stat</a:t>
            </a:r>
            <a:r>
              <a:rPr sz="1800" spc="-110" dirty="0">
                <a:latin typeface="Roboto Lt"/>
                <a:cs typeface="Roboto Lt"/>
              </a:rPr>
              <a:t>e</a:t>
            </a:r>
            <a:r>
              <a:rPr sz="1800" spc="-40" dirty="0">
                <a:latin typeface="Roboto Lt"/>
                <a:cs typeface="Roboto Lt"/>
              </a:rPr>
              <a:t> </a:t>
            </a:r>
            <a:r>
              <a:rPr sz="1800" spc="-90" dirty="0">
                <a:latin typeface="Roboto Lt"/>
                <a:cs typeface="Roboto Lt"/>
              </a:rPr>
              <a:t>descritt</a:t>
            </a:r>
            <a:r>
              <a:rPr sz="1800" spc="-105" dirty="0">
                <a:latin typeface="Roboto Lt"/>
                <a:cs typeface="Roboto Lt"/>
              </a:rPr>
              <a:t>e</a:t>
            </a:r>
            <a:r>
              <a:rPr sz="1800" spc="-40" dirty="0">
                <a:latin typeface="Roboto Lt"/>
                <a:cs typeface="Roboto Lt"/>
              </a:rPr>
              <a:t> </a:t>
            </a:r>
            <a:r>
              <a:rPr sz="1800" spc="-130" dirty="0">
                <a:latin typeface="Roboto Lt"/>
                <a:cs typeface="Roboto Lt"/>
              </a:rPr>
              <a:t>anch</a:t>
            </a:r>
            <a:r>
              <a:rPr sz="1800" spc="-120" dirty="0">
                <a:latin typeface="Roboto Lt"/>
                <a:cs typeface="Roboto Lt"/>
              </a:rPr>
              <a:t>e</a:t>
            </a:r>
            <a:r>
              <a:rPr sz="1800" spc="-40" dirty="0">
                <a:latin typeface="Roboto Lt"/>
                <a:cs typeface="Roboto Lt"/>
              </a:rPr>
              <a:t> </a:t>
            </a:r>
            <a:r>
              <a:rPr sz="1800" spc="-80" dirty="0">
                <a:latin typeface="Roboto Lt"/>
                <a:cs typeface="Roboto Lt"/>
              </a:rPr>
              <a:t>fin</a:t>
            </a:r>
            <a:r>
              <a:rPr sz="1800" spc="-110" dirty="0">
                <a:latin typeface="Roboto Lt"/>
                <a:cs typeface="Roboto Lt"/>
              </a:rPr>
              <a:t>o</a:t>
            </a:r>
            <a:r>
              <a:rPr sz="1800" spc="-40" dirty="0">
                <a:latin typeface="Roboto Lt"/>
                <a:cs typeface="Roboto Lt"/>
              </a:rPr>
              <a:t> </a:t>
            </a:r>
            <a:r>
              <a:rPr sz="1800" spc="-125" dirty="0">
                <a:latin typeface="Roboto Lt"/>
                <a:cs typeface="Roboto Lt"/>
              </a:rPr>
              <a:t>a</a:t>
            </a:r>
            <a:r>
              <a:rPr sz="1800" spc="-40" dirty="0">
                <a:latin typeface="Roboto Lt"/>
                <a:cs typeface="Roboto Lt"/>
              </a:rPr>
              <a:t> </a:t>
            </a:r>
            <a:r>
              <a:rPr sz="1800" spc="-125" dirty="0">
                <a:latin typeface="Roboto Lt"/>
                <a:cs typeface="Roboto Lt"/>
              </a:rPr>
              <a:t>4</a:t>
            </a:r>
            <a:r>
              <a:rPr sz="1800" spc="-40" dirty="0">
                <a:latin typeface="Roboto Lt"/>
                <a:cs typeface="Roboto Lt"/>
              </a:rPr>
              <a:t> </a:t>
            </a:r>
            <a:r>
              <a:rPr sz="1800" spc="-100" dirty="0">
                <a:latin typeface="Roboto Lt"/>
                <a:cs typeface="Roboto Lt"/>
              </a:rPr>
              <a:t>or</a:t>
            </a:r>
            <a:r>
              <a:rPr sz="1800" spc="-110" dirty="0">
                <a:latin typeface="Roboto Lt"/>
                <a:cs typeface="Roboto Lt"/>
              </a:rPr>
              <a:t>e</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80" dirty="0">
                <a:latin typeface="Roboto Lt"/>
                <a:cs typeface="Roboto Lt"/>
              </a:rPr>
              <a:t>più.</a:t>
            </a:r>
            <a:endParaRPr sz="1800" dirty="0">
              <a:latin typeface="Roboto Lt"/>
              <a:cs typeface="Roboto Lt"/>
            </a:endParaRPr>
          </a:p>
          <a:p>
            <a:pPr marL="469900" indent="-367030">
              <a:lnSpc>
                <a:spcPct val="100000"/>
              </a:lnSpc>
              <a:spcBef>
                <a:spcPts val="15"/>
              </a:spcBef>
              <a:buFont typeface="Arial MT"/>
              <a:buChar char="●"/>
              <a:tabLst>
                <a:tab pos="469265" algn="l"/>
                <a:tab pos="469900" algn="l"/>
              </a:tabLst>
            </a:pPr>
            <a:r>
              <a:rPr sz="1800" spc="-165" dirty="0">
                <a:latin typeface="Roboto Lt"/>
                <a:cs typeface="Roboto Lt"/>
              </a:rPr>
              <a:t>Un</a:t>
            </a:r>
            <a:r>
              <a:rPr sz="1800" spc="-40" dirty="0">
                <a:latin typeface="Roboto Lt"/>
                <a:cs typeface="Roboto Lt"/>
              </a:rPr>
              <a:t> </a:t>
            </a:r>
            <a:r>
              <a:rPr sz="1800" spc="-105" dirty="0">
                <a:latin typeface="Roboto Lt"/>
                <a:cs typeface="Roboto Lt"/>
              </a:rPr>
              <a:t>esordio</a:t>
            </a:r>
            <a:r>
              <a:rPr sz="1800" spc="-35" dirty="0">
                <a:latin typeface="Roboto Lt"/>
                <a:cs typeface="Roboto Lt"/>
              </a:rPr>
              <a:t> </a:t>
            </a:r>
            <a:r>
              <a:rPr sz="1800" spc="-114" dirty="0">
                <a:latin typeface="Roboto Lt"/>
                <a:cs typeface="Roboto Lt"/>
              </a:rPr>
              <a:t>precoce</a:t>
            </a:r>
            <a:r>
              <a:rPr sz="1800" spc="-35" dirty="0">
                <a:latin typeface="Roboto Lt"/>
                <a:cs typeface="Roboto Lt"/>
              </a:rPr>
              <a:t> </a:t>
            </a:r>
            <a:r>
              <a:rPr sz="1800" spc="-75" dirty="0">
                <a:latin typeface="Roboto Lt"/>
                <a:cs typeface="Roboto Lt"/>
              </a:rPr>
              <a:t>si</a:t>
            </a:r>
            <a:r>
              <a:rPr sz="1800" spc="-40" dirty="0">
                <a:latin typeface="Roboto Lt"/>
                <a:cs typeface="Roboto Lt"/>
              </a:rPr>
              <a:t> </a:t>
            </a:r>
            <a:r>
              <a:rPr sz="1800" spc="-114" dirty="0">
                <a:latin typeface="Roboto Lt"/>
                <a:cs typeface="Roboto Lt"/>
              </a:rPr>
              <a:t>osserva</a:t>
            </a:r>
            <a:r>
              <a:rPr sz="1800" spc="-35" dirty="0">
                <a:latin typeface="Roboto Lt"/>
                <a:cs typeface="Roboto Lt"/>
              </a:rPr>
              <a:t> </a:t>
            </a:r>
            <a:r>
              <a:rPr sz="1800" spc="-85" dirty="0">
                <a:latin typeface="Roboto Lt"/>
                <a:cs typeface="Roboto Lt"/>
              </a:rPr>
              <a:t>nelle</a:t>
            </a:r>
            <a:r>
              <a:rPr sz="1800" spc="-35" dirty="0">
                <a:latin typeface="Roboto Lt"/>
                <a:cs typeface="Roboto Lt"/>
              </a:rPr>
              <a:t> </a:t>
            </a:r>
            <a:r>
              <a:rPr sz="1800" spc="-95" dirty="0">
                <a:latin typeface="Roboto Lt"/>
                <a:cs typeface="Roboto Lt"/>
              </a:rPr>
              <a:t>reazioni</a:t>
            </a:r>
            <a:r>
              <a:rPr sz="1800" spc="-35" dirty="0">
                <a:latin typeface="Roboto Lt"/>
                <a:cs typeface="Roboto Lt"/>
              </a:rPr>
              <a:t> </a:t>
            </a:r>
            <a:r>
              <a:rPr sz="1800" spc="-105" dirty="0">
                <a:latin typeface="Roboto Lt"/>
                <a:cs typeface="Roboto Lt"/>
              </a:rPr>
              <a:t>più</a:t>
            </a:r>
            <a:r>
              <a:rPr sz="1800" spc="-40" dirty="0">
                <a:latin typeface="Roboto Lt"/>
                <a:cs typeface="Roboto Lt"/>
              </a:rPr>
              <a:t> </a:t>
            </a:r>
            <a:r>
              <a:rPr sz="1800" spc="-85" dirty="0">
                <a:latin typeface="Roboto Lt"/>
                <a:cs typeface="Roboto Lt"/>
              </a:rPr>
              <a:t>gravi.</a:t>
            </a:r>
            <a:endParaRPr sz="1800" dirty="0">
              <a:latin typeface="Roboto Lt"/>
              <a:cs typeface="Roboto Lt"/>
            </a:endParaRPr>
          </a:p>
          <a:p>
            <a:pPr>
              <a:lnSpc>
                <a:spcPct val="100000"/>
              </a:lnSpc>
              <a:spcBef>
                <a:spcPts val="10"/>
              </a:spcBef>
            </a:pPr>
            <a:endParaRPr sz="1800" dirty="0">
              <a:latin typeface="Roboto Lt"/>
              <a:cs typeface="Roboto Lt"/>
            </a:endParaRPr>
          </a:p>
          <a:p>
            <a:pPr marL="12700" marR="5080">
              <a:lnSpc>
                <a:spcPct val="100699"/>
              </a:lnSpc>
              <a:spcBef>
                <a:spcPts val="5"/>
              </a:spcBef>
            </a:pPr>
            <a:r>
              <a:rPr sz="1800" spc="-50" dirty="0">
                <a:latin typeface="Roboto Lt"/>
                <a:cs typeface="Roboto Lt"/>
              </a:rPr>
              <a:t>I</a:t>
            </a:r>
            <a:r>
              <a:rPr sz="1800" spc="-35" dirty="0">
                <a:latin typeface="Roboto Lt"/>
                <a:cs typeface="Roboto Lt"/>
              </a:rPr>
              <a:t> </a:t>
            </a:r>
            <a:r>
              <a:rPr sz="1800" spc="-110" dirty="0">
                <a:latin typeface="Roboto Lt"/>
                <a:cs typeface="Roboto Lt"/>
              </a:rPr>
              <a:t>sintomi</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90" dirty="0">
                <a:latin typeface="Roboto Lt"/>
                <a:cs typeface="Roboto Lt"/>
              </a:rPr>
              <a:t>anafilassi</a:t>
            </a:r>
            <a:r>
              <a:rPr sz="1800" spc="-35" dirty="0">
                <a:latin typeface="Roboto Lt"/>
                <a:cs typeface="Roboto Lt"/>
              </a:rPr>
              <a:t> </a:t>
            </a:r>
            <a:r>
              <a:rPr sz="1800" spc="-130" dirty="0">
                <a:latin typeface="Roboto Lt"/>
                <a:cs typeface="Roboto Lt"/>
              </a:rPr>
              <a:t>sono</a:t>
            </a:r>
            <a:r>
              <a:rPr sz="1800" spc="-35" dirty="0">
                <a:latin typeface="Roboto Lt"/>
                <a:cs typeface="Roboto Lt"/>
              </a:rPr>
              <a:t> </a:t>
            </a:r>
            <a:r>
              <a:rPr sz="1800" spc="-125" dirty="0">
                <a:latin typeface="Roboto Lt"/>
                <a:cs typeface="Roboto Lt"/>
              </a:rPr>
              <a:t>estremamente</a:t>
            </a:r>
            <a:r>
              <a:rPr sz="1800" spc="-35" dirty="0">
                <a:latin typeface="Roboto Lt"/>
                <a:cs typeface="Roboto Lt"/>
              </a:rPr>
              <a:t> </a:t>
            </a:r>
            <a:r>
              <a:rPr sz="1800" spc="-80" dirty="0">
                <a:latin typeface="Roboto Lt"/>
                <a:cs typeface="Roboto Lt"/>
              </a:rPr>
              <a:t>variabili</a:t>
            </a:r>
            <a:r>
              <a:rPr sz="1800" spc="-35" dirty="0">
                <a:latin typeface="Roboto Lt"/>
                <a:cs typeface="Roboto Lt"/>
              </a:rPr>
              <a:t> </a:t>
            </a:r>
            <a:r>
              <a:rPr sz="1800" spc="-120" dirty="0">
                <a:latin typeface="Roboto Lt"/>
                <a:cs typeface="Roboto Lt"/>
              </a:rPr>
              <a:t>ed</a:t>
            </a:r>
            <a:r>
              <a:rPr sz="1800" spc="-35" dirty="0">
                <a:latin typeface="Roboto Lt"/>
                <a:cs typeface="Roboto Lt"/>
              </a:rPr>
              <a:t> </a:t>
            </a:r>
            <a:r>
              <a:rPr sz="1800" spc="-105" dirty="0">
                <a:latin typeface="Roboto Lt"/>
                <a:cs typeface="Roboto Lt"/>
              </a:rPr>
              <a:t>interessano</a:t>
            </a:r>
            <a:r>
              <a:rPr sz="1800" spc="-35" dirty="0">
                <a:latin typeface="Roboto Lt"/>
                <a:cs typeface="Roboto Lt"/>
              </a:rPr>
              <a:t> </a:t>
            </a:r>
            <a:r>
              <a:rPr sz="1800" spc="-90" dirty="0">
                <a:latin typeface="Roboto Lt"/>
                <a:cs typeface="Roboto Lt"/>
              </a:rPr>
              <a:t>vari</a:t>
            </a:r>
            <a:r>
              <a:rPr sz="1800" spc="-35" dirty="0">
                <a:latin typeface="Roboto Lt"/>
                <a:cs typeface="Roboto Lt"/>
              </a:rPr>
              <a:t> </a:t>
            </a:r>
            <a:r>
              <a:rPr sz="1800" spc="-95" dirty="0">
                <a:latin typeface="Roboto Lt"/>
                <a:cs typeface="Roboto Lt"/>
              </a:rPr>
              <a:t>organi. </a:t>
            </a:r>
            <a:r>
              <a:rPr sz="1800" spc="-425" dirty="0">
                <a:latin typeface="Roboto Lt"/>
                <a:cs typeface="Roboto Lt"/>
              </a:rPr>
              <a:t> </a:t>
            </a:r>
            <a:r>
              <a:rPr sz="1800" spc="-50" dirty="0">
                <a:latin typeface="Roboto Lt"/>
                <a:cs typeface="Roboto Lt"/>
              </a:rPr>
              <a:t>I</a:t>
            </a:r>
            <a:r>
              <a:rPr sz="1800" spc="-35" dirty="0">
                <a:latin typeface="Roboto Lt"/>
                <a:cs typeface="Roboto Lt"/>
              </a:rPr>
              <a:t> </a:t>
            </a:r>
            <a:r>
              <a:rPr sz="1800" spc="-110" dirty="0">
                <a:latin typeface="Roboto Lt"/>
                <a:cs typeface="Roboto Lt"/>
              </a:rPr>
              <a:t>sintomi</a:t>
            </a:r>
            <a:r>
              <a:rPr sz="1800" spc="-35" dirty="0">
                <a:latin typeface="Roboto Lt"/>
                <a:cs typeface="Roboto Lt"/>
              </a:rPr>
              <a:t> </a:t>
            </a:r>
            <a:r>
              <a:rPr sz="1800" spc="-125" dirty="0">
                <a:latin typeface="Roboto Lt"/>
                <a:cs typeface="Roboto Lt"/>
              </a:rPr>
              <a:t>possono</a:t>
            </a:r>
            <a:r>
              <a:rPr sz="1800" spc="-35" dirty="0">
                <a:latin typeface="Roboto Lt"/>
                <a:cs typeface="Roboto Lt"/>
              </a:rPr>
              <a:t> </a:t>
            </a:r>
            <a:r>
              <a:rPr sz="1800" spc="-110" dirty="0">
                <a:latin typeface="Roboto Lt"/>
                <a:cs typeface="Roboto Lt"/>
              </a:rPr>
              <a:t>essere</a:t>
            </a:r>
            <a:r>
              <a:rPr sz="1800" spc="-35" dirty="0">
                <a:latin typeface="Roboto Lt"/>
                <a:cs typeface="Roboto Lt"/>
              </a:rPr>
              <a:t> </a:t>
            </a:r>
            <a:r>
              <a:rPr sz="1800" spc="-95" dirty="0">
                <a:latin typeface="Roboto Lt"/>
                <a:cs typeface="Roboto Lt"/>
              </a:rPr>
              <a:t>preceduti,</a:t>
            </a:r>
            <a:r>
              <a:rPr sz="1800" spc="-35" dirty="0">
                <a:latin typeface="Roboto Lt"/>
                <a:cs typeface="Roboto Lt"/>
              </a:rPr>
              <a:t> </a:t>
            </a:r>
            <a:r>
              <a:rPr sz="1800" spc="-80" dirty="0">
                <a:latin typeface="Roboto Lt"/>
                <a:cs typeface="Roboto Lt"/>
              </a:rPr>
              <a:t>talora,</a:t>
            </a:r>
            <a:r>
              <a:rPr sz="1800" spc="-30" dirty="0">
                <a:latin typeface="Roboto Lt"/>
                <a:cs typeface="Roboto Lt"/>
              </a:rPr>
              <a:t> </a:t>
            </a:r>
            <a:r>
              <a:rPr sz="1800" spc="-125" dirty="0">
                <a:latin typeface="Roboto Lt"/>
                <a:cs typeface="Roboto Lt"/>
              </a:rPr>
              <a:t>da</a:t>
            </a:r>
            <a:r>
              <a:rPr sz="1800" spc="-35" dirty="0">
                <a:latin typeface="Roboto Lt"/>
                <a:cs typeface="Roboto Lt"/>
              </a:rPr>
              <a:t> </a:t>
            </a:r>
            <a:r>
              <a:rPr sz="1800" spc="-114" dirty="0">
                <a:latin typeface="Roboto Lt"/>
                <a:cs typeface="Roboto Lt"/>
              </a:rPr>
              <a:t>prodromi</a:t>
            </a:r>
            <a:r>
              <a:rPr sz="1800" spc="-35" dirty="0">
                <a:latin typeface="Roboto Lt"/>
                <a:cs typeface="Roboto Lt"/>
              </a:rPr>
              <a:t> </a:t>
            </a:r>
            <a:r>
              <a:rPr sz="1800" spc="-145" dirty="0">
                <a:latin typeface="Roboto Lt"/>
                <a:cs typeface="Roboto Lt"/>
              </a:rPr>
              <a:t>come</a:t>
            </a:r>
            <a:r>
              <a:rPr sz="1800" spc="-35" dirty="0">
                <a:latin typeface="Roboto Lt"/>
                <a:cs typeface="Roboto Lt"/>
              </a:rPr>
              <a:t> </a:t>
            </a:r>
            <a:r>
              <a:rPr sz="1800" spc="-90" dirty="0">
                <a:latin typeface="Roboto Lt"/>
                <a:cs typeface="Roboto Lt"/>
              </a:rPr>
              <a:t>formicolio, </a:t>
            </a:r>
            <a:r>
              <a:rPr sz="1800" spc="-85" dirty="0">
                <a:latin typeface="Roboto Lt"/>
                <a:cs typeface="Roboto Lt"/>
              </a:rPr>
              <a:t> </a:t>
            </a:r>
            <a:r>
              <a:rPr sz="1800" spc="-95" dirty="0">
                <a:latin typeface="Roboto Lt"/>
                <a:cs typeface="Roboto Lt"/>
              </a:rPr>
              <a:t>prurito</a:t>
            </a:r>
            <a:r>
              <a:rPr sz="1800" spc="-30" dirty="0">
                <a:latin typeface="Roboto Lt"/>
                <a:cs typeface="Roboto Lt"/>
              </a:rPr>
              <a:t> </a:t>
            </a:r>
            <a:r>
              <a:rPr sz="1800" spc="-105" dirty="0">
                <a:latin typeface="Roboto Lt"/>
                <a:cs typeface="Roboto Lt"/>
              </a:rPr>
              <a:t>e</a:t>
            </a:r>
            <a:r>
              <a:rPr sz="1800" spc="-25" dirty="0">
                <a:latin typeface="Roboto Lt"/>
                <a:cs typeface="Roboto Lt"/>
              </a:rPr>
              <a:t> </a:t>
            </a:r>
            <a:r>
              <a:rPr sz="1800" spc="-125" dirty="0">
                <a:latin typeface="Roboto Lt"/>
                <a:cs typeface="Roboto Lt"/>
              </a:rPr>
              <a:t>senso</a:t>
            </a:r>
            <a:r>
              <a:rPr sz="1800" spc="-30" dirty="0">
                <a:latin typeface="Roboto Lt"/>
                <a:cs typeface="Roboto Lt"/>
              </a:rPr>
              <a:t> </a:t>
            </a:r>
            <a:r>
              <a:rPr sz="1800" spc="-80" dirty="0">
                <a:latin typeface="Roboto Lt"/>
                <a:cs typeface="Roboto Lt"/>
              </a:rPr>
              <a:t>di</a:t>
            </a:r>
            <a:r>
              <a:rPr sz="1800" spc="-25" dirty="0">
                <a:latin typeface="Roboto Lt"/>
                <a:cs typeface="Roboto Lt"/>
              </a:rPr>
              <a:t> </a:t>
            </a:r>
            <a:r>
              <a:rPr sz="1800" spc="-100" dirty="0">
                <a:latin typeface="Roboto Lt"/>
                <a:cs typeface="Roboto Lt"/>
              </a:rPr>
              <a:t>calore</a:t>
            </a:r>
            <a:r>
              <a:rPr sz="1800" spc="-25" dirty="0">
                <a:latin typeface="Roboto Lt"/>
                <a:cs typeface="Roboto Lt"/>
              </a:rPr>
              <a:t> </a:t>
            </a:r>
            <a:r>
              <a:rPr sz="1800" spc="-80" dirty="0">
                <a:latin typeface="Roboto Lt"/>
                <a:cs typeface="Roboto Lt"/>
              </a:rPr>
              <a:t>al</a:t>
            </a:r>
            <a:r>
              <a:rPr sz="1800" spc="-30" dirty="0">
                <a:latin typeface="Roboto Lt"/>
                <a:cs typeface="Roboto Lt"/>
              </a:rPr>
              <a:t> </a:t>
            </a:r>
            <a:r>
              <a:rPr sz="1800" spc="-110" dirty="0">
                <a:latin typeface="Roboto Lt"/>
                <a:cs typeface="Roboto Lt"/>
              </a:rPr>
              <a:t>cuoio</a:t>
            </a:r>
            <a:r>
              <a:rPr sz="1800" spc="-25" dirty="0">
                <a:latin typeface="Roboto Lt"/>
                <a:cs typeface="Roboto Lt"/>
              </a:rPr>
              <a:t> </a:t>
            </a:r>
            <a:r>
              <a:rPr sz="1800" spc="-90" dirty="0">
                <a:latin typeface="Roboto Lt"/>
                <a:cs typeface="Roboto Lt"/>
              </a:rPr>
              <a:t>capelluto,</a:t>
            </a:r>
            <a:r>
              <a:rPr sz="1800" spc="-25" dirty="0">
                <a:latin typeface="Roboto Lt"/>
                <a:cs typeface="Roboto Lt"/>
              </a:rPr>
              <a:t> </a:t>
            </a:r>
            <a:r>
              <a:rPr sz="1800" spc="-80" dirty="0">
                <a:latin typeface="Roboto Lt"/>
                <a:cs typeface="Roboto Lt"/>
              </a:rPr>
              <a:t>ai</a:t>
            </a:r>
            <a:r>
              <a:rPr sz="1800" spc="-30" dirty="0">
                <a:latin typeface="Roboto Lt"/>
                <a:cs typeface="Roboto Lt"/>
              </a:rPr>
              <a:t> </a:t>
            </a:r>
            <a:r>
              <a:rPr sz="1800" spc="-110" dirty="0">
                <a:latin typeface="Roboto Lt"/>
                <a:cs typeface="Roboto Lt"/>
              </a:rPr>
              <a:t>palmi</a:t>
            </a:r>
            <a:r>
              <a:rPr sz="1800" spc="-25" dirty="0">
                <a:latin typeface="Roboto Lt"/>
                <a:cs typeface="Roboto Lt"/>
              </a:rPr>
              <a:t> </a:t>
            </a:r>
            <a:r>
              <a:rPr sz="1800" spc="-85" dirty="0">
                <a:latin typeface="Roboto Lt"/>
                <a:cs typeface="Roboto Lt"/>
              </a:rPr>
              <a:t>delle</a:t>
            </a:r>
            <a:r>
              <a:rPr sz="1800" spc="-25" dirty="0">
                <a:latin typeface="Roboto Lt"/>
                <a:cs typeface="Roboto Lt"/>
              </a:rPr>
              <a:t> </a:t>
            </a:r>
            <a:r>
              <a:rPr sz="1800" spc="-135" dirty="0">
                <a:latin typeface="Roboto Lt"/>
                <a:cs typeface="Roboto Lt"/>
              </a:rPr>
              <a:t>mani</a:t>
            </a:r>
            <a:r>
              <a:rPr sz="1800" spc="-30" dirty="0">
                <a:latin typeface="Roboto Lt"/>
                <a:cs typeface="Roboto Lt"/>
              </a:rPr>
              <a:t> </a:t>
            </a:r>
            <a:r>
              <a:rPr sz="1800" spc="-105" dirty="0">
                <a:latin typeface="Roboto Lt"/>
                <a:cs typeface="Roboto Lt"/>
              </a:rPr>
              <a:t>e</a:t>
            </a:r>
            <a:r>
              <a:rPr sz="1800" spc="-25" dirty="0">
                <a:latin typeface="Roboto Lt"/>
                <a:cs typeface="Roboto Lt"/>
              </a:rPr>
              <a:t> </a:t>
            </a:r>
            <a:r>
              <a:rPr sz="1800" spc="-75" dirty="0">
                <a:latin typeface="Roboto Lt"/>
                <a:cs typeface="Roboto Lt"/>
              </a:rPr>
              <a:t>alle</a:t>
            </a:r>
            <a:r>
              <a:rPr sz="1800" spc="-25" dirty="0">
                <a:latin typeface="Roboto Lt"/>
                <a:cs typeface="Roboto Lt"/>
              </a:rPr>
              <a:t> </a:t>
            </a:r>
            <a:r>
              <a:rPr sz="1800" spc="-105" dirty="0">
                <a:latin typeface="Roboto Lt"/>
                <a:cs typeface="Roboto Lt"/>
              </a:rPr>
              <a:t>piante </a:t>
            </a:r>
            <a:r>
              <a:rPr sz="1800" spc="-100" dirty="0">
                <a:latin typeface="Roboto Lt"/>
                <a:cs typeface="Roboto Lt"/>
              </a:rPr>
              <a:t> </a:t>
            </a:r>
            <a:r>
              <a:rPr sz="1800" spc="-90" dirty="0">
                <a:latin typeface="Roboto Lt"/>
                <a:cs typeface="Roboto Lt"/>
              </a:rPr>
              <a:t>dei</a:t>
            </a:r>
            <a:r>
              <a:rPr sz="1800" spc="-40" dirty="0">
                <a:latin typeface="Roboto Lt"/>
                <a:cs typeface="Roboto Lt"/>
              </a:rPr>
              <a:t> </a:t>
            </a:r>
            <a:r>
              <a:rPr sz="1800" spc="-75" dirty="0">
                <a:latin typeface="Roboto Lt"/>
                <a:cs typeface="Roboto Lt"/>
              </a:rPr>
              <a:t>piedi,</a:t>
            </a:r>
            <a:r>
              <a:rPr sz="1800" spc="-35" dirty="0">
                <a:latin typeface="Roboto Lt"/>
                <a:cs typeface="Roboto Lt"/>
              </a:rPr>
              <a:t> </a:t>
            </a:r>
            <a:r>
              <a:rPr sz="1800" spc="-95" dirty="0">
                <a:latin typeface="Roboto Lt"/>
                <a:cs typeface="Roboto Lt"/>
              </a:rPr>
              <a:t>prurito</a:t>
            </a:r>
            <a:r>
              <a:rPr sz="1800" spc="-40" dirty="0">
                <a:latin typeface="Roboto Lt"/>
                <a:cs typeface="Roboto Lt"/>
              </a:rPr>
              <a:t> </a:t>
            </a:r>
            <a:r>
              <a:rPr sz="1800" spc="-95" dirty="0">
                <a:latin typeface="Roboto Lt"/>
                <a:cs typeface="Roboto Lt"/>
              </a:rPr>
              <a:t>orale</a:t>
            </a:r>
            <a:r>
              <a:rPr sz="1800" spc="-35" dirty="0">
                <a:latin typeface="Roboto Lt"/>
                <a:cs typeface="Roboto Lt"/>
              </a:rPr>
              <a:t> </a:t>
            </a:r>
            <a:r>
              <a:rPr sz="1800" spc="-105" dirty="0">
                <a:latin typeface="Roboto Lt"/>
                <a:cs typeface="Roboto Lt"/>
              </a:rPr>
              <a:t>e</a:t>
            </a:r>
            <a:r>
              <a:rPr sz="1800" spc="-35" dirty="0">
                <a:latin typeface="Roboto Lt"/>
                <a:cs typeface="Roboto Lt"/>
              </a:rPr>
              <a:t> </a:t>
            </a:r>
            <a:r>
              <a:rPr sz="1800" spc="-90" dirty="0">
                <a:latin typeface="Roboto Lt"/>
                <a:cs typeface="Roboto Lt"/>
              </a:rPr>
              <a:t>faringeo,</a:t>
            </a:r>
            <a:r>
              <a:rPr sz="1800" spc="-40" dirty="0">
                <a:latin typeface="Roboto Lt"/>
                <a:cs typeface="Roboto Lt"/>
              </a:rPr>
              <a:t> </a:t>
            </a:r>
            <a:r>
              <a:rPr sz="1800" spc="-114" dirty="0">
                <a:latin typeface="Roboto Lt"/>
                <a:cs typeface="Roboto Lt"/>
              </a:rPr>
              <a:t>sensazione</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00" dirty="0">
                <a:latin typeface="Roboto Lt"/>
                <a:cs typeface="Roboto Lt"/>
              </a:rPr>
              <a:t>gonfiore</a:t>
            </a:r>
            <a:r>
              <a:rPr sz="1800" spc="-40" dirty="0">
                <a:latin typeface="Roboto Lt"/>
                <a:cs typeface="Roboto Lt"/>
              </a:rPr>
              <a:t> </a:t>
            </a:r>
            <a:r>
              <a:rPr sz="1800" spc="-125" dirty="0">
                <a:latin typeface="Roboto Lt"/>
                <a:cs typeface="Roboto Lt"/>
              </a:rPr>
              <a:t>a</a:t>
            </a:r>
            <a:r>
              <a:rPr sz="1800" spc="-35" dirty="0">
                <a:latin typeface="Roboto Lt"/>
                <a:cs typeface="Roboto Lt"/>
              </a:rPr>
              <a:t> </a:t>
            </a:r>
            <a:r>
              <a:rPr sz="1800" spc="-90" dirty="0">
                <a:latin typeface="Roboto Lt"/>
                <a:cs typeface="Roboto Lt"/>
              </a:rPr>
              <a:t>occhi,</a:t>
            </a:r>
            <a:r>
              <a:rPr sz="1800" spc="-35" dirty="0">
                <a:latin typeface="Roboto Lt"/>
                <a:cs typeface="Roboto Lt"/>
              </a:rPr>
              <a:t> </a:t>
            </a:r>
            <a:r>
              <a:rPr sz="1800" spc="-105" dirty="0">
                <a:latin typeface="Roboto Lt"/>
                <a:cs typeface="Roboto Lt"/>
              </a:rPr>
              <a:t>labbra</a:t>
            </a:r>
            <a:r>
              <a:rPr sz="1800" spc="-40" dirty="0">
                <a:latin typeface="Roboto Lt"/>
                <a:cs typeface="Roboto Lt"/>
              </a:rPr>
              <a:t> </a:t>
            </a:r>
            <a:r>
              <a:rPr sz="1800" spc="-105" dirty="0">
                <a:latin typeface="Roboto Lt"/>
                <a:cs typeface="Roboto Lt"/>
              </a:rPr>
              <a:t>e </a:t>
            </a:r>
            <a:r>
              <a:rPr sz="1800" spc="-100" dirty="0">
                <a:latin typeface="Roboto Lt"/>
                <a:cs typeface="Roboto Lt"/>
              </a:rPr>
              <a:t> </a:t>
            </a:r>
            <a:r>
              <a:rPr sz="1800" spc="-90" dirty="0">
                <a:latin typeface="Roboto Lt"/>
                <a:cs typeface="Roboto Lt"/>
              </a:rPr>
              <a:t>lingua.</a:t>
            </a:r>
            <a:endParaRPr sz="1800" dirty="0">
              <a:latin typeface="Roboto Lt"/>
              <a:cs typeface="Roboto Lt"/>
            </a:endParaRPr>
          </a:p>
        </p:txBody>
      </p:sp>
      <p:sp>
        <p:nvSpPr>
          <p:cNvPr id="3" name="object 3"/>
          <p:cNvSpPr txBox="1">
            <a:spLocks noGrp="1"/>
          </p:cNvSpPr>
          <p:nvPr>
            <p:ph type="title"/>
          </p:nvPr>
        </p:nvSpPr>
        <p:spPr>
          <a:xfrm>
            <a:off x="530748" y="765606"/>
            <a:ext cx="3431652" cy="391160"/>
          </a:xfrm>
          <a:prstGeom prst="rect">
            <a:avLst/>
          </a:prstGeom>
        </p:spPr>
        <p:txBody>
          <a:bodyPr vert="horz" wrap="square" lIns="0" tIns="12700" rIns="0" bIns="0" rtlCol="0">
            <a:spAutoFit/>
          </a:bodyPr>
          <a:lstStyle/>
          <a:p>
            <a:pPr marL="12700">
              <a:lnSpc>
                <a:spcPct val="100000"/>
              </a:lnSpc>
              <a:spcBef>
                <a:spcPts val="100"/>
              </a:spcBef>
            </a:pPr>
            <a:r>
              <a:rPr spc="30" dirty="0">
                <a:solidFill>
                  <a:srgbClr val="E6471B"/>
                </a:solidFill>
              </a:rPr>
              <a:t>SINTOMATOLOGIA</a:t>
            </a:r>
          </a:p>
        </p:txBody>
      </p:sp>
      <p:pic>
        <p:nvPicPr>
          <p:cNvPr id="4" name="object 4"/>
          <p:cNvPicPr/>
          <p:nvPr/>
        </p:nvPicPr>
        <p:blipFill>
          <a:blip r:embed="rId2" cstate="print"/>
          <a:stretch>
            <a:fillRect/>
          </a:stretch>
        </p:blipFill>
        <p:spPr>
          <a:xfrm>
            <a:off x="0" y="0"/>
            <a:ext cx="9143960" cy="1012319"/>
          </a:xfrm>
          <a:prstGeom prst="rect">
            <a:avLst/>
          </a:prstGeom>
        </p:spPr>
      </p:pic>
      <p:sp>
        <p:nvSpPr>
          <p:cNvPr id="5" name="object 5"/>
          <p:cNvSpPr txBox="1"/>
          <p:nvPr/>
        </p:nvSpPr>
        <p:spPr>
          <a:xfrm>
            <a:off x="132324" y="65909"/>
            <a:ext cx="4973076"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714878" y="2576720"/>
            <a:ext cx="4914522" cy="1353820"/>
          </a:xfrm>
          <a:prstGeom prst="rect">
            <a:avLst/>
          </a:prstGeom>
        </p:spPr>
        <p:txBody>
          <a:bodyPr vert="horz" wrap="square" lIns="0" tIns="12700" rIns="0" bIns="0" rtlCol="0">
            <a:spAutoFit/>
          </a:bodyPr>
          <a:lstStyle/>
          <a:p>
            <a:pPr marL="12700">
              <a:lnSpc>
                <a:spcPct val="100000"/>
              </a:lnSpc>
              <a:spcBef>
                <a:spcPts val="100"/>
              </a:spcBef>
            </a:pPr>
            <a:r>
              <a:rPr sz="1800" spc="-120" dirty="0">
                <a:latin typeface="Roboto Lt"/>
                <a:cs typeface="Roboto Lt"/>
              </a:rPr>
              <a:t>•aumento</a:t>
            </a:r>
            <a:r>
              <a:rPr sz="1800" spc="-40" dirty="0">
                <a:latin typeface="Roboto Lt"/>
                <a:cs typeface="Roboto Lt"/>
              </a:rPr>
              <a:t> </a:t>
            </a:r>
            <a:r>
              <a:rPr sz="1800" spc="-110" dirty="0">
                <a:latin typeface="Roboto Lt"/>
                <a:cs typeface="Roboto Lt"/>
              </a:rPr>
              <a:t>prevalenz</a:t>
            </a:r>
            <a:r>
              <a:rPr sz="1800" spc="-120" dirty="0">
                <a:latin typeface="Roboto Lt"/>
                <a:cs typeface="Roboto Lt"/>
              </a:rPr>
              <a:t>a</a:t>
            </a:r>
            <a:r>
              <a:rPr sz="1800" spc="-40" dirty="0">
                <a:latin typeface="Roboto Lt"/>
                <a:cs typeface="Roboto Lt"/>
              </a:rPr>
              <a:t> </a:t>
            </a:r>
            <a:r>
              <a:rPr sz="1800" spc="-125" dirty="0">
                <a:latin typeface="Roboto Lt"/>
                <a:cs typeface="Roboto Lt"/>
              </a:rPr>
              <a:t>A</a:t>
            </a:r>
            <a:r>
              <a:rPr sz="1800" spc="-120" dirty="0">
                <a:latin typeface="Roboto Lt"/>
                <a:cs typeface="Roboto Lt"/>
              </a:rPr>
              <a:t>A</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95" dirty="0">
                <a:latin typeface="Roboto Lt"/>
                <a:cs typeface="Roboto Lt"/>
              </a:rPr>
              <a:t>anafilass</a:t>
            </a:r>
            <a:r>
              <a:rPr sz="1800" spc="-50" dirty="0">
                <a:latin typeface="Roboto Lt"/>
                <a:cs typeface="Roboto Lt"/>
              </a:rPr>
              <a:t>i</a:t>
            </a:r>
            <a:r>
              <a:rPr sz="1800" spc="-40" dirty="0">
                <a:latin typeface="Roboto Lt"/>
                <a:cs typeface="Roboto Lt"/>
              </a:rPr>
              <a:t> </a:t>
            </a:r>
            <a:r>
              <a:rPr sz="1800" spc="-130" dirty="0">
                <a:latin typeface="Roboto Lt"/>
                <a:cs typeface="Roboto Lt"/>
              </a:rPr>
              <a:t>d</a:t>
            </a:r>
            <a:r>
              <a:rPr sz="1800" spc="-120" dirty="0">
                <a:latin typeface="Roboto Lt"/>
                <a:cs typeface="Roboto Lt"/>
              </a:rPr>
              <a:t>a</a:t>
            </a:r>
            <a:r>
              <a:rPr sz="1800" spc="-40" dirty="0">
                <a:latin typeface="Roboto Lt"/>
                <a:cs typeface="Roboto Lt"/>
              </a:rPr>
              <a:t> </a:t>
            </a:r>
            <a:r>
              <a:rPr sz="1800" spc="-100" dirty="0">
                <a:latin typeface="Roboto Lt"/>
                <a:cs typeface="Roboto Lt"/>
              </a:rPr>
              <a:t>alimenti</a:t>
            </a:r>
            <a:endParaRPr sz="1800" dirty="0">
              <a:latin typeface="Roboto Lt"/>
              <a:cs typeface="Roboto Lt"/>
            </a:endParaRPr>
          </a:p>
          <a:p>
            <a:pPr>
              <a:lnSpc>
                <a:spcPct val="100000"/>
              </a:lnSpc>
              <a:spcBef>
                <a:spcPts val="30"/>
              </a:spcBef>
            </a:pPr>
            <a:endParaRPr sz="1650" dirty="0">
              <a:latin typeface="Roboto Lt"/>
              <a:cs typeface="Roboto Lt"/>
            </a:endParaRPr>
          </a:p>
          <a:p>
            <a:pPr marL="12700">
              <a:lnSpc>
                <a:spcPct val="100000"/>
              </a:lnSpc>
              <a:spcBef>
                <a:spcPts val="5"/>
              </a:spcBef>
            </a:pPr>
            <a:r>
              <a:rPr sz="1800" spc="-100" dirty="0">
                <a:latin typeface="Roboto Lt"/>
                <a:cs typeface="Roboto Lt"/>
              </a:rPr>
              <a:t>•precoce</a:t>
            </a:r>
            <a:r>
              <a:rPr sz="1800" spc="-35" dirty="0">
                <a:latin typeface="Roboto Lt"/>
                <a:cs typeface="Roboto Lt"/>
              </a:rPr>
              <a:t> </a:t>
            </a:r>
            <a:r>
              <a:rPr sz="1800" spc="-110" dirty="0">
                <a:latin typeface="Roboto Lt"/>
                <a:cs typeface="Roboto Lt"/>
              </a:rPr>
              <a:t>inserimento</a:t>
            </a:r>
            <a:r>
              <a:rPr sz="1800" spc="-30" dirty="0">
                <a:latin typeface="Roboto Lt"/>
                <a:cs typeface="Roboto Lt"/>
              </a:rPr>
              <a:t> </a:t>
            </a:r>
            <a:r>
              <a:rPr sz="1800" spc="-90" dirty="0">
                <a:latin typeface="Roboto Lt"/>
                <a:cs typeface="Roboto Lt"/>
              </a:rPr>
              <a:t>in</a:t>
            </a:r>
            <a:r>
              <a:rPr sz="1800" spc="-30" dirty="0">
                <a:latin typeface="Roboto Lt"/>
                <a:cs typeface="Roboto Lt"/>
              </a:rPr>
              <a:t> </a:t>
            </a:r>
            <a:r>
              <a:rPr sz="1800" spc="-125" dirty="0">
                <a:latin typeface="Roboto Lt"/>
                <a:cs typeface="Roboto Lt"/>
              </a:rPr>
              <a:t>comunità</a:t>
            </a:r>
            <a:r>
              <a:rPr sz="1800" spc="-30" dirty="0">
                <a:latin typeface="Roboto Lt"/>
                <a:cs typeface="Roboto Lt"/>
              </a:rPr>
              <a:t> </a:t>
            </a:r>
            <a:r>
              <a:rPr sz="1800" spc="-85" dirty="0">
                <a:latin typeface="Roboto Lt"/>
                <a:cs typeface="Roboto Lt"/>
              </a:rPr>
              <a:t>infantile</a:t>
            </a:r>
            <a:endParaRPr sz="1800" dirty="0">
              <a:latin typeface="Roboto Lt"/>
              <a:cs typeface="Roboto Lt"/>
            </a:endParaRPr>
          </a:p>
          <a:p>
            <a:pPr>
              <a:lnSpc>
                <a:spcPct val="100000"/>
              </a:lnSpc>
              <a:spcBef>
                <a:spcPts val="40"/>
              </a:spcBef>
            </a:pPr>
            <a:endParaRPr sz="1600" dirty="0">
              <a:latin typeface="Roboto Lt"/>
              <a:cs typeface="Roboto Lt"/>
            </a:endParaRPr>
          </a:p>
          <a:p>
            <a:pPr marL="12700">
              <a:lnSpc>
                <a:spcPct val="100000"/>
              </a:lnSpc>
              <a:spcBef>
                <a:spcPts val="5"/>
              </a:spcBef>
            </a:pPr>
            <a:r>
              <a:rPr sz="1800" spc="-95" dirty="0">
                <a:latin typeface="Roboto Lt"/>
                <a:cs typeface="Roboto Lt"/>
              </a:rPr>
              <a:t>•lung</a:t>
            </a:r>
            <a:r>
              <a:rPr sz="1800" spc="-110" dirty="0">
                <a:latin typeface="Roboto Lt"/>
                <a:cs typeface="Roboto Lt"/>
              </a:rPr>
              <a:t>o</a:t>
            </a:r>
            <a:r>
              <a:rPr sz="1800" spc="-40" dirty="0">
                <a:latin typeface="Roboto Lt"/>
                <a:cs typeface="Roboto Lt"/>
              </a:rPr>
              <a:t> </a:t>
            </a:r>
            <a:r>
              <a:rPr sz="1800" spc="-135" dirty="0">
                <a:latin typeface="Roboto Lt"/>
                <a:cs typeface="Roboto Lt"/>
              </a:rPr>
              <a:t>temp</a:t>
            </a:r>
            <a:r>
              <a:rPr sz="1800" spc="-125" dirty="0">
                <a:latin typeface="Roboto Lt"/>
                <a:cs typeface="Roboto Lt"/>
              </a:rPr>
              <a:t>o</a:t>
            </a:r>
            <a:r>
              <a:rPr sz="1800" spc="-35"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30" dirty="0">
                <a:latin typeface="Roboto Lt"/>
                <a:cs typeface="Roboto Lt"/>
              </a:rPr>
              <a:t>permanenz</a:t>
            </a:r>
            <a:r>
              <a:rPr sz="1800" spc="-125" dirty="0">
                <a:latin typeface="Roboto Lt"/>
                <a:cs typeface="Roboto Lt"/>
              </a:rPr>
              <a:t>a</a:t>
            </a:r>
            <a:r>
              <a:rPr sz="1800" spc="-40" dirty="0">
                <a:latin typeface="Roboto Lt"/>
                <a:cs typeface="Roboto Lt"/>
              </a:rPr>
              <a:t> </a:t>
            </a:r>
            <a:r>
              <a:rPr sz="1800" spc="-125" dirty="0">
                <a:latin typeface="Roboto Lt"/>
                <a:cs typeface="Roboto Lt"/>
              </a:rPr>
              <a:t>a</a:t>
            </a:r>
            <a:r>
              <a:rPr sz="1800" spc="-40" dirty="0">
                <a:latin typeface="Roboto Lt"/>
                <a:cs typeface="Roboto Lt"/>
              </a:rPr>
              <a:t> </a:t>
            </a:r>
            <a:r>
              <a:rPr sz="1800" spc="-110" dirty="0">
                <a:latin typeface="Roboto Lt"/>
                <a:cs typeface="Roboto Lt"/>
              </a:rPr>
              <a:t>scuola</a:t>
            </a:r>
            <a:endParaRPr sz="1800" dirty="0">
              <a:latin typeface="Roboto Lt"/>
              <a:cs typeface="Roboto Lt"/>
            </a:endParaRPr>
          </a:p>
        </p:txBody>
      </p:sp>
      <p:sp>
        <p:nvSpPr>
          <p:cNvPr id="3" name="object 3"/>
          <p:cNvSpPr txBox="1">
            <a:spLocks noGrp="1"/>
          </p:cNvSpPr>
          <p:nvPr>
            <p:ph type="title"/>
          </p:nvPr>
        </p:nvSpPr>
        <p:spPr>
          <a:xfrm>
            <a:off x="457200" y="1010231"/>
            <a:ext cx="7089252" cy="382156"/>
          </a:xfrm>
          <a:prstGeom prst="rect">
            <a:avLst/>
          </a:prstGeom>
        </p:spPr>
        <p:txBody>
          <a:bodyPr vert="horz" wrap="square" lIns="0" tIns="12700" rIns="0" bIns="0" rtlCol="0">
            <a:spAutoFit/>
          </a:bodyPr>
          <a:lstStyle/>
          <a:p>
            <a:pPr marL="12700">
              <a:lnSpc>
                <a:spcPct val="100000"/>
              </a:lnSpc>
              <a:spcBef>
                <a:spcPts val="100"/>
              </a:spcBef>
            </a:pPr>
            <a:r>
              <a:rPr spc="5" dirty="0">
                <a:solidFill>
                  <a:srgbClr val="E6471B"/>
                </a:solidFill>
              </a:rPr>
              <a:t>SCUOLA:</a:t>
            </a:r>
            <a:r>
              <a:rPr spc="15" dirty="0">
                <a:solidFill>
                  <a:srgbClr val="E6471B"/>
                </a:solidFill>
              </a:rPr>
              <a:t> </a:t>
            </a:r>
            <a:r>
              <a:rPr spc="10" dirty="0">
                <a:solidFill>
                  <a:srgbClr val="E6471B"/>
                </a:solidFill>
              </a:rPr>
              <a:t>PERCHÉ </a:t>
            </a:r>
            <a:r>
              <a:rPr spc="-5" dirty="0">
                <a:solidFill>
                  <a:srgbClr val="E6471B"/>
                </a:solidFill>
              </a:rPr>
              <a:t>IL</a:t>
            </a:r>
            <a:r>
              <a:rPr spc="10" dirty="0">
                <a:solidFill>
                  <a:srgbClr val="E6471B"/>
                </a:solidFill>
              </a:rPr>
              <a:t> </a:t>
            </a:r>
            <a:r>
              <a:rPr spc="5" dirty="0">
                <a:solidFill>
                  <a:srgbClr val="E6471B"/>
                </a:solidFill>
              </a:rPr>
              <a:t>RISCHIO</a:t>
            </a:r>
            <a:r>
              <a:rPr spc="10" dirty="0">
                <a:solidFill>
                  <a:srgbClr val="E6471B"/>
                </a:solidFill>
              </a:rPr>
              <a:t> È </a:t>
            </a:r>
            <a:r>
              <a:rPr spc="30" dirty="0">
                <a:solidFill>
                  <a:srgbClr val="E6471B"/>
                </a:solidFill>
              </a:rPr>
              <a:t>ELEVATO?</a:t>
            </a:r>
          </a:p>
        </p:txBody>
      </p:sp>
      <p:pic>
        <p:nvPicPr>
          <p:cNvPr id="4" name="object 4"/>
          <p:cNvPicPr/>
          <p:nvPr/>
        </p:nvPicPr>
        <p:blipFill>
          <a:blip r:embed="rId2" cstate="print"/>
          <a:stretch>
            <a:fillRect/>
          </a:stretch>
        </p:blipFill>
        <p:spPr>
          <a:xfrm>
            <a:off x="0" y="0"/>
            <a:ext cx="9143960" cy="1012319"/>
          </a:xfrm>
          <a:prstGeom prst="rect">
            <a:avLst/>
          </a:prstGeom>
        </p:spPr>
      </p:pic>
      <p:sp>
        <p:nvSpPr>
          <p:cNvPr id="5" name="object 5"/>
          <p:cNvSpPr txBox="1"/>
          <p:nvPr/>
        </p:nvSpPr>
        <p:spPr>
          <a:xfrm>
            <a:off x="132324" y="65909"/>
            <a:ext cx="5125476"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43999" y="1220101"/>
            <a:ext cx="6241415" cy="391160"/>
          </a:xfrm>
          <a:prstGeom prst="rect">
            <a:avLst/>
          </a:prstGeom>
        </p:spPr>
        <p:txBody>
          <a:bodyPr vert="horz" wrap="square" lIns="0" tIns="12700" rIns="0" bIns="0" rtlCol="0">
            <a:spAutoFit/>
          </a:bodyPr>
          <a:lstStyle/>
          <a:p>
            <a:pPr marL="12700">
              <a:lnSpc>
                <a:spcPct val="100000"/>
              </a:lnSpc>
              <a:spcBef>
                <a:spcPts val="100"/>
              </a:spcBef>
            </a:pPr>
            <a:r>
              <a:rPr sz="2400" spc="-70" dirty="0">
                <a:latin typeface="Roboto"/>
                <a:cs typeface="Roboto"/>
              </a:rPr>
              <a:t>Il</a:t>
            </a:r>
            <a:r>
              <a:rPr sz="2400" spc="-50" dirty="0">
                <a:latin typeface="Roboto"/>
                <a:cs typeface="Roboto"/>
              </a:rPr>
              <a:t> </a:t>
            </a:r>
            <a:r>
              <a:rPr sz="2400" spc="-185" dirty="0">
                <a:latin typeface="Roboto"/>
                <a:cs typeface="Roboto"/>
              </a:rPr>
              <a:t>bambino</a:t>
            </a:r>
            <a:r>
              <a:rPr sz="2400" spc="-50" dirty="0">
                <a:latin typeface="Roboto"/>
                <a:cs typeface="Roboto"/>
              </a:rPr>
              <a:t> </a:t>
            </a:r>
            <a:r>
              <a:rPr sz="2400" spc="-155" dirty="0">
                <a:latin typeface="Roboto"/>
                <a:cs typeface="Roboto"/>
              </a:rPr>
              <a:t>sfugge</a:t>
            </a:r>
            <a:r>
              <a:rPr sz="2400" spc="-45" dirty="0">
                <a:latin typeface="Roboto"/>
                <a:cs typeface="Roboto"/>
              </a:rPr>
              <a:t> </a:t>
            </a:r>
            <a:r>
              <a:rPr sz="2400" spc="-114" dirty="0">
                <a:latin typeface="Roboto"/>
                <a:cs typeface="Roboto"/>
              </a:rPr>
              <a:t>alla</a:t>
            </a:r>
            <a:r>
              <a:rPr sz="2400" spc="-50" dirty="0">
                <a:latin typeface="Roboto"/>
                <a:cs typeface="Roboto"/>
              </a:rPr>
              <a:t> </a:t>
            </a:r>
            <a:r>
              <a:rPr sz="2400" spc="-150" dirty="0">
                <a:latin typeface="Roboto"/>
                <a:cs typeface="Roboto"/>
              </a:rPr>
              <a:t>sorveglianza</a:t>
            </a:r>
            <a:r>
              <a:rPr sz="2400" spc="-50" dirty="0">
                <a:latin typeface="Roboto"/>
                <a:cs typeface="Roboto"/>
              </a:rPr>
              <a:t> </a:t>
            </a:r>
            <a:r>
              <a:rPr sz="2400" spc="-125" dirty="0">
                <a:latin typeface="Roboto"/>
                <a:cs typeface="Roboto"/>
              </a:rPr>
              <a:t>degli</a:t>
            </a:r>
            <a:r>
              <a:rPr sz="2400" spc="-45" dirty="0">
                <a:latin typeface="Roboto"/>
                <a:cs typeface="Roboto"/>
              </a:rPr>
              <a:t> </a:t>
            </a:r>
            <a:r>
              <a:rPr sz="2400" spc="-150" dirty="0">
                <a:latin typeface="Roboto"/>
                <a:cs typeface="Roboto"/>
              </a:rPr>
              <a:t>insegnanti</a:t>
            </a:r>
            <a:endParaRPr sz="2400">
              <a:latin typeface="Roboto"/>
              <a:cs typeface="Roboto"/>
            </a:endParaRPr>
          </a:p>
        </p:txBody>
      </p:sp>
      <p:sp>
        <p:nvSpPr>
          <p:cNvPr id="3" name="object 3"/>
          <p:cNvSpPr txBox="1"/>
          <p:nvPr/>
        </p:nvSpPr>
        <p:spPr>
          <a:xfrm>
            <a:off x="1901319" y="2610780"/>
            <a:ext cx="6175881" cy="1680845"/>
          </a:xfrm>
          <a:prstGeom prst="rect">
            <a:avLst/>
          </a:prstGeom>
        </p:spPr>
        <p:txBody>
          <a:bodyPr vert="horz" wrap="square" lIns="0" tIns="12700" rIns="0" bIns="0" rtlCol="0">
            <a:spAutoFit/>
          </a:bodyPr>
          <a:lstStyle/>
          <a:p>
            <a:pPr marL="371475" indent="-359410">
              <a:lnSpc>
                <a:spcPct val="100000"/>
              </a:lnSpc>
              <a:spcBef>
                <a:spcPts val="100"/>
              </a:spcBef>
              <a:buFont typeface="Arial MT"/>
              <a:buChar char="●"/>
              <a:tabLst>
                <a:tab pos="371475" algn="l"/>
                <a:tab pos="372110" algn="l"/>
              </a:tabLst>
            </a:pPr>
            <a:r>
              <a:rPr sz="1800" spc="-114" dirty="0">
                <a:latin typeface="Roboto Lt"/>
                <a:cs typeface="Roboto Lt"/>
              </a:rPr>
              <a:t>prende</a:t>
            </a:r>
            <a:r>
              <a:rPr sz="1800" spc="-35" dirty="0">
                <a:latin typeface="Roboto Lt"/>
                <a:cs typeface="Roboto Lt"/>
              </a:rPr>
              <a:t> </a:t>
            </a:r>
            <a:r>
              <a:rPr sz="1800" spc="-140" dirty="0">
                <a:latin typeface="Roboto Lt"/>
                <a:cs typeface="Roboto Lt"/>
              </a:rPr>
              <a:t>un</a:t>
            </a:r>
            <a:r>
              <a:rPr sz="1800" spc="-35" dirty="0">
                <a:latin typeface="Roboto Lt"/>
                <a:cs typeface="Roboto Lt"/>
              </a:rPr>
              <a:t> </a:t>
            </a:r>
            <a:r>
              <a:rPr sz="1800" spc="-110" dirty="0">
                <a:latin typeface="Roboto Lt"/>
                <a:cs typeface="Roboto Lt"/>
              </a:rPr>
              <a:t>alimento</a:t>
            </a:r>
            <a:r>
              <a:rPr sz="1800" spc="-35" dirty="0">
                <a:latin typeface="Roboto Lt"/>
                <a:cs typeface="Roboto Lt"/>
              </a:rPr>
              <a:t> </a:t>
            </a:r>
            <a:r>
              <a:rPr sz="1800" spc="-125" dirty="0">
                <a:latin typeface="Roboto Lt"/>
                <a:cs typeface="Roboto Lt"/>
              </a:rPr>
              <a:t>a</a:t>
            </a:r>
            <a:r>
              <a:rPr sz="1800" spc="-35" dirty="0">
                <a:latin typeface="Roboto Lt"/>
                <a:cs typeface="Roboto Lt"/>
              </a:rPr>
              <a:t> </a:t>
            </a:r>
            <a:r>
              <a:rPr sz="1800" spc="-140" dirty="0">
                <a:latin typeface="Roboto Lt"/>
                <a:cs typeface="Roboto Lt"/>
              </a:rPr>
              <a:t>un</a:t>
            </a:r>
            <a:r>
              <a:rPr sz="1800" spc="-35" dirty="0">
                <a:latin typeface="Roboto Lt"/>
                <a:cs typeface="Roboto Lt"/>
              </a:rPr>
              <a:t> </a:t>
            </a:r>
            <a:r>
              <a:rPr sz="1800" spc="-85" dirty="0">
                <a:latin typeface="Roboto Lt"/>
                <a:cs typeface="Roboto Lt"/>
              </a:rPr>
              <a:t>altro</a:t>
            </a:r>
            <a:r>
              <a:rPr sz="1800" spc="-35" dirty="0">
                <a:latin typeface="Roboto Lt"/>
                <a:cs typeface="Roboto Lt"/>
              </a:rPr>
              <a:t> </a:t>
            </a:r>
            <a:r>
              <a:rPr sz="1800" spc="-135" dirty="0">
                <a:latin typeface="Roboto Lt"/>
                <a:cs typeface="Roboto Lt"/>
              </a:rPr>
              <a:t>bambino</a:t>
            </a:r>
            <a:r>
              <a:rPr sz="1800" spc="-35" dirty="0">
                <a:latin typeface="Roboto Lt"/>
                <a:cs typeface="Roboto Lt"/>
              </a:rPr>
              <a:t> </a:t>
            </a:r>
            <a:r>
              <a:rPr sz="1800" spc="-110" dirty="0">
                <a:latin typeface="Roboto Lt"/>
                <a:cs typeface="Roboto Lt"/>
              </a:rPr>
              <a:t>(merenda,</a:t>
            </a:r>
            <a:r>
              <a:rPr sz="1800" spc="-30" dirty="0">
                <a:latin typeface="Roboto Lt"/>
                <a:cs typeface="Roboto Lt"/>
              </a:rPr>
              <a:t> </a:t>
            </a:r>
            <a:r>
              <a:rPr sz="1800" spc="-105" dirty="0">
                <a:latin typeface="Roboto Lt"/>
                <a:cs typeface="Roboto Lt"/>
              </a:rPr>
              <a:t>pasto)</a:t>
            </a:r>
            <a:endParaRPr sz="1800" dirty="0">
              <a:latin typeface="Roboto Lt"/>
              <a:cs typeface="Roboto Lt"/>
            </a:endParaRPr>
          </a:p>
          <a:p>
            <a:pPr>
              <a:lnSpc>
                <a:spcPct val="100000"/>
              </a:lnSpc>
              <a:spcBef>
                <a:spcPts val="25"/>
              </a:spcBef>
              <a:buFont typeface="Arial MT"/>
              <a:buChar char="●"/>
            </a:pPr>
            <a:endParaRPr sz="1800" dirty="0">
              <a:latin typeface="Roboto Lt"/>
              <a:cs typeface="Roboto Lt"/>
            </a:endParaRPr>
          </a:p>
          <a:p>
            <a:pPr marL="371475" indent="-359410">
              <a:lnSpc>
                <a:spcPct val="100000"/>
              </a:lnSpc>
              <a:spcBef>
                <a:spcPts val="5"/>
              </a:spcBef>
              <a:buFont typeface="Arial MT"/>
              <a:buChar char="●"/>
              <a:tabLst>
                <a:tab pos="371475" algn="l"/>
                <a:tab pos="372110" algn="l"/>
              </a:tabLst>
            </a:pPr>
            <a:r>
              <a:rPr sz="1800" spc="-105" dirty="0">
                <a:latin typeface="Roboto Lt"/>
                <a:cs typeface="Roboto Lt"/>
              </a:rPr>
              <a:t>accetta</a:t>
            </a:r>
            <a:r>
              <a:rPr sz="1800" spc="-40" dirty="0">
                <a:latin typeface="Roboto Lt"/>
                <a:cs typeface="Roboto Lt"/>
              </a:rPr>
              <a:t> </a:t>
            </a:r>
            <a:r>
              <a:rPr sz="1800" spc="-140" dirty="0">
                <a:latin typeface="Roboto Lt"/>
                <a:cs typeface="Roboto Lt"/>
              </a:rPr>
              <a:t>un</a:t>
            </a:r>
            <a:r>
              <a:rPr sz="1800" spc="-35" dirty="0">
                <a:latin typeface="Roboto Lt"/>
                <a:cs typeface="Roboto Lt"/>
              </a:rPr>
              <a:t> </a:t>
            </a:r>
            <a:r>
              <a:rPr sz="1800" spc="-110" dirty="0">
                <a:latin typeface="Roboto Lt"/>
                <a:cs typeface="Roboto Lt"/>
              </a:rPr>
              <a:t>alimento</a:t>
            </a:r>
            <a:r>
              <a:rPr sz="1800" spc="-40" dirty="0">
                <a:latin typeface="Roboto Lt"/>
                <a:cs typeface="Roboto Lt"/>
              </a:rPr>
              <a:t> </a:t>
            </a:r>
            <a:r>
              <a:rPr sz="1800" spc="-120" dirty="0">
                <a:latin typeface="Roboto Lt"/>
                <a:cs typeface="Roboto Lt"/>
              </a:rPr>
              <a:t>che</a:t>
            </a:r>
            <a:r>
              <a:rPr sz="1800" spc="-35" dirty="0">
                <a:latin typeface="Roboto Lt"/>
                <a:cs typeface="Roboto Lt"/>
              </a:rPr>
              <a:t> </a:t>
            </a:r>
            <a:r>
              <a:rPr sz="1800" spc="-140" dirty="0">
                <a:latin typeface="Roboto Lt"/>
                <a:cs typeface="Roboto Lt"/>
              </a:rPr>
              <a:t>un</a:t>
            </a:r>
            <a:r>
              <a:rPr sz="1800" spc="-35" dirty="0">
                <a:latin typeface="Roboto Lt"/>
                <a:cs typeface="Roboto Lt"/>
              </a:rPr>
              <a:t> </a:t>
            </a:r>
            <a:r>
              <a:rPr sz="1800" spc="-85" dirty="0">
                <a:latin typeface="Roboto Lt"/>
                <a:cs typeface="Roboto Lt"/>
              </a:rPr>
              <a:t>altro</a:t>
            </a:r>
            <a:r>
              <a:rPr sz="1800" spc="-40" dirty="0">
                <a:latin typeface="Roboto Lt"/>
                <a:cs typeface="Roboto Lt"/>
              </a:rPr>
              <a:t> </a:t>
            </a:r>
            <a:r>
              <a:rPr sz="1800" spc="-135" dirty="0">
                <a:latin typeface="Roboto Lt"/>
                <a:cs typeface="Roboto Lt"/>
              </a:rPr>
              <a:t>bambino</a:t>
            </a:r>
            <a:r>
              <a:rPr sz="1800" spc="-35" dirty="0">
                <a:latin typeface="Roboto Lt"/>
                <a:cs typeface="Roboto Lt"/>
              </a:rPr>
              <a:t> </a:t>
            </a:r>
            <a:r>
              <a:rPr sz="1800" spc="-70" dirty="0">
                <a:latin typeface="Roboto Lt"/>
                <a:cs typeface="Roboto Lt"/>
              </a:rPr>
              <a:t>gli</a:t>
            </a:r>
            <a:r>
              <a:rPr sz="1800" spc="-40" dirty="0">
                <a:latin typeface="Roboto Lt"/>
                <a:cs typeface="Roboto Lt"/>
              </a:rPr>
              <a:t> </a:t>
            </a:r>
            <a:r>
              <a:rPr sz="1800" spc="-80" dirty="0">
                <a:latin typeface="Roboto Lt"/>
                <a:cs typeface="Roboto Lt"/>
              </a:rPr>
              <a:t>offre</a:t>
            </a:r>
            <a:endParaRPr sz="1800" dirty="0">
              <a:latin typeface="Roboto Lt"/>
              <a:cs typeface="Roboto Lt"/>
            </a:endParaRPr>
          </a:p>
          <a:p>
            <a:pPr>
              <a:lnSpc>
                <a:spcPct val="100000"/>
              </a:lnSpc>
              <a:spcBef>
                <a:spcPts val="10"/>
              </a:spcBef>
              <a:buFont typeface="Arial MT"/>
              <a:buChar char="●"/>
            </a:pPr>
            <a:endParaRPr sz="1800" dirty="0">
              <a:latin typeface="Roboto Lt"/>
              <a:cs typeface="Roboto Lt"/>
            </a:endParaRPr>
          </a:p>
          <a:p>
            <a:pPr marL="371475" marR="314325" indent="-359410">
              <a:lnSpc>
                <a:spcPct val="100699"/>
              </a:lnSpc>
              <a:spcBef>
                <a:spcPts val="5"/>
              </a:spcBef>
              <a:buFont typeface="Arial MT"/>
              <a:buChar char="●"/>
              <a:tabLst>
                <a:tab pos="371475" algn="l"/>
                <a:tab pos="372110" algn="l"/>
              </a:tabLst>
            </a:pPr>
            <a:r>
              <a:rPr sz="1800" spc="-114" dirty="0">
                <a:latin typeface="Roboto Lt"/>
                <a:cs typeface="Roboto Lt"/>
              </a:rPr>
              <a:t>durante</a:t>
            </a:r>
            <a:r>
              <a:rPr sz="1800" spc="-40" dirty="0">
                <a:latin typeface="Roboto Lt"/>
                <a:cs typeface="Roboto Lt"/>
              </a:rPr>
              <a:t> </a:t>
            </a:r>
            <a:r>
              <a:rPr sz="1800" spc="-135" dirty="0">
                <a:latin typeface="Roboto Lt"/>
                <a:cs typeface="Roboto Lt"/>
              </a:rPr>
              <a:t>una</a:t>
            </a:r>
            <a:r>
              <a:rPr sz="1800" spc="-35" dirty="0">
                <a:latin typeface="Roboto Lt"/>
                <a:cs typeface="Roboto Lt"/>
              </a:rPr>
              <a:t> </a:t>
            </a:r>
            <a:r>
              <a:rPr sz="1800" spc="-95" dirty="0">
                <a:latin typeface="Roboto Lt"/>
                <a:cs typeface="Roboto Lt"/>
              </a:rPr>
              <a:t>festa</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130" dirty="0">
                <a:latin typeface="Roboto Lt"/>
                <a:cs typeface="Roboto Lt"/>
              </a:rPr>
              <a:t>compleanno</a:t>
            </a:r>
            <a:r>
              <a:rPr sz="1800" spc="-35" dirty="0">
                <a:latin typeface="Roboto Lt"/>
                <a:cs typeface="Roboto Lt"/>
              </a:rPr>
              <a:t> </a:t>
            </a:r>
            <a:r>
              <a:rPr sz="1800" spc="-114" dirty="0">
                <a:latin typeface="Roboto Lt"/>
                <a:cs typeface="Roboto Lt"/>
              </a:rPr>
              <a:t>prende</a:t>
            </a:r>
            <a:r>
              <a:rPr sz="1800" spc="-40" dirty="0">
                <a:latin typeface="Roboto Lt"/>
                <a:cs typeface="Roboto Lt"/>
              </a:rPr>
              <a:t> </a:t>
            </a:r>
            <a:r>
              <a:rPr sz="1800" spc="-140" dirty="0">
                <a:latin typeface="Roboto Lt"/>
                <a:cs typeface="Roboto Lt"/>
              </a:rPr>
              <a:t>un</a:t>
            </a:r>
            <a:r>
              <a:rPr sz="1800" spc="-35" dirty="0">
                <a:latin typeface="Roboto Lt"/>
                <a:cs typeface="Roboto Lt"/>
              </a:rPr>
              <a:t> </a:t>
            </a:r>
            <a:r>
              <a:rPr sz="1800" spc="-110" dirty="0">
                <a:latin typeface="Roboto Lt"/>
                <a:cs typeface="Roboto Lt"/>
              </a:rPr>
              <a:t>alimento </a:t>
            </a:r>
            <a:r>
              <a:rPr sz="1800" spc="-425" dirty="0">
                <a:latin typeface="Roboto Lt"/>
                <a:cs typeface="Roboto Lt"/>
              </a:rPr>
              <a:t> </a:t>
            </a:r>
            <a:r>
              <a:rPr sz="1800" spc="-120" dirty="0">
                <a:latin typeface="Roboto Lt"/>
                <a:cs typeface="Roboto Lt"/>
              </a:rPr>
              <a:t>da</a:t>
            </a:r>
            <a:r>
              <a:rPr sz="1800" spc="-50" dirty="0">
                <a:latin typeface="Roboto Lt"/>
                <a:cs typeface="Roboto Lt"/>
              </a:rPr>
              <a:t>l</a:t>
            </a:r>
            <a:r>
              <a:rPr sz="1800" spc="-40" dirty="0">
                <a:latin typeface="Roboto Lt"/>
                <a:cs typeface="Roboto Lt"/>
              </a:rPr>
              <a:t> </a:t>
            </a:r>
            <a:r>
              <a:rPr sz="1800" spc="-100" dirty="0">
                <a:latin typeface="Roboto Lt"/>
                <a:cs typeface="Roboto Lt"/>
              </a:rPr>
              <a:t>tavolo</a:t>
            </a:r>
            <a:endParaRPr sz="1800" dirty="0">
              <a:latin typeface="Roboto Lt"/>
              <a:cs typeface="Roboto Lt"/>
            </a:endParaRPr>
          </a:p>
        </p:txBody>
      </p:sp>
      <p:sp>
        <p:nvSpPr>
          <p:cNvPr id="4" name="object 4"/>
          <p:cNvSpPr txBox="1">
            <a:spLocks noGrp="1"/>
          </p:cNvSpPr>
          <p:nvPr>
            <p:ph type="title"/>
          </p:nvPr>
        </p:nvSpPr>
        <p:spPr>
          <a:xfrm>
            <a:off x="530750" y="765607"/>
            <a:ext cx="6936850" cy="391160"/>
          </a:xfrm>
          <a:prstGeom prst="rect">
            <a:avLst/>
          </a:prstGeom>
        </p:spPr>
        <p:txBody>
          <a:bodyPr vert="horz" wrap="square" lIns="0" tIns="12700" rIns="0" bIns="0" rtlCol="0">
            <a:spAutoFit/>
          </a:bodyPr>
          <a:lstStyle/>
          <a:p>
            <a:pPr marL="12700">
              <a:lnSpc>
                <a:spcPct val="100000"/>
              </a:lnSpc>
              <a:spcBef>
                <a:spcPts val="100"/>
              </a:spcBef>
            </a:pPr>
            <a:r>
              <a:rPr spc="5" dirty="0"/>
              <a:t>SCUOLA:</a:t>
            </a:r>
            <a:r>
              <a:rPr spc="15" dirty="0"/>
              <a:t> </a:t>
            </a:r>
            <a:r>
              <a:rPr spc="10" dirty="0"/>
              <a:t>PERCHÉ </a:t>
            </a:r>
            <a:r>
              <a:rPr spc="-5" dirty="0"/>
              <a:t>IL</a:t>
            </a:r>
            <a:r>
              <a:rPr spc="10" dirty="0"/>
              <a:t> </a:t>
            </a:r>
            <a:r>
              <a:rPr spc="5" dirty="0"/>
              <a:t>RISCHIO</a:t>
            </a:r>
            <a:r>
              <a:rPr spc="10" dirty="0"/>
              <a:t> È </a:t>
            </a:r>
            <a:r>
              <a:rPr spc="30" dirty="0"/>
              <a:t>ELEVATO?</a:t>
            </a:r>
          </a:p>
        </p:txBody>
      </p:sp>
      <p:pic>
        <p:nvPicPr>
          <p:cNvPr id="5" name="object 5"/>
          <p:cNvPicPr/>
          <p:nvPr/>
        </p:nvPicPr>
        <p:blipFill>
          <a:blip r:embed="rId2" cstate="print"/>
          <a:stretch>
            <a:fillRect/>
          </a:stretch>
        </p:blipFill>
        <p:spPr>
          <a:xfrm>
            <a:off x="0" y="0"/>
            <a:ext cx="9143996" cy="1012323"/>
          </a:xfrm>
          <a:prstGeom prst="rect">
            <a:avLst/>
          </a:prstGeom>
        </p:spPr>
      </p:pic>
      <p:sp>
        <p:nvSpPr>
          <p:cNvPr id="6" name="object 6"/>
          <p:cNvSpPr txBox="1"/>
          <p:nvPr/>
        </p:nvSpPr>
        <p:spPr>
          <a:xfrm>
            <a:off x="132325" y="65913"/>
            <a:ext cx="52016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59616" y="1564578"/>
            <a:ext cx="4007485" cy="299720"/>
          </a:xfrm>
          <a:prstGeom prst="rect">
            <a:avLst/>
          </a:prstGeom>
        </p:spPr>
        <p:txBody>
          <a:bodyPr vert="horz" wrap="square" lIns="0" tIns="12700" rIns="0" bIns="0" rtlCol="0">
            <a:spAutoFit/>
          </a:bodyPr>
          <a:lstStyle/>
          <a:p>
            <a:pPr marL="12700">
              <a:lnSpc>
                <a:spcPct val="100000"/>
              </a:lnSpc>
              <a:spcBef>
                <a:spcPts val="100"/>
              </a:spcBef>
            </a:pPr>
            <a:r>
              <a:rPr sz="1800" spc="-150" dirty="0">
                <a:latin typeface="Roboto Lt"/>
                <a:cs typeface="Roboto Lt"/>
              </a:rPr>
              <a:t>COS</a:t>
            </a:r>
            <a:r>
              <a:rPr sz="1800" spc="-140" dirty="0">
                <a:latin typeface="Roboto Lt"/>
                <a:cs typeface="Roboto Lt"/>
              </a:rPr>
              <a:t>A</a:t>
            </a:r>
            <a:r>
              <a:rPr sz="1800" spc="-40" dirty="0">
                <a:latin typeface="Roboto Lt"/>
                <a:cs typeface="Roboto Lt"/>
              </a:rPr>
              <a:t> </a:t>
            </a:r>
            <a:r>
              <a:rPr sz="1800" spc="-150" dirty="0">
                <a:latin typeface="Roboto Lt"/>
                <a:cs typeface="Roboto Lt"/>
              </a:rPr>
              <a:t>DOVREBB</a:t>
            </a:r>
            <a:r>
              <a:rPr sz="1800" spc="-130" dirty="0">
                <a:latin typeface="Roboto Lt"/>
                <a:cs typeface="Roboto Lt"/>
              </a:rPr>
              <a:t>E</a:t>
            </a:r>
            <a:r>
              <a:rPr sz="1800" spc="-40" dirty="0">
                <a:latin typeface="Roboto Lt"/>
                <a:cs typeface="Roboto Lt"/>
              </a:rPr>
              <a:t> </a:t>
            </a:r>
            <a:r>
              <a:rPr sz="1800" spc="-140" dirty="0">
                <a:latin typeface="Roboto Lt"/>
                <a:cs typeface="Roboto Lt"/>
              </a:rPr>
              <a:t>SAPER</a:t>
            </a:r>
            <a:r>
              <a:rPr sz="1800" spc="-125" dirty="0">
                <a:latin typeface="Roboto Lt"/>
                <a:cs typeface="Roboto Lt"/>
              </a:rPr>
              <a:t>E</a:t>
            </a:r>
            <a:r>
              <a:rPr sz="1800" spc="-35" dirty="0">
                <a:latin typeface="Roboto Lt"/>
                <a:cs typeface="Roboto Lt"/>
              </a:rPr>
              <a:t> </a:t>
            </a:r>
            <a:r>
              <a:rPr sz="1800" spc="-175" dirty="0">
                <a:latin typeface="Roboto Lt"/>
                <a:cs typeface="Roboto Lt"/>
              </a:rPr>
              <a:t>U</a:t>
            </a:r>
            <a:r>
              <a:rPr sz="1800" spc="-180" dirty="0">
                <a:latin typeface="Roboto Lt"/>
                <a:cs typeface="Roboto Lt"/>
              </a:rPr>
              <a:t>N</a:t>
            </a:r>
            <a:r>
              <a:rPr sz="1800" spc="-40" dirty="0">
                <a:latin typeface="Roboto Lt"/>
                <a:cs typeface="Roboto Lt"/>
              </a:rPr>
              <a:t> </a:t>
            </a:r>
            <a:r>
              <a:rPr sz="1800" spc="-135" dirty="0">
                <a:latin typeface="Roboto Lt"/>
                <a:cs typeface="Roboto Lt"/>
              </a:rPr>
              <a:t>INSEGNANTE?</a:t>
            </a:r>
            <a:endParaRPr sz="1800">
              <a:latin typeface="Roboto Lt"/>
              <a:cs typeface="Roboto Lt"/>
            </a:endParaRPr>
          </a:p>
        </p:txBody>
      </p:sp>
      <p:sp>
        <p:nvSpPr>
          <p:cNvPr id="3" name="object 3"/>
          <p:cNvSpPr txBox="1"/>
          <p:nvPr/>
        </p:nvSpPr>
        <p:spPr>
          <a:xfrm>
            <a:off x="959616" y="3745120"/>
            <a:ext cx="6126984" cy="2254250"/>
          </a:xfrm>
          <a:prstGeom prst="rect">
            <a:avLst/>
          </a:prstGeom>
        </p:spPr>
        <p:txBody>
          <a:bodyPr vert="horz" wrap="square" lIns="0" tIns="161925" rIns="0" bIns="0" rtlCol="0">
            <a:spAutoFit/>
          </a:bodyPr>
          <a:lstStyle/>
          <a:p>
            <a:pPr marL="12700">
              <a:lnSpc>
                <a:spcPct val="100000"/>
              </a:lnSpc>
              <a:spcBef>
                <a:spcPts val="1275"/>
              </a:spcBef>
            </a:pPr>
            <a:r>
              <a:rPr sz="1800" spc="-150" dirty="0">
                <a:latin typeface="Roboto Lt"/>
                <a:cs typeface="Roboto Lt"/>
              </a:rPr>
              <a:t>COS</a:t>
            </a:r>
            <a:r>
              <a:rPr sz="1800" spc="-140" dirty="0">
                <a:latin typeface="Roboto Lt"/>
                <a:cs typeface="Roboto Lt"/>
              </a:rPr>
              <a:t>A</a:t>
            </a:r>
            <a:r>
              <a:rPr sz="1800" spc="-40" dirty="0">
                <a:latin typeface="Roboto Lt"/>
                <a:cs typeface="Roboto Lt"/>
              </a:rPr>
              <a:t> </a:t>
            </a:r>
            <a:r>
              <a:rPr sz="1800" spc="-150" dirty="0">
                <a:latin typeface="Roboto Lt"/>
                <a:cs typeface="Roboto Lt"/>
              </a:rPr>
              <a:t>DOVREBB</a:t>
            </a:r>
            <a:r>
              <a:rPr sz="1800" spc="-130" dirty="0">
                <a:latin typeface="Roboto Lt"/>
                <a:cs typeface="Roboto Lt"/>
              </a:rPr>
              <a:t>E</a:t>
            </a:r>
            <a:r>
              <a:rPr sz="1800" spc="-40" dirty="0">
                <a:latin typeface="Roboto Lt"/>
                <a:cs typeface="Roboto Lt"/>
              </a:rPr>
              <a:t> </a:t>
            </a:r>
            <a:r>
              <a:rPr sz="1800" spc="-145" dirty="0">
                <a:latin typeface="Roboto Lt"/>
                <a:cs typeface="Roboto Lt"/>
              </a:rPr>
              <a:t>SAPE</a:t>
            </a:r>
            <a:r>
              <a:rPr sz="1800" spc="-150" dirty="0">
                <a:latin typeface="Roboto Lt"/>
                <a:cs typeface="Roboto Lt"/>
              </a:rPr>
              <a:t>R</a:t>
            </a:r>
            <a:r>
              <a:rPr sz="1800" spc="-35" dirty="0">
                <a:latin typeface="Roboto Lt"/>
                <a:cs typeface="Roboto Lt"/>
              </a:rPr>
              <a:t> </a:t>
            </a:r>
            <a:r>
              <a:rPr sz="1800" spc="-135" dirty="0">
                <a:latin typeface="Roboto Lt"/>
                <a:cs typeface="Roboto Lt"/>
              </a:rPr>
              <a:t>FAR</a:t>
            </a:r>
            <a:r>
              <a:rPr sz="1800" spc="-120" dirty="0">
                <a:latin typeface="Roboto Lt"/>
                <a:cs typeface="Roboto Lt"/>
              </a:rPr>
              <a:t>E</a:t>
            </a:r>
            <a:r>
              <a:rPr sz="1800" spc="-40" dirty="0">
                <a:latin typeface="Roboto Lt"/>
                <a:cs typeface="Roboto Lt"/>
              </a:rPr>
              <a:t> </a:t>
            </a:r>
            <a:r>
              <a:rPr sz="1800" spc="-175" dirty="0">
                <a:latin typeface="Roboto Lt"/>
                <a:cs typeface="Roboto Lt"/>
              </a:rPr>
              <a:t>U</a:t>
            </a:r>
            <a:r>
              <a:rPr sz="1800" spc="-180" dirty="0">
                <a:latin typeface="Roboto Lt"/>
                <a:cs typeface="Roboto Lt"/>
              </a:rPr>
              <a:t>N</a:t>
            </a:r>
            <a:r>
              <a:rPr sz="1800" spc="-40" dirty="0">
                <a:latin typeface="Roboto Lt"/>
                <a:cs typeface="Roboto Lt"/>
              </a:rPr>
              <a:t> </a:t>
            </a:r>
            <a:r>
              <a:rPr sz="1800" spc="-135" dirty="0">
                <a:latin typeface="Roboto Lt"/>
                <a:cs typeface="Roboto Lt"/>
              </a:rPr>
              <a:t>INSEGNANTE?</a:t>
            </a:r>
            <a:endParaRPr sz="1800">
              <a:latin typeface="Roboto Lt"/>
              <a:cs typeface="Roboto Lt"/>
            </a:endParaRPr>
          </a:p>
          <a:p>
            <a:pPr marL="12700" marR="5080" indent="-635">
              <a:lnSpc>
                <a:spcPct val="100699"/>
              </a:lnSpc>
              <a:spcBef>
                <a:spcPts val="1160"/>
              </a:spcBef>
            </a:pPr>
            <a:r>
              <a:rPr sz="1800" spc="-105" dirty="0">
                <a:latin typeface="Roboto Lt"/>
                <a:cs typeface="Roboto Lt"/>
              </a:rPr>
              <a:t>cercare</a:t>
            </a:r>
            <a:r>
              <a:rPr sz="1800" spc="-35" dirty="0">
                <a:latin typeface="Roboto Lt"/>
                <a:cs typeface="Roboto Lt"/>
              </a:rPr>
              <a:t> </a:t>
            </a:r>
            <a:r>
              <a:rPr sz="1800" spc="-80" dirty="0">
                <a:latin typeface="Roboto Lt"/>
                <a:cs typeface="Roboto Lt"/>
              </a:rPr>
              <a:t>di</a:t>
            </a:r>
            <a:r>
              <a:rPr sz="1800" spc="-15" dirty="0">
                <a:latin typeface="Roboto Lt"/>
                <a:cs typeface="Roboto Lt"/>
              </a:rPr>
              <a:t> </a:t>
            </a:r>
            <a:r>
              <a:rPr sz="1800" spc="-135" dirty="0">
                <a:solidFill>
                  <a:srgbClr val="E6471B"/>
                </a:solidFill>
                <a:latin typeface="Roboto Lt"/>
                <a:cs typeface="Roboto Lt"/>
              </a:rPr>
              <a:t>PREVENIRE</a:t>
            </a:r>
            <a:r>
              <a:rPr sz="1800" spc="-30" dirty="0">
                <a:solidFill>
                  <a:srgbClr val="E6471B"/>
                </a:solidFill>
                <a:latin typeface="Roboto Lt"/>
                <a:cs typeface="Roboto Lt"/>
              </a:rPr>
              <a:t> </a:t>
            </a:r>
            <a:r>
              <a:rPr sz="1800" spc="-70" dirty="0">
                <a:latin typeface="Roboto Lt"/>
                <a:cs typeface="Roboto Lt"/>
              </a:rPr>
              <a:t>le</a:t>
            </a:r>
            <a:r>
              <a:rPr sz="1800" spc="-35" dirty="0">
                <a:latin typeface="Roboto Lt"/>
                <a:cs typeface="Roboto Lt"/>
              </a:rPr>
              <a:t> </a:t>
            </a:r>
            <a:r>
              <a:rPr sz="1800" spc="-110" dirty="0">
                <a:latin typeface="Roboto Lt"/>
                <a:cs typeface="Roboto Lt"/>
              </a:rPr>
              <a:t>assunzioni</a:t>
            </a:r>
            <a:r>
              <a:rPr sz="1800" spc="-35" dirty="0">
                <a:latin typeface="Roboto Lt"/>
                <a:cs typeface="Roboto Lt"/>
              </a:rPr>
              <a:t> </a:t>
            </a:r>
            <a:r>
              <a:rPr sz="1800" spc="-95" dirty="0">
                <a:latin typeface="Roboto Lt"/>
                <a:cs typeface="Roboto Lt"/>
              </a:rPr>
              <a:t>accidentali</a:t>
            </a:r>
            <a:r>
              <a:rPr sz="1800" spc="-35" dirty="0">
                <a:latin typeface="Roboto Lt"/>
                <a:cs typeface="Roboto Lt"/>
              </a:rPr>
              <a:t> </a:t>
            </a:r>
            <a:r>
              <a:rPr sz="1800" spc="-90" dirty="0">
                <a:latin typeface="Roboto Lt"/>
                <a:cs typeface="Roboto Lt"/>
              </a:rPr>
              <a:t>degli</a:t>
            </a:r>
            <a:r>
              <a:rPr sz="1800" spc="-35" dirty="0">
                <a:latin typeface="Roboto Lt"/>
                <a:cs typeface="Roboto Lt"/>
              </a:rPr>
              <a:t> </a:t>
            </a:r>
            <a:r>
              <a:rPr sz="1800" spc="-100" dirty="0">
                <a:latin typeface="Roboto Lt"/>
                <a:cs typeface="Roboto Lt"/>
              </a:rPr>
              <a:t>alimenti</a:t>
            </a:r>
            <a:r>
              <a:rPr sz="1800" spc="-35" dirty="0">
                <a:latin typeface="Roboto Lt"/>
                <a:cs typeface="Roboto Lt"/>
              </a:rPr>
              <a:t> </a:t>
            </a:r>
            <a:r>
              <a:rPr sz="1800" spc="-95" dirty="0">
                <a:latin typeface="Roboto Lt"/>
                <a:cs typeface="Roboto Lt"/>
              </a:rPr>
              <a:t>cui</a:t>
            </a:r>
            <a:r>
              <a:rPr sz="1800" spc="-35" dirty="0">
                <a:latin typeface="Roboto Lt"/>
                <a:cs typeface="Roboto Lt"/>
              </a:rPr>
              <a:t> </a:t>
            </a:r>
            <a:r>
              <a:rPr sz="1800" spc="-30" dirty="0">
                <a:latin typeface="Roboto Lt"/>
                <a:cs typeface="Roboto Lt"/>
              </a:rPr>
              <a:t>i </a:t>
            </a:r>
            <a:r>
              <a:rPr sz="1800" spc="-420" dirty="0">
                <a:latin typeface="Roboto Lt"/>
                <a:cs typeface="Roboto Lt"/>
              </a:rPr>
              <a:t> </a:t>
            </a:r>
            <a:r>
              <a:rPr sz="1800" spc="-130" dirty="0">
                <a:latin typeface="Roboto Lt"/>
                <a:cs typeface="Roboto Lt"/>
              </a:rPr>
              <a:t>bambin</a:t>
            </a:r>
            <a:r>
              <a:rPr sz="1800" spc="-55" dirty="0">
                <a:latin typeface="Roboto Lt"/>
                <a:cs typeface="Roboto Lt"/>
              </a:rPr>
              <a:t>i</a:t>
            </a:r>
            <a:r>
              <a:rPr sz="1800" spc="-40" dirty="0">
                <a:latin typeface="Roboto Lt"/>
                <a:cs typeface="Roboto Lt"/>
              </a:rPr>
              <a:t> </a:t>
            </a:r>
            <a:r>
              <a:rPr sz="1800" spc="-130" dirty="0">
                <a:latin typeface="Roboto Lt"/>
                <a:cs typeface="Roboto Lt"/>
              </a:rPr>
              <a:t>son</a:t>
            </a:r>
            <a:r>
              <a:rPr sz="1800" spc="-125" dirty="0">
                <a:latin typeface="Roboto Lt"/>
                <a:cs typeface="Roboto Lt"/>
              </a:rPr>
              <a:t>o</a:t>
            </a:r>
            <a:r>
              <a:rPr sz="1800" spc="-40" dirty="0">
                <a:latin typeface="Roboto Lt"/>
                <a:cs typeface="Roboto Lt"/>
              </a:rPr>
              <a:t> </a:t>
            </a:r>
            <a:r>
              <a:rPr sz="1800" spc="-80" dirty="0">
                <a:latin typeface="Roboto Lt"/>
                <a:cs typeface="Roboto Lt"/>
              </a:rPr>
              <a:t>allergici</a:t>
            </a:r>
            <a:endParaRPr sz="1800">
              <a:latin typeface="Roboto Lt"/>
              <a:cs typeface="Roboto Lt"/>
            </a:endParaRPr>
          </a:p>
          <a:p>
            <a:pPr marL="12700" marR="308610" indent="-635">
              <a:lnSpc>
                <a:spcPct val="100699"/>
              </a:lnSpc>
            </a:pPr>
            <a:r>
              <a:rPr sz="1800" spc="-145" dirty="0">
                <a:solidFill>
                  <a:srgbClr val="E6471B"/>
                </a:solidFill>
                <a:latin typeface="Roboto Lt"/>
                <a:cs typeface="Roboto Lt"/>
              </a:rPr>
              <a:t>RICONOSCERE</a:t>
            </a:r>
            <a:r>
              <a:rPr sz="1800" spc="-5" dirty="0">
                <a:solidFill>
                  <a:srgbClr val="E6471B"/>
                </a:solidFill>
                <a:latin typeface="Roboto Lt"/>
                <a:cs typeface="Roboto Lt"/>
              </a:rPr>
              <a:t> </a:t>
            </a:r>
            <a:r>
              <a:rPr sz="1800" spc="-120" dirty="0">
                <a:latin typeface="Roboto Lt"/>
                <a:cs typeface="Roboto Lt"/>
              </a:rPr>
              <a:t>tempestivamente</a:t>
            </a:r>
            <a:r>
              <a:rPr sz="1800" spc="-20" dirty="0">
                <a:latin typeface="Roboto Lt"/>
                <a:cs typeface="Roboto Lt"/>
              </a:rPr>
              <a:t> </a:t>
            </a:r>
            <a:r>
              <a:rPr sz="1800" spc="-30" dirty="0">
                <a:latin typeface="Roboto Lt"/>
                <a:cs typeface="Roboto Lt"/>
              </a:rPr>
              <a:t>i</a:t>
            </a:r>
            <a:r>
              <a:rPr sz="1800" spc="-25" dirty="0">
                <a:latin typeface="Roboto Lt"/>
                <a:cs typeface="Roboto Lt"/>
              </a:rPr>
              <a:t> </a:t>
            </a:r>
            <a:r>
              <a:rPr sz="1800" spc="-110" dirty="0">
                <a:latin typeface="Roboto Lt"/>
                <a:cs typeface="Roboto Lt"/>
              </a:rPr>
              <a:t>sintomi</a:t>
            </a:r>
            <a:r>
              <a:rPr sz="1800" spc="-25" dirty="0">
                <a:latin typeface="Roboto Lt"/>
                <a:cs typeface="Roboto Lt"/>
              </a:rPr>
              <a:t> </a:t>
            </a:r>
            <a:r>
              <a:rPr sz="1800" spc="-114" dirty="0">
                <a:latin typeface="Roboto Lt"/>
                <a:cs typeface="Roboto Lt"/>
              </a:rPr>
              <a:t>conseguenti</a:t>
            </a:r>
            <a:r>
              <a:rPr sz="1800" spc="-25" dirty="0">
                <a:latin typeface="Roboto Lt"/>
                <a:cs typeface="Roboto Lt"/>
              </a:rPr>
              <a:t> </a:t>
            </a:r>
            <a:r>
              <a:rPr sz="1800" spc="-125" dirty="0">
                <a:latin typeface="Roboto Lt"/>
                <a:cs typeface="Roboto Lt"/>
              </a:rPr>
              <a:t>ad</a:t>
            </a:r>
            <a:r>
              <a:rPr sz="1800" spc="-25" dirty="0">
                <a:latin typeface="Roboto Lt"/>
                <a:cs typeface="Roboto Lt"/>
              </a:rPr>
              <a:t> </a:t>
            </a:r>
            <a:r>
              <a:rPr sz="1800" spc="-140" dirty="0">
                <a:latin typeface="Roboto Lt"/>
                <a:cs typeface="Roboto Lt"/>
              </a:rPr>
              <a:t>una </a:t>
            </a:r>
            <a:r>
              <a:rPr sz="1800" spc="-425" dirty="0">
                <a:latin typeface="Roboto Lt"/>
                <a:cs typeface="Roboto Lt"/>
              </a:rPr>
              <a:t> </a:t>
            </a:r>
            <a:r>
              <a:rPr sz="1800" spc="-120" dirty="0">
                <a:latin typeface="Roboto Lt"/>
                <a:cs typeface="Roboto Lt"/>
              </a:rPr>
              <a:t>assunzion</a:t>
            </a:r>
            <a:r>
              <a:rPr sz="1800" spc="-114" dirty="0">
                <a:latin typeface="Roboto Lt"/>
                <a:cs typeface="Roboto Lt"/>
              </a:rPr>
              <a:t>e</a:t>
            </a:r>
            <a:r>
              <a:rPr sz="1800" spc="-40" dirty="0">
                <a:latin typeface="Roboto Lt"/>
                <a:cs typeface="Roboto Lt"/>
              </a:rPr>
              <a:t> </a:t>
            </a:r>
            <a:r>
              <a:rPr sz="1800" spc="-100" dirty="0">
                <a:latin typeface="Roboto Lt"/>
                <a:cs typeface="Roboto Lt"/>
              </a:rPr>
              <a:t>accidentale</a:t>
            </a:r>
            <a:endParaRPr sz="1800">
              <a:latin typeface="Roboto Lt"/>
              <a:cs typeface="Roboto Lt"/>
            </a:endParaRPr>
          </a:p>
          <a:p>
            <a:pPr marL="12700" marR="291465">
              <a:lnSpc>
                <a:spcPct val="100699"/>
              </a:lnSpc>
            </a:pPr>
            <a:r>
              <a:rPr sz="1800" spc="-130" dirty="0">
                <a:solidFill>
                  <a:srgbClr val="E6471B"/>
                </a:solidFill>
                <a:latin typeface="Roboto Lt"/>
                <a:cs typeface="Roboto Lt"/>
              </a:rPr>
              <a:t>INTERVENIRE</a:t>
            </a:r>
            <a:r>
              <a:rPr sz="1800" spc="-30" dirty="0">
                <a:solidFill>
                  <a:srgbClr val="E6471B"/>
                </a:solidFill>
                <a:latin typeface="Roboto Lt"/>
                <a:cs typeface="Roboto Lt"/>
              </a:rPr>
              <a:t> </a:t>
            </a:r>
            <a:r>
              <a:rPr sz="1800" spc="-120" dirty="0">
                <a:latin typeface="Roboto Lt"/>
                <a:cs typeface="Roboto Lt"/>
              </a:rPr>
              <a:t>tempestivamente</a:t>
            </a:r>
            <a:r>
              <a:rPr sz="1800" spc="-30" dirty="0">
                <a:latin typeface="Roboto Lt"/>
                <a:cs typeface="Roboto Lt"/>
              </a:rPr>
              <a:t> </a:t>
            </a:r>
            <a:r>
              <a:rPr sz="1800" spc="-125" dirty="0">
                <a:latin typeface="Roboto Lt"/>
                <a:cs typeface="Roboto Lt"/>
              </a:rPr>
              <a:t>secondo</a:t>
            </a:r>
            <a:r>
              <a:rPr sz="1800" spc="-40" dirty="0">
                <a:latin typeface="Roboto Lt"/>
                <a:cs typeface="Roboto Lt"/>
              </a:rPr>
              <a:t> </a:t>
            </a:r>
            <a:r>
              <a:rPr sz="1800" spc="-120" dirty="0">
                <a:latin typeface="Roboto Lt"/>
                <a:cs typeface="Roboto Lt"/>
              </a:rPr>
              <a:t>quanto</a:t>
            </a:r>
            <a:r>
              <a:rPr sz="1800" spc="-35" dirty="0">
                <a:latin typeface="Roboto Lt"/>
                <a:cs typeface="Roboto Lt"/>
              </a:rPr>
              <a:t> </a:t>
            </a:r>
            <a:r>
              <a:rPr sz="1800" spc="-95" dirty="0">
                <a:latin typeface="Roboto Lt"/>
                <a:cs typeface="Roboto Lt"/>
              </a:rPr>
              <a:t>indicato</a:t>
            </a:r>
            <a:r>
              <a:rPr sz="1800" spc="-35" dirty="0">
                <a:latin typeface="Roboto Lt"/>
                <a:cs typeface="Roboto Lt"/>
              </a:rPr>
              <a:t> </a:t>
            </a:r>
            <a:r>
              <a:rPr sz="1800" spc="-90" dirty="0">
                <a:latin typeface="Roboto Lt"/>
                <a:cs typeface="Roboto Lt"/>
              </a:rPr>
              <a:t>nella </a:t>
            </a:r>
            <a:r>
              <a:rPr sz="1800" spc="-420" dirty="0">
                <a:latin typeface="Roboto Lt"/>
                <a:cs typeface="Roboto Lt"/>
              </a:rPr>
              <a:t> </a:t>
            </a:r>
            <a:r>
              <a:rPr sz="1800" spc="-125" dirty="0">
                <a:latin typeface="Roboto Lt"/>
                <a:cs typeface="Roboto Lt"/>
              </a:rPr>
              <a:t>sched</a:t>
            </a:r>
            <a:r>
              <a:rPr sz="1800" spc="-120" dirty="0">
                <a:latin typeface="Roboto Lt"/>
                <a:cs typeface="Roboto Lt"/>
              </a:rPr>
              <a:t>a</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30" dirty="0">
                <a:latin typeface="Roboto Lt"/>
                <a:cs typeface="Roboto Lt"/>
              </a:rPr>
              <a:t>ogn</a:t>
            </a:r>
            <a:r>
              <a:rPr sz="1800" spc="-50" dirty="0">
                <a:latin typeface="Roboto Lt"/>
                <a:cs typeface="Roboto Lt"/>
              </a:rPr>
              <a:t>i</a:t>
            </a:r>
            <a:r>
              <a:rPr sz="1800" spc="-40" dirty="0">
                <a:latin typeface="Roboto Lt"/>
                <a:cs typeface="Roboto Lt"/>
              </a:rPr>
              <a:t> </a:t>
            </a:r>
            <a:r>
              <a:rPr sz="1800" spc="-135" dirty="0">
                <a:latin typeface="Roboto Lt"/>
                <a:cs typeface="Roboto Lt"/>
              </a:rPr>
              <a:t>bambino</a:t>
            </a:r>
            <a:endParaRPr sz="1800">
              <a:latin typeface="Roboto Lt"/>
              <a:cs typeface="Roboto Lt"/>
            </a:endParaRPr>
          </a:p>
        </p:txBody>
      </p:sp>
      <p:sp>
        <p:nvSpPr>
          <p:cNvPr id="4" name="object 4"/>
          <p:cNvSpPr txBox="1">
            <a:spLocks noGrp="1"/>
          </p:cNvSpPr>
          <p:nvPr>
            <p:ph type="title"/>
          </p:nvPr>
        </p:nvSpPr>
        <p:spPr>
          <a:xfrm>
            <a:off x="530748" y="765606"/>
            <a:ext cx="4041232" cy="39116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E6471B"/>
                </a:solidFill>
              </a:rPr>
              <a:t>ANAFILASSI</a:t>
            </a:r>
            <a:r>
              <a:rPr dirty="0">
                <a:solidFill>
                  <a:srgbClr val="E6471B"/>
                </a:solidFill>
              </a:rPr>
              <a:t> </a:t>
            </a:r>
            <a:r>
              <a:rPr spc="95" dirty="0">
                <a:solidFill>
                  <a:srgbClr val="E6471B"/>
                </a:solidFill>
              </a:rPr>
              <a:t>A</a:t>
            </a:r>
            <a:r>
              <a:rPr spc="5" dirty="0">
                <a:solidFill>
                  <a:srgbClr val="E6471B"/>
                </a:solidFill>
              </a:rPr>
              <a:t> </a:t>
            </a:r>
            <a:r>
              <a:rPr dirty="0">
                <a:solidFill>
                  <a:srgbClr val="E6471B"/>
                </a:solidFill>
              </a:rPr>
              <a:t>SCUOLA</a:t>
            </a:r>
          </a:p>
        </p:txBody>
      </p:sp>
      <p:sp>
        <p:nvSpPr>
          <p:cNvPr id="5" name="object 5"/>
          <p:cNvSpPr txBox="1"/>
          <p:nvPr/>
        </p:nvSpPr>
        <p:spPr>
          <a:xfrm>
            <a:off x="5715000" y="2302035"/>
            <a:ext cx="3200400" cy="575945"/>
          </a:xfrm>
          <a:prstGeom prst="rect">
            <a:avLst/>
          </a:prstGeom>
        </p:spPr>
        <p:txBody>
          <a:bodyPr vert="horz" wrap="square" lIns="0" tIns="10795" rIns="0" bIns="0" rtlCol="0">
            <a:spAutoFit/>
          </a:bodyPr>
          <a:lstStyle/>
          <a:p>
            <a:pPr marL="12700" marR="5080">
              <a:lnSpc>
                <a:spcPct val="100699"/>
              </a:lnSpc>
              <a:spcBef>
                <a:spcPts val="85"/>
              </a:spcBef>
            </a:pPr>
            <a:r>
              <a:rPr sz="1800" spc="-150" dirty="0">
                <a:latin typeface="Roboto Lt"/>
                <a:cs typeface="Roboto Lt"/>
              </a:rPr>
              <a:t>SCHED</a:t>
            </a:r>
            <a:r>
              <a:rPr sz="1800" spc="-140" dirty="0">
                <a:latin typeface="Roboto Lt"/>
                <a:cs typeface="Roboto Lt"/>
              </a:rPr>
              <a:t>A</a:t>
            </a:r>
            <a:r>
              <a:rPr sz="1800" spc="-35" dirty="0">
                <a:latin typeface="Roboto Lt"/>
                <a:cs typeface="Roboto Lt"/>
              </a:rPr>
              <a:t> </a:t>
            </a:r>
            <a:r>
              <a:rPr sz="1800" spc="-114" dirty="0">
                <a:latin typeface="Roboto Lt"/>
                <a:cs typeface="Roboto Lt"/>
              </a:rPr>
              <a:t>de</a:t>
            </a:r>
            <a:r>
              <a:rPr sz="1800" spc="-45" dirty="0">
                <a:latin typeface="Roboto Lt"/>
                <a:cs typeface="Roboto Lt"/>
              </a:rPr>
              <a:t>l</a:t>
            </a:r>
            <a:r>
              <a:rPr sz="1800" spc="-40" dirty="0">
                <a:latin typeface="Roboto Lt"/>
                <a:cs typeface="Roboto Lt"/>
              </a:rPr>
              <a:t> </a:t>
            </a:r>
            <a:r>
              <a:rPr sz="1800" spc="-135" dirty="0">
                <a:latin typeface="Roboto Lt"/>
                <a:cs typeface="Roboto Lt"/>
              </a:rPr>
              <a:t>bambin</a:t>
            </a:r>
            <a:r>
              <a:rPr sz="1800" spc="-130" dirty="0">
                <a:latin typeface="Roboto Lt"/>
                <a:cs typeface="Roboto Lt"/>
              </a:rPr>
              <a:t>o</a:t>
            </a:r>
            <a:r>
              <a:rPr sz="1800" spc="-40" dirty="0">
                <a:latin typeface="Roboto Lt"/>
                <a:cs typeface="Roboto Lt"/>
              </a:rPr>
              <a:t> </a:t>
            </a:r>
            <a:r>
              <a:rPr sz="1800" spc="-85" dirty="0">
                <a:latin typeface="Roboto Lt"/>
                <a:cs typeface="Roboto Lt"/>
              </a:rPr>
              <a:t>allergico  </a:t>
            </a:r>
            <a:r>
              <a:rPr sz="1800" spc="-145" dirty="0">
                <a:latin typeface="Roboto Lt"/>
                <a:cs typeface="Roboto Lt"/>
              </a:rPr>
              <a:t>PC</a:t>
            </a:r>
            <a:r>
              <a:rPr sz="1800" spc="-140" dirty="0">
                <a:latin typeface="Roboto Lt"/>
                <a:cs typeface="Roboto Lt"/>
              </a:rPr>
              <a:t>P</a:t>
            </a:r>
            <a:r>
              <a:rPr sz="1800" spc="-35" dirty="0">
                <a:latin typeface="Roboto Lt"/>
                <a:cs typeface="Roboto Lt"/>
              </a:rPr>
              <a:t> </a:t>
            </a:r>
            <a:r>
              <a:rPr sz="1800" spc="-100" dirty="0">
                <a:latin typeface="Roboto Lt"/>
                <a:cs typeface="Roboto Lt"/>
              </a:rPr>
              <a:t>(Personalize</a:t>
            </a:r>
            <a:r>
              <a:rPr sz="1800" spc="-120" dirty="0">
                <a:latin typeface="Roboto Lt"/>
                <a:cs typeface="Roboto Lt"/>
              </a:rPr>
              <a:t>d</a:t>
            </a:r>
            <a:r>
              <a:rPr sz="1800" spc="-35" dirty="0">
                <a:latin typeface="Roboto Lt"/>
                <a:cs typeface="Roboto Lt"/>
              </a:rPr>
              <a:t> </a:t>
            </a:r>
            <a:r>
              <a:rPr sz="1800" spc="-114" dirty="0">
                <a:latin typeface="Roboto Lt"/>
                <a:cs typeface="Roboto Lt"/>
              </a:rPr>
              <a:t>Car</a:t>
            </a:r>
            <a:r>
              <a:rPr sz="1800" spc="-110" dirty="0">
                <a:latin typeface="Roboto Lt"/>
                <a:cs typeface="Roboto Lt"/>
              </a:rPr>
              <a:t>e</a:t>
            </a:r>
            <a:r>
              <a:rPr sz="1800" spc="-40" dirty="0">
                <a:latin typeface="Roboto Lt"/>
                <a:cs typeface="Roboto Lt"/>
              </a:rPr>
              <a:t> </a:t>
            </a:r>
            <a:r>
              <a:rPr sz="1800" spc="-90" dirty="0">
                <a:latin typeface="Roboto Lt"/>
                <a:cs typeface="Roboto Lt"/>
              </a:rPr>
              <a:t>Project)</a:t>
            </a:r>
            <a:endParaRPr sz="1800" dirty="0">
              <a:latin typeface="Roboto Lt"/>
              <a:cs typeface="Roboto Lt"/>
            </a:endParaRPr>
          </a:p>
        </p:txBody>
      </p:sp>
      <p:grpSp>
        <p:nvGrpSpPr>
          <p:cNvPr id="6" name="object 6"/>
          <p:cNvGrpSpPr/>
          <p:nvPr/>
        </p:nvGrpSpPr>
        <p:grpSpPr>
          <a:xfrm>
            <a:off x="5375653" y="1857717"/>
            <a:ext cx="208915" cy="1527175"/>
            <a:chOff x="5375653" y="1857717"/>
            <a:chExt cx="208915" cy="1527175"/>
          </a:xfrm>
        </p:grpSpPr>
        <p:sp>
          <p:nvSpPr>
            <p:cNvPr id="7" name="object 7"/>
            <p:cNvSpPr/>
            <p:nvPr/>
          </p:nvSpPr>
          <p:spPr>
            <a:xfrm>
              <a:off x="5385178" y="1857717"/>
              <a:ext cx="0" cy="1527175"/>
            </a:xfrm>
            <a:custGeom>
              <a:avLst/>
              <a:gdLst/>
              <a:ahLst/>
              <a:cxnLst/>
              <a:rect l="l" t="t" r="r" b="b"/>
              <a:pathLst>
                <a:path h="1527175">
                  <a:moveTo>
                    <a:pt x="0" y="0"/>
                  </a:moveTo>
                  <a:lnTo>
                    <a:pt x="0" y="1526993"/>
                  </a:lnTo>
                </a:path>
              </a:pathLst>
            </a:custGeom>
            <a:ln w="19049">
              <a:solidFill>
                <a:srgbClr val="000000"/>
              </a:solidFill>
            </a:ln>
          </p:spPr>
          <p:txBody>
            <a:bodyPr wrap="square" lIns="0" tIns="0" rIns="0" bIns="0" rtlCol="0"/>
            <a:lstStyle/>
            <a:p>
              <a:endParaRPr/>
            </a:p>
          </p:txBody>
        </p:sp>
        <p:sp>
          <p:nvSpPr>
            <p:cNvPr id="8" name="object 8"/>
            <p:cNvSpPr/>
            <p:nvPr/>
          </p:nvSpPr>
          <p:spPr>
            <a:xfrm>
              <a:off x="5394203" y="2634764"/>
              <a:ext cx="190500" cy="0"/>
            </a:xfrm>
            <a:custGeom>
              <a:avLst/>
              <a:gdLst/>
              <a:ahLst/>
              <a:cxnLst/>
              <a:rect l="l" t="t" r="r" b="b"/>
              <a:pathLst>
                <a:path w="190500">
                  <a:moveTo>
                    <a:pt x="0" y="0"/>
                  </a:moveTo>
                  <a:lnTo>
                    <a:pt x="189899" y="0"/>
                  </a:lnTo>
                </a:path>
              </a:pathLst>
            </a:custGeom>
            <a:ln w="19049">
              <a:solidFill>
                <a:srgbClr val="585858"/>
              </a:solidFill>
            </a:ln>
          </p:spPr>
          <p:txBody>
            <a:bodyPr wrap="square" lIns="0" tIns="0" rIns="0" bIns="0" rtlCol="0"/>
            <a:lstStyle/>
            <a:p>
              <a:endParaRPr/>
            </a:p>
          </p:txBody>
        </p:sp>
      </p:grpSp>
      <p:sp>
        <p:nvSpPr>
          <p:cNvPr id="9" name="object 9"/>
          <p:cNvSpPr txBox="1"/>
          <p:nvPr/>
        </p:nvSpPr>
        <p:spPr>
          <a:xfrm>
            <a:off x="959615" y="2105821"/>
            <a:ext cx="4434587" cy="968375"/>
          </a:xfrm>
          <a:prstGeom prst="rect">
            <a:avLst/>
          </a:prstGeom>
        </p:spPr>
        <p:txBody>
          <a:bodyPr vert="horz" wrap="square" lIns="0" tIns="12700" rIns="0" bIns="0" rtlCol="0">
            <a:spAutoFit/>
          </a:bodyPr>
          <a:lstStyle/>
          <a:p>
            <a:pPr marL="12700" marR="252095">
              <a:lnSpc>
                <a:spcPct val="114599"/>
              </a:lnSpc>
              <a:spcBef>
                <a:spcPts val="100"/>
              </a:spcBef>
            </a:pPr>
            <a:r>
              <a:rPr sz="1800" spc="-150" dirty="0">
                <a:solidFill>
                  <a:srgbClr val="E6471B"/>
                </a:solidFill>
                <a:latin typeface="Roboto Lt"/>
                <a:cs typeface="Roboto Lt"/>
              </a:rPr>
              <a:t>CH</a:t>
            </a:r>
            <a:r>
              <a:rPr sz="1800" spc="-60" dirty="0">
                <a:solidFill>
                  <a:srgbClr val="E6471B"/>
                </a:solidFill>
                <a:latin typeface="Roboto Lt"/>
                <a:cs typeface="Roboto Lt"/>
              </a:rPr>
              <a:t>I</a:t>
            </a:r>
            <a:r>
              <a:rPr sz="1800" spc="-40" dirty="0">
                <a:solidFill>
                  <a:srgbClr val="E6471B"/>
                </a:solidFill>
                <a:latin typeface="Roboto Lt"/>
                <a:cs typeface="Roboto Lt"/>
              </a:rPr>
              <a:t> </a:t>
            </a:r>
            <a:r>
              <a:rPr sz="1800" spc="-160" dirty="0">
                <a:solidFill>
                  <a:srgbClr val="E6471B"/>
                </a:solidFill>
                <a:latin typeface="Roboto Lt"/>
                <a:cs typeface="Roboto Lt"/>
              </a:rPr>
              <a:t>SONO</a:t>
            </a:r>
            <a:r>
              <a:rPr sz="1800" spc="-30" dirty="0">
                <a:solidFill>
                  <a:srgbClr val="E6471B"/>
                </a:solidFill>
                <a:latin typeface="Roboto Lt"/>
                <a:cs typeface="Roboto Lt"/>
              </a:rPr>
              <a:t> </a:t>
            </a:r>
            <a:r>
              <a:rPr sz="1800" spc="-30" dirty="0">
                <a:latin typeface="Roboto Lt"/>
                <a:cs typeface="Roboto Lt"/>
              </a:rPr>
              <a:t>i</a:t>
            </a:r>
            <a:r>
              <a:rPr sz="1800" spc="-40" dirty="0">
                <a:latin typeface="Roboto Lt"/>
                <a:cs typeface="Roboto Lt"/>
              </a:rPr>
              <a:t> </a:t>
            </a:r>
            <a:r>
              <a:rPr sz="1800" spc="-125" dirty="0">
                <a:latin typeface="Roboto Lt"/>
                <a:cs typeface="Roboto Lt"/>
              </a:rPr>
              <a:t>suo</a:t>
            </a:r>
            <a:r>
              <a:rPr sz="1800" spc="-50" dirty="0">
                <a:latin typeface="Roboto Lt"/>
                <a:cs typeface="Roboto Lt"/>
              </a:rPr>
              <a:t>i</a:t>
            </a:r>
            <a:r>
              <a:rPr sz="1800" spc="-40" dirty="0">
                <a:latin typeface="Roboto Lt"/>
                <a:cs typeface="Roboto Lt"/>
              </a:rPr>
              <a:t> </a:t>
            </a:r>
            <a:r>
              <a:rPr sz="1800" spc="-130" dirty="0">
                <a:latin typeface="Roboto Lt"/>
                <a:cs typeface="Roboto Lt"/>
              </a:rPr>
              <a:t>bambin</a:t>
            </a:r>
            <a:r>
              <a:rPr sz="1800" spc="-55" dirty="0">
                <a:latin typeface="Roboto Lt"/>
                <a:cs typeface="Roboto Lt"/>
              </a:rPr>
              <a:t>i</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114" dirty="0">
                <a:latin typeface="Roboto Lt"/>
                <a:cs typeface="Roboto Lt"/>
              </a:rPr>
              <a:t>grave</a:t>
            </a:r>
            <a:r>
              <a:rPr sz="1800" spc="-40" dirty="0">
                <a:latin typeface="Roboto Lt"/>
                <a:cs typeface="Roboto Lt"/>
              </a:rPr>
              <a:t> </a:t>
            </a:r>
            <a:r>
              <a:rPr sz="1800" spc="-80" dirty="0" err="1">
                <a:latin typeface="Roboto Lt"/>
                <a:cs typeface="Roboto Lt"/>
              </a:rPr>
              <a:t>allergia</a:t>
            </a:r>
            <a:r>
              <a:rPr sz="1800" spc="-80" dirty="0">
                <a:latin typeface="Roboto Lt"/>
                <a:cs typeface="Roboto Lt"/>
              </a:rPr>
              <a:t>  </a:t>
            </a:r>
            <a:r>
              <a:rPr lang="it-IT" sz="1800" spc="-80" dirty="0" smtClean="0">
                <a:latin typeface="Roboto Lt"/>
                <a:cs typeface="Roboto Lt"/>
              </a:rPr>
              <a:t> </a:t>
            </a:r>
            <a:r>
              <a:rPr sz="1800" spc="-120" dirty="0" smtClean="0">
                <a:solidFill>
                  <a:srgbClr val="E6471B"/>
                </a:solidFill>
                <a:latin typeface="Roboto Lt"/>
                <a:cs typeface="Roboto Lt"/>
              </a:rPr>
              <a:t>A</a:t>
            </a:r>
            <a:r>
              <a:rPr sz="1800" spc="-40" dirty="0" smtClean="0">
                <a:solidFill>
                  <a:srgbClr val="E6471B"/>
                </a:solidFill>
                <a:latin typeface="Roboto Lt"/>
                <a:cs typeface="Roboto Lt"/>
              </a:rPr>
              <a:t> </a:t>
            </a:r>
            <a:r>
              <a:rPr sz="1800" spc="-150" dirty="0">
                <a:solidFill>
                  <a:srgbClr val="E6471B"/>
                </a:solidFill>
                <a:latin typeface="Roboto Lt"/>
                <a:cs typeface="Roboto Lt"/>
              </a:rPr>
              <a:t>COS</a:t>
            </a:r>
            <a:r>
              <a:rPr sz="1800" spc="-140" dirty="0">
                <a:solidFill>
                  <a:srgbClr val="E6471B"/>
                </a:solidFill>
                <a:latin typeface="Roboto Lt"/>
                <a:cs typeface="Roboto Lt"/>
              </a:rPr>
              <a:t>A</a:t>
            </a:r>
            <a:r>
              <a:rPr sz="1800" spc="-30" dirty="0">
                <a:solidFill>
                  <a:srgbClr val="E6471B"/>
                </a:solidFill>
                <a:latin typeface="Roboto Lt"/>
                <a:cs typeface="Roboto Lt"/>
              </a:rPr>
              <a:t> </a:t>
            </a:r>
            <a:r>
              <a:rPr sz="1800" spc="-130" dirty="0">
                <a:latin typeface="Roboto Lt"/>
                <a:cs typeface="Roboto Lt"/>
              </a:rPr>
              <a:t>son</a:t>
            </a:r>
            <a:r>
              <a:rPr sz="1800" spc="-125" dirty="0">
                <a:latin typeface="Roboto Lt"/>
                <a:cs typeface="Roboto Lt"/>
              </a:rPr>
              <a:t>o</a:t>
            </a:r>
            <a:r>
              <a:rPr sz="1800" spc="-40" dirty="0">
                <a:latin typeface="Roboto Lt"/>
                <a:cs typeface="Roboto Lt"/>
              </a:rPr>
              <a:t> </a:t>
            </a:r>
            <a:r>
              <a:rPr sz="1800" spc="-80" dirty="0">
                <a:latin typeface="Roboto Lt"/>
                <a:cs typeface="Roboto Lt"/>
              </a:rPr>
              <a:t>allergici</a:t>
            </a:r>
            <a:endParaRPr sz="1800" dirty="0">
              <a:latin typeface="Roboto Lt"/>
              <a:cs typeface="Roboto Lt"/>
            </a:endParaRPr>
          </a:p>
          <a:p>
            <a:pPr marL="12700">
              <a:lnSpc>
                <a:spcPct val="100000"/>
              </a:lnSpc>
              <a:spcBef>
                <a:spcPts val="315"/>
              </a:spcBef>
            </a:pPr>
            <a:r>
              <a:rPr sz="1800" spc="-155" dirty="0">
                <a:solidFill>
                  <a:srgbClr val="E6471B"/>
                </a:solidFill>
                <a:latin typeface="Roboto Lt"/>
                <a:cs typeface="Roboto Lt"/>
              </a:rPr>
              <a:t>QUAL</a:t>
            </a:r>
            <a:r>
              <a:rPr sz="1800" spc="-65" dirty="0">
                <a:solidFill>
                  <a:srgbClr val="E6471B"/>
                </a:solidFill>
                <a:latin typeface="Roboto Lt"/>
                <a:cs typeface="Roboto Lt"/>
              </a:rPr>
              <a:t>I</a:t>
            </a:r>
            <a:r>
              <a:rPr sz="1800" spc="-40" dirty="0">
                <a:solidFill>
                  <a:srgbClr val="E6471B"/>
                </a:solidFill>
                <a:latin typeface="Roboto Lt"/>
                <a:cs typeface="Roboto Lt"/>
              </a:rPr>
              <a:t> </a:t>
            </a:r>
            <a:r>
              <a:rPr sz="1800" spc="-135" dirty="0">
                <a:solidFill>
                  <a:srgbClr val="E6471B"/>
                </a:solidFill>
                <a:latin typeface="Roboto Lt"/>
                <a:cs typeface="Roboto Lt"/>
              </a:rPr>
              <a:t>REAZION</a:t>
            </a:r>
            <a:r>
              <a:rPr sz="1800" spc="-60" dirty="0">
                <a:solidFill>
                  <a:srgbClr val="E6471B"/>
                </a:solidFill>
                <a:latin typeface="Roboto Lt"/>
                <a:cs typeface="Roboto Lt"/>
              </a:rPr>
              <a:t>I</a:t>
            </a:r>
            <a:r>
              <a:rPr sz="1800" spc="-10" dirty="0">
                <a:solidFill>
                  <a:srgbClr val="E6471B"/>
                </a:solidFill>
                <a:latin typeface="Roboto Lt"/>
                <a:cs typeface="Roboto Lt"/>
              </a:rPr>
              <a:t> </a:t>
            </a:r>
            <a:r>
              <a:rPr sz="1800" spc="-135" dirty="0">
                <a:latin typeface="Roboto Lt"/>
                <a:cs typeface="Roboto Lt"/>
              </a:rPr>
              <a:t>hanno</a:t>
            </a:r>
            <a:r>
              <a:rPr sz="1800" spc="-40" dirty="0">
                <a:latin typeface="Roboto Lt"/>
                <a:cs typeface="Roboto Lt"/>
              </a:rPr>
              <a:t> </a:t>
            </a:r>
            <a:r>
              <a:rPr sz="1800" spc="-105" dirty="0">
                <a:latin typeface="Roboto Lt"/>
                <a:cs typeface="Roboto Lt"/>
              </a:rPr>
              <a:t>presentat</a:t>
            </a:r>
            <a:r>
              <a:rPr sz="1800" spc="-120" dirty="0">
                <a:latin typeface="Roboto Lt"/>
                <a:cs typeface="Roboto Lt"/>
              </a:rPr>
              <a:t>o</a:t>
            </a:r>
            <a:r>
              <a:rPr sz="1800" spc="-40" dirty="0">
                <a:latin typeface="Roboto Lt"/>
                <a:cs typeface="Roboto Lt"/>
              </a:rPr>
              <a:t> </a:t>
            </a:r>
            <a:r>
              <a:rPr sz="1800" spc="-55" dirty="0">
                <a:latin typeface="Roboto Lt"/>
                <a:cs typeface="Roboto Lt"/>
              </a:rPr>
              <a:t>i</a:t>
            </a:r>
            <a:r>
              <a:rPr sz="1800" spc="-120" dirty="0">
                <a:latin typeface="Roboto Lt"/>
                <a:cs typeface="Roboto Lt"/>
              </a:rPr>
              <a:t>n</a:t>
            </a:r>
            <a:r>
              <a:rPr sz="1800" spc="-40" dirty="0">
                <a:latin typeface="Roboto Lt"/>
                <a:cs typeface="Roboto Lt"/>
              </a:rPr>
              <a:t> </a:t>
            </a:r>
            <a:r>
              <a:rPr sz="1800" spc="-114" dirty="0">
                <a:latin typeface="Roboto Lt"/>
                <a:cs typeface="Roboto Lt"/>
              </a:rPr>
              <a:t>passato</a:t>
            </a:r>
            <a:endParaRPr sz="1800" dirty="0">
              <a:latin typeface="Roboto Lt"/>
              <a:cs typeface="Roboto Lt"/>
            </a:endParaRPr>
          </a:p>
        </p:txBody>
      </p:sp>
      <p:pic>
        <p:nvPicPr>
          <p:cNvPr id="10" name="object 10"/>
          <p:cNvPicPr/>
          <p:nvPr/>
        </p:nvPicPr>
        <p:blipFill>
          <a:blip r:embed="rId2" cstate="print"/>
          <a:stretch>
            <a:fillRect/>
          </a:stretch>
        </p:blipFill>
        <p:spPr>
          <a:xfrm>
            <a:off x="0" y="0"/>
            <a:ext cx="9143960" cy="1012319"/>
          </a:xfrm>
          <a:prstGeom prst="rect">
            <a:avLst/>
          </a:prstGeom>
        </p:spPr>
      </p:pic>
      <p:sp>
        <p:nvSpPr>
          <p:cNvPr id="11" name="object 11"/>
          <p:cNvSpPr txBox="1"/>
          <p:nvPr/>
        </p:nvSpPr>
        <p:spPr>
          <a:xfrm>
            <a:off x="132324" y="65909"/>
            <a:ext cx="5252854"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82615" y="1219200"/>
            <a:ext cx="5093335" cy="391160"/>
          </a:xfrm>
          <a:prstGeom prst="rect">
            <a:avLst/>
          </a:prstGeom>
        </p:spPr>
        <p:txBody>
          <a:bodyPr vert="horz" wrap="square" lIns="0" tIns="12700" rIns="0" bIns="0" rtlCol="0">
            <a:spAutoFit/>
          </a:bodyPr>
          <a:lstStyle/>
          <a:p>
            <a:pPr marL="12700">
              <a:lnSpc>
                <a:spcPct val="100000"/>
              </a:lnSpc>
              <a:spcBef>
                <a:spcPts val="100"/>
              </a:spcBef>
            </a:pPr>
            <a:r>
              <a:rPr spc="20" dirty="0"/>
              <a:t>Mantenersi</a:t>
            </a:r>
            <a:r>
              <a:rPr spc="10" dirty="0"/>
              <a:t> </a:t>
            </a:r>
            <a:r>
              <a:rPr spc="15" dirty="0"/>
              <a:t>fisicamente</a:t>
            </a:r>
            <a:r>
              <a:rPr spc="10" dirty="0"/>
              <a:t> </a:t>
            </a:r>
            <a:r>
              <a:rPr dirty="0"/>
              <a:t>attivi</a:t>
            </a:r>
            <a:r>
              <a:rPr spc="10" dirty="0"/>
              <a:t> </a:t>
            </a:r>
            <a:r>
              <a:rPr spc="-5" dirty="0"/>
              <a:t>tutti</a:t>
            </a:r>
            <a:r>
              <a:rPr spc="20" dirty="0"/>
              <a:t> i</a:t>
            </a:r>
            <a:r>
              <a:rPr spc="10" dirty="0"/>
              <a:t> </a:t>
            </a:r>
            <a:r>
              <a:rPr spc="15" dirty="0"/>
              <a:t>giorni</a:t>
            </a:r>
          </a:p>
        </p:txBody>
      </p:sp>
      <p:sp>
        <p:nvSpPr>
          <p:cNvPr id="3" name="object 3"/>
          <p:cNvSpPr txBox="1"/>
          <p:nvPr/>
        </p:nvSpPr>
        <p:spPr>
          <a:xfrm>
            <a:off x="882615" y="2188227"/>
            <a:ext cx="6206490" cy="3338195"/>
          </a:xfrm>
          <a:prstGeom prst="rect">
            <a:avLst/>
          </a:prstGeom>
        </p:spPr>
        <p:txBody>
          <a:bodyPr vert="horz" wrap="square" lIns="0" tIns="10795" rIns="0" bIns="0" rtlCol="0">
            <a:spAutoFit/>
          </a:bodyPr>
          <a:lstStyle/>
          <a:p>
            <a:pPr marL="12700" marR="5080">
              <a:lnSpc>
                <a:spcPct val="100699"/>
              </a:lnSpc>
              <a:spcBef>
                <a:spcPts val="85"/>
              </a:spcBef>
            </a:pPr>
            <a:r>
              <a:rPr sz="1800" spc="-100" dirty="0">
                <a:latin typeface="Roboto"/>
                <a:cs typeface="Roboto"/>
              </a:rPr>
              <a:t>È</a:t>
            </a:r>
            <a:r>
              <a:rPr sz="1800" spc="-40" dirty="0">
                <a:latin typeface="Roboto"/>
                <a:cs typeface="Roboto"/>
              </a:rPr>
              <a:t> </a:t>
            </a:r>
            <a:r>
              <a:rPr sz="1800" spc="-90" dirty="0">
                <a:latin typeface="Roboto"/>
                <a:cs typeface="Roboto"/>
              </a:rPr>
              <a:t>sufficiente</a:t>
            </a:r>
            <a:r>
              <a:rPr sz="1800" spc="-35" dirty="0">
                <a:latin typeface="Roboto"/>
                <a:cs typeface="Roboto"/>
              </a:rPr>
              <a:t> </a:t>
            </a:r>
            <a:r>
              <a:rPr sz="1800" spc="-110" dirty="0">
                <a:latin typeface="Roboto"/>
                <a:cs typeface="Roboto"/>
              </a:rPr>
              <a:t>svolgere</a:t>
            </a:r>
            <a:r>
              <a:rPr sz="1800" spc="-40" dirty="0">
                <a:latin typeface="Roboto"/>
                <a:cs typeface="Roboto"/>
              </a:rPr>
              <a:t> </a:t>
            </a:r>
            <a:r>
              <a:rPr sz="1800" spc="-110" dirty="0">
                <a:latin typeface="Roboto"/>
                <a:cs typeface="Roboto"/>
              </a:rPr>
              <a:t>un’attività</a:t>
            </a:r>
            <a:r>
              <a:rPr sz="1800" spc="-35" dirty="0">
                <a:latin typeface="Roboto"/>
                <a:cs typeface="Roboto"/>
              </a:rPr>
              <a:t> </a:t>
            </a:r>
            <a:r>
              <a:rPr sz="1800" spc="-130" dirty="0">
                <a:latin typeface="Roboto"/>
                <a:cs typeface="Roboto"/>
              </a:rPr>
              <a:t>moderata</a:t>
            </a:r>
            <a:r>
              <a:rPr sz="1800" spc="-40" dirty="0">
                <a:latin typeface="Roboto"/>
                <a:cs typeface="Roboto"/>
              </a:rPr>
              <a:t> </a:t>
            </a:r>
            <a:r>
              <a:rPr sz="1800" spc="-110" dirty="0">
                <a:latin typeface="Roboto"/>
                <a:cs typeface="Roboto"/>
              </a:rPr>
              <a:t>per</a:t>
            </a:r>
            <a:r>
              <a:rPr sz="1800" spc="-35" dirty="0">
                <a:latin typeface="Roboto"/>
                <a:cs typeface="Roboto"/>
              </a:rPr>
              <a:t> </a:t>
            </a:r>
            <a:r>
              <a:rPr sz="1800" spc="-130" dirty="0">
                <a:latin typeface="Roboto"/>
                <a:cs typeface="Roboto"/>
              </a:rPr>
              <a:t>30</a:t>
            </a:r>
            <a:r>
              <a:rPr sz="1800" spc="-40" dirty="0">
                <a:latin typeface="Roboto"/>
                <a:cs typeface="Roboto"/>
              </a:rPr>
              <a:t> </a:t>
            </a:r>
            <a:r>
              <a:rPr sz="1800" spc="-120" dirty="0">
                <a:latin typeface="Roboto"/>
                <a:cs typeface="Roboto"/>
              </a:rPr>
              <a:t>minuti</a:t>
            </a:r>
            <a:r>
              <a:rPr sz="1800" spc="-35" dirty="0">
                <a:latin typeface="Roboto"/>
                <a:cs typeface="Roboto"/>
              </a:rPr>
              <a:t> </a:t>
            </a:r>
            <a:r>
              <a:rPr sz="1800" spc="-85" dirty="0">
                <a:latin typeface="Roboto"/>
                <a:cs typeface="Roboto"/>
              </a:rPr>
              <a:t>al</a:t>
            </a:r>
            <a:r>
              <a:rPr sz="1800" spc="-40" dirty="0">
                <a:latin typeface="Roboto"/>
                <a:cs typeface="Roboto"/>
              </a:rPr>
              <a:t> </a:t>
            </a:r>
            <a:r>
              <a:rPr sz="1800" spc="-114" dirty="0">
                <a:latin typeface="Roboto"/>
                <a:cs typeface="Roboto"/>
              </a:rPr>
              <a:t>giorno; </a:t>
            </a:r>
            <a:r>
              <a:rPr sz="1800" spc="-110" dirty="0">
                <a:latin typeface="Roboto"/>
                <a:cs typeface="Roboto"/>
              </a:rPr>
              <a:t> </a:t>
            </a:r>
            <a:r>
              <a:rPr sz="1800" spc="-105" dirty="0">
                <a:latin typeface="Roboto"/>
                <a:cs typeface="Roboto"/>
              </a:rPr>
              <a:t>ridurre</a:t>
            </a:r>
            <a:r>
              <a:rPr sz="1800" spc="-30" dirty="0">
                <a:latin typeface="Roboto"/>
                <a:cs typeface="Roboto"/>
              </a:rPr>
              <a:t> </a:t>
            </a:r>
            <a:r>
              <a:rPr sz="1800" spc="-75" dirty="0">
                <a:latin typeface="Roboto"/>
                <a:cs typeface="Roboto"/>
              </a:rPr>
              <a:t>le</a:t>
            </a:r>
            <a:r>
              <a:rPr sz="1800" spc="-30" dirty="0">
                <a:latin typeface="Roboto"/>
                <a:cs typeface="Roboto"/>
              </a:rPr>
              <a:t> </a:t>
            </a:r>
            <a:r>
              <a:rPr sz="1800" spc="-90" dirty="0">
                <a:latin typeface="Roboto"/>
                <a:cs typeface="Roboto"/>
              </a:rPr>
              <a:t>attività</a:t>
            </a:r>
            <a:r>
              <a:rPr sz="1800" spc="-30" dirty="0">
                <a:latin typeface="Roboto"/>
                <a:cs typeface="Roboto"/>
              </a:rPr>
              <a:t> </a:t>
            </a:r>
            <a:r>
              <a:rPr sz="1800" spc="-105" dirty="0">
                <a:latin typeface="Roboto"/>
                <a:cs typeface="Roboto"/>
              </a:rPr>
              <a:t>sedentarie:</a:t>
            </a:r>
            <a:r>
              <a:rPr sz="1800" spc="-30" dirty="0">
                <a:latin typeface="Roboto"/>
                <a:cs typeface="Roboto"/>
              </a:rPr>
              <a:t> </a:t>
            </a:r>
            <a:r>
              <a:rPr sz="1800" spc="-110" dirty="0">
                <a:latin typeface="Roboto"/>
                <a:cs typeface="Roboto"/>
              </a:rPr>
              <a:t>l’uso</a:t>
            </a:r>
            <a:r>
              <a:rPr sz="1800" spc="-30" dirty="0">
                <a:latin typeface="Roboto"/>
                <a:cs typeface="Roboto"/>
              </a:rPr>
              <a:t> </a:t>
            </a:r>
            <a:r>
              <a:rPr sz="1800" spc="-105" dirty="0">
                <a:latin typeface="Roboto"/>
                <a:cs typeface="Roboto"/>
              </a:rPr>
              <a:t>dell’auto</a:t>
            </a:r>
            <a:r>
              <a:rPr sz="1800" spc="-30" dirty="0">
                <a:latin typeface="Roboto"/>
                <a:cs typeface="Roboto"/>
              </a:rPr>
              <a:t> </a:t>
            </a:r>
            <a:r>
              <a:rPr sz="1800" spc="-120" dirty="0">
                <a:latin typeface="Roboto"/>
                <a:cs typeface="Roboto"/>
              </a:rPr>
              <a:t>o</a:t>
            </a:r>
            <a:r>
              <a:rPr sz="1800" spc="-30" dirty="0">
                <a:latin typeface="Roboto"/>
                <a:cs typeface="Roboto"/>
              </a:rPr>
              <a:t> </a:t>
            </a:r>
            <a:r>
              <a:rPr sz="1800" spc="-105" dirty="0">
                <a:latin typeface="Roboto"/>
                <a:cs typeface="Roboto"/>
              </a:rPr>
              <a:t>dell’ascensore,</a:t>
            </a:r>
            <a:r>
              <a:rPr sz="1800" spc="-30" dirty="0">
                <a:latin typeface="Roboto"/>
                <a:cs typeface="Roboto"/>
              </a:rPr>
              <a:t> </a:t>
            </a:r>
            <a:r>
              <a:rPr sz="1800" spc="-45" dirty="0">
                <a:latin typeface="Roboto"/>
                <a:cs typeface="Roboto"/>
              </a:rPr>
              <a:t>il</a:t>
            </a:r>
            <a:r>
              <a:rPr sz="1800" spc="-30" dirty="0">
                <a:latin typeface="Roboto"/>
                <a:cs typeface="Roboto"/>
              </a:rPr>
              <a:t> </a:t>
            </a:r>
            <a:r>
              <a:rPr sz="1800" spc="-135" dirty="0">
                <a:latin typeface="Roboto"/>
                <a:cs typeface="Roboto"/>
              </a:rPr>
              <a:t>tempo </a:t>
            </a:r>
            <a:r>
              <a:rPr sz="1800" spc="-430" dirty="0">
                <a:latin typeface="Roboto"/>
                <a:cs typeface="Roboto"/>
              </a:rPr>
              <a:t> </a:t>
            </a:r>
            <a:r>
              <a:rPr sz="1800" spc="-125" dirty="0">
                <a:latin typeface="Roboto"/>
                <a:cs typeface="Roboto"/>
              </a:rPr>
              <a:t>passat</a:t>
            </a:r>
            <a:r>
              <a:rPr sz="1800" spc="-130" dirty="0">
                <a:latin typeface="Roboto"/>
                <a:cs typeface="Roboto"/>
              </a:rPr>
              <a:t>o</a:t>
            </a:r>
            <a:r>
              <a:rPr sz="1800" spc="-40" dirty="0">
                <a:latin typeface="Roboto"/>
                <a:cs typeface="Roboto"/>
              </a:rPr>
              <a:t> </a:t>
            </a:r>
            <a:r>
              <a:rPr sz="1800" spc="-130" dirty="0">
                <a:latin typeface="Roboto"/>
                <a:cs typeface="Roboto"/>
              </a:rPr>
              <a:t>davant</a:t>
            </a:r>
            <a:r>
              <a:rPr sz="1800" spc="-60" dirty="0">
                <a:latin typeface="Roboto"/>
                <a:cs typeface="Roboto"/>
              </a:rPr>
              <a:t>i</a:t>
            </a:r>
            <a:r>
              <a:rPr sz="1800" spc="-40" dirty="0">
                <a:latin typeface="Roboto"/>
                <a:cs typeface="Roboto"/>
              </a:rPr>
              <a:t> </a:t>
            </a:r>
            <a:r>
              <a:rPr sz="1800" spc="-85" dirty="0">
                <a:latin typeface="Roboto"/>
                <a:cs typeface="Roboto"/>
              </a:rPr>
              <a:t>alla</a:t>
            </a:r>
            <a:r>
              <a:rPr sz="1800" spc="-40" dirty="0">
                <a:latin typeface="Roboto"/>
                <a:cs typeface="Roboto"/>
              </a:rPr>
              <a:t> </a:t>
            </a:r>
            <a:r>
              <a:rPr sz="1800" spc="-140" dirty="0">
                <a:latin typeface="Roboto"/>
                <a:cs typeface="Roboto"/>
              </a:rPr>
              <a:t>TV</a:t>
            </a:r>
            <a:r>
              <a:rPr sz="1800" spc="-40" dirty="0">
                <a:latin typeface="Roboto"/>
                <a:cs typeface="Roboto"/>
              </a:rPr>
              <a:t> </a:t>
            </a:r>
            <a:r>
              <a:rPr sz="1800" spc="-120" dirty="0">
                <a:latin typeface="Roboto"/>
                <a:cs typeface="Roboto"/>
              </a:rPr>
              <a:t>o</a:t>
            </a:r>
            <a:r>
              <a:rPr sz="1800" spc="-40" dirty="0">
                <a:latin typeface="Roboto"/>
                <a:cs typeface="Roboto"/>
              </a:rPr>
              <a:t> </a:t>
            </a:r>
            <a:r>
              <a:rPr sz="1800" spc="-85" dirty="0">
                <a:latin typeface="Roboto"/>
                <a:cs typeface="Roboto"/>
              </a:rPr>
              <a:t>al</a:t>
            </a:r>
            <a:r>
              <a:rPr sz="1800" spc="-40" dirty="0">
                <a:latin typeface="Roboto"/>
                <a:cs typeface="Roboto"/>
              </a:rPr>
              <a:t> </a:t>
            </a:r>
            <a:r>
              <a:rPr sz="1800" spc="-100" dirty="0">
                <a:latin typeface="Roboto"/>
                <a:cs typeface="Roboto"/>
              </a:rPr>
              <a:t>PC.</a:t>
            </a:r>
            <a:endParaRPr sz="1800">
              <a:latin typeface="Roboto"/>
              <a:cs typeface="Roboto"/>
            </a:endParaRPr>
          </a:p>
          <a:p>
            <a:pPr>
              <a:lnSpc>
                <a:spcPct val="100000"/>
              </a:lnSpc>
              <a:spcBef>
                <a:spcPts val="25"/>
              </a:spcBef>
            </a:pPr>
            <a:endParaRPr sz="1800">
              <a:latin typeface="Roboto"/>
              <a:cs typeface="Roboto"/>
            </a:endParaRPr>
          </a:p>
          <a:p>
            <a:pPr marL="12700">
              <a:lnSpc>
                <a:spcPct val="100000"/>
              </a:lnSpc>
              <a:spcBef>
                <a:spcPts val="5"/>
              </a:spcBef>
            </a:pPr>
            <a:r>
              <a:rPr sz="1800" spc="-90" dirty="0">
                <a:latin typeface="Roboto Lt"/>
                <a:cs typeface="Roboto Lt"/>
              </a:rPr>
              <a:t>L’attivit</a:t>
            </a:r>
            <a:r>
              <a:rPr sz="1800" spc="-125" dirty="0">
                <a:latin typeface="Roboto Lt"/>
                <a:cs typeface="Roboto Lt"/>
              </a:rPr>
              <a:t>à</a:t>
            </a:r>
            <a:r>
              <a:rPr sz="1800" spc="-40" dirty="0">
                <a:latin typeface="Roboto Lt"/>
                <a:cs typeface="Roboto Lt"/>
              </a:rPr>
              <a:t> </a:t>
            </a:r>
            <a:r>
              <a:rPr sz="1800" spc="-75" dirty="0">
                <a:latin typeface="Roboto Lt"/>
                <a:cs typeface="Roboto Lt"/>
              </a:rPr>
              <a:t>fisic</a:t>
            </a:r>
            <a:r>
              <a:rPr sz="1800" spc="-105" dirty="0">
                <a:latin typeface="Roboto Lt"/>
                <a:cs typeface="Roboto Lt"/>
              </a:rPr>
              <a:t>a</a:t>
            </a:r>
            <a:r>
              <a:rPr sz="1800" spc="-40" dirty="0">
                <a:latin typeface="Roboto Lt"/>
                <a:cs typeface="Roboto Lt"/>
              </a:rPr>
              <a:t> </a:t>
            </a:r>
            <a:r>
              <a:rPr sz="1800" spc="-114" dirty="0">
                <a:latin typeface="Roboto Lt"/>
                <a:cs typeface="Roboto Lt"/>
              </a:rPr>
              <a:t>cooper</a:t>
            </a:r>
            <a:r>
              <a:rPr sz="1800" spc="-120" dirty="0">
                <a:latin typeface="Roboto Lt"/>
                <a:cs typeface="Roboto Lt"/>
              </a:rPr>
              <a:t>a</a:t>
            </a:r>
            <a:r>
              <a:rPr sz="1800" spc="-40" dirty="0">
                <a:latin typeface="Roboto Lt"/>
                <a:cs typeface="Roboto Lt"/>
              </a:rPr>
              <a:t> </a:t>
            </a:r>
            <a:r>
              <a:rPr sz="1800" spc="-120" dirty="0">
                <a:latin typeface="Roboto Lt"/>
                <a:cs typeface="Roboto Lt"/>
              </a:rPr>
              <a:t>ne</a:t>
            </a:r>
            <a:r>
              <a:rPr sz="1800" spc="-50" dirty="0">
                <a:latin typeface="Roboto Lt"/>
                <a:cs typeface="Roboto Lt"/>
              </a:rPr>
              <a:t>l</a:t>
            </a:r>
            <a:r>
              <a:rPr sz="1800" spc="-40" dirty="0">
                <a:latin typeface="Roboto Lt"/>
                <a:cs typeface="Roboto Lt"/>
              </a:rPr>
              <a:t> </a:t>
            </a:r>
            <a:r>
              <a:rPr sz="1800" spc="-90" dirty="0">
                <a:latin typeface="Roboto Lt"/>
                <a:cs typeface="Roboto Lt"/>
              </a:rPr>
              <a:t>controll</a:t>
            </a:r>
            <a:r>
              <a:rPr sz="1800" spc="-114" dirty="0">
                <a:latin typeface="Roboto Lt"/>
                <a:cs typeface="Roboto Lt"/>
              </a:rPr>
              <a:t>o</a:t>
            </a:r>
            <a:r>
              <a:rPr sz="1800" spc="-40" dirty="0">
                <a:latin typeface="Roboto Lt"/>
                <a:cs typeface="Roboto Lt"/>
              </a:rPr>
              <a:t> </a:t>
            </a:r>
            <a:r>
              <a:rPr sz="1800" spc="-114" dirty="0">
                <a:latin typeface="Roboto Lt"/>
                <a:cs typeface="Roboto Lt"/>
              </a:rPr>
              <a:t>de</a:t>
            </a:r>
            <a:r>
              <a:rPr sz="1800" spc="-45" dirty="0">
                <a:latin typeface="Roboto Lt"/>
                <a:cs typeface="Roboto Lt"/>
              </a:rPr>
              <a:t>l</a:t>
            </a:r>
            <a:r>
              <a:rPr sz="1800" spc="-40" dirty="0">
                <a:latin typeface="Roboto Lt"/>
                <a:cs typeface="Roboto Lt"/>
              </a:rPr>
              <a:t> </a:t>
            </a:r>
            <a:r>
              <a:rPr sz="1800" spc="-105" dirty="0">
                <a:latin typeface="Roboto Lt"/>
                <a:cs typeface="Roboto Lt"/>
              </a:rPr>
              <a:t>peso:</a:t>
            </a:r>
            <a:endParaRPr sz="1800">
              <a:latin typeface="Roboto Lt"/>
              <a:cs typeface="Roboto Lt"/>
            </a:endParaRPr>
          </a:p>
          <a:p>
            <a:pPr>
              <a:lnSpc>
                <a:spcPct val="100000"/>
              </a:lnSpc>
              <a:spcBef>
                <a:spcPts val="25"/>
              </a:spcBef>
            </a:pPr>
            <a:endParaRPr sz="1800">
              <a:latin typeface="Roboto Lt"/>
              <a:cs typeface="Roboto Lt"/>
            </a:endParaRPr>
          </a:p>
          <a:p>
            <a:pPr marL="12700">
              <a:lnSpc>
                <a:spcPct val="100000"/>
              </a:lnSpc>
              <a:spcBef>
                <a:spcPts val="5"/>
              </a:spcBef>
            </a:pPr>
            <a:r>
              <a:rPr sz="1800" spc="-130" dirty="0">
                <a:latin typeface="Roboto Lt"/>
                <a:cs typeface="Roboto Lt"/>
              </a:rPr>
              <a:t>-riduc</a:t>
            </a:r>
            <a:r>
              <a:rPr sz="1800" spc="-145" dirty="0">
                <a:latin typeface="Roboto Lt"/>
                <a:cs typeface="Roboto Lt"/>
              </a:rPr>
              <a:t>e</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114" dirty="0">
                <a:latin typeface="Roboto Lt"/>
                <a:cs typeface="Roboto Lt"/>
              </a:rPr>
              <a:t>grass</a:t>
            </a:r>
            <a:r>
              <a:rPr sz="1800" spc="-125" dirty="0">
                <a:latin typeface="Roboto Lt"/>
                <a:cs typeface="Roboto Lt"/>
              </a:rPr>
              <a:t>o</a:t>
            </a:r>
            <a:r>
              <a:rPr sz="1800" spc="-40" dirty="0">
                <a:latin typeface="Roboto Lt"/>
                <a:cs typeface="Roboto Lt"/>
              </a:rPr>
              <a:t> </a:t>
            </a:r>
            <a:r>
              <a:rPr sz="1800" spc="-110" dirty="0">
                <a:latin typeface="Roboto Lt"/>
                <a:cs typeface="Roboto Lt"/>
              </a:rPr>
              <a:t>corporeo</a:t>
            </a:r>
            <a:endParaRPr sz="1800">
              <a:latin typeface="Roboto Lt"/>
              <a:cs typeface="Roboto Lt"/>
            </a:endParaRPr>
          </a:p>
          <a:p>
            <a:pPr marL="12700">
              <a:lnSpc>
                <a:spcPct val="100000"/>
              </a:lnSpc>
              <a:spcBef>
                <a:spcPts val="15"/>
              </a:spcBef>
            </a:pPr>
            <a:r>
              <a:rPr sz="1800" spc="-120" dirty="0">
                <a:latin typeface="Roboto Lt"/>
                <a:cs typeface="Roboto Lt"/>
              </a:rPr>
              <a:t>-miglior</a:t>
            </a:r>
            <a:r>
              <a:rPr sz="1800" spc="-145" dirty="0">
                <a:latin typeface="Roboto Lt"/>
                <a:cs typeface="Roboto Lt"/>
              </a:rPr>
              <a:t>a</a:t>
            </a:r>
            <a:r>
              <a:rPr sz="1800" spc="-40" dirty="0">
                <a:latin typeface="Roboto Lt"/>
                <a:cs typeface="Roboto Lt"/>
              </a:rPr>
              <a:t> </a:t>
            </a:r>
            <a:r>
              <a:rPr sz="1800" spc="-50" dirty="0">
                <a:latin typeface="Roboto Lt"/>
                <a:cs typeface="Roboto Lt"/>
              </a:rPr>
              <a:t>l</a:t>
            </a:r>
            <a:r>
              <a:rPr sz="1800" spc="-110" dirty="0">
                <a:latin typeface="Roboto Lt"/>
                <a:cs typeface="Roboto Lt"/>
              </a:rPr>
              <a:t>a</a:t>
            </a:r>
            <a:r>
              <a:rPr sz="1800" spc="-40" dirty="0">
                <a:latin typeface="Roboto Lt"/>
                <a:cs typeface="Roboto Lt"/>
              </a:rPr>
              <a:t> </a:t>
            </a:r>
            <a:r>
              <a:rPr sz="1800" spc="-85" dirty="0">
                <a:latin typeface="Roboto Lt"/>
                <a:cs typeface="Roboto Lt"/>
              </a:rPr>
              <a:t>sensibilit</a:t>
            </a:r>
            <a:r>
              <a:rPr sz="1800" spc="-110" dirty="0">
                <a:latin typeface="Roboto Lt"/>
                <a:cs typeface="Roboto Lt"/>
              </a:rPr>
              <a:t>à</a:t>
            </a:r>
            <a:r>
              <a:rPr sz="1800" spc="-40" dirty="0">
                <a:latin typeface="Roboto Lt"/>
                <a:cs typeface="Roboto Lt"/>
              </a:rPr>
              <a:t> </a:t>
            </a:r>
            <a:r>
              <a:rPr sz="1800" spc="-90" dirty="0">
                <a:latin typeface="Roboto Lt"/>
                <a:cs typeface="Roboto Lt"/>
              </a:rPr>
              <a:t>all’insulina</a:t>
            </a:r>
            <a:endParaRPr sz="1800">
              <a:latin typeface="Roboto Lt"/>
              <a:cs typeface="Roboto Lt"/>
            </a:endParaRPr>
          </a:p>
          <a:p>
            <a:pPr marL="12700">
              <a:lnSpc>
                <a:spcPct val="100000"/>
              </a:lnSpc>
              <a:spcBef>
                <a:spcPts val="15"/>
              </a:spcBef>
            </a:pPr>
            <a:r>
              <a:rPr sz="1800" spc="-125" dirty="0">
                <a:latin typeface="Roboto Lt"/>
                <a:cs typeface="Roboto Lt"/>
              </a:rPr>
              <a:t>-potenzi</a:t>
            </a:r>
            <a:r>
              <a:rPr sz="1800" spc="-145" dirty="0">
                <a:latin typeface="Roboto Lt"/>
                <a:cs typeface="Roboto Lt"/>
              </a:rPr>
              <a:t>a</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114" dirty="0">
                <a:latin typeface="Roboto Lt"/>
                <a:cs typeface="Roboto Lt"/>
              </a:rPr>
              <a:t>sistem</a:t>
            </a:r>
            <a:r>
              <a:rPr sz="1800" spc="-120" dirty="0">
                <a:latin typeface="Roboto Lt"/>
                <a:cs typeface="Roboto Lt"/>
              </a:rPr>
              <a:t>a</a:t>
            </a:r>
            <a:r>
              <a:rPr sz="1800" spc="-40" dirty="0">
                <a:latin typeface="Roboto Lt"/>
                <a:cs typeface="Roboto Lt"/>
              </a:rPr>
              <a:t> </a:t>
            </a:r>
            <a:r>
              <a:rPr sz="1800" spc="-114" dirty="0">
                <a:latin typeface="Roboto Lt"/>
                <a:cs typeface="Roboto Lt"/>
              </a:rPr>
              <a:t>immunitario</a:t>
            </a:r>
            <a:endParaRPr sz="1800">
              <a:latin typeface="Roboto Lt"/>
              <a:cs typeface="Roboto Lt"/>
            </a:endParaRPr>
          </a:p>
          <a:p>
            <a:pPr marL="12700">
              <a:lnSpc>
                <a:spcPct val="100000"/>
              </a:lnSpc>
              <a:spcBef>
                <a:spcPts val="15"/>
              </a:spcBef>
            </a:pPr>
            <a:r>
              <a:rPr sz="1800" spc="-125" dirty="0">
                <a:latin typeface="Roboto Lt"/>
                <a:cs typeface="Roboto Lt"/>
              </a:rPr>
              <a:t>-previen</a:t>
            </a:r>
            <a:r>
              <a:rPr sz="1800" spc="-135" dirty="0">
                <a:latin typeface="Roboto Lt"/>
                <a:cs typeface="Roboto Lt"/>
              </a:rPr>
              <a:t>e</a:t>
            </a:r>
            <a:r>
              <a:rPr sz="1800" spc="-40" dirty="0">
                <a:latin typeface="Roboto Lt"/>
                <a:cs typeface="Roboto Lt"/>
              </a:rPr>
              <a:t> </a:t>
            </a:r>
            <a:r>
              <a:rPr sz="1800" spc="-100" dirty="0">
                <a:latin typeface="Roboto Lt"/>
                <a:cs typeface="Roboto Lt"/>
              </a:rPr>
              <a:t>ipertension</a:t>
            </a:r>
            <a:r>
              <a:rPr sz="1800" spc="-110" dirty="0">
                <a:latin typeface="Roboto Lt"/>
                <a:cs typeface="Roboto Lt"/>
              </a:rPr>
              <a:t>e</a:t>
            </a:r>
            <a:r>
              <a:rPr sz="1800" spc="-40" dirty="0">
                <a:latin typeface="Roboto Lt"/>
                <a:cs typeface="Roboto Lt"/>
              </a:rPr>
              <a:t> </a:t>
            </a:r>
            <a:r>
              <a:rPr sz="1800" spc="-114" dirty="0">
                <a:latin typeface="Roboto Lt"/>
                <a:cs typeface="Roboto Lt"/>
              </a:rPr>
              <a:t>e</a:t>
            </a:r>
            <a:r>
              <a:rPr sz="1800" spc="-120" dirty="0">
                <a:latin typeface="Roboto Lt"/>
                <a:cs typeface="Roboto Lt"/>
              </a:rPr>
              <a:t>d</a:t>
            </a:r>
            <a:r>
              <a:rPr sz="1800" spc="-40" dirty="0">
                <a:latin typeface="Roboto Lt"/>
                <a:cs typeface="Roboto Lt"/>
              </a:rPr>
              <a:t> </a:t>
            </a:r>
            <a:r>
              <a:rPr sz="1800" spc="-105" dirty="0">
                <a:latin typeface="Roboto Lt"/>
                <a:cs typeface="Roboto Lt"/>
              </a:rPr>
              <a:t>osteoporosi</a:t>
            </a:r>
            <a:endParaRPr sz="1800">
              <a:latin typeface="Roboto Lt"/>
              <a:cs typeface="Roboto Lt"/>
            </a:endParaRPr>
          </a:p>
          <a:p>
            <a:pPr marL="12700">
              <a:lnSpc>
                <a:spcPct val="100000"/>
              </a:lnSpc>
              <a:spcBef>
                <a:spcPts val="15"/>
              </a:spcBef>
            </a:pPr>
            <a:r>
              <a:rPr sz="1800" spc="-130" dirty="0">
                <a:latin typeface="Roboto Lt"/>
                <a:cs typeface="Roboto Lt"/>
              </a:rPr>
              <a:t>-protegg</a:t>
            </a:r>
            <a:r>
              <a:rPr sz="1800" spc="-135" dirty="0">
                <a:latin typeface="Roboto Lt"/>
                <a:cs typeface="Roboto Lt"/>
              </a:rPr>
              <a:t>e</a:t>
            </a:r>
            <a:r>
              <a:rPr sz="1800" spc="-40" dirty="0">
                <a:latin typeface="Roboto Lt"/>
                <a:cs typeface="Roboto Lt"/>
              </a:rPr>
              <a:t> </a:t>
            </a:r>
            <a:r>
              <a:rPr sz="1800" spc="-85" dirty="0">
                <a:latin typeface="Roboto Lt"/>
                <a:cs typeface="Roboto Lt"/>
              </a:rPr>
              <a:t>dall</a:t>
            </a:r>
            <a:r>
              <a:rPr sz="1800" spc="-105" dirty="0">
                <a:latin typeface="Roboto Lt"/>
                <a:cs typeface="Roboto Lt"/>
              </a:rPr>
              <a:t>e</a:t>
            </a:r>
            <a:r>
              <a:rPr sz="1800" spc="-40" dirty="0">
                <a:latin typeface="Roboto Lt"/>
                <a:cs typeface="Roboto Lt"/>
              </a:rPr>
              <a:t> </a:t>
            </a:r>
            <a:r>
              <a:rPr sz="1800" spc="-100" dirty="0">
                <a:latin typeface="Roboto Lt"/>
                <a:cs typeface="Roboto Lt"/>
              </a:rPr>
              <a:t>patologi</a:t>
            </a:r>
            <a:r>
              <a:rPr sz="1800" spc="-110" dirty="0">
                <a:latin typeface="Roboto Lt"/>
                <a:cs typeface="Roboto Lt"/>
              </a:rPr>
              <a:t>e</a:t>
            </a:r>
            <a:r>
              <a:rPr sz="1800" spc="-40" dirty="0">
                <a:latin typeface="Roboto Lt"/>
                <a:cs typeface="Roboto Lt"/>
              </a:rPr>
              <a:t> </a:t>
            </a:r>
            <a:r>
              <a:rPr sz="1800" spc="-110" dirty="0">
                <a:latin typeface="Roboto Lt"/>
                <a:cs typeface="Roboto Lt"/>
              </a:rPr>
              <a:t>oncologiche</a:t>
            </a:r>
            <a:endParaRPr sz="1800">
              <a:latin typeface="Roboto Lt"/>
              <a:cs typeface="Roboto Lt"/>
            </a:endParaRPr>
          </a:p>
          <a:p>
            <a:pPr marL="12700">
              <a:lnSpc>
                <a:spcPct val="100000"/>
              </a:lnSpc>
              <a:spcBef>
                <a:spcPts val="15"/>
              </a:spcBef>
            </a:pPr>
            <a:r>
              <a:rPr sz="1800" spc="-130" dirty="0">
                <a:latin typeface="Roboto Lt"/>
                <a:cs typeface="Roboto Lt"/>
              </a:rPr>
              <a:t>-riduc</a:t>
            </a:r>
            <a:r>
              <a:rPr sz="1800" spc="-145" dirty="0">
                <a:latin typeface="Roboto Lt"/>
                <a:cs typeface="Roboto Lt"/>
              </a:rPr>
              <a:t>e</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90" dirty="0">
                <a:latin typeface="Roboto Lt"/>
                <a:cs typeface="Roboto Lt"/>
              </a:rPr>
              <a:t>rischi</a:t>
            </a:r>
            <a:r>
              <a:rPr sz="1800" spc="-120" dirty="0">
                <a:latin typeface="Roboto Lt"/>
                <a:cs typeface="Roboto Lt"/>
              </a:rPr>
              <a:t>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00" dirty="0">
                <a:latin typeface="Roboto Lt"/>
                <a:cs typeface="Roboto Lt"/>
              </a:rPr>
              <a:t>diabet</a:t>
            </a:r>
            <a:r>
              <a:rPr sz="1800" spc="-110" dirty="0">
                <a:latin typeface="Roboto Lt"/>
                <a:cs typeface="Roboto Lt"/>
              </a:rPr>
              <a:t>e</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120" dirty="0">
                <a:latin typeface="Roboto Lt"/>
                <a:cs typeface="Roboto Lt"/>
              </a:rPr>
              <a:t>problem</a:t>
            </a:r>
            <a:r>
              <a:rPr sz="1800" spc="-50" dirty="0">
                <a:latin typeface="Roboto Lt"/>
                <a:cs typeface="Roboto Lt"/>
              </a:rPr>
              <a:t>i</a:t>
            </a:r>
            <a:r>
              <a:rPr sz="1800" spc="-40" dirty="0">
                <a:latin typeface="Roboto Lt"/>
                <a:cs typeface="Roboto Lt"/>
              </a:rPr>
              <a:t> </a:t>
            </a:r>
            <a:r>
              <a:rPr sz="1800" spc="-100" dirty="0">
                <a:latin typeface="Roboto Lt"/>
                <a:cs typeface="Roboto Lt"/>
              </a:rPr>
              <a:t>cardiovascolari</a:t>
            </a:r>
            <a:endParaRPr sz="1800">
              <a:latin typeface="Roboto Lt"/>
              <a:cs typeface="Roboto Lt"/>
            </a:endParaRPr>
          </a:p>
        </p:txBody>
      </p:sp>
      <p:pic>
        <p:nvPicPr>
          <p:cNvPr id="4" name="object 4"/>
          <p:cNvPicPr/>
          <p:nvPr/>
        </p:nvPicPr>
        <p:blipFill>
          <a:blip r:embed="rId2" cstate="print"/>
          <a:stretch>
            <a:fillRect/>
          </a:stretch>
        </p:blipFill>
        <p:spPr>
          <a:xfrm>
            <a:off x="5690369" y="2970809"/>
            <a:ext cx="2834514" cy="2903399"/>
          </a:xfrm>
          <a:prstGeom prst="rect">
            <a:avLst/>
          </a:prstGeom>
        </p:spPr>
      </p:pic>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4" y="65913"/>
            <a:ext cx="5735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73349" y="2374257"/>
            <a:ext cx="6379845" cy="2506345"/>
          </a:xfrm>
          <a:prstGeom prst="rect">
            <a:avLst/>
          </a:prstGeom>
        </p:spPr>
        <p:txBody>
          <a:bodyPr vert="horz" wrap="square" lIns="0" tIns="22860" rIns="0" bIns="0" rtlCol="0">
            <a:spAutoFit/>
          </a:bodyPr>
          <a:lstStyle/>
          <a:p>
            <a:pPr marL="379095" marR="486409" indent="-367030">
              <a:lnSpc>
                <a:spcPts val="2150"/>
              </a:lnSpc>
              <a:spcBef>
                <a:spcPts val="180"/>
              </a:spcBef>
              <a:buFont typeface="Arial MT"/>
              <a:buChar char="●"/>
              <a:tabLst>
                <a:tab pos="379095" algn="l"/>
                <a:tab pos="379730" algn="l"/>
              </a:tabLst>
            </a:pPr>
            <a:r>
              <a:rPr sz="1800" spc="-100" dirty="0">
                <a:latin typeface="Roboto Lt"/>
                <a:cs typeface="Roboto Lt"/>
              </a:rPr>
              <a:t>L’anafilassi</a:t>
            </a:r>
            <a:r>
              <a:rPr sz="1800" spc="-30" dirty="0">
                <a:latin typeface="Roboto Lt"/>
                <a:cs typeface="Roboto Lt"/>
              </a:rPr>
              <a:t> </a:t>
            </a:r>
            <a:r>
              <a:rPr sz="1800" spc="-95" dirty="0">
                <a:latin typeface="Roboto Lt"/>
                <a:cs typeface="Roboto Lt"/>
              </a:rPr>
              <a:t>nei</a:t>
            </a:r>
            <a:r>
              <a:rPr sz="1800" spc="-30" dirty="0">
                <a:latin typeface="Roboto Lt"/>
                <a:cs typeface="Roboto Lt"/>
              </a:rPr>
              <a:t> </a:t>
            </a:r>
            <a:r>
              <a:rPr sz="1800" spc="-120" dirty="0">
                <a:latin typeface="Roboto Lt"/>
                <a:cs typeface="Roboto Lt"/>
              </a:rPr>
              <a:t>bambini</a:t>
            </a:r>
            <a:r>
              <a:rPr sz="1800" spc="-30" dirty="0">
                <a:latin typeface="Roboto Lt"/>
                <a:cs typeface="Roboto Lt"/>
              </a:rPr>
              <a:t> </a:t>
            </a:r>
            <a:r>
              <a:rPr sz="1800" spc="-75" dirty="0">
                <a:latin typeface="Roboto Lt"/>
                <a:cs typeface="Roboto Lt"/>
              </a:rPr>
              <a:t>si</a:t>
            </a:r>
            <a:r>
              <a:rPr sz="1800" spc="-30" dirty="0">
                <a:latin typeface="Roboto Lt"/>
                <a:cs typeface="Roboto Lt"/>
              </a:rPr>
              <a:t> </a:t>
            </a:r>
            <a:r>
              <a:rPr sz="1800" spc="-85" dirty="0">
                <a:latin typeface="Roboto Lt"/>
                <a:cs typeface="Roboto Lt"/>
              </a:rPr>
              <a:t>verifica</a:t>
            </a:r>
            <a:r>
              <a:rPr sz="1800" spc="-30" dirty="0">
                <a:latin typeface="Roboto Lt"/>
                <a:cs typeface="Roboto Lt"/>
              </a:rPr>
              <a:t> </a:t>
            </a:r>
            <a:r>
              <a:rPr sz="1800" spc="-114" dirty="0">
                <a:latin typeface="Roboto Lt"/>
                <a:cs typeface="Roboto Lt"/>
              </a:rPr>
              <a:t>frequentemente</a:t>
            </a:r>
            <a:r>
              <a:rPr sz="1800" spc="-30" dirty="0">
                <a:latin typeface="Roboto Lt"/>
                <a:cs typeface="Roboto Lt"/>
              </a:rPr>
              <a:t> </a:t>
            </a:r>
            <a:r>
              <a:rPr sz="1800" spc="-90" dirty="0">
                <a:latin typeface="Roboto Lt"/>
                <a:cs typeface="Roboto Lt"/>
              </a:rPr>
              <a:t>in</a:t>
            </a:r>
            <a:r>
              <a:rPr sz="1800" spc="-30" dirty="0">
                <a:latin typeface="Roboto Lt"/>
                <a:cs typeface="Roboto Lt"/>
              </a:rPr>
              <a:t> </a:t>
            </a:r>
            <a:r>
              <a:rPr sz="1800" spc="-120" dirty="0">
                <a:latin typeface="Roboto Lt"/>
                <a:cs typeface="Roboto Lt"/>
              </a:rPr>
              <a:t>ambiente </a:t>
            </a:r>
            <a:r>
              <a:rPr sz="1800" spc="-420" dirty="0">
                <a:latin typeface="Roboto Lt"/>
                <a:cs typeface="Roboto Lt"/>
              </a:rPr>
              <a:t> </a:t>
            </a:r>
            <a:r>
              <a:rPr sz="1800" spc="-95" dirty="0">
                <a:latin typeface="Roboto Lt"/>
                <a:cs typeface="Roboto Lt"/>
              </a:rPr>
              <a:t>scolastico!</a:t>
            </a:r>
            <a:endParaRPr sz="1800" dirty="0">
              <a:latin typeface="Roboto Lt"/>
              <a:cs typeface="Roboto Lt"/>
            </a:endParaRPr>
          </a:p>
          <a:p>
            <a:pPr marL="379095" marR="27305" indent="-367030">
              <a:lnSpc>
                <a:spcPts val="2180"/>
              </a:lnSpc>
              <a:buClr>
                <a:srgbClr val="000000"/>
              </a:buClr>
              <a:buFont typeface="Arial MT"/>
              <a:buChar char="●"/>
              <a:tabLst>
                <a:tab pos="379095" algn="l"/>
                <a:tab pos="379730" algn="l"/>
              </a:tabLst>
            </a:pPr>
            <a:r>
              <a:rPr sz="1800" spc="-45" dirty="0">
                <a:solidFill>
                  <a:srgbClr val="E6481B"/>
                </a:solidFill>
                <a:latin typeface="Roboto Lt"/>
                <a:cs typeface="Roboto Lt"/>
              </a:rPr>
              <a:t>Il</a:t>
            </a:r>
            <a:r>
              <a:rPr sz="1800" spc="-30" dirty="0">
                <a:solidFill>
                  <a:srgbClr val="E6481B"/>
                </a:solidFill>
                <a:latin typeface="Roboto Lt"/>
                <a:cs typeface="Roboto Lt"/>
              </a:rPr>
              <a:t> </a:t>
            </a:r>
            <a:r>
              <a:rPr sz="1800" spc="-110" dirty="0">
                <a:solidFill>
                  <a:srgbClr val="E6481B"/>
                </a:solidFill>
                <a:latin typeface="Roboto Lt"/>
                <a:cs typeface="Roboto Lt"/>
              </a:rPr>
              <a:t>personale</a:t>
            </a:r>
            <a:r>
              <a:rPr sz="1800" spc="-30" dirty="0">
                <a:solidFill>
                  <a:srgbClr val="E6481B"/>
                </a:solidFill>
                <a:latin typeface="Roboto Lt"/>
                <a:cs typeface="Roboto Lt"/>
              </a:rPr>
              <a:t> </a:t>
            </a:r>
            <a:r>
              <a:rPr sz="1800" spc="-85" dirty="0">
                <a:solidFill>
                  <a:srgbClr val="E6481B"/>
                </a:solidFill>
                <a:latin typeface="Roboto Lt"/>
                <a:cs typeface="Roboto Lt"/>
              </a:rPr>
              <a:t>delle</a:t>
            </a:r>
            <a:r>
              <a:rPr sz="1800" spc="-30" dirty="0">
                <a:solidFill>
                  <a:srgbClr val="E6481B"/>
                </a:solidFill>
                <a:latin typeface="Roboto Lt"/>
                <a:cs typeface="Roboto Lt"/>
              </a:rPr>
              <a:t> </a:t>
            </a:r>
            <a:r>
              <a:rPr sz="1800" spc="-110" dirty="0">
                <a:solidFill>
                  <a:srgbClr val="E6481B"/>
                </a:solidFill>
                <a:latin typeface="Roboto Lt"/>
                <a:cs typeface="Roboto Lt"/>
              </a:rPr>
              <a:t>scuole</a:t>
            </a:r>
            <a:r>
              <a:rPr sz="1800" spc="-30" dirty="0">
                <a:solidFill>
                  <a:srgbClr val="E6481B"/>
                </a:solidFill>
                <a:latin typeface="Roboto Lt"/>
                <a:cs typeface="Roboto Lt"/>
              </a:rPr>
              <a:t> </a:t>
            </a:r>
            <a:r>
              <a:rPr sz="1800" spc="-120" dirty="0">
                <a:solidFill>
                  <a:srgbClr val="E6481B"/>
                </a:solidFill>
                <a:latin typeface="Roboto Lt"/>
                <a:cs typeface="Roboto Lt"/>
              </a:rPr>
              <a:t>deve</a:t>
            </a:r>
            <a:r>
              <a:rPr sz="1800" spc="-30" dirty="0">
                <a:solidFill>
                  <a:srgbClr val="E6481B"/>
                </a:solidFill>
                <a:latin typeface="Roboto Lt"/>
                <a:cs typeface="Roboto Lt"/>
              </a:rPr>
              <a:t> </a:t>
            </a:r>
            <a:r>
              <a:rPr sz="1800" spc="-95" dirty="0">
                <a:solidFill>
                  <a:srgbClr val="E6481B"/>
                </a:solidFill>
                <a:latin typeface="Roboto Lt"/>
                <a:cs typeface="Roboto Lt"/>
              </a:rPr>
              <a:t>ricevere</a:t>
            </a:r>
            <a:r>
              <a:rPr sz="1800" spc="-35" dirty="0">
                <a:solidFill>
                  <a:srgbClr val="E6481B"/>
                </a:solidFill>
                <a:latin typeface="Roboto Lt"/>
                <a:cs typeface="Roboto Lt"/>
              </a:rPr>
              <a:t> </a:t>
            </a:r>
            <a:r>
              <a:rPr sz="1800" spc="-135" dirty="0">
                <a:solidFill>
                  <a:srgbClr val="E6481B"/>
                </a:solidFill>
                <a:latin typeface="Roboto Lt"/>
                <a:cs typeface="Roboto Lt"/>
              </a:rPr>
              <a:t>una</a:t>
            </a:r>
            <a:r>
              <a:rPr sz="1800" spc="-30" dirty="0">
                <a:solidFill>
                  <a:srgbClr val="E6481B"/>
                </a:solidFill>
                <a:latin typeface="Roboto Lt"/>
                <a:cs typeface="Roboto Lt"/>
              </a:rPr>
              <a:t> </a:t>
            </a:r>
            <a:r>
              <a:rPr sz="1800" spc="-114" dirty="0">
                <a:solidFill>
                  <a:srgbClr val="E6481B"/>
                </a:solidFill>
                <a:latin typeface="Roboto Lt"/>
                <a:cs typeface="Roboto Lt"/>
              </a:rPr>
              <a:t>formazione</a:t>
            </a:r>
            <a:r>
              <a:rPr sz="1800" spc="-30" dirty="0">
                <a:solidFill>
                  <a:srgbClr val="E6481B"/>
                </a:solidFill>
                <a:latin typeface="Roboto Lt"/>
                <a:cs typeface="Roboto Lt"/>
              </a:rPr>
              <a:t> </a:t>
            </a:r>
            <a:r>
              <a:rPr sz="1800" spc="-95" dirty="0">
                <a:solidFill>
                  <a:srgbClr val="E6481B"/>
                </a:solidFill>
                <a:latin typeface="Roboto Lt"/>
                <a:cs typeface="Roboto Lt"/>
              </a:rPr>
              <a:t>specifica</a:t>
            </a:r>
            <a:r>
              <a:rPr sz="1800" spc="-30" dirty="0">
                <a:solidFill>
                  <a:srgbClr val="E6481B"/>
                </a:solidFill>
                <a:latin typeface="Roboto Lt"/>
                <a:cs typeface="Roboto Lt"/>
              </a:rPr>
              <a:t> </a:t>
            </a:r>
            <a:r>
              <a:rPr sz="1800" spc="-130" dirty="0">
                <a:solidFill>
                  <a:srgbClr val="E6481B"/>
                </a:solidFill>
                <a:latin typeface="Roboto Lt"/>
                <a:cs typeface="Roboto Lt"/>
              </a:rPr>
              <a:t>da </a:t>
            </a:r>
            <a:r>
              <a:rPr sz="1800" spc="-125" dirty="0">
                <a:solidFill>
                  <a:srgbClr val="E6481B"/>
                </a:solidFill>
                <a:latin typeface="Roboto Lt"/>
                <a:cs typeface="Roboto Lt"/>
              </a:rPr>
              <a:t> </a:t>
            </a:r>
            <a:r>
              <a:rPr sz="1800" spc="-100" dirty="0">
                <a:solidFill>
                  <a:srgbClr val="E6481B"/>
                </a:solidFill>
                <a:latin typeface="Roboto Lt"/>
                <a:cs typeface="Roboto Lt"/>
              </a:rPr>
              <a:t>parte</a:t>
            </a:r>
            <a:r>
              <a:rPr sz="1800" spc="-40" dirty="0">
                <a:solidFill>
                  <a:srgbClr val="E6481B"/>
                </a:solidFill>
                <a:latin typeface="Roboto Lt"/>
                <a:cs typeface="Roboto Lt"/>
              </a:rPr>
              <a:t> </a:t>
            </a:r>
            <a:r>
              <a:rPr sz="1800" spc="-80" dirty="0">
                <a:solidFill>
                  <a:srgbClr val="E6481B"/>
                </a:solidFill>
                <a:latin typeface="Roboto Lt"/>
                <a:cs typeface="Roboto Lt"/>
              </a:rPr>
              <a:t>di</a:t>
            </a:r>
            <a:r>
              <a:rPr sz="1800" spc="-35" dirty="0">
                <a:solidFill>
                  <a:srgbClr val="E6481B"/>
                </a:solidFill>
                <a:latin typeface="Roboto Lt"/>
                <a:cs typeface="Roboto Lt"/>
              </a:rPr>
              <a:t> </a:t>
            </a:r>
            <a:r>
              <a:rPr sz="1800" spc="-110" dirty="0">
                <a:solidFill>
                  <a:srgbClr val="E6481B"/>
                </a:solidFill>
                <a:latin typeface="Roboto Lt"/>
                <a:cs typeface="Roboto Lt"/>
              </a:rPr>
              <a:t>medici</a:t>
            </a:r>
            <a:r>
              <a:rPr sz="1800" spc="-40" dirty="0">
                <a:solidFill>
                  <a:srgbClr val="E6481B"/>
                </a:solidFill>
                <a:latin typeface="Roboto Lt"/>
                <a:cs typeface="Roboto Lt"/>
              </a:rPr>
              <a:t> </a:t>
            </a:r>
            <a:r>
              <a:rPr sz="1800" spc="-95" dirty="0">
                <a:solidFill>
                  <a:srgbClr val="E6481B"/>
                </a:solidFill>
                <a:latin typeface="Roboto Lt"/>
                <a:cs typeface="Roboto Lt"/>
              </a:rPr>
              <a:t>esperti</a:t>
            </a:r>
            <a:r>
              <a:rPr sz="1800" spc="-35" dirty="0">
                <a:solidFill>
                  <a:srgbClr val="E6481B"/>
                </a:solidFill>
                <a:latin typeface="Roboto Lt"/>
                <a:cs typeface="Roboto Lt"/>
              </a:rPr>
              <a:t> </a:t>
            </a:r>
            <a:r>
              <a:rPr sz="1800" spc="-105" dirty="0">
                <a:solidFill>
                  <a:srgbClr val="E6481B"/>
                </a:solidFill>
                <a:latin typeface="Roboto Lt"/>
                <a:cs typeface="Roboto Lt"/>
              </a:rPr>
              <a:t>nell’ambito</a:t>
            </a:r>
            <a:r>
              <a:rPr sz="1800" spc="-40" dirty="0">
                <a:solidFill>
                  <a:srgbClr val="E6481B"/>
                </a:solidFill>
                <a:latin typeface="Roboto Lt"/>
                <a:cs typeface="Roboto Lt"/>
              </a:rPr>
              <a:t> </a:t>
            </a:r>
            <a:r>
              <a:rPr sz="1800" spc="-80" dirty="0">
                <a:solidFill>
                  <a:srgbClr val="E6481B"/>
                </a:solidFill>
                <a:latin typeface="Roboto Lt"/>
                <a:cs typeface="Roboto Lt"/>
              </a:rPr>
              <a:t>di</a:t>
            </a:r>
            <a:r>
              <a:rPr sz="1800" spc="-35" dirty="0">
                <a:solidFill>
                  <a:srgbClr val="E6481B"/>
                </a:solidFill>
                <a:latin typeface="Roboto Lt"/>
                <a:cs typeface="Roboto Lt"/>
              </a:rPr>
              <a:t> </a:t>
            </a:r>
            <a:r>
              <a:rPr sz="1800" spc="-140" dirty="0">
                <a:solidFill>
                  <a:srgbClr val="E6481B"/>
                </a:solidFill>
                <a:latin typeface="Roboto Lt"/>
                <a:cs typeface="Roboto Lt"/>
              </a:rPr>
              <a:t>un</a:t>
            </a:r>
            <a:r>
              <a:rPr sz="1800" spc="-40" dirty="0">
                <a:solidFill>
                  <a:srgbClr val="E6481B"/>
                </a:solidFill>
                <a:latin typeface="Roboto Lt"/>
                <a:cs typeface="Roboto Lt"/>
              </a:rPr>
              <a:t> </a:t>
            </a:r>
            <a:r>
              <a:rPr sz="1800" spc="-140" dirty="0">
                <a:solidFill>
                  <a:srgbClr val="E6481B"/>
                </a:solidFill>
                <a:latin typeface="Roboto Lt"/>
                <a:cs typeface="Roboto Lt"/>
              </a:rPr>
              <a:t>programma</a:t>
            </a:r>
            <a:r>
              <a:rPr sz="1800" spc="-35" dirty="0">
                <a:solidFill>
                  <a:srgbClr val="E6481B"/>
                </a:solidFill>
                <a:latin typeface="Roboto Lt"/>
                <a:cs typeface="Roboto Lt"/>
              </a:rPr>
              <a:t> </a:t>
            </a:r>
            <a:r>
              <a:rPr sz="1800" spc="-130" dirty="0">
                <a:solidFill>
                  <a:srgbClr val="E6481B"/>
                </a:solidFill>
                <a:latin typeface="Roboto Lt"/>
                <a:cs typeface="Roboto Lt"/>
              </a:rPr>
              <a:t>promosso</a:t>
            </a:r>
            <a:r>
              <a:rPr sz="1800" spc="-35" dirty="0">
                <a:solidFill>
                  <a:srgbClr val="E6481B"/>
                </a:solidFill>
                <a:latin typeface="Roboto Lt"/>
                <a:cs typeface="Roboto Lt"/>
              </a:rPr>
              <a:t> </a:t>
            </a:r>
            <a:r>
              <a:rPr sz="1800" spc="-90" dirty="0">
                <a:solidFill>
                  <a:srgbClr val="E6481B"/>
                </a:solidFill>
                <a:latin typeface="Roboto Lt"/>
                <a:cs typeface="Roboto Lt"/>
              </a:rPr>
              <a:t>dalle </a:t>
            </a:r>
            <a:r>
              <a:rPr sz="1800" spc="-425" dirty="0">
                <a:solidFill>
                  <a:srgbClr val="E6481B"/>
                </a:solidFill>
                <a:latin typeface="Roboto Lt"/>
                <a:cs typeface="Roboto Lt"/>
              </a:rPr>
              <a:t> </a:t>
            </a:r>
            <a:r>
              <a:rPr sz="1800" spc="-95" dirty="0">
                <a:solidFill>
                  <a:srgbClr val="E6481B"/>
                </a:solidFill>
                <a:latin typeface="Roboto Lt"/>
                <a:cs typeface="Roboto Lt"/>
              </a:rPr>
              <a:t>autorit</a:t>
            </a:r>
            <a:r>
              <a:rPr sz="1800" spc="-114" dirty="0">
                <a:solidFill>
                  <a:srgbClr val="E6481B"/>
                </a:solidFill>
                <a:latin typeface="Roboto Lt"/>
                <a:cs typeface="Roboto Lt"/>
              </a:rPr>
              <a:t>à</a:t>
            </a:r>
            <a:r>
              <a:rPr sz="1800" spc="-40" dirty="0">
                <a:solidFill>
                  <a:srgbClr val="E6481B"/>
                </a:solidFill>
                <a:latin typeface="Roboto Lt"/>
                <a:cs typeface="Roboto Lt"/>
              </a:rPr>
              <a:t> </a:t>
            </a:r>
            <a:r>
              <a:rPr sz="1800" spc="-85" dirty="0">
                <a:solidFill>
                  <a:srgbClr val="E6481B"/>
                </a:solidFill>
                <a:latin typeface="Roboto Lt"/>
                <a:cs typeface="Roboto Lt"/>
              </a:rPr>
              <a:t>sanitarie.</a:t>
            </a:r>
            <a:endParaRPr sz="1800" dirty="0">
              <a:latin typeface="Roboto Lt"/>
              <a:cs typeface="Roboto Lt"/>
            </a:endParaRPr>
          </a:p>
          <a:p>
            <a:pPr marL="379095" indent="-367030">
              <a:lnSpc>
                <a:spcPts val="2090"/>
              </a:lnSpc>
              <a:buFont typeface="Arial MT"/>
              <a:buChar char="●"/>
              <a:tabLst>
                <a:tab pos="379095" algn="l"/>
                <a:tab pos="379730" algn="l"/>
              </a:tabLst>
            </a:pPr>
            <a:r>
              <a:rPr sz="1800" spc="-100" dirty="0">
                <a:latin typeface="Roboto Lt"/>
                <a:cs typeface="Roboto Lt"/>
              </a:rPr>
              <a:t>È</a:t>
            </a:r>
            <a:r>
              <a:rPr sz="1800" spc="-30" dirty="0">
                <a:latin typeface="Roboto Lt"/>
                <a:cs typeface="Roboto Lt"/>
              </a:rPr>
              <a:t> </a:t>
            </a:r>
            <a:r>
              <a:rPr sz="1800" spc="-100" dirty="0">
                <a:latin typeface="Roboto Lt"/>
                <a:cs typeface="Roboto Lt"/>
              </a:rPr>
              <a:t>indispensabile</a:t>
            </a:r>
            <a:r>
              <a:rPr sz="1800" spc="-35" dirty="0">
                <a:latin typeface="Roboto Lt"/>
                <a:cs typeface="Roboto Lt"/>
              </a:rPr>
              <a:t> </a:t>
            </a:r>
            <a:r>
              <a:rPr sz="1800" spc="-80" dirty="0">
                <a:latin typeface="Roboto Lt"/>
                <a:cs typeface="Roboto Lt"/>
              </a:rPr>
              <a:t>la</a:t>
            </a:r>
            <a:r>
              <a:rPr sz="1800" spc="-35" dirty="0">
                <a:latin typeface="Roboto Lt"/>
                <a:cs typeface="Roboto Lt"/>
              </a:rPr>
              <a:t> </a:t>
            </a:r>
            <a:r>
              <a:rPr sz="1800" spc="-105" dirty="0">
                <a:latin typeface="Roboto Lt"/>
                <a:cs typeface="Roboto Lt"/>
              </a:rPr>
              <a:t>collaborazione</a:t>
            </a:r>
            <a:r>
              <a:rPr sz="1800" spc="-35" dirty="0">
                <a:latin typeface="Roboto Lt"/>
                <a:cs typeface="Roboto Lt"/>
              </a:rPr>
              <a:t> </a:t>
            </a:r>
            <a:r>
              <a:rPr sz="1800" spc="-90" dirty="0">
                <a:latin typeface="Roboto Lt"/>
                <a:cs typeface="Roboto Lt"/>
              </a:rPr>
              <a:t>tra</a:t>
            </a:r>
            <a:r>
              <a:rPr sz="1800" spc="-30" dirty="0">
                <a:latin typeface="Roboto Lt"/>
                <a:cs typeface="Roboto Lt"/>
              </a:rPr>
              <a:t> </a:t>
            </a:r>
            <a:r>
              <a:rPr sz="1800" spc="-90" dirty="0">
                <a:latin typeface="Roboto Lt"/>
                <a:cs typeface="Roboto Lt"/>
              </a:rPr>
              <a:t>Specialisti</a:t>
            </a:r>
            <a:r>
              <a:rPr sz="1800" spc="-25" dirty="0">
                <a:latin typeface="Roboto Lt"/>
                <a:cs typeface="Roboto Lt"/>
              </a:rPr>
              <a:t> </a:t>
            </a:r>
            <a:r>
              <a:rPr sz="1800" spc="-80" dirty="0">
                <a:latin typeface="Roboto Lt"/>
                <a:cs typeface="Roboto Lt"/>
              </a:rPr>
              <a:t>Allergologi,</a:t>
            </a:r>
            <a:r>
              <a:rPr sz="1800" spc="-35" dirty="0">
                <a:latin typeface="Roboto Lt"/>
                <a:cs typeface="Roboto Lt"/>
              </a:rPr>
              <a:t> </a:t>
            </a:r>
            <a:r>
              <a:rPr sz="1800" spc="-90" dirty="0" err="1" smtClean="0">
                <a:latin typeface="Roboto Lt"/>
                <a:cs typeface="Roboto Lt"/>
              </a:rPr>
              <a:t>Pediatri</a:t>
            </a:r>
            <a:r>
              <a:rPr lang="it-IT" dirty="0">
                <a:latin typeface="Roboto Lt"/>
                <a:cs typeface="Roboto Lt"/>
              </a:rPr>
              <a:t> </a:t>
            </a:r>
            <a:r>
              <a:rPr sz="1800" spc="-80" dirty="0" smtClean="0">
                <a:latin typeface="Roboto Lt"/>
                <a:cs typeface="Roboto Lt"/>
              </a:rPr>
              <a:t>di</a:t>
            </a:r>
            <a:r>
              <a:rPr sz="1800" spc="-35" dirty="0" smtClean="0">
                <a:latin typeface="Roboto Lt"/>
                <a:cs typeface="Roboto Lt"/>
              </a:rPr>
              <a:t> </a:t>
            </a:r>
            <a:r>
              <a:rPr sz="1800" spc="-110" dirty="0">
                <a:latin typeface="Roboto Lt"/>
                <a:cs typeface="Roboto Lt"/>
              </a:rPr>
              <a:t>Libera</a:t>
            </a:r>
            <a:r>
              <a:rPr sz="1800" spc="-35" dirty="0">
                <a:latin typeface="Roboto Lt"/>
                <a:cs typeface="Roboto Lt"/>
              </a:rPr>
              <a:t> </a:t>
            </a:r>
            <a:r>
              <a:rPr sz="1800" spc="-85" dirty="0">
                <a:latin typeface="Roboto Lt"/>
                <a:cs typeface="Roboto Lt"/>
              </a:rPr>
              <a:t>scelta,</a:t>
            </a:r>
            <a:r>
              <a:rPr sz="1800" spc="-30" dirty="0">
                <a:latin typeface="Roboto Lt"/>
                <a:cs typeface="Roboto Lt"/>
              </a:rPr>
              <a:t> </a:t>
            </a:r>
            <a:r>
              <a:rPr sz="1800" spc="-95" dirty="0">
                <a:latin typeface="Roboto Lt"/>
                <a:cs typeface="Roboto Lt"/>
              </a:rPr>
              <a:t>Autorità</a:t>
            </a:r>
            <a:r>
              <a:rPr sz="1800" spc="-35" dirty="0">
                <a:latin typeface="Roboto Lt"/>
                <a:cs typeface="Roboto Lt"/>
              </a:rPr>
              <a:t> </a:t>
            </a:r>
            <a:r>
              <a:rPr sz="1800" spc="-105" dirty="0">
                <a:latin typeface="Roboto Lt"/>
                <a:cs typeface="Roboto Lt"/>
              </a:rPr>
              <a:t>Scolastiche</a:t>
            </a:r>
            <a:r>
              <a:rPr sz="1800" spc="-25" dirty="0">
                <a:latin typeface="Roboto Lt"/>
                <a:cs typeface="Roboto Lt"/>
              </a:rPr>
              <a:t> </a:t>
            </a:r>
            <a:r>
              <a:rPr sz="1800" spc="-120" dirty="0">
                <a:latin typeface="Roboto Lt"/>
                <a:cs typeface="Roboto Lt"/>
              </a:rPr>
              <a:t>ed</a:t>
            </a:r>
            <a:r>
              <a:rPr sz="1800" spc="-35" dirty="0">
                <a:latin typeface="Roboto Lt"/>
                <a:cs typeface="Roboto Lt"/>
              </a:rPr>
              <a:t> </a:t>
            </a:r>
            <a:r>
              <a:rPr sz="1800" spc="-95" dirty="0">
                <a:latin typeface="Roboto Lt"/>
                <a:cs typeface="Roboto Lt"/>
              </a:rPr>
              <a:t>Autorità</a:t>
            </a:r>
            <a:r>
              <a:rPr sz="1800" spc="-30" dirty="0">
                <a:latin typeface="Roboto Lt"/>
                <a:cs typeface="Roboto Lt"/>
              </a:rPr>
              <a:t> </a:t>
            </a:r>
            <a:r>
              <a:rPr sz="1800" spc="-80" dirty="0">
                <a:latin typeface="Roboto Lt"/>
                <a:cs typeface="Roboto Lt"/>
              </a:rPr>
              <a:t>di</a:t>
            </a:r>
            <a:r>
              <a:rPr sz="1800" spc="-35" dirty="0">
                <a:latin typeface="Roboto Lt"/>
                <a:cs typeface="Roboto Lt"/>
              </a:rPr>
              <a:t> </a:t>
            </a:r>
            <a:r>
              <a:rPr sz="1800" spc="-110" dirty="0">
                <a:latin typeface="Roboto Lt"/>
                <a:cs typeface="Roboto Lt"/>
              </a:rPr>
              <a:t>Sanità</a:t>
            </a:r>
            <a:r>
              <a:rPr sz="1800" spc="-30" dirty="0">
                <a:latin typeface="Roboto Lt"/>
                <a:cs typeface="Roboto Lt"/>
              </a:rPr>
              <a:t> </a:t>
            </a:r>
            <a:r>
              <a:rPr sz="1800" spc="-110" dirty="0">
                <a:latin typeface="Roboto Lt"/>
                <a:cs typeface="Roboto Lt"/>
              </a:rPr>
              <a:t>pubblica </a:t>
            </a:r>
            <a:r>
              <a:rPr sz="1800" spc="-105" dirty="0">
                <a:latin typeface="Roboto Lt"/>
                <a:cs typeface="Roboto Lt"/>
              </a:rPr>
              <a:t> per</a:t>
            </a:r>
            <a:r>
              <a:rPr sz="1800" spc="-35" dirty="0">
                <a:latin typeface="Roboto Lt"/>
                <a:cs typeface="Roboto Lt"/>
              </a:rPr>
              <a:t> </a:t>
            </a:r>
            <a:r>
              <a:rPr sz="1800" spc="-105" dirty="0">
                <a:latin typeface="Roboto Lt"/>
                <a:cs typeface="Roboto Lt"/>
              </a:rPr>
              <a:t>adottare</a:t>
            </a:r>
            <a:r>
              <a:rPr sz="1800" spc="-35" dirty="0">
                <a:latin typeface="Roboto Lt"/>
                <a:cs typeface="Roboto Lt"/>
              </a:rPr>
              <a:t> </a:t>
            </a:r>
            <a:r>
              <a:rPr sz="1800" spc="-90" dirty="0">
                <a:latin typeface="Roboto Lt"/>
                <a:cs typeface="Roboto Lt"/>
              </a:rPr>
              <a:t>dei</a:t>
            </a:r>
            <a:r>
              <a:rPr sz="1800" spc="-35" dirty="0">
                <a:latin typeface="Roboto Lt"/>
                <a:cs typeface="Roboto Lt"/>
              </a:rPr>
              <a:t> </a:t>
            </a:r>
            <a:r>
              <a:rPr sz="1800" spc="-95" dirty="0">
                <a:latin typeface="Roboto Lt"/>
                <a:cs typeface="Roboto Lt"/>
              </a:rPr>
              <a:t>piani</a:t>
            </a:r>
            <a:r>
              <a:rPr sz="1800" spc="-30" dirty="0">
                <a:latin typeface="Roboto Lt"/>
                <a:cs typeface="Roboto Lt"/>
              </a:rPr>
              <a:t> </a:t>
            </a:r>
            <a:r>
              <a:rPr sz="1800" spc="-90" dirty="0">
                <a:latin typeface="Roboto Lt"/>
                <a:cs typeface="Roboto Lt"/>
              </a:rPr>
              <a:t>integrati</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30" dirty="0">
                <a:latin typeface="Roboto Lt"/>
                <a:cs typeface="Roboto Lt"/>
              </a:rPr>
              <a:t>emergenza</a:t>
            </a:r>
            <a:r>
              <a:rPr sz="1800" spc="-30" dirty="0">
                <a:latin typeface="Roboto Lt"/>
                <a:cs typeface="Roboto Lt"/>
              </a:rPr>
              <a:t> </a:t>
            </a:r>
            <a:r>
              <a:rPr sz="1800" spc="-125" dirty="0">
                <a:latin typeface="Roboto Lt"/>
                <a:cs typeface="Roboto Lt"/>
              </a:rPr>
              <a:t>a</a:t>
            </a:r>
            <a:r>
              <a:rPr sz="1800" spc="-35" dirty="0">
                <a:latin typeface="Roboto Lt"/>
                <a:cs typeface="Roboto Lt"/>
              </a:rPr>
              <a:t> </a:t>
            </a:r>
            <a:r>
              <a:rPr sz="1800" spc="-110" dirty="0">
                <a:latin typeface="Roboto Lt"/>
                <a:cs typeface="Roboto Lt"/>
              </a:rPr>
              <a:t>scuola</a:t>
            </a:r>
            <a:r>
              <a:rPr sz="1800" spc="-35" dirty="0">
                <a:latin typeface="Roboto Lt"/>
                <a:cs typeface="Roboto Lt"/>
              </a:rPr>
              <a:t> </a:t>
            </a:r>
            <a:r>
              <a:rPr sz="1800" spc="-105" dirty="0">
                <a:latin typeface="Roboto Lt"/>
                <a:cs typeface="Roboto Lt"/>
              </a:rPr>
              <a:t>per</a:t>
            </a:r>
            <a:r>
              <a:rPr sz="1800" spc="-30" dirty="0">
                <a:latin typeface="Roboto Lt"/>
                <a:cs typeface="Roboto Lt"/>
              </a:rPr>
              <a:t> </a:t>
            </a:r>
            <a:r>
              <a:rPr sz="1800" spc="-120" dirty="0">
                <a:latin typeface="Roboto Lt"/>
                <a:cs typeface="Roboto Lt"/>
              </a:rPr>
              <a:t>bambini</a:t>
            </a:r>
            <a:r>
              <a:rPr sz="1800" spc="-35" dirty="0">
                <a:latin typeface="Roboto Lt"/>
                <a:cs typeface="Roboto Lt"/>
              </a:rPr>
              <a:t> </a:t>
            </a:r>
            <a:r>
              <a:rPr sz="1800" spc="-125" dirty="0">
                <a:latin typeface="Roboto Lt"/>
                <a:cs typeface="Roboto Lt"/>
              </a:rPr>
              <a:t>a </a:t>
            </a:r>
            <a:r>
              <a:rPr sz="1800" spc="-425" dirty="0">
                <a:latin typeface="Roboto Lt"/>
                <a:cs typeface="Roboto Lt"/>
              </a:rPr>
              <a:t> </a:t>
            </a:r>
            <a:r>
              <a:rPr sz="1800" spc="-90" dirty="0">
                <a:latin typeface="Roboto Lt"/>
                <a:cs typeface="Roboto Lt"/>
              </a:rPr>
              <a:t>rischi</a:t>
            </a:r>
            <a:r>
              <a:rPr sz="1800" spc="-120" dirty="0">
                <a:latin typeface="Roboto Lt"/>
                <a:cs typeface="Roboto Lt"/>
              </a:rPr>
              <a:t>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85" dirty="0">
                <a:latin typeface="Roboto Lt"/>
                <a:cs typeface="Roboto Lt"/>
              </a:rPr>
              <a:t>anafilassi.</a:t>
            </a:r>
            <a:endParaRPr sz="1800" dirty="0">
              <a:latin typeface="Roboto Lt"/>
              <a:cs typeface="Roboto Lt"/>
            </a:endParaRPr>
          </a:p>
        </p:txBody>
      </p:sp>
      <p:sp>
        <p:nvSpPr>
          <p:cNvPr id="3" name="object 3"/>
          <p:cNvSpPr txBox="1">
            <a:spLocks noGrp="1"/>
          </p:cNvSpPr>
          <p:nvPr>
            <p:ph type="title"/>
          </p:nvPr>
        </p:nvSpPr>
        <p:spPr>
          <a:xfrm>
            <a:off x="530750" y="765607"/>
            <a:ext cx="3736450" cy="391160"/>
          </a:xfrm>
          <a:prstGeom prst="rect">
            <a:avLst/>
          </a:prstGeom>
        </p:spPr>
        <p:txBody>
          <a:bodyPr vert="horz" wrap="square" lIns="0" tIns="12700" rIns="0" bIns="0" rtlCol="0">
            <a:spAutoFit/>
          </a:bodyPr>
          <a:lstStyle/>
          <a:p>
            <a:pPr marL="12700">
              <a:lnSpc>
                <a:spcPct val="100000"/>
              </a:lnSpc>
              <a:spcBef>
                <a:spcPts val="100"/>
              </a:spcBef>
            </a:pPr>
            <a:r>
              <a:rPr spc="20" dirty="0"/>
              <a:t>ANAFILASSI</a:t>
            </a:r>
            <a:r>
              <a:rPr dirty="0"/>
              <a:t> </a:t>
            </a:r>
            <a:r>
              <a:rPr spc="95" dirty="0"/>
              <a:t>A</a:t>
            </a:r>
            <a:r>
              <a:rPr spc="5" dirty="0"/>
              <a:t> </a:t>
            </a:r>
            <a:r>
              <a:rPr dirty="0"/>
              <a:t>SCUOLA</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9730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04720" y="2611744"/>
            <a:ext cx="6701079" cy="1957070"/>
          </a:xfrm>
          <a:prstGeom prst="rect">
            <a:avLst/>
          </a:prstGeom>
        </p:spPr>
        <p:txBody>
          <a:bodyPr vert="horz" wrap="square" lIns="0" tIns="12700" rIns="0" bIns="0" rtlCol="0">
            <a:spAutoFit/>
          </a:bodyPr>
          <a:lstStyle/>
          <a:p>
            <a:pPr marL="379095" indent="-367030">
              <a:lnSpc>
                <a:spcPct val="100000"/>
              </a:lnSpc>
              <a:spcBef>
                <a:spcPts val="100"/>
              </a:spcBef>
              <a:buFont typeface="Arial MT"/>
              <a:buChar char="●"/>
              <a:tabLst>
                <a:tab pos="379095" algn="l"/>
                <a:tab pos="379730" algn="l"/>
              </a:tabLst>
            </a:pPr>
            <a:r>
              <a:rPr sz="1800" spc="-50" dirty="0">
                <a:latin typeface="Roboto Lt"/>
                <a:cs typeface="Roboto Lt"/>
              </a:rPr>
              <a:t>I</a:t>
            </a:r>
            <a:r>
              <a:rPr sz="1800" spc="-40" dirty="0">
                <a:latin typeface="Roboto Lt"/>
                <a:cs typeface="Roboto Lt"/>
              </a:rPr>
              <a:t>l</a:t>
            </a:r>
            <a:r>
              <a:rPr sz="1800" spc="-35" dirty="0">
                <a:latin typeface="Roboto Lt"/>
                <a:cs typeface="Roboto Lt"/>
              </a:rPr>
              <a:t> </a:t>
            </a:r>
            <a:r>
              <a:rPr sz="1800" spc="-105" dirty="0">
                <a:latin typeface="Roboto Lt"/>
                <a:cs typeface="Roboto Lt"/>
              </a:rPr>
              <a:t>cardin</a:t>
            </a:r>
            <a:r>
              <a:rPr sz="1800" spc="-110" dirty="0">
                <a:latin typeface="Roboto Lt"/>
                <a:cs typeface="Roboto Lt"/>
              </a:rPr>
              <a:t>e</a:t>
            </a:r>
            <a:r>
              <a:rPr sz="1800" spc="-40" dirty="0">
                <a:latin typeface="Roboto Lt"/>
                <a:cs typeface="Roboto Lt"/>
              </a:rPr>
              <a:t> </a:t>
            </a:r>
            <a:r>
              <a:rPr sz="1800" spc="-85" dirty="0">
                <a:latin typeface="Roboto Lt"/>
                <a:cs typeface="Roboto Lt"/>
              </a:rPr>
              <a:t>dell</a:t>
            </a:r>
            <a:r>
              <a:rPr sz="1800" spc="-110" dirty="0">
                <a:latin typeface="Roboto Lt"/>
                <a:cs typeface="Roboto Lt"/>
              </a:rPr>
              <a:t>a</a:t>
            </a:r>
            <a:r>
              <a:rPr sz="1800" spc="-40" dirty="0">
                <a:latin typeface="Roboto Lt"/>
                <a:cs typeface="Roboto Lt"/>
              </a:rPr>
              <a:t> </a:t>
            </a:r>
            <a:r>
              <a:rPr sz="1800" spc="-110" dirty="0">
                <a:latin typeface="Roboto Lt"/>
                <a:cs typeface="Roboto Lt"/>
              </a:rPr>
              <a:t>prevenzione</a:t>
            </a:r>
            <a:endParaRPr sz="1800" dirty="0">
              <a:latin typeface="Roboto Lt"/>
              <a:cs typeface="Roboto Lt"/>
            </a:endParaRPr>
          </a:p>
          <a:p>
            <a:pPr marL="379095" marR="5080">
              <a:lnSpc>
                <a:spcPct val="100699"/>
              </a:lnSpc>
            </a:pPr>
            <a:r>
              <a:rPr sz="1800" spc="-90" dirty="0">
                <a:latin typeface="Roboto Lt"/>
                <a:cs typeface="Roboto Lt"/>
              </a:rPr>
              <a:t>dell’anafilassi</a:t>
            </a:r>
            <a:r>
              <a:rPr sz="1800" spc="-30" dirty="0">
                <a:latin typeface="Roboto Lt"/>
                <a:cs typeface="Roboto Lt"/>
              </a:rPr>
              <a:t> </a:t>
            </a:r>
            <a:r>
              <a:rPr sz="1800" spc="-105" dirty="0">
                <a:latin typeface="Roboto Lt"/>
                <a:cs typeface="Roboto Lt"/>
              </a:rPr>
              <a:t>è</a:t>
            </a:r>
            <a:r>
              <a:rPr sz="1800" spc="-30" dirty="0">
                <a:latin typeface="Roboto Lt"/>
                <a:cs typeface="Roboto Lt"/>
              </a:rPr>
              <a:t> </a:t>
            </a:r>
            <a:r>
              <a:rPr sz="1800" spc="-90" dirty="0">
                <a:latin typeface="Roboto Lt"/>
                <a:cs typeface="Roboto Lt"/>
              </a:rPr>
              <a:t>l’identificazione</a:t>
            </a:r>
            <a:r>
              <a:rPr sz="1800" spc="-30" dirty="0">
                <a:latin typeface="Roboto Lt"/>
                <a:cs typeface="Roboto Lt"/>
              </a:rPr>
              <a:t> </a:t>
            </a:r>
            <a:r>
              <a:rPr sz="1800" spc="-90" dirty="0">
                <a:latin typeface="Roboto Lt"/>
                <a:cs typeface="Roboto Lt"/>
              </a:rPr>
              <a:t>dei</a:t>
            </a:r>
            <a:r>
              <a:rPr sz="1800" spc="-30" dirty="0">
                <a:latin typeface="Roboto Lt"/>
                <a:cs typeface="Roboto Lt"/>
              </a:rPr>
              <a:t> </a:t>
            </a:r>
            <a:r>
              <a:rPr sz="1800" spc="-95" dirty="0">
                <a:latin typeface="Roboto Lt"/>
                <a:cs typeface="Roboto Lt"/>
              </a:rPr>
              <a:t>pazienti</a:t>
            </a:r>
            <a:r>
              <a:rPr sz="1800" spc="-30" dirty="0">
                <a:latin typeface="Roboto Lt"/>
                <a:cs typeface="Roboto Lt"/>
              </a:rPr>
              <a:t> </a:t>
            </a:r>
            <a:r>
              <a:rPr sz="1800" spc="-125" dirty="0">
                <a:latin typeface="Roboto Lt"/>
                <a:cs typeface="Roboto Lt"/>
              </a:rPr>
              <a:t>a</a:t>
            </a:r>
            <a:r>
              <a:rPr sz="1800" spc="-25" dirty="0">
                <a:latin typeface="Roboto Lt"/>
                <a:cs typeface="Roboto Lt"/>
              </a:rPr>
              <a:t> </a:t>
            </a:r>
            <a:r>
              <a:rPr sz="1800" spc="-85" dirty="0">
                <a:latin typeface="Roboto Lt"/>
                <a:cs typeface="Roboto Lt"/>
              </a:rPr>
              <a:t>rischio,</a:t>
            </a:r>
            <a:r>
              <a:rPr sz="1800" spc="-30" dirty="0">
                <a:latin typeface="Roboto Lt"/>
                <a:cs typeface="Roboto Lt"/>
              </a:rPr>
              <a:t> </a:t>
            </a:r>
            <a:r>
              <a:rPr sz="1800" spc="-90" dirty="0">
                <a:latin typeface="Roboto Lt"/>
                <a:cs typeface="Roboto Lt"/>
              </a:rPr>
              <a:t>in</a:t>
            </a:r>
            <a:r>
              <a:rPr sz="1800" spc="-30" dirty="0">
                <a:latin typeface="Roboto Lt"/>
                <a:cs typeface="Roboto Lt"/>
              </a:rPr>
              <a:t> </a:t>
            </a:r>
            <a:r>
              <a:rPr sz="1800" spc="-95" dirty="0">
                <a:latin typeface="Roboto Lt"/>
                <a:cs typeface="Roboto Lt"/>
              </a:rPr>
              <a:t>particolare </a:t>
            </a:r>
            <a:r>
              <a:rPr sz="1800" spc="-425" dirty="0">
                <a:latin typeface="Roboto Lt"/>
                <a:cs typeface="Roboto Lt"/>
              </a:rPr>
              <a:t> </a:t>
            </a:r>
            <a:r>
              <a:rPr sz="1800" spc="-90" dirty="0">
                <a:latin typeface="Roboto Lt"/>
                <a:cs typeface="Roboto Lt"/>
              </a:rPr>
              <a:t>quell</a:t>
            </a:r>
            <a:r>
              <a:rPr sz="1800" spc="-45" dirty="0">
                <a:latin typeface="Roboto Lt"/>
                <a:cs typeface="Roboto Lt"/>
              </a:rPr>
              <a:t>i</a:t>
            </a:r>
            <a:r>
              <a:rPr sz="1800" spc="-40" dirty="0">
                <a:latin typeface="Roboto Lt"/>
                <a:cs typeface="Roboto Lt"/>
              </a:rPr>
              <a:t> </a:t>
            </a:r>
            <a:r>
              <a:rPr sz="1800" spc="-125" dirty="0">
                <a:latin typeface="Roboto Lt"/>
                <a:cs typeface="Roboto Lt"/>
              </a:rPr>
              <a:t>ch</a:t>
            </a:r>
            <a:r>
              <a:rPr sz="1800" spc="-114" dirty="0">
                <a:latin typeface="Roboto Lt"/>
                <a:cs typeface="Roboto Lt"/>
              </a:rPr>
              <a:t>e</a:t>
            </a:r>
            <a:r>
              <a:rPr sz="1800" spc="-40" dirty="0">
                <a:latin typeface="Roboto Lt"/>
                <a:cs typeface="Roboto Lt"/>
              </a:rPr>
              <a:t> </a:t>
            </a:r>
            <a:r>
              <a:rPr sz="1800" spc="-135" dirty="0">
                <a:latin typeface="Roboto Lt"/>
                <a:cs typeface="Roboto Lt"/>
              </a:rPr>
              <a:t>hanno</a:t>
            </a:r>
            <a:r>
              <a:rPr sz="1800" spc="-40" dirty="0">
                <a:latin typeface="Roboto Lt"/>
                <a:cs typeface="Roboto Lt"/>
              </a:rPr>
              <a:t> </a:t>
            </a:r>
            <a:r>
              <a:rPr sz="1800" spc="-90" dirty="0">
                <a:latin typeface="Roboto Lt"/>
                <a:cs typeface="Roboto Lt"/>
              </a:rPr>
              <a:t>gi</a:t>
            </a:r>
            <a:r>
              <a:rPr sz="1800" spc="-114" dirty="0">
                <a:latin typeface="Roboto Lt"/>
                <a:cs typeface="Roboto Lt"/>
              </a:rPr>
              <a:t>à</a:t>
            </a:r>
            <a:r>
              <a:rPr sz="1800" spc="-40" dirty="0">
                <a:latin typeface="Roboto Lt"/>
                <a:cs typeface="Roboto Lt"/>
              </a:rPr>
              <a:t> </a:t>
            </a:r>
            <a:r>
              <a:rPr sz="1800" spc="-114" dirty="0">
                <a:latin typeface="Roboto Lt"/>
                <a:cs typeface="Roboto Lt"/>
              </a:rPr>
              <a:t>avut</a:t>
            </a:r>
            <a:r>
              <a:rPr sz="1800" spc="-125" dirty="0">
                <a:latin typeface="Roboto Lt"/>
                <a:cs typeface="Roboto Lt"/>
              </a:rPr>
              <a:t>o</a:t>
            </a:r>
            <a:r>
              <a:rPr sz="1800" spc="-40" dirty="0">
                <a:latin typeface="Roboto Lt"/>
                <a:cs typeface="Roboto Lt"/>
              </a:rPr>
              <a:t> </a:t>
            </a:r>
            <a:r>
              <a:rPr sz="1800" spc="-145" dirty="0">
                <a:latin typeface="Roboto Lt"/>
                <a:cs typeface="Roboto Lt"/>
              </a:rPr>
              <a:t>u</a:t>
            </a:r>
            <a:r>
              <a:rPr sz="1800" spc="-140" dirty="0">
                <a:latin typeface="Roboto Lt"/>
                <a:cs typeface="Roboto Lt"/>
              </a:rPr>
              <a:t>n</a:t>
            </a:r>
            <a:r>
              <a:rPr sz="1800" spc="-40" dirty="0">
                <a:latin typeface="Roboto Lt"/>
                <a:cs typeface="Roboto Lt"/>
              </a:rPr>
              <a:t> </a:t>
            </a:r>
            <a:r>
              <a:rPr sz="1800" spc="-100" dirty="0">
                <a:latin typeface="Roboto Lt"/>
                <a:cs typeface="Roboto Lt"/>
              </a:rPr>
              <a:t>attacco</a:t>
            </a:r>
            <a:r>
              <a:rPr sz="1800" spc="-40" dirty="0">
                <a:latin typeface="Roboto Lt"/>
                <a:cs typeface="Roboto Lt"/>
              </a:rPr>
              <a:t>, </a:t>
            </a:r>
            <a:r>
              <a:rPr sz="1800" spc="-125" dirty="0">
                <a:latin typeface="Roboto Lt"/>
                <a:cs typeface="Roboto Lt"/>
              </a:rPr>
              <a:t>ch</a:t>
            </a:r>
            <a:r>
              <a:rPr sz="1800" spc="-114" dirty="0">
                <a:latin typeface="Roboto Lt"/>
                <a:cs typeface="Roboto Lt"/>
              </a:rPr>
              <a:t>e</a:t>
            </a:r>
            <a:r>
              <a:rPr sz="1800" spc="-40" dirty="0">
                <a:latin typeface="Roboto Lt"/>
                <a:cs typeface="Roboto Lt"/>
              </a:rPr>
              <a:t> </a:t>
            </a:r>
            <a:r>
              <a:rPr sz="1800" spc="-130" dirty="0">
                <a:latin typeface="Roboto Lt"/>
                <a:cs typeface="Roboto Lt"/>
              </a:rPr>
              <a:t>vanno</a:t>
            </a:r>
            <a:r>
              <a:rPr sz="1800" spc="-40" dirty="0">
                <a:latin typeface="Roboto Lt"/>
                <a:cs typeface="Roboto Lt"/>
              </a:rPr>
              <a:t> </a:t>
            </a:r>
            <a:r>
              <a:rPr sz="1800" spc="-75" dirty="0">
                <a:latin typeface="Roboto Lt"/>
                <a:cs typeface="Roboto Lt"/>
              </a:rPr>
              <a:t>istruit</a:t>
            </a:r>
            <a:r>
              <a:rPr sz="1800" spc="-45" dirty="0">
                <a:latin typeface="Roboto Lt"/>
                <a:cs typeface="Roboto Lt"/>
              </a:rPr>
              <a:t>i</a:t>
            </a:r>
            <a:r>
              <a:rPr sz="1800" spc="-40" dirty="0">
                <a:latin typeface="Roboto Lt"/>
                <a:cs typeface="Roboto Lt"/>
              </a:rPr>
              <a:t> </a:t>
            </a:r>
            <a:r>
              <a:rPr sz="1800" spc="-125" dirty="0">
                <a:latin typeface="Roboto Lt"/>
                <a:cs typeface="Roboto Lt"/>
              </a:rPr>
              <a:t>s</a:t>
            </a:r>
            <a:r>
              <a:rPr sz="1800" spc="-130" dirty="0">
                <a:latin typeface="Roboto Lt"/>
                <a:cs typeface="Roboto Lt"/>
              </a:rPr>
              <a:t>u</a:t>
            </a:r>
            <a:r>
              <a:rPr sz="1800" spc="-40" dirty="0">
                <a:latin typeface="Roboto Lt"/>
                <a:cs typeface="Roboto Lt"/>
              </a:rPr>
              <a:t> </a:t>
            </a:r>
            <a:r>
              <a:rPr sz="1800" spc="-120" dirty="0">
                <a:latin typeface="Roboto Lt"/>
                <a:cs typeface="Roboto Lt"/>
              </a:rPr>
              <a:t>come  </a:t>
            </a:r>
            <a:r>
              <a:rPr sz="1800" spc="-90" dirty="0">
                <a:latin typeface="Roboto Lt"/>
                <a:cs typeface="Roboto Lt"/>
              </a:rPr>
              <a:t>evitare</a:t>
            </a:r>
            <a:r>
              <a:rPr sz="1800" spc="-40" dirty="0">
                <a:latin typeface="Roboto Lt"/>
                <a:cs typeface="Roboto Lt"/>
              </a:rPr>
              <a:t> </a:t>
            </a:r>
            <a:r>
              <a:rPr sz="1800" spc="-35" dirty="0">
                <a:latin typeface="Roboto Lt"/>
                <a:cs typeface="Roboto Lt"/>
              </a:rPr>
              <a:t>il</a:t>
            </a:r>
            <a:r>
              <a:rPr sz="1800" spc="-40" dirty="0">
                <a:latin typeface="Roboto Lt"/>
                <a:cs typeface="Roboto Lt"/>
              </a:rPr>
              <a:t> </a:t>
            </a:r>
            <a:r>
              <a:rPr sz="1800" spc="-105" dirty="0">
                <a:latin typeface="Roboto Lt"/>
                <a:cs typeface="Roboto Lt"/>
              </a:rPr>
              <a:t>contatto</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105" dirty="0">
                <a:latin typeface="Roboto Lt"/>
                <a:cs typeface="Roboto Lt"/>
              </a:rPr>
              <a:t>l’agente</a:t>
            </a:r>
            <a:r>
              <a:rPr sz="1800" spc="-40" dirty="0">
                <a:latin typeface="Roboto Lt"/>
                <a:cs typeface="Roboto Lt"/>
              </a:rPr>
              <a:t> </a:t>
            </a:r>
            <a:r>
              <a:rPr sz="1800" spc="-100" dirty="0">
                <a:latin typeface="Roboto Lt"/>
                <a:cs typeface="Roboto Lt"/>
              </a:rPr>
              <a:t>responsabile.</a:t>
            </a:r>
            <a:endParaRPr sz="1800" dirty="0">
              <a:latin typeface="Roboto Lt"/>
              <a:cs typeface="Roboto Lt"/>
            </a:endParaRPr>
          </a:p>
          <a:p>
            <a:pPr marL="379095" indent="-367030">
              <a:lnSpc>
                <a:spcPct val="100000"/>
              </a:lnSpc>
              <a:spcBef>
                <a:spcPts val="15"/>
              </a:spcBef>
              <a:buFont typeface="Arial MT"/>
              <a:buChar char="●"/>
              <a:tabLst>
                <a:tab pos="379095" algn="l"/>
                <a:tab pos="379730" algn="l"/>
              </a:tabLst>
            </a:pPr>
            <a:r>
              <a:rPr sz="1800" spc="-90" dirty="0">
                <a:latin typeface="Roboto Lt"/>
                <a:cs typeface="Roboto Lt"/>
              </a:rPr>
              <a:t>Identificare</a:t>
            </a:r>
            <a:r>
              <a:rPr sz="1800" spc="-30" dirty="0">
                <a:latin typeface="Roboto Lt"/>
                <a:cs typeface="Roboto Lt"/>
              </a:rPr>
              <a:t> </a:t>
            </a:r>
            <a:r>
              <a:rPr sz="1800" spc="-105" dirty="0">
                <a:latin typeface="Roboto Lt"/>
                <a:cs typeface="Roboto Lt"/>
              </a:rPr>
              <a:t>l’agente</a:t>
            </a:r>
            <a:r>
              <a:rPr sz="1800" spc="-30" dirty="0">
                <a:latin typeface="Roboto Lt"/>
                <a:cs typeface="Roboto Lt"/>
              </a:rPr>
              <a:t> </a:t>
            </a:r>
            <a:r>
              <a:rPr sz="1800" spc="-114" dirty="0">
                <a:latin typeface="Roboto Lt"/>
                <a:cs typeface="Roboto Lt"/>
              </a:rPr>
              <a:t>scatenante</a:t>
            </a:r>
            <a:endParaRPr sz="1800" dirty="0">
              <a:latin typeface="Roboto Lt"/>
              <a:cs typeface="Roboto Lt"/>
            </a:endParaRPr>
          </a:p>
          <a:p>
            <a:pPr marL="379095" indent="-367030">
              <a:lnSpc>
                <a:spcPct val="100000"/>
              </a:lnSpc>
              <a:spcBef>
                <a:spcPts val="15"/>
              </a:spcBef>
              <a:buFont typeface="Arial MT"/>
              <a:buChar char="●"/>
              <a:tabLst>
                <a:tab pos="379095" algn="l"/>
                <a:tab pos="379730" algn="l"/>
              </a:tabLst>
            </a:pPr>
            <a:r>
              <a:rPr sz="1800" spc="-90" dirty="0">
                <a:latin typeface="Roboto Lt"/>
                <a:cs typeface="Roboto Lt"/>
              </a:rPr>
              <a:t>Evitare</a:t>
            </a:r>
            <a:r>
              <a:rPr sz="1800" spc="-35" dirty="0">
                <a:latin typeface="Roboto Lt"/>
                <a:cs typeface="Roboto Lt"/>
              </a:rPr>
              <a:t> </a:t>
            </a:r>
            <a:r>
              <a:rPr sz="1800" spc="-110" dirty="0">
                <a:latin typeface="Roboto Lt"/>
                <a:cs typeface="Roboto Lt"/>
              </a:rPr>
              <a:t>assunzioni</a:t>
            </a:r>
            <a:r>
              <a:rPr sz="1800" spc="-40" dirty="0">
                <a:latin typeface="Roboto Lt"/>
                <a:cs typeface="Roboto Lt"/>
              </a:rPr>
              <a:t> </a:t>
            </a:r>
            <a:r>
              <a:rPr sz="1800" spc="-95" dirty="0">
                <a:latin typeface="Roboto Lt"/>
                <a:cs typeface="Roboto Lt"/>
              </a:rPr>
              <a:t>accidentali</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70" dirty="0">
                <a:latin typeface="Roboto Lt"/>
                <a:cs typeface="Roboto Lt"/>
              </a:rPr>
              <a:t>altri</a:t>
            </a:r>
            <a:r>
              <a:rPr sz="1800" spc="-40" dirty="0">
                <a:latin typeface="Roboto Lt"/>
                <a:cs typeface="Roboto Lt"/>
              </a:rPr>
              <a:t> </a:t>
            </a:r>
            <a:r>
              <a:rPr sz="1800" spc="-100" dirty="0">
                <a:latin typeface="Roboto Lt"/>
                <a:cs typeface="Roboto Lt"/>
              </a:rPr>
              <a:t>alimenti</a:t>
            </a:r>
            <a:endParaRPr sz="1800" dirty="0">
              <a:latin typeface="Roboto Lt"/>
              <a:cs typeface="Roboto Lt"/>
            </a:endParaRPr>
          </a:p>
          <a:p>
            <a:pPr marL="379095" indent="-367030">
              <a:lnSpc>
                <a:spcPct val="100000"/>
              </a:lnSpc>
              <a:spcBef>
                <a:spcPts val="15"/>
              </a:spcBef>
              <a:buFont typeface="Arial MT"/>
              <a:buChar char="●"/>
              <a:tabLst>
                <a:tab pos="379095" algn="l"/>
                <a:tab pos="379730" algn="l"/>
              </a:tabLst>
            </a:pPr>
            <a:r>
              <a:rPr sz="1800" spc="-90" dirty="0">
                <a:latin typeface="Roboto Lt"/>
                <a:cs typeface="Roboto Lt"/>
              </a:rPr>
              <a:t>Evitar</a:t>
            </a:r>
            <a:r>
              <a:rPr sz="1800" spc="-105" dirty="0">
                <a:latin typeface="Roboto Lt"/>
                <a:cs typeface="Roboto Lt"/>
              </a:rPr>
              <a:t>e</a:t>
            </a:r>
            <a:r>
              <a:rPr sz="1800" spc="-35" dirty="0">
                <a:latin typeface="Roboto Lt"/>
                <a:cs typeface="Roboto Lt"/>
              </a:rPr>
              <a:t> </a:t>
            </a:r>
            <a:r>
              <a:rPr sz="1800" spc="-50" dirty="0">
                <a:latin typeface="Roboto Lt"/>
                <a:cs typeface="Roboto Lt"/>
              </a:rPr>
              <a:t>l</a:t>
            </a:r>
            <a:r>
              <a:rPr sz="1800" spc="-95" dirty="0">
                <a:latin typeface="Roboto Lt"/>
                <a:cs typeface="Roboto Lt"/>
              </a:rPr>
              <a:t>e</a:t>
            </a:r>
            <a:r>
              <a:rPr sz="1800" spc="-40" dirty="0">
                <a:latin typeface="Roboto Lt"/>
                <a:cs typeface="Roboto Lt"/>
              </a:rPr>
              <a:t> </a:t>
            </a:r>
            <a:r>
              <a:rPr sz="1800" spc="-114" dirty="0">
                <a:latin typeface="Roboto Lt"/>
                <a:cs typeface="Roboto Lt"/>
              </a:rPr>
              <a:t>contaminazion</a:t>
            </a:r>
            <a:r>
              <a:rPr sz="1800" spc="-50" dirty="0">
                <a:latin typeface="Roboto Lt"/>
                <a:cs typeface="Roboto Lt"/>
              </a:rPr>
              <a:t>i</a:t>
            </a:r>
            <a:r>
              <a:rPr sz="1800" spc="-40" dirty="0">
                <a:latin typeface="Roboto Lt"/>
                <a:cs typeface="Roboto Lt"/>
              </a:rPr>
              <a:t> </a:t>
            </a:r>
            <a:r>
              <a:rPr sz="1800" spc="-85" dirty="0">
                <a:latin typeface="Roboto Lt"/>
                <a:cs typeface="Roboto Lt"/>
              </a:rPr>
              <a:t>nell</a:t>
            </a:r>
            <a:r>
              <a:rPr sz="1800" spc="-110" dirty="0">
                <a:latin typeface="Roboto Lt"/>
                <a:cs typeface="Roboto Lt"/>
              </a:rPr>
              <a:t>a</a:t>
            </a:r>
            <a:r>
              <a:rPr sz="1800" spc="-40" dirty="0">
                <a:latin typeface="Roboto Lt"/>
                <a:cs typeface="Roboto Lt"/>
              </a:rPr>
              <a:t> </a:t>
            </a:r>
            <a:r>
              <a:rPr sz="1800" spc="-110" dirty="0">
                <a:latin typeface="Roboto Lt"/>
                <a:cs typeface="Roboto Lt"/>
              </a:rPr>
              <a:t>preparazion</a:t>
            </a:r>
            <a:r>
              <a:rPr sz="1800" spc="-114" dirty="0">
                <a:latin typeface="Roboto Lt"/>
                <a:cs typeface="Roboto Lt"/>
              </a:rPr>
              <a:t>e</a:t>
            </a:r>
            <a:r>
              <a:rPr sz="1800" spc="-40" dirty="0">
                <a:latin typeface="Roboto Lt"/>
                <a:cs typeface="Roboto Lt"/>
              </a:rPr>
              <a:t> </a:t>
            </a:r>
            <a:r>
              <a:rPr sz="1800" spc="-114" dirty="0">
                <a:latin typeface="Roboto Lt"/>
                <a:cs typeface="Roboto Lt"/>
              </a:rPr>
              <a:t>de</a:t>
            </a:r>
            <a:r>
              <a:rPr sz="1800" spc="-45" dirty="0">
                <a:latin typeface="Roboto Lt"/>
                <a:cs typeface="Roboto Lt"/>
              </a:rPr>
              <a:t>l</a:t>
            </a:r>
            <a:r>
              <a:rPr sz="1800" spc="-40" dirty="0">
                <a:latin typeface="Roboto Lt"/>
                <a:cs typeface="Roboto Lt"/>
              </a:rPr>
              <a:t> </a:t>
            </a:r>
            <a:r>
              <a:rPr sz="1800" spc="-105" dirty="0">
                <a:latin typeface="Roboto Lt"/>
                <a:cs typeface="Roboto Lt"/>
              </a:rPr>
              <a:t>cibo</a:t>
            </a:r>
            <a:endParaRPr sz="1800" dirty="0">
              <a:latin typeface="Roboto Lt"/>
              <a:cs typeface="Roboto Lt"/>
            </a:endParaRPr>
          </a:p>
        </p:txBody>
      </p:sp>
      <p:sp>
        <p:nvSpPr>
          <p:cNvPr id="3" name="object 3"/>
          <p:cNvSpPr txBox="1">
            <a:spLocks noGrp="1"/>
          </p:cNvSpPr>
          <p:nvPr>
            <p:ph type="title"/>
          </p:nvPr>
        </p:nvSpPr>
        <p:spPr>
          <a:xfrm>
            <a:off x="530748" y="765606"/>
            <a:ext cx="5184252" cy="39116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E6471B"/>
                </a:solidFill>
              </a:rPr>
              <a:t>ANAFILASSI:</a:t>
            </a:r>
            <a:r>
              <a:rPr spc="-5" dirty="0">
                <a:solidFill>
                  <a:srgbClr val="E6471B"/>
                </a:solidFill>
              </a:rPr>
              <a:t> </a:t>
            </a:r>
            <a:r>
              <a:rPr spc="35" dirty="0">
                <a:solidFill>
                  <a:srgbClr val="E6471B"/>
                </a:solidFill>
              </a:rPr>
              <a:t>LA</a:t>
            </a:r>
            <a:r>
              <a:rPr spc="-5" dirty="0">
                <a:solidFill>
                  <a:srgbClr val="E6471B"/>
                </a:solidFill>
              </a:rPr>
              <a:t> </a:t>
            </a:r>
            <a:r>
              <a:rPr spc="20" dirty="0">
                <a:solidFill>
                  <a:srgbClr val="E6471B"/>
                </a:solidFill>
              </a:rPr>
              <a:t>PREVENZIONE</a:t>
            </a:r>
          </a:p>
        </p:txBody>
      </p:sp>
      <p:pic>
        <p:nvPicPr>
          <p:cNvPr id="4" name="object 4"/>
          <p:cNvPicPr/>
          <p:nvPr/>
        </p:nvPicPr>
        <p:blipFill>
          <a:blip r:embed="rId2" cstate="print"/>
          <a:stretch>
            <a:fillRect/>
          </a:stretch>
        </p:blipFill>
        <p:spPr>
          <a:xfrm>
            <a:off x="0" y="0"/>
            <a:ext cx="9143960" cy="1012319"/>
          </a:xfrm>
          <a:prstGeom prst="rect">
            <a:avLst/>
          </a:prstGeom>
        </p:spPr>
      </p:pic>
      <p:sp>
        <p:nvSpPr>
          <p:cNvPr id="5" name="object 5"/>
          <p:cNvSpPr txBox="1"/>
          <p:nvPr/>
        </p:nvSpPr>
        <p:spPr>
          <a:xfrm>
            <a:off x="132324" y="65909"/>
            <a:ext cx="5201676"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57246" y="2162633"/>
            <a:ext cx="6267554" cy="1766570"/>
          </a:xfrm>
          <a:prstGeom prst="rect">
            <a:avLst/>
          </a:prstGeom>
        </p:spPr>
        <p:txBody>
          <a:bodyPr vert="horz" wrap="square" lIns="0" tIns="67945" rIns="0" bIns="0" rtlCol="0">
            <a:spAutoFit/>
          </a:bodyPr>
          <a:lstStyle/>
          <a:p>
            <a:pPr marL="130810" marR="5080" indent="-118745">
              <a:lnSpc>
                <a:spcPct val="79900"/>
              </a:lnSpc>
              <a:spcBef>
                <a:spcPts val="535"/>
              </a:spcBef>
              <a:buClr>
                <a:srgbClr val="000000"/>
              </a:buClr>
              <a:buFont typeface="Arial MT"/>
              <a:buChar char="•"/>
              <a:tabLst>
                <a:tab pos="131445" algn="l"/>
              </a:tabLst>
            </a:pPr>
            <a:r>
              <a:rPr sz="1800" spc="-145" dirty="0">
                <a:solidFill>
                  <a:srgbClr val="E6471B"/>
                </a:solidFill>
                <a:latin typeface="Roboto Lt"/>
                <a:cs typeface="Roboto Lt"/>
              </a:rPr>
              <a:t>La</a:t>
            </a:r>
            <a:r>
              <a:rPr sz="1800" spc="-40" dirty="0">
                <a:solidFill>
                  <a:srgbClr val="E6471B"/>
                </a:solidFill>
                <a:latin typeface="Roboto Lt"/>
                <a:cs typeface="Roboto Lt"/>
              </a:rPr>
              <a:t> </a:t>
            </a:r>
            <a:r>
              <a:rPr sz="1800" spc="-105" dirty="0">
                <a:solidFill>
                  <a:srgbClr val="E6471B"/>
                </a:solidFill>
                <a:latin typeface="Roboto Lt"/>
                <a:cs typeface="Roboto Lt"/>
              </a:rPr>
              <a:t>più</a:t>
            </a:r>
            <a:r>
              <a:rPr sz="1800" spc="-35" dirty="0">
                <a:solidFill>
                  <a:srgbClr val="E6471B"/>
                </a:solidFill>
                <a:latin typeface="Roboto Lt"/>
                <a:cs typeface="Roboto Lt"/>
              </a:rPr>
              <a:t> </a:t>
            </a:r>
            <a:r>
              <a:rPr sz="1800" spc="-105" dirty="0">
                <a:solidFill>
                  <a:srgbClr val="E6471B"/>
                </a:solidFill>
                <a:latin typeface="Roboto Lt"/>
                <a:cs typeface="Roboto Lt"/>
              </a:rPr>
              <a:t>frequente</a:t>
            </a:r>
            <a:r>
              <a:rPr sz="1800" spc="-40" dirty="0">
                <a:solidFill>
                  <a:srgbClr val="E6471B"/>
                </a:solidFill>
                <a:latin typeface="Roboto Lt"/>
                <a:cs typeface="Roboto Lt"/>
              </a:rPr>
              <a:t> </a:t>
            </a:r>
            <a:r>
              <a:rPr sz="1800" spc="-125" dirty="0">
                <a:solidFill>
                  <a:srgbClr val="E6471B"/>
                </a:solidFill>
                <a:latin typeface="Roboto Lt"/>
                <a:cs typeface="Roboto Lt"/>
              </a:rPr>
              <a:t>causa</a:t>
            </a:r>
            <a:r>
              <a:rPr sz="1800" spc="-35" dirty="0">
                <a:solidFill>
                  <a:srgbClr val="E6471B"/>
                </a:solidFill>
                <a:latin typeface="Roboto Lt"/>
                <a:cs typeface="Roboto Lt"/>
              </a:rPr>
              <a:t> </a:t>
            </a:r>
            <a:r>
              <a:rPr sz="1800" spc="-80" dirty="0">
                <a:solidFill>
                  <a:srgbClr val="E6471B"/>
                </a:solidFill>
                <a:latin typeface="Roboto Lt"/>
                <a:cs typeface="Roboto Lt"/>
              </a:rPr>
              <a:t>di</a:t>
            </a:r>
            <a:r>
              <a:rPr sz="1800" spc="-40" dirty="0">
                <a:solidFill>
                  <a:srgbClr val="E6471B"/>
                </a:solidFill>
                <a:latin typeface="Roboto Lt"/>
                <a:cs typeface="Roboto Lt"/>
              </a:rPr>
              <a:t> </a:t>
            </a:r>
            <a:r>
              <a:rPr sz="1800" spc="-90" dirty="0">
                <a:solidFill>
                  <a:srgbClr val="E6471B"/>
                </a:solidFill>
                <a:latin typeface="Roboto Lt"/>
                <a:cs typeface="Roboto Lt"/>
              </a:rPr>
              <a:t>anafilassi</a:t>
            </a:r>
            <a:r>
              <a:rPr sz="1800" spc="-35" dirty="0">
                <a:solidFill>
                  <a:srgbClr val="E6471B"/>
                </a:solidFill>
                <a:latin typeface="Roboto Lt"/>
                <a:cs typeface="Roboto Lt"/>
              </a:rPr>
              <a:t> </a:t>
            </a:r>
            <a:r>
              <a:rPr sz="1800" spc="-95" dirty="0">
                <a:solidFill>
                  <a:srgbClr val="E6471B"/>
                </a:solidFill>
                <a:latin typeface="Roboto Lt"/>
                <a:cs typeface="Roboto Lt"/>
              </a:rPr>
              <a:t>nei</a:t>
            </a:r>
            <a:r>
              <a:rPr sz="1800" spc="-40" dirty="0">
                <a:solidFill>
                  <a:srgbClr val="E6471B"/>
                </a:solidFill>
                <a:latin typeface="Roboto Lt"/>
                <a:cs typeface="Roboto Lt"/>
              </a:rPr>
              <a:t> </a:t>
            </a:r>
            <a:r>
              <a:rPr sz="1800" spc="-120" dirty="0">
                <a:solidFill>
                  <a:srgbClr val="E6471B"/>
                </a:solidFill>
                <a:latin typeface="Roboto Lt"/>
                <a:cs typeface="Roboto Lt"/>
              </a:rPr>
              <a:t>bambini</a:t>
            </a:r>
            <a:r>
              <a:rPr sz="1800" spc="-35" dirty="0">
                <a:solidFill>
                  <a:srgbClr val="E6471B"/>
                </a:solidFill>
                <a:latin typeface="Roboto Lt"/>
                <a:cs typeface="Roboto Lt"/>
              </a:rPr>
              <a:t> </a:t>
            </a:r>
            <a:r>
              <a:rPr sz="1800" spc="-105" dirty="0">
                <a:solidFill>
                  <a:srgbClr val="E6471B"/>
                </a:solidFill>
                <a:latin typeface="Roboto Lt"/>
                <a:cs typeface="Roboto Lt"/>
              </a:rPr>
              <a:t>è</a:t>
            </a:r>
            <a:r>
              <a:rPr sz="1800" spc="-40" dirty="0">
                <a:solidFill>
                  <a:srgbClr val="E6471B"/>
                </a:solidFill>
                <a:latin typeface="Roboto Lt"/>
                <a:cs typeface="Roboto Lt"/>
              </a:rPr>
              <a:t> </a:t>
            </a:r>
            <a:r>
              <a:rPr sz="1800" spc="-85" dirty="0">
                <a:solidFill>
                  <a:srgbClr val="E6471B"/>
                </a:solidFill>
                <a:latin typeface="Roboto Lt"/>
                <a:cs typeface="Roboto Lt"/>
              </a:rPr>
              <a:t>l’allergia </a:t>
            </a:r>
            <a:r>
              <a:rPr sz="1800" spc="-80" dirty="0">
                <a:solidFill>
                  <a:srgbClr val="E6471B"/>
                </a:solidFill>
                <a:latin typeface="Roboto Lt"/>
                <a:cs typeface="Roboto Lt"/>
              </a:rPr>
              <a:t> </a:t>
            </a:r>
            <a:r>
              <a:rPr sz="1800" spc="-95" dirty="0">
                <a:solidFill>
                  <a:srgbClr val="E6471B"/>
                </a:solidFill>
                <a:latin typeface="Roboto Lt"/>
                <a:cs typeface="Roboto Lt"/>
              </a:rPr>
              <a:t>alimentare</a:t>
            </a:r>
            <a:r>
              <a:rPr sz="1800" spc="-95" dirty="0">
                <a:latin typeface="Roboto Lt"/>
                <a:cs typeface="Roboto Lt"/>
              </a:rPr>
              <a:t>,</a:t>
            </a:r>
            <a:r>
              <a:rPr sz="1800" spc="-40" dirty="0">
                <a:latin typeface="Roboto Lt"/>
                <a:cs typeface="Roboto Lt"/>
              </a:rPr>
              <a:t> </a:t>
            </a:r>
            <a:r>
              <a:rPr sz="1800" spc="-70" dirty="0">
                <a:latin typeface="Roboto Lt"/>
                <a:cs typeface="Roboto Lt"/>
              </a:rPr>
              <a:t>gli</a:t>
            </a:r>
            <a:r>
              <a:rPr sz="1800" spc="-35" dirty="0">
                <a:latin typeface="Roboto Lt"/>
                <a:cs typeface="Roboto Lt"/>
              </a:rPr>
              <a:t> </a:t>
            </a:r>
            <a:r>
              <a:rPr sz="1800" spc="-90" dirty="0">
                <a:latin typeface="Roboto Lt"/>
                <a:cs typeface="Roboto Lt"/>
              </a:rPr>
              <a:t>allergeni</a:t>
            </a:r>
            <a:r>
              <a:rPr sz="1800" spc="-35" dirty="0">
                <a:latin typeface="Roboto Lt"/>
                <a:cs typeface="Roboto Lt"/>
              </a:rPr>
              <a:t> </a:t>
            </a:r>
            <a:r>
              <a:rPr sz="1800" spc="-105" dirty="0">
                <a:latin typeface="Roboto Lt"/>
                <a:cs typeface="Roboto Lt"/>
              </a:rPr>
              <a:t>più</a:t>
            </a:r>
            <a:r>
              <a:rPr sz="1800" spc="-35" dirty="0">
                <a:latin typeface="Roboto Lt"/>
                <a:cs typeface="Roboto Lt"/>
              </a:rPr>
              <a:t> </a:t>
            </a:r>
            <a:r>
              <a:rPr sz="1800" spc="-95" dirty="0">
                <a:latin typeface="Roboto Lt"/>
                <a:cs typeface="Roboto Lt"/>
              </a:rPr>
              <a:t>frequenti</a:t>
            </a:r>
            <a:r>
              <a:rPr sz="1800" spc="-35" dirty="0">
                <a:latin typeface="Roboto Lt"/>
                <a:cs typeface="Roboto Lt"/>
              </a:rPr>
              <a:t> </a:t>
            </a:r>
            <a:r>
              <a:rPr sz="1800" spc="-130" dirty="0">
                <a:latin typeface="Roboto Lt"/>
                <a:cs typeface="Roboto Lt"/>
              </a:rPr>
              <a:t>sono</a:t>
            </a:r>
            <a:r>
              <a:rPr sz="1800" spc="-35" dirty="0">
                <a:latin typeface="Roboto Lt"/>
                <a:cs typeface="Roboto Lt"/>
              </a:rPr>
              <a:t> </a:t>
            </a:r>
            <a:r>
              <a:rPr sz="1800" spc="-70" dirty="0">
                <a:latin typeface="Roboto Lt"/>
                <a:cs typeface="Roboto Lt"/>
              </a:rPr>
              <a:t>le</a:t>
            </a:r>
            <a:r>
              <a:rPr sz="1800" spc="-35" dirty="0">
                <a:latin typeface="Roboto Lt"/>
                <a:cs typeface="Roboto Lt"/>
              </a:rPr>
              <a:t> </a:t>
            </a:r>
            <a:r>
              <a:rPr sz="1800" spc="-100" dirty="0">
                <a:latin typeface="Roboto Lt"/>
                <a:cs typeface="Roboto Lt"/>
              </a:rPr>
              <a:t>arachidi</a:t>
            </a:r>
            <a:r>
              <a:rPr sz="1800" spc="-35" dirty="0">
                <a:latin typeface="Roboto Lt"/>
                <a:cs typeface="Roboto Lt"/>
              </a:rPr>
              <a:t> </a:t>
            </a:r>
            <a:r>
              <a:rPr sz="1800" spc="-105" dirty="0">
                <a:latin typeface="Roboto Lt"/>
                <a:cs typeface="Roboto Lt"/>
              </a:rPr>
              <a:t>e</a:t>
            </a:r>
            <a:r>
              <a:rPr sz="1800" spc="-35" dirty="0">
                <a:latin typeface="Roboto Lt"/>
                <a:cs typeface="Roboto Lt"/>
              </a:rPr>
              <a:t> il </a:t>
            </a:r>
            <a:r>
              <a:rPr sz="1800" spc="-80" dirty="0">
                <a:latin typeface="Roboto Lt"/>
                <a:cs typeface="Roboto Lt"/>
              </a:rPr>
              <a:t>latte</a:t>
            </a:r>
            <a:endParaRPr sz="1800" dirty="0">
              <a:latin typeface="Roboto Lt"/>
              <a:cs typeface="Roboto Lt"/>
            </a:endParaRPr>
          </a:p>
          <a:p>
            <a:pPr marL="130810" indent="-113030">
              <a:lnSpc>
                <a:spcPct val="100000"/>
              </a:lnSpc>
              <a:spcBef>
                <a:spcPts val="565"/>
              </a:spcBef>
              <a:buChar char="•"/>
              <a:tabLst>
                <a:tab pos="131445" algn="l"/>
              </a:tabLst>
            </a:pPr>
            <a:r>
              <a:rPr sz="1800" spc="-100" dirty="0">
                <a:latin typeface="Roboto Lt"/>
                <a:cs typeface="Roboto Lt"/>
              </a:rPr>
              <a:t>Si</a:t>
            </a:r>
            <a:r>
              <a:rPr sz="1800" spc="-35" dirty="0">
                <a:latin typeface="Roboto Lt"/>
                <a:cs typeface="Roboto Lt"/>
              </a:rPr>
              <a:t> </a:t>
            </a:r>
            <a:r>
              <a:rPr sz="1800" spc="-85" dirty="0">
                <a:latin typeface="Roboto Lt"/>
                <a:cs typeface="Roboto Lt"/>
              </a:rPr>
              <a:t>verifica</a:t>
            </a:r>
            <a:r>
              <a:rPr sz="1800" spc="-40" dirty="0">
                <a:latin typeface="Roboto Lt"/>
                <a:cs typeface="Roboto Lt"/>
              </a:rPr>
              <a:t> </a:t>
            </a:r>
            <a:r>
              <a:rPr sz="1800" spc="-125" dirty="0">
                <a:latin typeface="Roboto Lt"/>
                <a:cs typeface="Roboto Lt"/>
              </a:rPr>
              <a:t>1</a:t>
            </a:r>
            <a:r>
              <a:rPr sz="1800" spc="-40" dirty="0">
                <a:latin typeface="Roboto Lt"/>
                <a:cs typeface="Roboto Lt"/>
              </a:rPr>
              <a:t> </a:t>
            </a:r>
            <a:r>
              <a:rPr sz="1800" spc="-100" dirty="0">
                <a:latin typeface="Roboto Lt"/>
                <a:cs typeface="Roboto Lt"/>
              </a:rPr>
              <a:t>episodio</a:t>
            </a:r>
            <a:r>
              <a:rPr sz="1800" spc="-35" dirty="0">
                <a:latin typeface="Roboto Lt"/>
                <a:cs typeface="Roboto Lt"/>
              </a:rPr>
              <a:t> </a:t>
            </a:r>
            <a:r>
              <a:rPr sz="1800" spc="-80" dirty="0">
                <a:latin typeface="Roboto Lt"/>
                <a:cs typeface="Roboto Lt"/>
              </a:rPr>
              <a:t>di</a:t>
            </a:r>
            <a:r>
              <a:rPr sz="1800" spc="-40" dirty="0">
                <a:latin typeface="Roboto Lt"/>
                <a:cs typeface="Roboto Lt"/>
              </a:rPr>
              <a:t> </a:t>
            </a:r>
            <a:r>
              <a:rPr sz="1800" spc="-90" dirty="0">
                <a:latin typeface="Roboto Lt"/>
                <a:cs typeface="Roboto Lt"/>
              </a:rPr>
              <a:t>anafilassi</a:t>
            </a:r>
            <a:r>
              <a:rPr sz="1800" spc="-40" dirty="0">
                <a:latin typeface="Roboto Lt"/>
                <a:cs typeface="Roboto Lt"/>
              </a:rPr>
              <a:t> </a:t>
            </a:r>
            <a:r>
              <a:rPr sz="1800" spc="-110" dirty="0">
                <a:latin typeface="Roboto Lt"/>
                <a:cs typeface="Roboto Lt"/>
              </a:rPr>
              <a:t>ogni</a:t>
            </a:r>
            <a:r>
              <a:rPr sz="1800" spc="-35" dirty="0">
                <a:latin typeface="Roboto Lt"/>
                <a:cs typeface="Roboto Lt"/>
              </a:rPr>
              <a:t> </a:t>
            </a:r>
            <a:r>
              <a:rPr sz="1800" spc="-130" dirty="0">
                <a:latin typeface="Roboto Lt"/>
                <a:cs typeface="Roboto Lt"/>
              </a:rPr>
              <a:t>10000</a:t>
            </a:r>
            <a:r>
              <a:rPr sz="1800" spc="-40" dirty="0">
                <a:latin typeface="Roboto Lt"/>
                <a:cs typeface="Roboto Lt"/>
              </a:rPr>
              <a:t> </a:t>
            </a:r>
            <a:r>
              <a:rPr sz="1800" spc="-120" dirty="0">
                <a:latin typeface="Roboto Lt"/>
                <a:cs typeface="Roboto Lt"/>
              </a:rPr>
              <a:t>bambini</a:t>
            </a:r>
            <a:r>
              <a:rPr sz="1800" spc="-40" dirty="0">
                <a:latin typeface="Roboto Lt"/>
                <a:cs typeface="Roboto Lt"/>
              </a:rPr>
              <a:t> </a:t>
            </a:r>
            <a:r>
              <a:rPr sz="1800" spc="-114" dirty="0">
                <a:latin typeface="Roboto Lt"/>
                <a:cs typeface="Roboto Lt"/>
              </a:rPr>
              <a:t>l’anno</a:t>
            </a:r>
            <a:endParaRPr sz="1800" dirty="0">
              <a:latin typeface="Roboto Lt"/>
              <a:cs typeface="Roboto Lt"/>
            </a:endParaRPr>
          </a:p>
          <a:p>
            <a:pPr marL="130810" indent="-113030">
              <a:lnSpc>
                <a:spcPct val="100000"/>
              </a:lnSpc>
              <a:spcBef>
                <a:spcPts val="540"/>
              </a:spcBef>
              <a:buChar char="•"/>
              <a:tabLst>
                <a:tab pos="131445" algn="l"/>
              </a:tabLst>
            </a:pPr>
            <a:r>
              <a:rPr sz="1800" spc="-145" dirty="0">
                <a:latin typeface="Roboto Lt"/>
                <a:cs typeface="Roboto Lt"/>
              </a:rPr>
              <a:t>L’82%</a:t>
            </a:r>
            <a:r>
              <a:rPr sz="1800" spc="-35" dirty="0">
                <a:latin typeface="Roboto Lt"/>
                <a:cs typeface="Roboto Lt"/>
              </a:rPr>
              <a:t> </a:t>
            </a:r>
            <a:r>
              <a:rPr sz="1800" spc="-80" dirty="0">
                <a:latin typeface="Roboto Lt"/>
                <a:cs typeface="Roboto Lt"/>
              </a:rPr>
              <a:t>di</a:t>
            </a:r>
            <a:r>
              <a:rPr sz="1800" spc="-30" dirty="0">
                <a:latin typeface="Roboto Lt"/>
                <a:cs typeface="Roboto Lt"/>
              </a:rPr>
              <a:t> </a:t>
            </a:r>
            <a:r>
              <a:rPr sz="1800" spc="-100" dirty="0">
                <a:latin typeface="Roboto Lt"/>
                <a:cs typeface="Roboto Lt"/>
              </a:rPr>
              <a:t>questi</a:t>
            </a:r>
            <a:r>
              <a:rPr sz="1800" spc="-35" dirty="0">
                <a:latin typeface="Roboto Lt"/>
                <a:cs typeface="Roboto Lt"/>
              </a:rPr>
              <a:t> </a:t>
            </a:r>
            <a:r>
              <a:rPr sz="1800" spc="-100" dirty="0">
                <a:latin typeface="Roboto Lt"/>
                <a:cs typeface="Roboto Lt"/>
              </a:rPr>
              <a:t>episodi</a:t>
            </a:r>
            <a:r>
              <a:rPr sz="1800" spc="-30" dirty="0">
                <a:latin typeface="Roboto Lt"/>
                <a:cs typeface="Roboto Lt"/>
              </a:rPr>
              <a:t> </a:t>
            </a:r>
            <a:r>
              <a:rPr sz="1800" spc="-130" dirty="0">
                <a:latin typeface="Roboto Lt"/>
                <a:cs typeface="Roboto Lt"/>
              </a:rPr>
              <a:t>avvengono</a:t>
            </a:r>
            <a:r>
              <a:rPr sz="1800" spc="-30" dirty="0">
                <a:latin typeface="Roboto Lt"/>
                <a:cs typeface="Roboto Lt"/>
              </a:rPr>
              <a:t> </a:t>
            </a:r>
            <a:r>
              <a:rPr sz="1800" spc="-90" dirty="0">
                <a:latin typeface="Roboto Lt"/>
                <a:cs typeface="Roboto Lt"/>
              </a:rPr>
              <a:t>in</a:t>
            </a:r>
            <a:r>
              <a:rPr sz="1800" spc="-35" dirty="0">
                <a:latin typeface="Roboto Lt"/>
                <a:cs typeface="Roboto Lt"/>
              </a:rPr>
              <a:t> </a:t>
            </a:r>
            <a:r>
              <a:rPr sz="1800" spc="-120" dirty="0">
                <a:latin typeface="Roboto Lt"/>
                <a:cs typeface="Roboto Lt"/>
              </a:rPr>
              <a:t>bambini</a:t>
            </a:r>
            <a:r>
              <a:rPr sz="1800" spc="-30" dirty="0">
                <a:latin typeface="Roboto Lt"/>
                <a:cs typeface="Roboto Lt"/>
              </a:rPr>
              <a:t> </a:t>
            </a:r>
            <a:r>
              <a:rPr sz="1800" spc="-90" dirty="0">
                <a:latin typeface="Roboto Lt"/>
                <a:cs typeface="Roboto Lt"/>
              </a:rPr>
              <a:t>in</a:t>
            </a:r>
            <a:r>
              <a:rPr sz="1800" spc="-35" dirty="0">
                <a:latin typeface="Roboto Lt"/>
                <a:cs typeface="Roboto Lt"/>
              </a:rPr>
              <a:t> </a:t>
            </a:r>
            <a:r>
              <a:rPr sz="1800" spc="-100" dirty="0">
                <a:latin typeface="Roboto Lt"/>
                <a:cs typeface="Roboto Lt"/>
              </a:rPr>
              <a:t>età</a:t>
            </a:r>
            <a:r>
              <a:rPr sz="1800" spc="-30" dirty="0">
                <a:latin typeface="Roboto Lt"/>
                <a:cs typeface="Roboto Lt"/>
              </a:rPr>
              <a:t> </a:t>
            </a:r>
            <a:r>
              <a:rPr sz="1800" spc="-105" dirty="0">
                <a:latin typeface="Roboto Lt"/>
                <a:cs typeface="Roboto Lt"/>
              </a:rPr>
              <a:t>scolare</a:t>
            </a:r>
            <a:endParaRPr sz="1800" dirty="0">
              <a:latin typeface="Roboto Lt"/>
              <a:cs typeface="Roboto Lt"/>
            </a:endParaRPr>
          </a:p>
          <a:p>
            <a:pPr marL="130810" marR="293370" indent="-112395">
              <a:lnSpc>
                <a:spcPct val="78700"/>
              </a:lnSpc>
              <a:spcBef>
                <a:spcPts val="1000"/>
              </a:spcBef>
              <a:buChar char="•"/>
              <a:tabLst>
                <a:tab pos="131445" algn="l"/>
              </a:tabLst>
            </a:pPr>
            <a:r>
              <a:rPr sz="1800" spc="-110" dirty="0">
                <a:latin typeface="Roboto Lt"/>
                <a:cs typeface="Roboto Lt"/>
              </a:rPr>
              <a:t>Sia</a:t>
            </a:r>
            <a:r>
              <a:rPr sz="1800" spc="-35" dirty="0">
                <a:latin typeface="Roboto Lt"/>
                <a:cs typeface="Roboto Lt"/>
              </a:rPr>
              <a:t> </a:t>
            </a:r>
            <a:r>
              <a:rPr sz="1800" spc="-105" dirty="0">
                <a:latin typeface="Roboto Lt"/>
                <a:cs typeface="Roboto Lt"/>
              </a:rPr>
              <a:t>per</a:t>
            </a:r>
            <a:r>
              <a:rPr sz="1800" spc="-35" dirty="0">
                <a:latin typeface="Roboto Lt"/>
                <a:cs typeface="Roboto Lt"/>
              </a:rPr>
              <a:t> </a:t>
            </a:r>
            <a:r>
              <a:rPr sz="1800" spc="-70" dirty="0">
                <a:latin typeface="Roboto Lt"/>
                <a:cs typeface="Roboto Lt"/>
              </a:rPr>
              <a:t>gli</a:t>
            </a:r>
            <a:r>
              <a:rPr sz="1800" spc="-35" dirty="0">
                <a:latin typeface="Roboto Lt"/>
                <a:cs typeface="Roboto Lt"/>
              </a:rPr>
              <a:t> </a:t>
            </a:r>
            <a:r>
              <a:rPr sz="1800" spc="-90" dirty="0">
                <a:latin typeface="Roboto Lt"/>
                <a:cs typeface="Roboto Lt"/>
              </a:rPr>
              <a:t>adulti</a:t>
            </a:r>
            <a:r>
              <a:rPr sz="1800" spc="-35" dirty="0">
                <a:latin typeface="Roboto Lt"/>
                <a:cs typeface="Roboto Lt"/>
              </a:rPr>
              <a:t> </a:t>
            </a:r>
            <a:r>
              <a:rPr sz="1800" spc="-95" dirty="0">
                <a:latin typeface="Roboto Lt"/>
                <a:cs typeface="Roboto Lt"/>
              </a:rPr>
              <a:t>sia</a:t>
            </a:r>
            <a:r>
              <a:rPr sz="1800" spc="-40" dirty="0">
                <a:latin typeface="Roboto Lt"/>
                <a:cs typeface="Roboto Lt"/>
              </a:rPr>
              <a:t> </a:t>
            </a:r>
            <a:r>
              <a:rPr sz="1800" spc="-105" dirty="0">
                <a:latin typeface="Roboto Lt"/>
                <a:cs typeface="Roboto Lt"/>
              </a:rPr>
              <a:t>per</a:t>
            </a:r>
            <a:r>
              <a:rPr sz="1800" spc="-35" dirty="0">
                <a:latin typeface="Roboto Lt"/>
                <a:cs typeface="Roboto Lt"/>
              </a:rPr>
              <a:t> </a:t>
            </a:r>
            <a:r>
              <a:rPr sz="1800" spc="-30" dirty="0">
                <a:latin typeface="Roboto Lt"/>
                <a:cs typeface="Roboto Lt"/>
              </a:rPr>
              <a:t>i</a:t>
            </a:r>
            <a:r>
              <a:rPr sz="1800" spc="-35" dirty="0">
                <a:latin typeface="Roboto Lt"/>
                <a:cs typeface="Roboto Lt"/>
              </a:rPr>
              <a:t> </a:t>
            </a:r>
            <a:r>
              <a:rPr sz="1800" spc="-105" dirty="0">
                <a:latin typeface="Roboto Lt"/>
                <a:cs typeface="Roboto Lt"/>
              </a:rPr>
              <a:t>bambini,</a:t>
            </a:r>
            <a:r>
              <a:rPr sz="1800" spc="-35" dirty="0">
                <a:latin typeface="Roboto Lt"/>
                <a:cs typeface="Roboto Lt"/>
              </a:rPr>
              <a:t> </a:t>
            </a:r>
            <a:r>
              <a:rPr sz="1800" spc="-30" dirty="0">
                <a:latin typeface="Roboto Lt"/>
                <a:cs typeface="Roboto Lt"/>
              </a:rPr>
              <a:t>i</a:t>
            </a:r>
            <a:r>
              <a:rPr sz="1800" spc="-40" dirty="0">
                <a:latin typeface="Roboto Lt"/>
                <a:cs typeface="Roboto Lt"/>
              </a:rPr>
              <a:t> </a:t>
            </a:r>
            <a:r>
              <a:rPr sz="1800" spc="-90" dirty="0">
                <a:latin typeface="Roboto Lt"/>
                <a:cs typeface="Roboto Lt"/>
              </a:rPr>
              <a:t>ricoveri</a:t>
            </a:r>
            <a:r>
              <a:rPr sz="1800" spc="-35" dirty="0">
                <a:latin typeface="Roboto Lt"/>
                <a:cs typeface="Roboto Lt"/>
              </a:rPr>
              <a:t> </a:t>
            </a:r>
            <a:r>
              <a:rPr sz="1800" spc="-95" dirty="0">
                <a:latin typeface="Roboto Lt"/>
                <a:cs typeface="Roboto Lt"/>
              </a:rPr>
              <a:t>ospedalieri</a:t>
            </a:r>
            <a:r>
              <a:rPr sz="1800" spc="-35" dirty="0">
                <a:latin typeface="Roboto Lt"/>
                <a:cs typeface="Roboto Lt"/>
              </a:rPr>
              <a:t> </a:t>
            </a:r>
            <a:r>
              <a:rPr sz="1800" spc="-105" dirty="0">
                <a:latin typeface="Roboto Lt"/>
                <a:cs typeface="Roboto Lt"/>
              </a:rPr>
              <a:t>per </a:t>
            </a:r>
            <a:r>
              <a:rPr sz="1800" spc="-420" dirty="0">
                <a:latin typeface="Roboto Lt"/>
                <a:cs typeface="Roboto Lt"/>
              </a:rPr>
              <a:t> </a:t>
            </a:r>
            <a:r>
              <a:rPr sz="1800" spc="-95" dirty="0">
                <a:latin typeface="Roboto Lt"/>
                <a:cs typeface="Roboto Lt"/>
              </a:rPr>
              <a:t>anafilass</a:t>
            </a:r>
            <a:r>
              <a:rPr sz="1800" spc="-50" dirty="0">
                <a:latin typeface="Roboto Lt"/>
                <a:cs typeface="Roboto Lt"/>
              </a:rPr>
              <a:t>i</a:t>
            </a:r>
            <a:r>
              <a:rPr sz="1800" spc="-40" dirty="0">
                <a:latin typeface="Roboto Lt"/>
                <a:cs typeface="Roboto Lt"/>
              </a:rPr>
              <a:t> </a:t>
            </a:r>
            <a:r>
              <a:rPr sz="1800" spc="-130" dirty="0">
                <a:latin typeface="Roboto Lt"/>
                <a:cs typeface="Roboto Lt"/>
              </a:rPr>
              <a:t>son</a:t>
            </a:r>
            <a:r>
              <a:rPr sz="1800" spc="-125" dirty="0">
                <a:latin typeface="Roboto Lt"/>
                <a:cs typeface="Roboto Lt"/>
              </a:rPr>
              <a:t>o</a:t>
            </a:r>
            <a:r>
              <a:rPr sz="1800" spc="-40" dirty="0">
                <a:latin typeface="Roboto Lt"/>
                <a:cs typeface="Roboto Lt"/>
              </a:rPr>
              <a:t> </a:t>
            </a:r>
            <a:r>
              <a:rPr sz="1800" spc="-125" dirty="0">
                <a:latin typeface="Roboto Lt"/>
                <a:cs typeface="Roboto Lt"/>
              </a:rPr>
              <a:t>aumentat</a:t>
            </a:r>
            <a:r>
              <a:rPr sz="1800" spc="-50" dirty="0">
                <a:latin typeface="Roboto Lt"/>
                <a:cs typeface="Roboto Lt"/>
              </a:rPr>
              <a:t>i</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25" dirty="0">
                <a:latin typeface="Roboto Lt"/>
                <a:cs typeface="Roboto Lt"/>
              </a:rPr>
              <a:t>7</a:t>
            </a:r>
            <a:r>
              <a:rPr sz="1800" spc="-40" dirty="0">
                <a:latin typeface="Roboto Lt"/>
                <a:cs typeface="Roboto Lt"/>
              </a:rPr>
              <a:t> </a:t>
            </a:r>
            <a:r>
              <a:rPr sz="1800" spc="-90" dirty="0">
                <a:latin typeface="Roboto Lt"/>
                <a:cs typeface="Roboto Lt"/>
              </a:rPr>
              <a:t>volt</a:t>
            </a:r>
            <a:r>
              <a:rPr sz="1800" spc="-105" dirty="0">
                <a:latin typeface="Roboto Lt"/>
                <a:cs typeface="Roboto Lt"/>
              </a:rPr>
              <a:t>e</a:t>
            </a:r>
            <a:r>
              <a:rPr sz="1800" spc="-40" dirty="0">
                <a:latin typeface="Roboto Lt"/>
                <a:cs typeface="Roboto Lt"/>
              </a:rPr>
              <a:t> </a:t>
            </a:r>
            <a:r>
              <a:rPr sz="1800" spc="-95" dirty="0">
                <a:latin typeface="Roboto Lt"/>
                <a:cs typeface="Roboto Lt"/>
              </a:rPr>
              <a:t>nell’ultim</a:t>
            </a:r>
            <a:r>
              <a:rPr sz="1800" spc="-125" dirty="0">
                <a:latin typeface="Roboto Lt"/>
                <a:cs typeface="Roboto Lt"/>
              </a:rPr>
              <a:t>o</a:t>
            </a:r>
            <a:r>
              <a:rPr sz="1800" spc="-40" dirty="0">
                <a:latin typeface="Roboto Lt"/>
                <a:cs typeface="Roboto Lt"/>
              </a:rPr>
              <a:t> </a:t>
            </a:r>
            <a:r>
              <a:rPr sz="1800" spc="-114" dirty="0">
                <a:latin typeface="Roboto Lt"/>
                <a:cs typeface="Roboto Lt"/>
              </a:rPr>
              <a:t>decennio</a:t>
            </a:r>
            <a:endParaRPr sz="1800" dirty="0">
              <a:latin typeface="Roboto Lt"/>
              <a:cs typeface="Roboto Lt"/>
            </a:endParaRPr>
          </a:p>
        </p:txBody>
      </p:sp>
      <p:sp>
        <p:nvSpPr>
          <p:cNvPr id="3" name="object 3"/>
          <p:cNvSpPr txBox="1">
            <a:spLocks noGrp="1"/>
          </p:cNvSpPr>
          <p:nvPr>
            <p:ph type="title"/>
          </p:nvPr>
        </p:nvSpPr>
        <p:spPr>
          <a:xfrm>
            <a:off x="530748" y="765606"/>
            <a:ext cx="3896685" cy="391160"/>
          </a:xfrm>
          <a:prstGeom prst="rect">
            <a:avLst/>
          </a:prstGeom>
        </p:spPr>
        <p:txBody>
          <a:bodyPr vert="horz" wrap="square" lIns="0" tIns="12700" rIns="0" bIns="0" rtlCol="0">
            <a:spAutoFit/>
          </a:bodyPr>
          <a:lstStyle/>
          <a:p>
            <a:pPr marL="12700">
              <a:lnSpc>
                <a:spcPct val="100000"/>
              </a:lnSpc>
              <a:spcBef>
                <a:spcPts val="100"/>
              </a:spcBef>
            </a:pPr>
            <a:r>
              <a:rPr spc="20" dirty="0">
                <a:solidFill>
                  <a:srgbClr val="E6471B"/>
                </a:solidFill>
              </a:rPr>
              <a:t>ANAFILASSI</a:t>
            </a:r>
            <a:r>
              <a:rPr dirty="0">
                <a:solidFill>
                  <a:srgbClr val="E6471B"/>
                </a:solidFill>
              </a:rPr>
              <a:t> </a:t>
            </a:r>
            <a:r>
              <a:rPr spc="95" dirty="0">
                <a:solidFill>
                  <a:srgbClr val="E6471B"/>
                </a:solidFill>
              </a:rPr>
              <a:t>A</a:t>
            </a:r>
            <a:r>
              <a:rPr spc="5" dirty="0">
                <a:solidFill>
                  <a:srgbClr val="E6471B"/>
                </a:solidFill>
              </a:rPr>
              <a:t> </a:t>
            </a:r>
            <a:r>
              <a:rPr dirty="0">
                <a:solidFill>
                  <a:srgbClr val="E6471B"/>
                </a:solidFill>
              </a:rPr>
              <a:t>SCUOLA</a:t>
            </a:r>
          </a:p>
        </p:txBody>
      </p:sp>
      <p:pic>
        <p:nvPicPr>
          <p:cNvPr id="4" name="object 4"/>
          <p:cNvPicPr/>
          <p:nvPr/>
        </p:nvPicPr>
        <p:blipFill>
          <a:blip r:embed="rId2" cstate="print"/>
          <a:stretch>
            <a:fillRect/>
          </a:stretch>
        </p:blipFill>
        <p:spPr>
          <a:xfrm>
            <a:off x="0" y="0"/>
            <a:ext cx="9143960" cy="1012319"/>
          </a:xfrm>
          <a:prstGeom prst="rect">
            <a:avLst/>
          </a:prstGeom>
        </p:spPr>
      </p:pic>
      <p:sp>
        <p:nvSpPr>
          <p:cNvPr id="5" name="object 5"/>
          <p:cNvSpPr txBox="1"/>
          <p:nvPr/>
        </p:nvSpPr>
        <p:spPr>
          <a:xfrm>
            <a:off x="132324" y="65909"/>
            <a:ext cx="5125476"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NOZIONI </a:t>
            </a:r>
            <a:r>
              <a:rPr sz="1400" spc="-20" dirty="0">
                <a:solidFill>
                  <a:srgbClr val="FFFFFF"/>
                </a:solidFill>
                <a:latin typeface="Roboto Lt"/>
                <a:cs typeface="Roboto Lt"/>
              </a:rPr>
              <a:t>DI</a:t>
            </a:r>
            <a:r>
              <a:rPr sz="1400" spc="-5" dirty="0">
                <a:solidFill>
                  <a:srgbClr val="FFFFFF"/>
                </a:solidFill>
                <a:latin typeface="Roboto Lt"/>
                <a:cs typeface="Roboto Lt"/>
              </a:rPr>
              <a:t> </a:t>
            </a:r>
            <a:r>
              <a:rPr sz="1400" spc="-10" dirty="0">
                <a:solidFill>
                  <a:srgbClr val="FFFFFF"/>
                </a:solidFill>
                <a:latin typeface="Roboto Lt"/>
                <a:cs typeface="Roboto Lt"/>
              </a:rPr>
              <a:t>PRIMO</a:t>
            </a:r>
            <a:r>
              <a:rPr sz="1400" dirty="0">
                <a:solidFill>
                  <a:srgbClr val="FFFFFF"/>
                </a:solidFill>
                <a:latin typeface="Roboto Lt"/>
                <a:cs typeface="Roboto Lt"/>
              </a:rPr>
              <a:t> </a:t>
            </a:r>
            <a:r>
              <a:rPr sz="1400" spc="-10" dirty="0">
                <a:solidFill>
                  <a:srgbClr val="FFFFFF"/>
                </a:solidFill>
                <a:latin typeface="Roboto Lt"/>
                <a:cs typeface="Roboto Lt"/>
              </a:rPr>
              <a:t>SOCCORSO</a:t>
            </a:r>
            <a:r>
              <a:rPr sz="1400" spc="-5" dirty="0">
                <a:solidFill>
                  <a:srgbClr val="FFFFFF"/>
                </a:solidFill>
                <a:latin typeface="Roboto Lt"/>
                <a:cs typeface="Roboto Lt"/>
              </a:rPr>
              <a:t> </a:t>
            </a:r>
            <a:r>
              <a:rPr sz="1400" spc="5" dirty="0">
                <a:solidFill>
                  <a:srgbClr val="FFFFFF"/>
                </a:solidFill>
                <a:latin typeface="Roboto Lt"/>
                <a:cs typeface="Roboto Lt"/>
              </a:rPr>
              <a:t>ANCHE</a:t>
            </a:r>
            <a:r>
              <a:rPr sz="1400" spc="-5" dirty="0">
                <a:solidFill>
                  <a:srgbClr val="FFFFFF"/>
                </a:solidFill>
                <a:latin typeface="Roboto Lt"/>
                <a:cs typeface="Roboto Lt"/>
              </a:rPr>
              <a:t> PER</a:t>
            </a:r>
            <a:r>
              <a:rPr sz="1400" dirty="0">
                <a:solidFill>
                  <a:srgbClr val="FFFFFF"/>
                </a:solidFill>
                <a:latin typeface="Roboto Lt"/>
                <a:cs typeface="Roboto Lt"/>
              </a:rPr>
              <a:t> </a:t>
            </a:r>
            <a:r>
              <a:rPr sz="1400" spc="-10" dirty="0">
                <a:solidFill>
                  <a:srgbClr val="FFFFFF"/>
                </a:solidFill>
                <a:latin typeface="Roboto Lt"/>
                <a:cs typeface="Roboto Lt"/>
              </a:rPr>
              <a:t>I</a:t>
            </a:r>
            <a:r>
              <a:rPr sz="1400" spc="-5" dirty="0">
                <a:solidFill>
                  <a:srgbClr val="FFFFFF"/>
                </a:solidFill>
                <a:latin typeface="Roboto Lt"/>
                <a:cs typeface="Roboto Lt"/>
              </a:rPr>
              <a:t> </a:t>
            </a:r>
            <a:r>
              <a:rPr sz="1400" spc="-10" dirty="0">
                <a:solidFill>
                  <a:srgbClr val="FFFFFF"/>
                </a:solidFill>
                <a:latin typeface="Roboto Lt"/>
                <a:cs typeface="Roboto Lt"/>
              </a:rPr>
              <a:t>RAGAZZI</a:t>
            </a:r>
            <a:endParaRPr sz="1400" dirty="0">
              <a:latin typeface="Roboto Lt"/>
              <a:cs typeface="Roboto 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6100" y="1716208"/>
            <a:ext cx="6677659" cy="753110"/>
          </a:xfrm>
          <a:prstGeom prst="rect">
            <a:avLst/>
          </a:prstGeom>
        </p:spPr>
        <p:txBody>
          <a:bodyPr vert="horz" wrap="square" lIns="0" tIns="27940" rIns="0" bIns="0" rtlCol="0">
            <a:spAutoFit/>
          </a:bodyPr>
          <a:lstStyle/>
          <a:p>
            <a:pPr marL="12700" marR="5080">
              <a:lnSpc>
                <a:spcPts val="2850"/>
              </a:lnSpc>
              <a:spcBef>
                <a:spcPts val="220"/>
              </a:spcBef>
            </a:pPr>
            <a:r>
              <a:rPr spc="10" dirty="0"/>
              <a:t>Limitare</a:t>
            </a:r>
            <a:r>
              <a:rPr spc="15" dirty="0"/>
              <a:t> il </a:t>
            </a:r>
            <a:r>
              <a:rPr spc="5" dirty="0"/>
              <a:t>consumo</a:t>
            </a:r>
            <a:r>
              <a:rPr spc="15" dirty="0"/>
              <a:t> </a:t>
            </a:r>
            <a:r>
              <a:rPr spc="10" dirty="0"/>
              <a:t>di</a:t>
            </a:r>
            <a:r>
              <a:rPr spc="15" dirty="0"/>
              <a:t> </a:t>
            </a:r>
            <a:r>
              <a:rPr spc="5" dirty="0"/>
              <a:t>alimenti</a:t>
            </a:r>
            <a:r>
              <a:rPr spc="15" dirty="0"/>
              <a:t> </a:t>
            </a:r>
            <a:r>
              <a:rPr spc="5" dirty="0"/>
              <a:t>ad</a:t>
            </a:r>
            <a:r>
              <a:rPr spc="15" dirty="0"/>
              <a:t> </a:t>
            </a:r>
            <a:r>
              <a:rPr dirty="0"/>
              <a:t>alta</a:t>
            </a:r>
            <a:r>
              <a:rPr spc="15" dirty="0"/>
              <a:t> </a:t>
            </a:r>
            <a:r>
              <a:rPr spc="10" dirty="0"/>
              <a:t>densità</a:t>
            </a:r>
            <a:r>
              <a:rPr spc="15" dirty="0"/>
              <a:t> calorica </a:t>
            </a:r>
            <a:r>
              <a:rPr spc="-515" dirty="0"/>
              <a:t> </a:t>
            </a:r>
            <a:r>
              <a:rPr spc="50" dirty="0"/>
              <a:t>e</a:t>
            </a:r>
            <a:r>
              <a:rPr spc="10" dirty="0"/>
              <a:t> </a:t>
            </a:r>
            <a:r>
              <a:rPr spc="30" dirty="0"/>
              <a:t>le</a:t>
            </a:r>
            <a:r>
              <a:rPr spc="15" dirty="0"/>
              <a:t> </a:t>
            </a:r>
            <a:r>
              <a:rPr spc="10" dirty="0"/>
              <a:t>bevande</a:t>
            </a:r>
            <a:r>
              <a:rPr spc="20" dirty="0"/>
              <a:t> </a:t>
            </a:r>
            <a:r>
              <a:rPr spc="15" dirty="0"/>
              <a:t>zuccherate</a:t>
            </a:r>
          </a:p>
        </p:txBody>
      </p:sp>
      <p:sp>
        <p:nvSpPr>
          <p:cNvPr id="3" name="object 3"/>
          <p:cNvSpPr txBox="1"/>
          <p:nvPr/>
        </p:nvSpPr>
        <p:spPr>
          <a:xfrm>
            <a:off x="966100" y="2804090"/>
            <a:ext cx="7228840" cy="2348865"/>
          </a:xfrm>
          <a:prstGeom prst="rect">
            <a:avLst/>
          </a:prstGeom>
        </p:spPr>
        <p:txBody>
          <a:bodyPr vert="horz" wrap="square" lIns="0" tIns="12700" rIns="0" bIns="0" rtlCol="0">
            <a:spAutoFit/>
          </a:bodyPr>
          <a:lstStyle/>
          <a:p>
            <a:pPr marL="12700" marR="909955" algn="just">
              <a:lnSpc>
                <a:spcPct val="100000"/>
              </a:lnSpc>
              <a:spcBef>
                <a:spcPts val="100"/>
              </a:spcBef>
            </a:pPr>
            <a:r>
              <a:rPr sz="2000" spc="-160" dirty="0">
                <a:latin typeface="Roboto"/>
                <a:cs typeface="Roboto"/>
              </a:rPr>
              <a:t>Sono</a:t>
            </a:r>
            <a:r>
              <a:rPr sz="2000" spc="175" dirty="0">
                <a:latin typeface="Roboto"/>
                <a:cs typeface="Roboto"/>
              </a:rPr>
              <a:t> </a:t>
            </a:r>
            <a:r>
              <a:rPr sz="2000" spc="-145" dirty="0">
                <a:latin typeface="Roboto"/>
                <a:cs typeface="Roboto"/>
              </a:rPr>
              <a:t>ad </a:t>
            </a:r>
            <a:r>
              <a:rPr sz="2000" spc="-105" dirty="0">
                <a:latin typeface="Roboto"/>
                <a:cs typeface="Roboto"/>
              </a:rPr>
              <a:t>alta </a:t>
            </a:r>
            <a:r>
              <a:rPr sz="2000" spc="-125" dirty="0">
                <a:latin typeface="Roboto"/>
                <a:cs typeface="Roboto"/>
              </a:rPr>
              <a:t>densità </a:t>
            </a:r>
            <a:r>
              <a:rPr sz="2000" spc="-114" dirty="0">
                <a:latin typeface="Roboto"/>
                <a:cs typeface="Roboto"/>
              </a:rPr>
              <a:t>calorica </a:t>
            </a:r>
            <a:r>
              <a:rPr sz="2000" spc="-50" dirty="0">
                <a:latin typeface="Roboto"/>
                <a:cs typeface="Roboto"/>
              </a:rPr>
              <a:t>i </a:t>
            </a:r>
            <a:r>
              <a:rPr sz="2000" spc="-100" dirty="0">
                <a:latin typeface="Roboto"/>
                <a:cs typeface="Roboto"/>
              </a:rPr>
              <a:t>cibi </a:t>
            </a:r>
            <a:r>
              <a:rPr sz="2000" spc="-85" dirty="0">
                <a:latin typeface="Roboto"/>
                <a:cs typeface="Roboto"/>
              </a:rPr>
              <a:t>raffinati, </a:t>
            </a:r>
            <a:r>
              <a:rPr sz="2000" spc="-95" dirty="0">
                <a:latin typeface="Roboto"/>
                <a:cs typeface="Roboto"/>
              </a:rPr>
              <a:t>industriali, </a:t>
            </a:r>
            <a:r>
              <a:rPr sz="2000" spc="-110" dirty="0">
                <a:latin typeface="Roboto"/>
                <a:cs typeface="Roboto"/>
              </a:rPr>
              <a:t>precotti </a:t>
            </a:r>
            <a:r>
              <a:rPr sz="2000" spc="-105" dirty="0">
                <a:latin typeface="Roboto"/>
                <a:cs typeface="Roboto"/>
              </a:rPr>
              <a:t> </a:t>
            </a:r>
            <a:r>
              <a:rPr sz="2000" spc="-114" dirty="0">
                <a:latin typeface="Roboto"/>
                <a:cs typeface="Roboto"/>
              </a:rPr>
              <a:t>e </a:t>
            </a:r>
            <a:r>
              <a:rPr sz="2000" spc="-110" dirty="0">
                <a:latin typeface="Roboto"/>
                <a:cs typeface="Roboto"/>
              </a:rPr>
              <a:t>preconfezionati, </a:t>
            </a:r>
            <a:r>
              <a:rPr sz="2000" spc="-140" dirty="0">
                <a:latin typeface="Roboto"/>
                <a:cs typeface="Roboto"/>
              </a:rPr>
              <a:t>che </a:t>
            </a:r>
            <a:r>
              <a:rPr sz="2000" spc="-145" dirty="0">
                <a:latin typeface="Roboto"/>
                <a:cs typeface="Roboto"/>
              </a:rPr>
              <a:t>contengono </a:t>
            </a:r>
            <a:r>
              <a:rPr sz="2000" spc="-114" dirty="0">
                <a:latin typeface="Roboto"/>
                <a:cs typeface="Roboto"/>
              </a:rPr>
              <a:t>elevate </a:t>
            </a:r>
            <a:r>
              <a:rPr sz="2000" spc="-130" dirty="0">
                <a:latin typeface="Roboto"/>
                <a:cs typeface="Roboto"/>
              </a:rPr>
              <a:t>quantità </a:t>
            </a:r>
            <a:r>
              <a:rPr sz="2000" spc="-100" dirty="0">
                <a:latin typeface="Roboto"/>
                <a:cs typeface="Roboto"/>
              </a:rPr>
              <a:t>di </a:t>
            </a:r>
            <a:r>
              <a:rPr sz="2000" spc="-114" dirty="0">
                <a:latin typeface="Roboto"/>
                <a:cs typeface="Roboto"/>
              </a:rPr>
              <a:t>zuccheri, </a:t>
            </a:r>
            <a:r>
              <a:rPr sz="2000" spc="-110" dirty="0">
                <a:latin typeface="Roboto"/>
                <a:cs typeface="Roboto"/>
              </a:rPr>
              <a:t> </a:t>
            </a:r>
            <a:r>
              <a:rPr sz="2000" spc="-105" dirty="0">
                <a:latin typeface="Roboto"/>
                <a:cs typeface="Roboto"/>
              </a:rPr>
              <a:t>grassi,</a:t>
            </a:r>
            <a:r>
              <a:rPr sz="2000" spc="-45" dirty="0">
                <a:latin typeface="Roboto"/>
                <a:cs typeface="Roboto"/>
              </a:rPr>
              <a:t> </a:t>
            </a:r>
            <a:r>
              <a:rPr sz="2000" spc="-114" dirty="0">
                <a:latin typeface="Roboto"/>
                <a:cs typeface="Roboto"/>
              </a:rPr>
              <a:t>sale</a:t>
            </a:r>
            <a:r>
              <a:rPr sz="2000" spc="-45" dirty="0">
                <a:latin typeface="Roboto"/>
                <a:cs typeface="Roboto"/>
              </a:rPr>
              <a:t> </a:t>
            </a:r>
            <a:r>
              <a:rPr sz="2000" spc="-114" dirty="0">
                <a:latin typeface="Roboto"/>
                <a:cs typeface="Roboto"/>
              </a:rPr>
              <a:t>e</a:t>
            </a:r>
            <a:r>
              <a:rPr sz="2000" spc="-45" dirty="0">
                <a:latin typeface="Roboto"/>
                <a:cs typeface="Roboto"/>
              </a:rPr>
              <a:t> </a:t>
            </a:r>
            <a:r>
              <a:rPr sz="2000" spc="-150" dirty="0">
                <a:latin typeface="Roboto"/>
                <a:cs typeface="Roboto"/>
              </a:rPr>
              <a:t>sono</a:t>
            </a:r>
            <a:r>
              <a:rPr sz="2000" spc="-45" dirty="0">
                <a:latin typeface="Roboto"/>
                <a:cs typeface="Roboto"/>
              </a:rPr>
              <a:t> </a:t>
            </a:r>
            <a:r>
              <a:rPr sz="2000" spc="-120" dirty="0">
                <a:latin typeface="Roboto"/>
                <a:cs typeface="Roboto"/>
              </a:rPr>
              <a:t>scarsi</a:t>
            </a:r>
            <a:r>
              <a:rPr sz="2000" spc="-45" dirty="0">
                <a:latin typeface="Roboto"/>
                <a:cs typeface="Roboto"/>
              </a:rPr>
              <a:t> </a:t>
            </a:r>
            <a:r>
              <a:rPr sz="2000" spc="-100" dirty="0">
                <a:latin typeface="Roboto"/>
                <a:cs typeface="Roboto"/>
              </a:rPr>
              <a:t>di</a:t>
            </a:r>
            <a:r>
              <a:rPr sz="2000" spc="-40" dirty="0">
                <a:latin typeface="Roboto"/>
                <a:cs typeface="Roboto"/>
              </a:rPr>
              <a:t> </a:t>
            </a:r>
            <a:r>
              <a:rPr sz="2000" spc="-145" dirty="0">
                <a:latin typeface="Roboto"/>
                <a:cs typeface="Roboto"/>
              </a:rPr>
              <a:t>acqua</a:t>
            </a:r>
            <a:r>
              <a:rPr sz="2000" spc="-40" dirty="0">
                <a:latin typeface="Roboto"/>
                <a:cs typeface="Roboto"/>
              </a:rPr>
              <a:t> </a:t>
            </a:r>
            <a:r>
              <a:rPr sz="2000" spc="-114" dirty="0">
                <a:latin typeface="Roboto"/>
                <a:cs typeface="Roboto"/>
              </a:rPr>
              <a:t>e</a:t>
            </a:r>
            <a:r>
              <a:rPr sz="2000" spc="-45" dirty="0">
                <a:latin typeface="Roboto"/>
                <a:cs typeface="Roboto"/>
              </a:rPr>
              <a:t> </a:t>
            </a:r>
            <a:r>
              <a:rPr sz="2000" spc="-100" dirty="0">
                <a:latin typeface="Roboto"/>
                <a:cs typeface="Roboto"/>
              </a:rPr>
              <a:t>fibra</a:t>
            </a:r>
            <a:endParaRPr sz="2000">
              <a:latin typeface="Roboto"/>
              <a:cs typeface="Roboto"/>
            </a:endParaRPr>
          </a:p>
          <a:p>
            <a:pPr>
              <a:lnSpc>
                <a:spcPct val="100000"/>
              </a:lnSpc>
              <a:spcBef>
                <a:spcPts val="50"/>
              </a:spcBef>
            </a:pPr>
            <a:endParaRPr sz="1950">
              <a:latin typeface="Roboto"/>
              <a:cs typeface="Roboto"/>
            </a:endParaRPr>
          </a:p>
          <a:p>
            <a:pPr marL="12700" marR="5080">
              <a:lnSpc>
                <a:spcPct val="100699"/>
              </a:lnSpc>
            </a:pPr>
            <a:r>
              <a:rPr sz="1800" spc="-95" dirty="0">
                <a:latin typeface="Roboto Lt"/>
                <a:cs typeface="Roboto Lt"/>
              </a:rPr>
              <a:t>Molti</a:t>
            </a:r>
            <a:r>
              <a:rPr sz="1800" spc="-35" dirty="0">
                <a:latin typeface="Roboto Lt"/>
                <a:cs typeface="Roboto Lt"/>
              </a:rPr>
              <a:t> </a:t>
            </a:r>
            <a:r>
              <a:rPr sz="1800" spc="-80" dirty="0">
                <a:latin typeface="Roboto Lt"/>
                <a:cs typeface="Roboto Lt"/>
              </a:rPr>
              <a:t>di</a:t>
            </a:r>
            <a:r>
              <a:rPr sz="1800" spc="-30" dirty="0">
                <a:latin typeface="Roboto Lt"/>
                <a:cs typeface="Roboto Lt"/>
              </a:rPr>
              <a:t> </a:t>
            </a:r>
            <a:r>
              <a:rPr sz="1800" spc="-100" dirty="0">
                <a:latin typeface="Roboto Lt"/>
                <a:cs typeface="Roboto Lt"/>
              </a:rPr>
              <a:t>questi</a:t>
            </a:r>
            <a:r>
              <a:rPr sz="1800" spc="-30" dirty="0">
                <a:latin typeface="Roboto Lt"/>
                <a:cs typeface="Roboto Lt"/>
              </a:rPr>
              <a:t> </a:t>
            </a:r>
            <a:r>
              <a:rPr sz="1800" spc="-100" dirty="0">
                <a:latin typeface="Roboto Lt"/>
                <a:cs typeface="Roboto Lt"/>
              </a:rPr>
              <a:t>alimenti</a:t>
            </a:r>
            <a:r>
              <a:rPr sz="1800" spc="-30" dirty="0">
                <a:latin typeface="Roboto Lt"/>
                <a:cs typeface="Roboto Lt"/>
              </a:rPr>
              <a:t> </a:t>
            </a:r>
            <a:r>
              <a:rPr sz="1800" spc="-135" dirty="0">
                <a:latin typeface="Roboto Lt"/>
                <a:cs typeface="Roboto Lt"/>
              </a:rPr>
              <a:t>non</a:t>
            </a:r>
            <a:r>
              <a:rPr sz="1800" spc="-30" dirty="0">
                <a:latin typeface="Roboto Lt"/>
                <a:cs typeface="Roboto Lt"/>
              </a:rPr>
              <a:t> </a:t>
            </a:r>
            <a:r>
              <a:rPr sz="1800" spc="-105" dirty="0">
                <a:latin typeface="Roboto Lt"/>
                <a:cs typeface="Roboto Lt"/>
              </a:rPr>
              <a:t>forniscono</a:t>
            </a:r>
            <a:r>
              <a:rPr sz="1800" spc="-30" dirty="0">
                <a:latin typeface="Roboto Lt"/>
                <a:cs typeface="Roboto Lt"/>
              </a:rPr>
              <a:t> </a:t>
            </a:r>
            <a:r>
              <a:rPr sz="1800" spc="-90" dirty="0">
                <a:latin typeface="Roboto Lt"/>
                <a:cs typeface="Roboto Lt"/>
              </a:rPr>
              <a:t>nutrienti</a:t>
            </a:r>
            <a:r>
              <a:rPr sz="1800" spc="-30" dirty="0">
                <a:latin typeface="Roboto Lt"/>
                <a:cs typeface="Roboto Lt"/>
              </a:rPr>
              <a:t> </a:t>
            </a:r>
            <a:r>
              <a:rPr sz="1800" spc="-65" dirty="0">
                <a:latin typeface="Roboto Lt"/>
                <a:cs typeface="Roboto Lt"/>
              </a:rPr>
              <a:t>utili</a:t>
            </a:r>
            <a:r>
              <a:rPr sz="1800" spc="-30" dirty="0">
                <a:latin typeface="Roboto Lt"/>
                <a:cs typeface="Roboto Lt"/>
              </a:rPr>
              <a:t> </a:t>
            </a:r>
            <a:r>
              <a:rPr sz="1800" spc="-145" dirty="0">
                <a:latin typeface="Roboto Lt"/>
                <a:cs typeface="Roboto Lt"/>
              </a:rPr>
              <a:t>come</a:t>
            </a:r>
            <a:r>
              <a:rPr sz="1800" spc="-30" dirty="0">
                <a:latin typeface="Roboto Lt"/>
                <a:cs typeface="Roboto Lt"/>
              </a:rPr>
              <a:t> </a:t>
            </a:r>
            <a:r>
              <a:rPr sz="1800" spc="-100" dirty="0">
                <a:latin typeface="Roboto Lt"/>
                <a:cs typeface="Roboto Lt"/>
              </a:rPr>
              <a:t>vitamine,</a:t>
            </a:r>
            <a:r>
              <a:rPr sz="1800" spc="-30" dirty="0">
                <a:latin typeface="Roboto Lt"/>
                <a:cs typeface="Roboto Lt"/>
              </a:rPr>
              <a:t> </a:t>
            </a:r>
            <a:r>
              <a:rPr sz="1800" spc="-80" dirty="0">
                <a:latin typeface="Roboto Lt"/>
                <a:cs typeface="Roboto Lt"/>
              </a:rPr>
              <a:t>sali</a:t>
            </a:r>
            <a:r>
              <a:rPr sz="1800" spc="-35" dirty="0">
                <a:latin typeface="Roboto Lt"/>
                <a:cs typeface="Roboto Lt"/>
              </a:rPr>
              <a:t> </a:t>
            </a:r>
            <a:r>
              <a:rPr sz="1800" spc="-100" dirty="0">
                <a:latin typeface="Roboto Lt"/>
                <a:cs typeface="Roboto Lt"/>
              </a:rPr>
              <a:t>minerali</a:t>
            </a:r>
            <a:r>
              <a:rPr sz="1800" spc="-30" dirty="0">
                <a:latin typeface="Roboto Lt"/>
                <a:cs typeface="Roboto Lt"/>
              </a:rPr>
              <a:t> </a:t>
            </a:r>
            <a:r>
              <a:rPr sz="1800" spc="-105" dirty="0">
                <a:latin typeface="Roboto Lt"/>
                <a:cs typeface="Roboto Lt"/>
              </a:rPr>
              <a:t>e </a:t>
            </a:r>
            <a:r>
              <a:rPr sz="1800" spc="-420" dirty="0">
                <a:latin typeface="Roboto Lt"/>
                <a:cs typeface="Roboto Lt"/>
              </a:rPr>
              <a:t> </a:t>
            </a:r>
            <a:r>
              <a:rPr sz="1800" spc="-95" dirty="0">
                <a:latin typeface="Roboto Lt"/>
                <a:cs typeface="Roboto Lt"/>
              </a:rPr>
              <a:t>fitochimic</a:t>
            </a:r>
            <a:r>
              <a:rPr sz="1800" spc="-50" dirty="0">
                <a:latin typeface="Roboto Lt"/>
                <a:cs typeface="Roboto Lt"/>
              </a:rPr>
              <a:t>i</a:t>
            </a:r>
            <a:r>
              <a:rPr sz="1800" spc="-40" dirty="0">
                <a:latin typeface="Roboto Lt"/>
                <a:cs typeface="Roboto Lt"/>
              </a:rPr>
              <a:t> </a:t>
            </a:r>
            <a:r>
              <a:rPr sz="1800" spc="-114" dirty="0">
                <a:latin typeface="Roboto Lt"/>
                <a:cs typeface="Roboto Lt"/>
              </a:rPr>
              <a:t>quind</a:t>
            </a:r>
            <a:r>
              <a:rPr sz="1800" spc="-50" dirty="0">
                <a:latin typeface="Roboto Lt"/>
                <a:cs typeface="Roboto Lt"/>
              </a:rPr>
              <a:t>i</a:t>
            </a:r>
            <a:r>
              <a:rPr sz="1800" spc="-40" dirty="0">
                <a:latin typeface="Roboto Lt"/>
                <a:cs typeface="Roboto Lt"/>
              </a:rPr>
              <a:t> </a:t>
            </a:r>
            <a:r>
              <a:rPr sz="1800" spc="-50" dirty="0">
                <a:latin typeface="Roboto Lt"/>
                <a:cs typeface="Roboto Lt"/>
              </a:rPr>
              <a:t>l</a:t>
            </a:r>
            <a:r>
              <a:rPr sz="1800" spc="-95" dirty="0">
                <a:latin typeface="Roboto Lt"/>
                <a:cs typeface="Roboto Lt"/>
              </a:rPr>
              <a:t>e</a:t>
            </a:r>
            <a:r>
              <a:rPr sz="1800" spc="-40" dirty="0">
                <a:latin typeface="Roboto Lt"/>
                <a:cs typeface="Roboto Lt"/>
              </a:rPr>
              <a:t> </a:t>
            </a:r>
            <a:r>
              <a:rPr sz="1800" spc="-85" dirty="0">
                <a:latin typeface="Roboto Lt"/>
                <a:cs typeface="Roboto Lt"/>
              </a:rPr>
              <a:t>lor</a:t>
            </a:r>
            <a:r>
              <a:rPr sz="1800" spc="-114" dirty="0">
                <a:latin typeface="Roboto Lt"/>
                <a:cs typeface="Roboto Lt"/>
              </a:rPr>
              <a:t>o</a:t>
            </a:r>
            <a:r>
              <a:rPr sz="1800" spc="-40" dirty="0">
                <a:latin typeface="Roboto Lt"/>
                <a:cs typeface="Roboto Lt"/>
              </a:rPr>
              <a:t> </a:t>
            </a:r>
            <a:r>
              <a:rPr sz="1800" spc="-114" dirty="0">
                <a:latin typeface="Roboto Lt"/>
                <a:cs typeface="Roboto Lt"/>
              </a:rPr>
              <a:t>kca</a:t>
            </a:r>
            <a:r>
              <a:rPr sz="1800" spc="-50" dirty="0">
                <a:latin typeface="Roboto Lt"/>
                <a:cs typeface="Roboto Lt"/>
              </a:rPr>
              <a:t>l</a:t>
            </a:r>
            <a:r>
              <a:rPr sz="1800" spc="-40" dirty="0">
                <a:latin typeface="Roboto Lt"/>
                <a:cs typeface="Roboto Lt"/>
              </a:rPr>
              <a:t> </a:t>
            </a:r>
            <a:r>
              <a:rPr sz="1800" spc="-130" dirty="0">
                <a:latin typeface="Roboto Lt"/>
                <a:cs typeface="Roboto Lt"/>
              </a:rPr>
              <a:t>son</a:t>
            </a:r>
            <a:r>
              <a:rPr sz="1800" spc="-125" dirty="0">
                <a:latin typeface="Roboto Lt"/>
                <a:cs typeface="Roboto Lt"/>
              </a:rPr>
              <a:t>o</a:t>
            </a:r>
            <a:r>
              <a:rPr sz="1800" spc="-40" dirty="0">
                <a:latin typeface="Roboto Lt"/>
                <a:cs typeface="Roboto Lt"/>
              </a:rPr>
              <a:t> </a:t>
            </a:r>
            <a:r>
              <a:rPr sz="1800" spc="-125" dirty="0">
                <a:latin typeface="Roboto Lt"/>
                <a:cs typeface="Roboto Lt"/>
              </a:rPr>
              <a:t>denominat</a:t>
            </a:r>
            <a:r>
              <a:rPr sz="1800" spc="-114" dirty="0">
                <a:latin typeface="Roboto Lt"/>
                <a:cs typeface="Roboto Lt"/>
              </a:rPr>
              <a:t>e</a:t>
            </a:r>
            <a:r>
              <a:rPr sz="1800" spc="45" dirty="0">
                <a:latin typeface="Roboto Lt"/>
                <a:cs typeface="Roboto Lt"/>
              </a:rPr>
              <a:t> </a:t>
            </a:r>
            <a:r>
              <a:rPr sz="1800" spc="-120" dirty="0">
                <a:solidFill>
                  <a:srgbClr val="E6481B"/>
                </a:solidFill>
                <a:latin typeface="Roboto"/>
                <a:cs typeface="Roboto"/>
              </a:rPr>
              <a:t>vuote</a:t>
            </a:r>
            <a:r>
              <a:rPr sz="1800" dirty="0">
                <a:solidFill>
                  <a:srgbClr val="E6481B"/>
                </a:solidFill>
                <a:latin typeface="Roboto Lt"/>
                <a:cs typeface="Roboto Lt"/>
              </a:rPr>
              <a:t>.</a:t>
            </a:r>
            <a:endParaRPr sz="1800">
              <a:latin typeface="Roboto Lt"/>
              <a:cs typeface="Roboto Lt"/>
            </a:endParaRPr>
          </a:p>
          <a:p>
            <a:pPr>
              <a:lnSpc>
                <a:spcPct val="100000"/>
              </a:lnSpc>
              <a:spcBef>
                <a:spcPts val="30"/>
              </a:spcBef>
            </a:pPr>
            <a:endParaRPr sz="1800">
              <a:latin typeface="Roboto Lt"/>
              <a:cs typeface="Roboto Lt"/>
            </a:endParaRPr>
          </a:p>
          <a:p>
            <a:pPr marL="12700">
              <a:lnSpc>
                <a:spcPct val="100000"/>
              </a:lnSpc>
            </a:pPr>
            <a:r>
              <a:rPr sz="1800" spc="-105" dirty="0">
                <a:latin typeface="Roboto Lt"/>
                <a:cs typeface="Roboto Lt"/>
              </a:rPr>
              <a:t>Questi</a:t>
            </a:r>
            <a:r>
              <a:rPr sz="1800" spc="-40" dirty="0">
                <a:latin typeface="Roboto Lt"/>
                <a:cs typeface="Roboto Lt"/>
              </a:rPr>
              <a:t> </a:t>
            </a:r>
            <a:r>
              <a:rPr sz="1800" spc="-95" dirty="0">
                <a:latin typeface="Roboto Lt"/>
                <a:cs typeface="Roboto Lt"/>
              </a:rPr>
              <a:t>prodotti</a:t>
            </a:r>
            <a:r>
              <a:rPr sz="1800" spc="-35" dirty="0">
                <a:latin typeface="Roboto Lt"/>
                <a:cs typeface="Roboto Lt"/>
              </a:rPr>
              <a:t> </a:t>
            </a:r>
            <a:r>
              <a:rPr sz="1800" spc="-130" dirty="0">
                <a:latin typeface="Roboto Lt"/>
                <a:cs typeface="Roboto Lt"/>
              </a:rPr>
              <a:t>sono</a:t>
            </a:r>
            <a:r>
              <a:rPr sz="1800" spc="-35" dirty="0">
                <a:latin typeface="Roboto Lt"/>
                <a:cs typeface="Roboto Lt"/>
              </a:rPr>
              <a:t> </a:t>
            </a:r>
            <a:r>
              <a:rPr sz="1800" spc="-130" dirty="0">
                <a:latin typeface="Roboto Lt"/>
                <a:cs typeface="Roboto Lt"/>
              </a:rPr>
              <a:t>ampiamente</a:t>
            </a:r>
            <a:r>
              <a:rPr sz="1800" spc="-40" dirty="0">
                <a:latin typeface="Roboto Lt"/>
                <a:cs typeface="Roboto Lt"/>
              </a:rPr>
              <a:t> </a:t>
            </a:r>
            <a:r>
              <a:rPr sz="1800" spc="-80" dirty="0">
                <a:latin typeface="Roboto Lt"/>
                <a:cs typeface="Roboto Lt"/>
              </a:rPr>
              <a:t>diffusi</a:t>
            </a:r>
            <a:r>
              <a:rPr sz="1800" spc="-35" dirty="0">
                <a:latin typeface="Roboto Lt"/>
                <a:cs typeface="Roboto Lt"/>
              </a:rPr>
              <a:t> </a:t>
            </a:r>
            <a:r>
              <a:rPr sz="1800" spc="-105" dirty="0">
                <a:latin typeface="Roboto Lt"/>
                <a:cs typeface="Roboto Lt"/>
              </a:rPr>
              <a:t>e</a:t>
            </a:r>
            <a:r>
              <a:rPr sz="1800" spc="-35" dirty="0">
                <a:latin typeface="Roboto Lt"/>
                <a:cs typeface="Roboto Lt"/>
              </a:rPr>
              <a:t> </a:t>
            </a:r>
            <a:r>
              <a:rPr sz="1800" spc="-125" dirty="0">
                <a:latin typeface="Roboto Lt"/>
                <a:cs typeface="Roboto Lt"/>
              </a:rPr>
              <a:t>a</a:t>
            </a:r>
            <a:r>
              <a:rPr sz="1800" spc="-40" dirty="0">
                <a:latin typeface="Roboto Lt"/>
                <a:cs typeface="Roboto Lt"/>
              </a:rPr>
              <a:t> </a:t>
            </a:r>
            <a:r>
              <a:rPr sz="1800" spc="-125" dirty="0">
                <a:latin typeface="Roboto Lt"/>
                <a:cs typeface="Roboto Lt"/>
              </a:rPr>
              <a:t>basso</a:t>
            </a:r>
            <a:r>
              <a:rPr sz="1800" spc="-35" dirty="0">
                <a:latin typeface="Roboto Lt"/>
                <a:cs typeface="Roboto Lt"/>
              </a:rPr>
              <a:t> </a:t>
            </a:r>
            <a:r>
              <a:rPr sz="1800" spc="-100" dirty="0">
                <a:latin typeface="Roboto Lt"/>
                <a:cs typeface="Roboto Lt"/>
              </a:rPr>
              <a:t>prezzo.</a:t>
            </a:r>
            <a:endParaRPr sz="180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5735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28182" y="1524000"/>
            <a:ext cx="4695825" cy="391160"/>
          </a:xfrm>
          <a:prstGeom prst="rect">
            <a:avLst/>
          </a:prstGeom>
        </p:spPr>
        <p:txBody>
          <a:bodyPr vert="horz" wrap="square" lIns="0" tIns="12700" rIns="0" bIns="0" rtlCol="0">
            <a:spAutoFit/>
          </a:bodyPr>
          <a:lstStyle/>
          <a:p>
            <a:pPr marL="12700">
              <a:lnSpc>
                <a:spcPct val="100000"/>
              </a:lnSpc>
              <a:spcBef>
                <a:spcPts val="100"/>
              </a:spcBef>
            </a:pPr>
            <a:r>
              <a:rPr spc="15" dirty="0"/>
              <a:t>Consumare</a:t>
            </a:r>
            <a:r>
              <a:rPr dirty="0"/>
              <a:t> </a:t>
            </a:r>
            <a:r>
              <a:rPr spc="5" dirty="0"/>
              <a:t>più</a:t>
            </a:r>
            <a:r>
              <a:rPr spc="10" dirty="0"/>
              <a:t> </a:t>
            </a:r>
            <a:r>
              <a:rPr spc="15" dirty="0"/>
              <a:t>cibi</a:t>
            </a:r>
            <a:r>
              <a:rPr dirty="0"/>
              <a:t> </a:t>
            </a:r>
            <a:r>
              <a:rPr spc="10" dirty="0"/>
              <a:t>di</a:t>
            </a:r>
            <a:r>
              <a:rPr spc="5" dirty="0"/>
              <a:t> </a:t>
            </a:r>
            <a:r>
              <a:rPr spc="20" dirty="0"/>
              <a:t>origine</a:t>
            </a:r>
            <a:r>
              <a:rPr dirty="0"/>
              <a:t> </a:t>
            </a:r>
            <a:r>
              <a:rPr spc="20" dirty="0"/>
              <a:t>vegetale</a:t>
            </a:r>
          </a:p>
        </p:txBody>
      </p:sp>
      <p:sp>
        <p:nvSpPr>
          <p:cNvPr id="3" name="object 3"/>
          <p:cNvSpPr txBox="1"/>
          <p:nvPr/>
        </p:nvSpPr>
        <p:spPr>
          <a:xfrm>
            <a:off x="1328182" y="2388260"/>
            <a:ext cx="6270625" cy="1854200"/>
          </a:xfrm>
          <a:prstGeom prst="rect">
            <a:avLst/>
          </a:prstGeom>
        </p:spPr>
        <p:txBody>
          <a:bodyPr vert="horz" wrap="square" lIns="0" tIns="12700" rIns="0" bIns="0" rtlCol="0">
            <a:spAutoFit/>
          </a:bodyPr>
          <a:lstStyle/>
          <a:p>
            <a:pPr marL="12700">
              <a:lnSpc>
                <a:spcPct val="100000"/>
              </a:lnSpc>
              <a:spcBef>
                <a:spcPts val="100"/>
              </a:spcBef>
            </a:pPr>
            <a:r>
              <a:rPr sz="2000" spc="-130" dirty="0">
                <a:latin typeface="Roboto Lt"/>
                <a:cs typeface="Roboto Lt"/>
              </a:rPr>
              <a:t>Basare</a:t>
            </a:r>
            <a:r>
              <a:rPr sz="2000" spc="-45" dirty="0">
                <a:latin typeface="Roboto Lt"/>
                <a:cs typeface="Roboto Lt"/>
              </a:rPr>
              <a:t> </a:t>
            </a:r>
            <a:r>
              <a:rPr sz="2000" spc="-55" dirty="0">
                <a:latin typeface="Roboto Lt"/>
                <a:cs typeface="Roboto Lt"/>
              </a:rPr>
              <a:t>l</a:t>
            </a:r>
            <a:r>
              <a:rPr sz="2000" spc="-120" dirty="0">
                <a:latin typeface="Roboto Lt"/>
                <a:cs typeface="Roboto Lt"/>
              </a:rPr>
              <a:t>a</a:t>
            </a:r>
            <a:r>
              <a:rPr sz="2000" spc="-45" dirty="0">
                <a:latin typeface="Roboto Lt"/>
                <a:cs typeface="Roboto Lt"/>
              </a:rPr>
              <a:t> </a:t>
            </a:r>
            <a:r>
              <a:rPr sz="2000" spc="-110" dirty="0">
                <a:latin typeface="Roboto Lt"/>
                <a:cs typeface="Roboto Lt"/>
              </a:rPr>
              <a:t>propri</a:t>
            </a:r>
            <a:r>
              <a:rPr sz="2000" spc="-130" dirty="0">
                <a:latin typeface="Roboto Lt"/>
                <a:cs typeface="Roboto Lt"/>
              </a:rPr>
              <a:t>a</a:t>
            </a:r>
            <a:r>
              <a:rPr sz="2000" spc="-40" dirty="0">
                <a:latin typeface="Roboto Lt"/>
                <a:cs typeface="Roboto Lt"/>
              </a:rPr>
              <a:t> </a:t>
            </a:r>
            <a:r>
              <a:rPr sz="2000" spc="-120" dirty="0">
                <a:latin typeface="Roboto Lt"/>
                <a:cs typeface="Roboto Lt"/>
              </a:rPr>
              <a:t>alimentazion</a:t>
            </a:r>
            <a:r>
              <a:rPr sz="2000" spc="-125" dirty="0">
                <a:latin typeface="Roboto Lt"/>
                <a:cs typeface="Roboto Lt"/>
              </a:rPr>
              <a:t>e</a:t>
            </a:r>
            <a:r>
              <a:rPr sz="2000" spc="-45" dirty="0">
                <a:latin typeface="Roboto Lt"/>
                <a:cs typeface="Roboto Lt"/>
              </a:rPr>
              <a:t> </a:t>
            </a:r>
            <a:r>
              <a:rPr sz="2000" spc="-105" dirty="0">
                <a:latin typeface="Roboto Lt"/>
                <a:cs typeface="Roboto Lt"/>
              </a:rPr>
              <a:t>su:</a:t>
            </a:r>
            <a:endParaRPr sz="2000">
              <a:latin typeface="Roboto Lt"/>
              <a:cs typeface="Roboto Lt"/>
            </a:endParaRPr>
          </a:p>
          <a:p>
            <a:pPr marL="12700">
              <a:lnSpc>
                <a:spcPct val="100000"/>
              </a:lnSpc>
            </a:pPr>
            <a:r>
              <a:rPr sz="2000" spc="-95" dirty="0">
                <a:latin typeface="Roboto Lt"/>
                <a:cs typeface="Roboto Lt"/>
              </a:rPr>
              <a:t>cereali</a:t>
            </a:r>
            <a:r>
              <a:rPr sz="2000" spc="-45" dirty="0">
                <a:latin typeface="Roboto Lt"/>
                <a:cs typeface="Roboto Lt"/>
              </a:rPr>
              <a:t> </a:t>
            </a:r>
            <a:r>
              <a:rPr sz="2000" spc="-85" dirty="0">
                <a:latin typeface="Roboto Lt"/>
                <a:cs typeface="Roboto Lt"/>
              </a:rPr>
              <a:t>integrali,</a:t>
            </a:r>
            <a:r>
              <a:rPr sz="2000" spc="-45" dirty="0">
                <a:latin typeface="Roboto Lt"/>
                <a:cs typeface="Roboto Lt"/>
              </a:rPr>
              <a:t> </a:t>
            </a:r>
            <a:r>
              <a:rPr sz="2000" spc="-105" dirty="0">
                <a:latin typeface="Roboto Lt"/>
                <a:cs typeface="Roboto Lt"/>
              </a:rPr>
              <a:t>legumi,frutta</a:t>
            </a:r>
            <a:r>
              <a:rPr sz="2000" spc="-45" dirty="0">
                <a:latin typeface="Roboto Lt"/>
                <a:cs typeface="Roboto Lt"/>
              </a:rPr>
              <a:t> </a:t>
            </a:r>
            <a:r>
              <a:rPr sz="2000" spc="-114" dirty="0">
                <a:latin typeface="Roboto Lt"/>
                <a:cs typeface="Roboto Lt"/>
              </a:rPr>
              <a:t>e</a:t>
            </a:r>
            <a:r>
              <a:rPr sz="2000" spc="-40" dirty="0">
                <a:latin typeface="Roboto Lt"/>
                <a:cs typeface="Roboto Lt"/>
              </a:rPr>
              <a:t> </a:t>
            </a:r>
            <a:r>
              <a:rPr sz="2000" spc="-125" dirty="0">
                <a:latin typeface="Roboto Lt"/>
                <a:cs typeface="Roboto Lt"/>
              </a:rPr>
              <a:t>verdura</a:t>
            </a:r>
            <a:r>
              <a:rPr sz="2000" spc="-40" dirty="0">
                <a:latin typeface="Roboto Lt"/>
                <a:cs typeface="Roboto Lt"/>
              </a:rPr>
              <a:t> </a:t>
            </a:r>
            <a:r>
              <a:rPr sz="2000" dirty="0">
                <a:latin typeface="Roboto Lt"/>
                <a:cs typeface="Roboto Lt"/>
              </a:rPr>
              <a:t>.</a:t>
            </a:r>
            <a:endParaRPr sz="2000">
              <a:latin typeface="Roboto Lt"/>
              <a:cs typeface="Roboto Lt"/>
            </a:endParaRPr>
          </a:p>
          <a:p>
            <a:pPr marL="12700" marR="5080">
              <a:lnSpc>
                <a:spcPct val="100000"/>
              </a:lnSpc>
            </a:pPr>
            <a:r>
              <a:rPr sz="2000" spc="-155" dirty="0">
                <a:latin typeface="Roboto Lt"/>
                <a:cs typeface="Roboto Lt"/>
              </a:rPr>
              <a:t>Sono</a:t>
            </a:r>
            <a:r>
              <a:rPr sz="2000" spc="-30" dirty="0">
                <a:latin typeface="Roboto Lt"/>
                <a:cs typeface="Roboto Lt"/>
              </a:rPr>
              <a:t> </a:t>
            </a:r>
            <a:r>
              <a:rPr sz="2000" spc="-140" dirty="0">
                <a:latin typeface="Roboto Lt"/>
                <a:cs typeface="Roboto Lt"/>
              </a:rPr>
              <a:t>raccomandate</a:t>
            </a:r>
            <a:r>
              <a:rPr sz="2000" spc="-30" dirty="0">
                <a:latin typeface="Roboto Lt"/>
                <a:cs typeface="Roboto Lt"/>
              </a:rPr>
              <a:t> </a:t>
            </a:r>
            <a:r>
              <a:rPr sz="2000" spc="-125" dirty="0">
                <a:latin typeface="Roboto Lt"/>
                <a:cs typeface="Roboto Lt"/>
              </a:rPr>
              <a:t>cinque</a:t>
            </a:r>
            <a:r>
              <a:rPr sz="2000" spc="-35" dirty="0">
                <a:latin typeface="Roboto Lt"/>
                <a:cs typeface="Roboto Lt"/>
              </a:rPr>
              <a:t> </a:t>
            </a:r>
            <a:r>
              <a:rPr sz="2000" spc="-110" dirty="0">
                <a:latin typeface="Roboto Lt"/>
                <a:cs typeface="Roboto Lt"/>
              </a:rPr>
              <a:t>porzioni</a:t>
            </a:r>
            <a:r>
              <a:rPr sz="2000" spc="-30" dirty="0">
                <a:latin typeface="Roboto Lt"/>
                <a:cs typeface="Roboto Lt"/>
              </a:rPr>
              <a:t> </a:t>
            </a:r>
            <a:r>
              <a:rPr sz="2000" spc="-90" dirty="0">
                <a:latin typeface="Roboto Lt"/>
                <a:cs typeface="Roboto Lt"/>
              </a:rPr>
              <a:t>al</a:t>
            </a:r>
            <a:r>
              <a:rPr sz="2000" spc="-35" dirty="0">
                <a:latin typeface="Roboto Lt"/>
                <a:cs typeface="Roboto Lt"/>
              </a:rPr>
              <a:t> </a:t>
            </a:r>
            <a:r>
              <a:rPr sz="2000" spc="-120" dirty="0">
                <a:latin typeface="Roboto Lt"/>
                <a:cs typeface="Roboto Lt"/>
              </a:rPr>
              <a:t>giorno</a:t>
            </a:r>
            <a:r>
              <a:rPr sz="2000" spc="-30" dirty="0">
                <a:latin typeface="Roboto Lt"/>
                <a:cs typeface="Roboto Lt"/>
              </a:rPr>
              <a:t> </a:t>
            </a:r>
            <a:r>
              <a:rPr sz="2000" spc="-90" dirty="0">
                <a:latin typeface="Roboto Lt"/>
                <a:cs typeface="Roboto Lt"/>
              </a:rPr>
              <a:t>di</a:t>
            </a:r>
            <a:r>
              <a:rPr sz="2000" spc="-35" dirty="0">
                <a:latin typeface="Roboto Lt"/>
                <a:cs typeface="Roboto Lt"/>
              </a:rPr>
              <a:t> </a:t>
            </a:r>
            <a:r>
              <a:rPr sz="2000" spc="-95" dirty="0">
                <a:latin typeface="Roboto Lt"/>
                <a:cs typeface="Roboto Lt"/>
              </a:rPr>
              <a:t>frutta</a:t>
            </a:r>
            <a:r>
              <a:rPr sz="2000" spc="-30" dirty="0">
                <a:latin typeface="Roboto Lt"/>
                <a:cs typeface="Roboto Lt"/>
              </a:rPr>
              <a:t> </a:t>
            </a:r>
            <a:r>
              <a:rPr sz="2000" spc="-114" dirty="0">
                <a:latin typeface="Roboto Lt"/>
                <a:cs typeface="Roboto Lt"/>
              </a:rPr>
              <a:t>e</a:t>
            </a:r>
            <a:r>
              <a:rPr sz="2000" spc="-35" dirty="0">
                <a:latin typeface="Roboto Lt"/>
                <a:cs typeface="Roboto Lt"/>
              </a:rPr>
              <a:t> </a:t>
            </a:r>
            <a:r>
              <a:rPr sz="2000" spc="-125" dirty="0">
                <a:latin typeface="Roboto Lt"/>
                <a:cs typeface="Roboto Lt"/>
              </a:rPr>
              <a:t>verdura </a:t>
            </a:r>
            <a:r>
              <a:rPr sz="2000" spc="-475" dirty="0">
                <a:latin typeface="Roboto Lt"/>
                <a:cs typeface="Roboto Lt"/>
              </a:rPr>
              <a:t> </a:t>
            </a:r>
            <a:r>
              <a:rPr sz="2000" spc="-110" dirty="0">
                <a:latin typeface="Roboto Lt"/>
                <a:cs typeface="Roboto Lt"/>
              </a:rPr>
              <a:t>(esclus</a:t>
            </a:r>
            <a:r>
              <a:rPr sz="2000" spc="-120" dirty="0">
                <a:latin typeface="Roboto Lt"/>
                <a:cs typeface="Roboto Lt"/>
              </a:rPr>
              <a:t>e</a:t>
            </a:r>
            <a:r>
              <a:rPr sz="2000" spc="-40" dirty="0">
                <a:latin typeface="Roboto Lt"/>
                <a:cs typeface="Roboto Lt"/>
              </a:rPr>
              <a:t> </a:t>
            </a:r>
            <a:r>
              <a:rPr sz="2000" spc="-55" dirty="0">
                <a:latin typeface="Roboto Lt"/>
                <a:cs typeface="Roboto Lt"/>
              </a:rPr>
              <a:t>l</a:t>
            </a:r>
            <a:r>
              <a:rPr sz="2000" spc="-105" dirty="0">
                <a:latin typeface="Roboto Lt"/>
                <a:cs typeface="Roboto Lt"/>
              </a:rPr>
              <a:t>e</a:t>
            </a:r>
            <a:r>
              <a:rPr sz="2000" spc="-45" dirty="0">
                <a:latin typeface="Roboto Lt"/>
                <a:cs typeface="Roboto Lt"/>
              </a:rPr>
              <a:t> </a:t>
            </a:r>
            <a:r>
              <a:rPr sz="2000" spc="-105" dirty="0">
                <a:latin typeface="Roboto Lt"/>
                <a:cs typeface="Roboto Lt"/>
              </a:rPr>
              <a:t>patate)</a:t>
            </a:r>
            <a:endParaRPr sz="2000">
              <a:latin typeface="Roboto Lt"/>
              <a:cs typeface="Roboto Lt"/>
            </a:endParaRPr>
          </a:p>
          <a:p>
            <a:pPr>
              <a:lnSpc>
                <a:spcPct val="100000"/>
              </a:lnSpc>
              <a:spcBef>
                <a:spcPts val="55"/>
              </a:spcBef>
            </a:pPr>
            <a:endParaRPr sz="1950">
              <a:latin typeface="Roboto Lt"/>
              <a:cs typeface="Roboto Lt"/>
            </a:endParaRPr>
          </a:p>
          <a:p>
            <a:pPr marL="12700">
              <a:lnSpc>
                <a:spcPct val="100000"/>
              </a:lnSpc>
              <a:spcBef>
                <a:spcPts val="5"/>
              </a:spcBef>
            </a:pPr>
            <a:r>
              <a:rPr sz="2000" spc="-130" dirty="0">
                <a:latin typeface="Roboto Lt"/>
                <a:cs typeface="Roboto Lt"/>
              </a:rPr>
              <a:t>Regol</a:t>
            </a:r>
            <a:r>
              <a:rPr sz="2000" spc="-135" dirty="0">
                <a:latin typeface="Roboto Lt"/>
                <a:cs typeface="Roboto Lt"/>
              </a:rPr>
              <a:t>a</a:t>
            </a:r>
            <a:r>
              <a:rPr sz="2000" spc="-45" dirty="0">
                <a:latin typeface="Roboto Lt"/>
                <a:cs typeface="Roboto Lt"/>
              </a:rPr>
              <a:t> </a:t>
            </a:r>
            <a:r>
              <a:rPr sz="2000" spc="-125" dirty="0">
                <a:latin typeface="Roboto Lt"/>
                <a:cs typeface="Roboto Lt"/>
              </a:rPr>
              <a:t>de</a:t>
            </a:r>
            <a:r>
              <a:rPr sz="2000" spc="-50" dirty="0">
                <a:latin typeface="Roboto Lt"/>
                <a:cs typeface="Roboto Lt"/>
              </a:rPr>
              <a:t>l</a:t>
            </a:r>
            <a:r>
              <a:rPr sz="2000" spc="-25" dirty="0">
                <a:latin typeface="Roboto Lt"/>
                <a:cs typeface="Roboto Lt"/>
              </a:rPr>
              <a:t> </a:t>
            </a:r>
            <a:r>
              <a:rPr sz="2000" i="1" spc="-100" dirty="0">
                <a:solidFill>
                  <a:srgbClr val="E6481B"/>
                </a:solidFill>
                <a:latin typeface="Roboto"/>
                <a:cs typeface="Roboto"/>
              </a:rPr>
              <a:t>«fiv</a:t>
            </a:r>
            <a:r>
              <a:rPr sz="2000" i="1" spc="-130" dirty="0">
                <a:solidFill>
                  <a:srgbClr val="E6481B"/>
                </a:solidFill>
                <a:latin typeface="Roboto"/>
                <a:cs typeface="Roboto"/>
              </a:rPr>
              <a:t>e</a:t>
            </a:r>
            <a:r>
              <a:rPr sz="2000" i="1" spc="-45" dirty="0">
                <a:solidFill>
                  <a:srgbClr val="E6481B"/>
                </a:solidFill>
                <a:latin typeface="Roboto"/>
                <a:cs typeface="Roboto"/>
              </a:rPr>
              <a:t> </a:t>
            </a:r>
            <a:r>
              <a:rPr sz="2000" i="1" spc="-165" dirty="0">
                <a:solidFill>
                  <a:srgbClr val="E6481B"/>
                </a:solidFill>
                <a:latin typeface="Roboto"/>
                <a:cs typeface="Roboto"/>
              </a:rPr>
              <a:t>a</a:t>
            </a:r>
            <a:r>
              <a:rPr sz="2000" i="1" spc="-50" dirty="0">
                <a:solidFill>
                  <a:srgbClr val="E6481B"/>
                </a:solidFill>
                <a:latin typeface="Roboto"/>
                <a:cs typeface="Roboto"/>
              </a:rPr>
              <a:t> </a:t>
            </a:r>
            <a:r>
              <a:rPr sz="2000" i="1" spc="-165" dirty="0">
                <a:solidFill>
                  <a:srgbClr val="E6481B"/>
                </a:solidFill>
                <a:latin typeface="Roboto"/>
                <a:cs typeface="Roboto"/>
              </a:rPr>
              <a:t>day»</a:t>
            </a:r>
            <a:endParaRPr sz="2000">
              <a:latin typeface="Roboto"/>
              <a:cs typeface="Roboto"/>
            </a:endParaRPr>
          </a:p>
        </p:txBody>
      </p:sp>
      <p:pic>
        <p:nvPicPr>
          <p:cNvPr id="4" name="object 4"/>
          <p:cNvPicPr/>
          <p:nvPr/>
        </p:nvPicPr>
        <p:blipFill>
          <a:blip r:embed="rId2" cstate="print"/>
          <a:stretch>
            <a:fillRect/>
          </a:stretch>
        </p:blipFill>
        <p:spPr>
          <a:xfrm>
            <a:off x="4270880" y="3876873"/>
            <a:ext cx="2414099" cy="1810499"/>
          </a:xfrm>
          <a:prstGeom prst="rect">
            <a:avLst/>
          </a:prstGeom>
        </p:spPr>
      </p:pic>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4" y="65913"/>
            <a:ext cx="5735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2125" y="1453955"/>
            <a:ext cx="5482590" cy="753110"/>
          </a:xfrm>
          <a:prstGeom prst="rect">
            <a:avLst/>
          </a:prstGeom>
        </p:spPr>
        <p:txBody>
          <a:bodyPr vert="horz" wrap="square" lIns="0" tIns="27940" rIns="0" bIns="0" rtlCol="0">
            <a:spAutoFit/>
          </a:bodyPr>
          <a:lstStyle/>
          <a:p>
            <a:pPr marL="12700" marR="5080">
              <a:lnSpc>
                <a:spcPts val="2850"/>
              </a:lnSpc>
              <a:spcBef>
                <a:spcPts val="220"/>
              </a:spcBef>
            </a:pPr>
            <a:r>
              <a:rPr spc="10" dirty="0"/>
              <a:t>Limitare </a:t>
            </a:r>
            <a:r>
              <a:rPr spc="15" dirty="0"/>
              <a:t>il </a:t>
            </a:r>
            <a:r>
              <a:rPr spc="5" dirty="0"/>
              <a:t>consumo</a:t>
            </a:r>
            <a:r>
              <a:rPr spc="10" dirty="0"/>
              <a:t> di</a:t>
            </a:r>
            <a:r>
              <a:rPr spc="15" dirty="0"/>
              <a:t> carni</a:t>
            </a:r>
            <a:r>
              <a:rPr spc="10" dirty="0"/>
              <a:t> </a:t>
            </a:r>
            <a:r>
              <a:rPr spc="25" dirty="0"/>
              <a:t>rosse,</a:t>
            </a:r>
            <a:r>
              <a:rPr spc="-110" dirty="0"/>
              <a:t> </a:t>
            </a:r>
            <a:r>
              <a:rPr spc="10" dirty="0"/>
              <a:t>lavorate </a:t>
            </a:r>
            <a:r>
              <a:rPr spc="50" dirty="0"/>
              <a:t>e </a:t>
            </a:r>
            <a:r>
              <a:rPr spc="-515" dirty="0"/>
              <a:t> </a:t>
            </a:r>
            <a:r>
              <a:rPr spc="15" dirty="0"/>
              <a:t>conservate</a:t>
            </a:r>
          </a:p>
        </p:txBody>
      </p:sp>
      <p:sp>
        <p:nvSpPr>
          <p:cNvPr id="3" name="object 3"/>
          <p:cNvSpPr txBox="1"/>
          <p:nvPr/>
        </p:nvSpPr>
        <p:spPr>
          <a:xfrm>
            <a:off x="1142125" y="2390452"/>
            <a:ext cx="6675120" cy="3757295"/>
          </a:xfrm>
          <a:prstGeom prst="rect">
            <a:avLst/>
          </a:prstGeom>
        </p:spPr>
        <p:txBody>
          <a:bodyPr vert="horz" wrap="square" lIns="0" tIns="12700" rIns="0" bIns="0" rtlCol="0">
            <a:spAutoFit/>
          </a:bodyPr>
          <a:lstStyle/>
          <a:p>
            <a:pPr marL="12700">
              <a:lnSpc>
                <a:spcPct val="100000"/>
              </a:lnSpc>
              <a:spcBef>
                <a:spcPts val="100"/>
              </a:spcBef>
            </a:pPr>
            <a:r>
              <a:rPr sz="1800" spc="-100" dirty="0">
                <a:latin typeface="Roboto Lt"/>
                <a:cs typeface="Roboto Lt"/>
              </a:rPr>
              <a:t>Si</a:t>
            </a:r>
            <a:r>
              <a:rPr sz="1800" spc="-35" dirty="0">
                <a:latin typeface="Roboto Lt"/>
                <a:cs typeface="Roboto Lt"/>
              </a:rPr>
              <a:t> </a:t>
            </a:r>
            <a:r>
              <a:rPr sz="1800" spc="-130" dirty="0">
                <a:latin typeface="Roboto Lt"/>
                <a:cs typeface="Roboto Lt"/>
              </a:rPr>
              <a:t>raccomanda</a:t>
            </a:r>
            <a:r>
              <a:rPr sz="1800" spc="-40" dirty="0">
                <a:latin typeface="Roboto Lt"/>
                <a:cs typeface="Roboto Lt"/>
              </a:rPr>
              <a:t> </a:t>
            </a:r>
            <a:r>
              <a:rPr sz="1800" spc="-80" dirty="0">
                <a:latin typeface="Roboto Lt"/>
                <a:cs typeface="Roboto Lt"/>
              </a:rPr>
              <a:t>di</a:t>
            </a:r>
            <a:r>
              <a:rPr sz="1800" spc="-20" dirty="0">
                <a:latin typeface="Roboto Lt"/>
                <a:cs typeface="Roboto Lt"/>
              </a:rPr>
              <a:t> </a:t>
            </a:r>
            <a:r>
              <a:rPr sz="1800" spc="-145" dirty="0">
                <a:latin typeface="Roboto"/>
                <a:cs typeface="Roboto"/>
              </a:rPr>
              <a:t>non</a:t>
            </a:r>
            <a:r>
              <a:rPr sz="1800" spc="-40" dirty="0">
                <a:latin typeface="Roboto"/>
                <a:cs typeface="Roboto"/>
              </a:rPr>
              <a:t> </a:t>
            </a:r>
            <a:r>
              <a:rPr sz="1800" spc="-120" dirty="0">
                <a:latin typeface="Roboto"/>
                <a:cs typeface="Roboto"/>
              </a:rPr>
              <a:t>superare</a:t>
            </a:r>
            <a:r>
              <a:rPr sz="1800" spc="-40" dirty="0">
                <a:latin typeface="Roboto"/>
                <a:cs typeface="Roboto"/>
              </a:rPr>
              <a:t> </a:t>
            </a:r>
            <a:r>
              <a:rPr sz="1800" spc="-130" dirty="0">
                <a:latin typeface="Roboto"/>
                <a:cs typeface="Roboto"/>
              </a:rPr>
              <a:t>500</a:t>
            </a:r>
            <a:r>
              <a:rPr sz="1800" spc="-40" dirty="0">
                <a:latin typeface="Roboto"/>
                <a:cs typeface="Roboto"/>
              </a:rPr>
              <a:t> </a:t>
            </a:r>
            <a:r>
              <a:rPr sz="1800" spc="-140" dirty="0">
                <a:latin typeface="Roboto"/>
                <a:cs typeface="Roboto"/>
              </a:rPr>
              <a:t>g</a:t>
            </a:r>
            <a:r>
              <a:rPr sz="1800" spc="-40" dirty="0">
                <a:latin typeface="Roboto"/>
                <a:cs typeface="Roboto"/>
              </a:rPr>
              <a:t> </a:t>
            </a:r>
            <a:r>
              <a:rPr sz="1800" spc="-90" dirty="0">
                <a:latin typeface="Roboto"/>
                <a:cs typeface="Roboto"/>
              </a:rPr>
              <a:t>di</a:t>
            </a:r>
            <a:r>
              <a:rPr sz="1800" spc="-40" dirty="0">
                <a:latin typeface="Roboto"/>
                <a:cs typeface="Roboto"/>
              </a:rPr>
              <a:t> </a:t>
            </a:r>
            <a:r>
              <a:rPr sz="1800" spc="-120" dirty="0">
                <a:latin typeface="Roboto"/>
                <a:cs typeface="Roboto"/>
              </a:rPr>
              <a:t>carne</a:t>
            </a:r>
            <a:r>
              <a:rPr sz="1800" spc="-40" dirty="0">
                <a:latin typeface="Roboto"/>
                <a:cs typeface="Roboto"/>
              </a:rPr>
              <a:t> </a:t>
            </a:r>
            <a:r>
              <a:rPr sz="1800" spc="-120" dirty="0">
                <a:latin typeface="Roboto"/>
                <a:cs typeface="Roboto"/>
              </a:rPr>
              <a:t>rossa</a:t>
            </a:r>
            <a:r>
              <a:rPr sz="1800" spc="-40" dirty="0">
                <a:latin typeface="Roboto"/>
                <a:cs typeface="Roboto"/>
              </a:rPr>
              <a:t> </a:t>
            </a:r>
            <a:r>
              <a:rPr sz="1800" spc="-85" dirty="0">
                <a:latin typeface="Roboto"/>
                <a:cs typeface="Roboto"/>
              </a:rPr>
              <a:t>alla</a:t>
            </a:r>
            <a:r>
              <a:rPr sz="1800" spc="-40" dirty="0">
                <a:latin typeface="Roboto"/>
                <a:cs typeface="Roboto"/>
              </a:rPr>
              <a:t> </a:t>
            </a:r>
            <a:r>
              <a:rPr sz="1800" spc="-105" dirty="0">
                <a:latin typeface="Roboto"/>
                <a:cs typeface="Roboto"/>
              </a:rPr>
              <a:t>settimana</a:t>
            </a:r>
            <a:r>
              <a:rPr sz="1800" spc="-105" dirty="0">
                <a:latin typeface="Roboto Lt"/>
                <a:cs typeface="Roboto Lt"/>
              </a:rPr>
              <a:t>,</a:t>
            </a:r>
            <a:endParaRPr sz="1800">
              <a:latin typeface="Roboto Lt"/>
              <a:cs typeface="Roboto Lt"/>
            </a:endParaRPr>
          </a:p>
          <a:p>
            <a:pPr marL="469900" indent="-287655">
              <a:lnSpc>
                <a:spcPct val="100000"/>
              </a:lnSpc>
              <a:spcBef>
                <a:spcPts val="15"/>
              </a:spcBef>
              <a:buChar char="-"/>
              <a:tabLst>
                <a:tab pos="469265" algn="l"/>
                <a:tab pos="469900" algn="l"/>
              </a:tabLst>
            </a:pP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35" dirty="0">
                <a:latin typeface="Roboto Lt"/>
                <a:cs typeface="Roboto Lt"/>
              </a:rPr>
              <a:t>consumar</a:t>
            </a:r>
            <a:r>
              <a:rPr sz="1800" spc="-120" dirty="0">
                <a:latin typeface="Roboto Lt"/>
                <a:cs typeface="Roboto Lt"/>
              </a:rPr>
              <a:t>e</a:t>
            </a:r>
            <a:r>
              <a:rPr sz="1800" spc="-40" dirty="0">
                <a:latin typeface="Roboto Lt"/>
                <a:cs typeface="Roboto Lt"/>
              </a:rPr>
              <a:t> </a:t>
            </a:r>
            <a:r>
              <a:rPr sz="1800" spc="-95" dirty="0">
                <a:latin typeface="Roboto Lt"/>
                <a:cs typeface="Roboto Lt"/>
              </a:rPr>
              <a:t>sol</a:t>
            </a:r>
            <a:r>
              <a:rPr sz="1800" spc="-114" dirty="0">
                <a:latin typeface="Roboto Lt"/>
                <a:cs typeface="Roboto Lt"/>
              </a:rPr>
              <a:t>o</a:t>
            </a:r>
            <a:r>
              <a:rPr sz="1800" spc="-40" dirty="0">
                <a:latin typeface="Roboto Lt"/>
                <a:cs typeface="Roboto Lt"/>
              </a:rPr>
              <a:t> </a:t>
            </a:r>
            <a:r>
              <a:rPr sz="1800" spc="-114" dirty="0">
                <a:latin typeface="Roboto Lt"/>
                <a:cs typeface="Roboto Lt"/>
              </a:rPr>
              <a:t>occasionalmente</a:t>
            </a:r>
            <a:r>
              <a:rPr sz="1800" spc="-40" dirty="0">
                <a:latin typeface="Roboto Lt"/>
                <a:cs typeface="Roboto Lt"/>
              </a:rPr>
              <a:t> </a:t>
            </a:r>
            <a:r>
              <a:rPr sz="1800" spc="-130" dirty="0">
                <a:latin typeface="Roboto Lt"/>
                <a:cs typeface="Roboto Lt"/>
              </a:rPr>
              <a:t>salum</a:t>
            </a:r>
            <a:r>
              <a:rPr sz="1800" spc="-55" dirty="0">
                <a:latin typeface="Roboto Lt"/>
                <a:cs typeface="Roboto Lt"/>
              </a:rPr>
              <a:t>i</a:t>
            </a:r>
            <a:r>
              <a:rPr sz="1800" spc="-40" dirty="0">
                <a:latin typeface="Roboto Lt"/>
                <a:cs typeface="Roboto Lt"/>
              </a:rPr>
              <a:t> </a:t>
            </a:r>
            <a:r>
              <a:rPr sz="1800" spc="-114" dirty="0">
                <a:latin typeface="Roboto Lt"/>
                <a:cs typeface="Roboto Lt"/>
              </a:rPr>
              <a:t>e</a:t>
            </a:r>
            <a:r>
              <a:rPr sz="1800" spc="-120" dirty="0">
                <a:latin typeface="Roboto Lt"/>
                <a:cs typeface="Roboto Lt"/>
              </a:rPr>
              <a:t>d</a:t>
            </a:r>
            <a:r>
              <a:rPr sz="1800" spc="-40" dirty="0">
                <a:latin typeface="Roboto Lt"/>
                <a:cs typeface="Roboto Lt"/>
              </a:rPr>
              <a:t> </a:t>
            </a:r>
            <a:r>
              <a:rPr sz="1800" spc="-95" dirty="0">
                <a:latin typeface="Roboto Lt"/>
                <a:cs typeface="Roboto Lt"/>
              </a:rPr>
              <a:t>insaccati;</a:t>
            </a:r>
            <a:endParaRPr sz="1800">
              <a:latin typeface="Roboto Lt"/>
              <a:cs typeface="Roboto Lt"/>
            </a:endParaRPr>
          </a:p>
          <a:p>
            <a:pPr marL="469900" indent="-287655">
              <a:lnSpc>
                <a:spcPct val="100000"/>
              </a:lnSpc>
              <a:spcBef>
                <a:spcPts val="15"/>
              </a:spcBef>
              <a:buChar char="-"/>
              <a:tabLst>
                <a:tab pos="469265" algn="l"/>
                <a:tab pos="469900" algn="l"/>
              </a:tabLst>
            </a:pP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90" dirty="0">
                <a:latin typeface="Roboto Lt"/>
                <a:cs typeface="Roboto Lt"/>
              </a:rPr>
              <a:t>evitar</a:t>
            </a:r>
            <a:r>
              <a:rPr sz="1800" spc="-105" dirty="0">
                <a:latin typeface="Roboto Lt"/>
                <a:cs typeface="Roboto Lt"/>
              </a:rPr>
              <a:t>e</a:t>
            </a:r>
            <a:r>
              <a:rPr sz="1800" spc="-40" dirty="0">
                <a:latin typeface="Roboto Lt"/>
                <a:cs typeface="Roboto Lt"/>
              </a:rPr>
              <a:t> </a:t>
            </a:r>
            <a:r>
              <a:rPr sz="1800" spc="-110" dirty="0">
                <a:latin typeface="Roboto Lt"/>
                <a:cs typeface="Roboto Lt"/>
              </a:rPr>
              <a:t>carn</a:t>
            </a:r>
            <a:r>
              <a:rPr sz="1800" spc="-50" dirty="0">
                <a:latin typeface="Roboto Lt"/>
                <a:cs typeface="Roboto Lt"/>
              </a:rPr>
              <a:t>i</a:t>
            </a:r>
            <a:r>
              <a:rPr sz="1800" spc="-40" dirty="0">
                <a:latin typeface="Roboto Lt"/>
                <a:cs typeface="Roboto Lt"/>
              </a:rPr>
              <a:t> </a:t>
            </a:r>
            <a:r>
              <a:rPr sz="1800" spc="-110" dirty="0">
                <a:latin typeface="Roboto Lt"/>
                <a:cs typeface="Roboto Lt"/>
              </a:rPr>
              <a:t>processate</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110" dirty="0">
                <a:latin typeface="Roboto Lt"/>
                <a:cs typeface="Roboto Lt"/>
              </a:rPr>
              <a:t>conservate</a:t>
            </a:r>
            <a:endParaRPr sz="1800">
              <a:latin typeface="Roboto Lt"/>
              <a:cs typeface="Roboto Lt"/>
            </a:endParaRPr>
          </a:p>
          <a:p>
            <a:pPr>
              <a:lnSpc>
                <a:spcPct val="100000"/>
              </a:lnSpc>
              <a:spcBef>
                <a:spcPts val="55"/>
              </a:spcBef>
            </a:pPr>
            <a:endParaRPr sz="2700">
              <a:latin typeface="Roboto Lt"/>
              <a:cs typeface="Roboto Lt"/>
            </a:endParaRPr>
          </a:p>
          <a:p>
            <a:pPr marL="12700" marR="38100">
              <a:lnSpc>
                <a:spcPct val="100699"/>
              </a:lnSpc>
              <a:spcBef>
                <a:spcPts val="5"/>
              </a:spcBef>
            </a:pPr>
            <a:r>
              <a:rPr sz="1800" spc="-50" dirty="0">
                <a:latin typeface="Roboto Lt"/>
                <a:cs typeface="Roboto Lt"/>
              </a:rPr>
              <a:t>I </a:t>
            </a:r>
            <a:r>
              <a:rPr sz="1800" spc="-75" dirty="0">
                <a:latin typeface="Roboto Lt"/>
                <a:cs typeface="Roboto Lt"/>
              </a:rPr>
              <a:t>fattori </a:t>
            </a:r>
            <a:r>
              <a:rPr sz="1800" spc="-80" dirty="0">
                <a:latin typeface="Roboto Lt"/>
                <a:cs typeface="Roboto Lt"/>
              </a:rPr>
              <a:t>di </a:t>
            </a:r>
            <a:r>
              <a:rPr sz="1800" spc="-95" dirty="0">
                <a:latin typeface="Roboto Lt"/>
                <a:cs typeface="Roboto Lt"/>
              </a:rPr>
              <a:t>rischio</a:t>
            </a:r>
            <a:r>
              <a:rPr sz="1800" spc="245" dirty="0">
                <a:latin typeface="Roboto Lt"/>
                <a:cs typeface="Roboto Lt"/>
              </a:rPr>
              <a:t> </a:t>
            </a:r>
            <a:r>
              <a:rPr sz="1800" spc="-105" dirty="0">
                <a:latin typeface="Roboto Lt"/>
                <a:cs typeface="Roboto Lt"/>
              </a:rPr>
              <a:t>tumorali</a:t>
            </a:r>
            <a:r>
              <a:rPr sz="1800" spc="229" dirty="0">
                <a:latin typeface="Roboto Lt"/>
                <a:cs typeface="Roboto Lt"/>
              </a:rPr>
              <a:t> </a:t>
            </a:r>
            <a:r>
              <a:rPr sz="1800" spc="-130" dirty="0">
                <a:latin typeface="Roboto Lt"/>
                <a:cs typeface="Roboto Lt"/>
              </a:rPr>
              <a:t>sono</a:t>
            </a:r>
            <a:r>
              <a:rPr sz="1800" spc="175" dirty="0">
                <a:latin typeface="Roboto Lt"/>
                <a:cs typeface="Roboto Lt"/>
              </a:rPr>
              <a:t> </a:t>
            </a:r>
            <a:r>
              <a:rPr sz="1800" spc="-85" dirty="0">
                <a:latin typeface="Roboto Lt"/>
                <a:cs typeface="Roboto Lt"/>
              </a:rPr>
              <a:t>legati </a:t>
            </a:r>
            <a:r>
              <a:rPr sz="1800" spc="-95" dirty="0">
                <a:latin typeface="Roboto Lt"/>
                <a:cs typeface="Roboto Lt"/>
              </a:rPr>
              <a:t>sia</a:t>
            </a:r>
            <a:r>
              <a:rPr sz="1800" spc="250" dirty="0">
                <a:latin typeface="Roboto Lt"/>
                <a:cs typeface="Roboto Lt"/>
              </a:rPr>
              <a:t> </a:t>
            </a:r>
            <a:r>
              <a:rPr sz="1800" spc="-80" dirty="0">
                <a:latin typeface="Roboto Lt"/>
                <a:cs typeface="Roboto Lt"/>
              </a:rPr>
              <a:t>al </a:t>
            </a:r>
            <a:r>
              <a:rPr sz="1800" spc="-130" dirty="0">
                <a:latin typeface="Roboto Lt"/>
                <a:cs typeface="Roboto Lt"/>
              </a:rPr>
              <a:t>metodo</a:t>
            </a:r>
            <a:r>
              <a:rPr sz="1800" spc="175" dirty="0">
                <a:latin typeface="Roboto Lt"/>
                <a:cs typeface="Roboto Lt"/>
              </a:rPr>
              <a:t> </a:t>
            </a:r>
            <a:r>
              <a:rPr sz="1800" spc="-80" dirty="0">
                <a:latin typeface="Roboto Lt"/>
                <a:cs typeface="Roboto Lt"/>
              </a:rPr>
              <a:t>di </a:t>
            </a:r>
            <a:r>
              <a:rPr sz="1800" spc="-114" dirty="0">
                <a:latin typeface="Roboto Lt"/>
                <a:cs typeface="Roboto Lt"/>
              </a:rPr>
              <a:t>conservazione </a:t>
            </a:r>
            <a:r>
              <a:rPr sz="1800" spc="-110" dirty="0">
                <a:latin typeface="Roboto Lt"/>
                <a:cs typeface="Roboto Lt"/>
              </a:rPr>
              <a:t> </a:t>
            </a:r>
            <a:r>
              <a:rPr sz="1800" spc="-75" dirty="0">
                <a:latin typeface="Roboto Lt"/>
                <a:cs typeface="Roboto Lt"/>
              </a:rPr>
              <a:t>(sale,</a:t>
            </a:r>
            <a:r>
              <a:rPr sz="1800" spc="-30" dirty="0">
                <a:latin typeface="Roboto Lt"/>
                <a:cs typeface="Roboto Lt"/>
              </a:rPr>
              <a:t> </a:t>
            </a:r>
            <a:r>
              <a:rPr sz="1800" spc="-100" dirty="0">
                <a:latin typeface="Roboto Lt"/>
                <a:cs typeface="Roboto Lt"/>
              </a:rPr>
              <a:t>affumicatura,</a:t>
            </a:r>
            <a:r>
              <a:rPr sz="1800" spc="-35" dirty="0">
                <a:latin typeface="Roboto Lt"/>
                <a:cs typeface="Roboto Lt"/>
              </a:rPr>
              <a:t> </a:t>
            </a:r>
            <a:r>
              <a:rPr sz="1800" spc="-100" dirty="0">
                <a:latin typeface="Roboto Lt"/>
                <a:cs typeface="Roboto Lt"/>
              </a:rPr>
              <a:t>conservanti,</a:t>
            </a:r>
            <a:r>
              <a:rPr sz="1800" spc="-30" dirty="0">
                <a:latin typeface="Roboto Lt"/>
                <a:cs typeface="Roboto Lt"/>
              </a:rPr>
              <a:t> </a:t>
            </a:r>
            <a:r>
              <a:rPr sz="1800" spc="-80" dirty="0">
                <a:latin typeface="Roboto Lt"/>
                <a:cs typeface="Roboto Lt"/>
              </a:rPr>
              <a:t>coloranti),</a:t>
            </a:r>
            <a:r>
              <a:rPr sz="1800" spc="-35" dirty="0">
                <a:latin typeface="Roboto Lt"/>
                <a:cs typeface="Roboto Lt"/>
              </a:rPr>
              <a:t> </a:t>
            </a:r>
            <a:r>
              <a:rPr sz="1800" spc="-95" dirty="0">
                <a:latin typeface="Roboto Lt"/>
                <a:cs typeface="Roboto Lt"/>
              </a:rPr>
              <a:t>sia</a:t>
            </a:r>
            <a:r>
              <a:rPr sz="1800" spc="-30" dirty="0">
                <a:latin typeface="Roboto Lt"/>
                <a:cs typeface="Roboto Lt"/>
              </a:rPr>
              <a:t> </a:t>
            </a:r>
            <a:r>
              <a:rPr sz="1800" spc="-80" dirty="0">
                <a:latin typeface="Roboto Lt"/>
                <a:cs typeface="Roboto Lt"/>
              </a:rPr>
              <a:t>al</a:t>
            </a:r>
            <a:r>
              <a:rPr sz="1800" spc="-35" dirty="0">
                <a:latin typeface="Roboto Lt"/>
                <a:cs typeface="Roboto Lt"/>
              </a:rPr>
              <a:t> </a:t>
            </a:r>
            <a:r>
              <a:rPr sz="1800" spc="-114" dirty="0">
                <a:latin typeface="Roboto Lt"/>
                <a:cs typeface="Roboto Lt"/>
              </a:rPr>
              <a:t>contenuto</a:t>
            </a:r>
            <a:r>
              <a:rPr sz="1800" spc="-30" dirty="0">
                <a:latin typeface="Roboto Lt"/>
                <a:cs typeface="Roboto Lt"/>
              </a:rPr>
              <a:t> </a:t>
            </a:r>
            <a:r>
              <a:rPr sz="1800" spc="-80" dirty="0">
                <a:latin typeface="Roboto Lt"/>
                <a:cs typeface="Roboto Lt"/>
              </a:rPr>
              <a:t>di</a:t>
            </a:r>
            <a:r>
              <a:rPr sz="1800" spc="95" dirty="0">
                <a:latin typeface="Roboto Lt"/>
                <a:cs typeface="Roboto Lt"/>
              </a:rPr>
              <a:t> </a:t>
            </a:r>
            <a:r>
              <a:rPr sz="1800" spc="-110" dirty="0">
                <a:solidFill>
                  <a:srgbClr val="E6481B"/>
                </a:solidFill>
                <a:latin typeface="Roboto"/>
                <a:cs typeface="Roboto"/>
              </a:rPr>
              <a:t>grassi</a:t>
            </a:r>
            <a:r>
              <a:rPr sz="1800" spc="-35" dirty="0">
                <a:solidFill>
                  <a:srgbClr val="E6481B"/>
                </a:solidFill>
                <a:latin typeface="Roboto"/>
                <a:cs typeface="Roboto"/>
              </a:rPr>
              <a:t> </a:t>
            </a:r>
            <a:r>
              <a:rPr sz="1800" spc="-110" dirty="0">
                <a:solidFill>
                  <a:srgbClr val="E6481B"/>
                </a:solidFill>
                <a:latin typeface="Roboto"/>
                <a:cs typeface="Roboto"/>
              </a:rPr>
              <a:t>saturi</a:t>
            </a:r>
            <a:endParaRPr sz="1800">
              <a:latin typeface="Roboto"/>
              <a:cs typeface="Roboto"/>
            </a:endParaRPr>
          </a:p>
          <a:p>
            <a:pPr>
              <a:lnSpc>
                <a:spcPct val="100000"/>
              </a:lnSpc>
              <a:spcBef>
                <a:spcPts val="25"/>
              </a:spcBef>
            </a:pPr>
            <a:endParaRPr sz="1800">
              <a:latin typeface="Roboto"/>
              <a:cs typeface="Roboto"/>
            </a:endParaRPr>
          </a:p>
          <a:p>
            <a:pPr marL="12700">
              <a:lnSpc>
                <a:spcPct val="100000"/>
              </a:lnSpc>
              <a:spcBef>
                <a:spcPts val="5"/>
              </a:spcBef>
            </a:pPr>
            <a:r>
              <a:rPr sz="1800" spc="-110" dirty="0">
                <a:latin typeface="Roboto Lt"/>
                <a:cs typeface="Roboto Lt"/>
              </a:rPr>
              <a:t>Per</a:t>
            </a:r>
            <a:r>
              <a:rPr sz="1800" spc="-35" dirty="0">
                <a:latin typeface="Roboto Lt"/>
                <a:cs typeface="Roboto Lt"/>
              </a:rPr>
              <a:t> </a:t>
            </a:r>
            <a:r>
              <a:rPr sz="1800" spc="-100" dirty="0">
                <a:latin typeface="Roboto Lt"/>
                <a:cs typeface="Roboto Lt"/>
              </a:rPr>
              <a:t>soddisfare</a:t>
            </a:r>
            <a:r>
              <a:rPr sz="1800" spc="-40" dirty="0">
                <a:latin typeface="Roboto Lt"/>
                <a:cs typeface="Roboto Lt"/>
              </a:rPr>
              <a:t> </a:t>
            </a:r>
            <a:r>
              <a:rPr sz="1800" spc="-35" dirty="0">
                <a:latin typeface="Roboto Lt"/>
                <a:cs typeface="Roboto Lt"/>
              </a:rPr>
              <a:t>il</a:t>
            </a:r>
            <a:r>
              <a:rPr sz="1800" spc="-40" dirty="0">
                <a:latin typeface="Roboto Lt"/>
                <a:cs typeface="Roboto Lt"/>
              </a:rPr>
              <a:t> </a:t>
            </a:r>
            <a:r>
              <a:rPr sz="1800" spc="-110" dirty="0">
                <a:latin typeface="Roboto Lt"/>
                <a:cs typeface="Roboto Lt"/>
              </a:rPr>
              <a:t>fabbisogno</a:t>
            </a:r>
            <a:r>
              <a:rPr sz="1800" spc="-40" dirty="0">
                <a:latin typeface="Roboto Lt"/>
                <a:cs typeface="Roboto Lt"/>
              </a:rPr>
              <a:t> </a:t>
            </a:r>
            <a:r>
              <a:rPr sz="1800" spc="-100" dirty="0">
                <a:latin typeface="Roboto Lt"/>
                <a:cs typeface="Roboto Lt"/>
              </a:rPr>
              <a:t>proteico</a:t>
            </a:r>
            <a:r>
              <a:rPr sz="1800" spc="-40" dirty="0">
                <a:latin typeface="Roboto Lt"/>
                <a:cs typeface="Roboto Lt"/>
              </a:rPr>
              <a:t> </a:t>
            </a:r>
            <a:r>
              <a:rPr sz="1800" spc="-20" dirty="0">
                <a:latin typeface="Roboto Lt"/>
                <a:cs typeface="Roboto Lt"/>
              </a:rPr>
              <a:t>:</a:t>
            </a:r>
            <a:r>
              <a:rPr sz="1800" spc="-40" dirty="0">
                <a:latin typeface="Roboto Lt"/>
                <a:cs typeface="Roboto Lt"/>
              </a:rPr>
              <a:t> </a:t>
            </a:r>
            <a:r>
              <a:rPr sz="1800" spc="-90" dirty="0">
                <a:latin typeface="Roboto Lt"/>
                <a:cs typeface="Roboto Lt"/>
              </a:rPr>
              <a:t>fare</a:t>
            </a:r>
            <a:r>
              <a:rPr sz="1800" spc="-35" dirty="0">
                <a:latin typeface="Roboto Lt"/>
                <a:cs typeface="Roboto Lt"/>
              </a:rPr>
              <a:t> </a:t>
            </a:r>
            <a:r>
              <a:rPr sz="1800" spc="-95" dirty="0">
                <a:latin typeface="Roboto Lt"/>
                <a:cs typeface="Roboto Lt"/>
              </a:rPr>
              <a:t>ricorso</a:t>
            </a:r>
            <a:r>
              <a:rPr sz="1800" spc="-40" dirty="0">
                <a:latin typeface="Roboto Lt"/>
                <a:cs typeface="Roboto Lt"/>
              </a:rPr>
              <a:t> </a:t>
            </a:r>
            <a:r>
              <a:rPr sz="1800" spc="-125" dirty="0">
                <a:latin typeface="Roboto Lt"/>
                <a:cs typeface="Roboto Lt"/>
              </a:rPr>
              <a:t>anche</a:t>
            </a:r>
            <a:r>
              <a:rPr sz="1800" spc="-40" dirty="0">
                <a:latin typeface="Roboto Lt"/>
                <a:cs typeface="Roboto Lt"/>
              </a:rPr>
              <a:t> </a:t>
            </a:r>
            <a:r>
              <a:rPr sz="1800" spc="-125" dirty="0">
                <a:latin typeface="Roboto Lt"/>
                <a:cs typeface="Roboto Lt"/>
              </a:rPr>
              <a:t>ad</a:t>
            </a:r>
            <a:r>
              <a:rPr sz="1800" spc="-40" dirty="0">
                <a:latin typeface="Roboto Lt"/>
                <a:cs typeface="Roboto Lt"/>
              </a:rPr>
              <a:t> </a:t>
            </a:r>
            <a:r>
              <a:rPr sz="1800" spc="-85" dirty="0">
                <a:latin typeface="Roboto Lt"/>
                <a:cs typeface="Roboto Lt"/>
              </a:rPr>
              <a:t>altre</a:t>
            </a:r>
            <a:r>
              <a:rPr sz="1800" spc="-40" dirty="0">
                <a:latin typeface="Roboto Lt"/>
                <a:cs typeface="Roboto Lt"/>
              </a:rPr>
              <a:t> </a:t>
            </a:r>
            <a:r>
              <a:rPr sz="1800" spc="-85" dirty="0">
                <a:latin typeface="Roboto Lt"/>
                <a:cs typeface="Roboto Lt"/>
              </a:rPr>
              <a:t>fonti</a:t>
            </a:r>
            <a:endParaRPr sz="1800">
              <a:latin typeface="Roboto Lt"/>
              <a:cs typeface="Roboto Lt"/>
            </a:endParaRPr>
          </a:p>
          <a:p>
            <a:pPr marL="12700">
              <a:lnSpc>
                <a:spcPct val="100000"/>
              </a:lnSpc>
              <a:spcBef>
                <a:spcPts val="15"/>
              </a:spcBef>
            </a:pPr>
            <a:r>
              <a:rPr sz="1800" spc="-110" dirty="0">
                <a:solidFill>
                  <a:srgbClr val="E6481B"/>
                </a:solidFill>
                <a:latin typeface="Roboto"/>
                <a:cs typeface="Roboto"/>
              </a:rPr>
              <a:t>proteiche</a:t>
            </a:r>
            <a:r>
              <a:rPr sz="1800" spc="-35" dirty="0">
                <a:solidFill>
                  <a:srgbClr val="E6481B"/>
                </a:solidFill>
                <a:latin typeface="Roboto"/>
                <a:cs typeface="Roboto"/>
              </a:rPr>
              <a:t> </a:t>
            </a:r>
            <a:r>
              <a:rPr sz="1800" spc="-80" dirty="0">
                <a:latin typeface="Roboto Lt"/>
                <a:cs typeface="Roboto Lt"/>
              </a:rPr>
              <a:t>di</a:t>
            </a:r>
            <a:r>
              <a:rPr sz="1800" spc="-30" dirty="0">
                <a:latin typeface="Roboto Lt"/>
                <a:cs typeface="Roboto Lt"/>
              </a:rPr>
              <a:t> </a:t>
            </a:r>
            <a:r>
              <a:rPr sz="1800" spc="-95" dirty="0">
                <a:latin typeface="Roboto Lt"/>
                <a:cs typeface="Roboto Lt"/>
              </a:rPr>
              <a:t>origine</a:t>
            </a:r>
            <a:r>
              <a:rPr sz="1800" spc="-30" dirty="0">
                <a:latin typeface="Roboto Lt"/>
                <a:cs typeface="Roboto Lt"/>
              </a:rPr>
              <a:t> </a:t>
            </a:r>
            <a:r>
              <a:rPr sz="1800" spc="-114" dirty="0">
                <a:latin typeface="Roboto Lt"/>
                <a:cs typeface="Roboto Lt"/>
              </a:rPr>
              <a:t>animale</a:t>
            </a:r>
            <a:r>
              <a:rPr sz="1800" spc="-30" dirty="0">
                <a:latin typeface="Roboto Lt"/>
                <a:cs typeface="Roboto Lt"/>
              </a:rPr>
              <a:t> </a:t>
            </a:r>
            <a:r>
              <a:rPr sz="1800" spc="-105" dirty="0">
                <a:latin typeface="Roboto Lt"/>
                <a:cs typeface="Roboto Lt"/>
              </a:rPr>
              <a:t>(carne</a:t>
            </a:r>
            <a:r>
              <a:rPr sz="1800" spc="-25" dirty="0">
                <a:latin typeface="Roboto Lt"/>
                <a:cs typeface="Roboto Lt"/>
              </a:rPr>
              <a:t> </a:t>
            </a:r>
            <a:r>
              <a:rPr sz="1800" spc="-100" dirty="0">
                <a:latin typeface="Roboto Lt"/>
                <a:cs typeface="Roboto Lt"/>
              </a:rPr>
              <a:t>bianca,</a:t>
            </a:r>
            <a:r>
              <a:rPr sz="1800" spc="-30" dirty="0">
                <a:latin typeface="Roboto Lt"/>
                <a:cs typeface="Roboto Lt"/>
              </a:rPr>
              <a:t> </a:t>
            </a:r>
            <a:r>
              <a:rPr sz="1800" spc="-100" dirty="0">
                <a:latin typeface="Roboto Lt"/>
                <a:cs typeface="Roboto Lt"/>
              </a:rPr>
              <a:t>pesce,</a:t>
            </a:r>
            <a:r>
              <a:rPr sz="1800" spc="-30" dirty="0">
                <a:latin typeface="Roboto Lt"/>
                <a:cs typeface="Roboto Lt"/>
              </a:rPr>
              <a:t> </a:t>
            </a:r>
            <a:r>
              <a:rPr sz="1800" spc="-114" dirty="0">
                <a:latin typeface="Roboto Lt"/>
                <a:cs typeface="Roboto Lt"/>
              </a:rPr>
              <a:t>uova)</a:t>
            </a:r>
            <a:r>
              <a:rPr sz="1800" spc="-30" dirty="0">
                <a:latin typeface="Roboto Lt"/>
                <a:cs typeface="Roboto Lt"/>
              </a:rPr>
              <a:t> </a:t>
            </a:r>
            <a:r>
              <a:rPr sz="1800" spc="-105" dirty="0">
                <a:latin typeface="Roboto Lt"/>
                <a:cs typeface="Roboto Lt"/>
              </a:rPr>
              <a:t>e</a:t>
            </a:r>
            <a:r>
              <a:rPr sz="1800" spc="-30" dirty="0">
                <a:latin typeface="Roboto Lt"/>
                <a:cs typeface="Roboto Lt"/>
              </a:rPr>
              <a:t> </a:t>
            </a:r>
            <a:r>
              <a:rPr sz="1800" spc="-100" dirty="0">
                <a:latin typeface="Roboto Lt"/>
                <a:cs typeface="Roboto Lt"/>
              </a:rPr>
              <a:t>vegetale</a:t>
            </a:r>
            <a:r>
              <a:rPr sz="1800" spc="-30" dirty="0">
                <a:latin typeface="Roboto Lt"/>
                <a:cs typeface="Roboto Lt"/>
              </a:rPr>
              <a:t> </a:t>
            </a:r>
            <a:r>
              <a:rPr sz="1800" spc="-100" dirty="0">
                <a:latin typeface="Roboto Lt"/>
                <a:cs typeface="Roboto Lt"/>
              </a:rPr>
              <a:t>(legumi)</a:t>
            </a:r>
            <a:endParaRPr sz="1800">
              <a:latin typeface="Roboto Lt"/>
              <a:cs typeface="Roboto Lt"/>
            </a:endParaRPr>
          </a:p>
          <a:p>
            <a:pPr>
              <a:lnSpc>
                <a:spcPct val="100000"/>
              </a:lnSpc>
              <a:spcBef>
                <a:spcPts val="10"/>
              </a:spcBef>
            </a:pPr>
            <a:endParaRPr sz="1800">
              <a:latin typeface="Roboto Lt"/>
              <a:cs typeface="Roboto Lt"/>
            </a:endParaRPr>
          </a:p>
          <a:p>
            <a:pPr marL="12700" marR="324485">
              <a:lnSpc>
                <a:spcPct val="100699"/>
              </a:lnSpc>
            </a:pPr>
            <a:r>
              <a:rPr sz="1800" spc="-130" dirty="0">
                <a:latin typeface="Roboto Lt"/>
                <a:cs typeface="Roboto Lt"/>
              </a:rPr>
              <a:t>Pe</a:t>
            </a:r>
            <a:r>
              <a:rPr sz="1800" spc="-75" dirty="0">
                <a:latin typeface="Roboto Lt"/>
                <a:cs typeface="Roboto Lt"/>
              </a:rPr>
              <a:t>r</a:t>
            </a:r>
            <a:r>
              <a:rPr sz="1800" spc="-35" dirty="0">
                <a:latin typeface="Roboto Lt"/>
                <a:cs typeface="Roboto Lt"/>
              </a:rPr>
              <a:t> </a:t>
            </a:r>
            <a:r>
              <a:rPr sz="1800" spc="-100" dirty="0">
                <a:latin typeface="Roboto Lt"/>
                <a:cs typeface="Roboto Lt"/>
              </a:rPr>
              <a:t>soddisfar</a:t>
            </a:r>
            <a:r>
              <a:rPr sz="1800" spc="-110" dirty="0">
                <a:latin typeface="Roboto Lt"/>
                <a:cs typeface="Roboto Lt"/>
              </a:rPr>
              <a:t>e</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110" dirty="0">
                <a:latin typeface="Roboto Lt"/>
                <a:cs typeface="Roboto Lt"/>
              </a:rPr>
              <a:t>fabbisogn</a:t>
            </a:r>
            <a:r>
              <a:rPr sz="1800" spc="-120" dirty="0">
                <a:latin typeface="Roboto Lt"/>
                <a:cs typeface="Roboto Lt"/>
              </a:rPr>
              <a:t>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5" dirty="0">
                <a:latin typeface="Roboto Lt"/>
                <a:cs typeface="Roboto Lt"/>
              </a:rPr>
              <a:t> </a:t>
            </a:r>
            <a:r>
              <a:rPr sz="1800" spc="-80" dirty="0">
                <a:solidFill>
                  <a:srgbClr val="E6481B"/>
                </a:solidFill>
                <a:latin typeface="Roboto"/>
                <a:cs typeface="Roboto"/>
              </a:rPr>
              <a:t>ferr</a:t>
            </a:r>
            <a:r>
              <a:rPr sz="1800" spc="-110" dirty="0">
                <a:solidFill>
                  <a:srgbClr val="E6481B"/>
                </a:solidFill>
                <a:latin typeface="Roboto"/>
                <a:cs typeface="Roboto"/>
              </a:rPr>
              <a:t>o</a:t>
            </a:r>
            <a:r>
              <a:rPr sz="1800" spc="-20" dirty="0">
                <a:latin typeface="Roboto Lt"/>
                <a:cs typeface="Roboto Lt"/>
              </a:rPr>
              <a:t>:</a:t>
            </a:r>
            <a:r>
              <a:rPr sz="1800" spc="-40" dirty="0">
                <a:latin typeface="Roboto Lt"/>
                <a:cs typeface="Roboto Lt"/>
              </a:rPr>
              <a:t> </a:t>
            </a:r>
            <a:r>
              <a:rPr sz="1800" spc="-85" dirty="0">
                <a:latin typeface="Roboto Lt"/>
                <a:cs typeface="Roboto Lt"/>
              </a:rPr>
              <a:t>utilizzar</a:t>
            </a:r>
            <a:r>
              <a:rPr sz="1800" spc="-105" dirty="0">
                <a:latin typeface="Roboto Lt"/>
                <a:cs typeface="Roboto Lt"/>
              </a:rPr>
              <a:t>e</a:t>
            </a:r>
            <a:r>
              <a:rPr sz="1800" spc="-40" dirty="0">
                <a:latin typeface="Roboto Lt"/>
                <a:cs typeface="Roboto Lt"/>
              </a:rPr>
              <a:t> </a:t>
            </a:r>
            <a:r>
              <a:rPr sz="1800" spc="-80" dirty="0">
                <a:latin typeface="Roboto Lt"/>
                <a:cs typeface="Roboto Lt"/>
              </a:rPr>
              <a:t>ferr</a:t>
            </a:r>
            <a:r>
              <a:rPr sz="1800" spc="-110" dirty="0">
                <a:latin typeface="Roboto Lt"/>
                <a:cs typeface="Roboto Lt"/>
              </a:rPr>
              <a:t>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90" dirty="0">
                <a:latin typeface="Roboto Lt"/>
                <a:cs typeface="Roboto Lt"/>
              </a:rPr>
              <a:t>origin</a:t>
            </a:r>
            <a:r>
              <a:rPr sz="1800" spc="-110" dirty="0">
                <a:latin typeface="Roboto Lt"/>
                <a:cs typeface="Roboto Lt"/>
              </a:rPr>
              <a:t>e</a:t>
            </a:r>
            <a:r>
              <a:rPr sz="1800" spc="-40" dirty="0">
                <a:latin typeface="Roboto Lt"/>
                <a:cs typeface="Roboto Lt"/>
              </a:rPr>
              <a:t> </a:t>
            </a:r>
            <a:r>
              <a:rPr sz="1800" spc="-95" dirty="0">
                <a:latin typeface="Roboto Lt"/>
                <a:cs typeface="Roboto Lt"/>
              </a:rPr>
              <a:t>vegetale  (legumi,</a:t>
            </a:r>
            <a:r>
              <a:rPr sz="1800" spc="-35" dirty="0">
                <a:latin typeface="Roboto Lt"/>
                <a:cs typeface="Roboto Lt"/>
              </a:rPr>
              <a:t> </a:t>
            </a:r>
            <a:r>
              <a:rPr sz="1800" spc="-100" dirty="0">
                <a:latin typeface="Roboto Lt"/>
                <a:cs typeface="Roboto Lt"/>
              </a:rPr>
              <a:t>ortaggi</a:t>
            </a:r>
            <a:r>
              <a:rPr sz="1800" spc="-35" dirty="0">
                <a:latin typeface="Roboto Lt"/>
                <a:cs typeface="Roboto Lt"/>
              </a:rPr>
              <a:t> </a:t>
            </a:r>
            <a:r>
              <a:rPr sz="1800" spc="-125" dirty="0">
                <a:latin typeface="Roboto Lt"/>
                <a:cs typeface="Roboto Lt"/>
              </a:rPr>
              <a:t>a</a:t>
            </a:r>
            <a:r>
              <a:rPr sz="1800" spc="-35" dirty="0">
                <a:latin typeface="Roboto Lt"/>
                <a:cs typeface="Roboto Lt"/>
              </a:rPr>
              <a:t> </a:t>
            </a:r>
            <a:r>
              <a:rPr sz="1800" spc="-85" dirty="0">
                <a:latin typeface="Roboto Lt"/>
                <a:cs typeface="Roboto Lt"/>
              </a:rPr>
              <a:t>foglia</a:t>
            </a:r>
            <a:r>
              <a:rPr sz="1800" spc="-35" dirty="0">
                <a:latin typeface="Roboto Lt"/>
                <a:cs typeface="Roboto Lt"/>
              </a:rPr>
              <a:t> </a:t>
            </a:r>
            <a:r>
              <a:rPr sz="1800" spc="-95" dirty="0">
                <a:latin typeface="Roboto Lt"/>
                <a:cs typeface="Roboto Lt"/>
              </a:rPr>
              <a:t>verde,</a:t>
            </a:r>
            <a:r>
              <a:rPr sz="1800" spc="-35" dirty="0">
                <a:latin typeface="Roboto Lt"/>
                <a:cs typeface="Roboto Lt"/>
              </a:rPr>
              <a:t> </a:t>
            </a:r>
            <a:r>
              <a:rPr sz="1800" spc="-100" dirty="0">
                <a:latin typeface="Roboto Lt"/>
                <a:cs typeface="Roboto Lt"/>
              </a:rPr>
              <a:t>brassicacee,</a:t>
            </a:r>
            <a:r>
              <a:rPr sz="1800" spc="-40" dirty="0">
                <a:latin typeface="Roboto Lt"/>
                <a:cs typeface="Roboto Lt"/>
              </a:rPr>
              <a:t> </a:t>
            </a:r>
            <a:r>
              <a:rPr sz="1800" spc="-85" dirty="0">
                <a:latin typeface="Roboto Lt"/>
                <a:cs typeface="Roboto Lt"/>
              </a:rPr>
              <a:t>frutta</a:t>
            </a:r>
            <a:r>
              <a:rPr sz="1800" spc="-35" dirty="0">
                <a:latin typeface="Roboto Lt"/>
                <a:cs typeface="Roboto Lt"/>
              </a:rPr>
              <a:t> </a:t>
            </a:r>
            <a:r>
              <a:rPr sz="1800" spc="-105" dirty="0">
                <a:latin typeface="Roboto Lt"/>
                <a:cs typeface="Roboto Lt"/>
              </a:rPr>
              <a:t>secca)</a:t>
            </a:r>
            <a:r>
              <a:rPr sz="1800" spc="-35" dirty="0">
                <a:latin typeface="Roboto Lt"/>
                <a:cs typeface="Roboto Lt"/>
              </a:rPr>
              <a:t> </a:t>
            </a:r>
            <a:r>
              <a:rPr sz="1800" spc="-120" dirty="0">
                <a:latin typeface="Roboto Lt"/>
                <a:cs typeface="Roboto Lt"/>
              </a:rPr>
              <a:t>che</a:t>
            </a:r>
            <a:r>
              <a:rPr sz="1800" spc="-35" dirty="0">
                <a:latin typeface="Roboto Lt"/>
                <a:cs typeface="Roboto Lt"/>
              </a:rPr>
              <a:t> </a:t>
            </a:r>
            <a:r>
              <a:rPr sz="1800" spc="-105" dirty="0">
                <a:latin typeface="Roboto Lt"/>
                <a:cs typeface="Roboto Lt"/>
              </a:rPr>
              <a:t>è</a:t>
            </a:r>
            <a:r>
              <a:rPr sz="1800" spc="-35" dirty="0">
                <a:latin typeface="Roboto Lt"/>
                <a:cs typeface="Roboto Lt"/>
              </a:rPr>
              <a:t> </a:t>
            </a:r>
            <a:r>
              <a:rPr sz="1800" spc="-110" dirty="0">
                <a:latin typeface="Roboto Lt"/>
                <a:cs typeface="Roboto Lt"/>
              </a:rPr>
              <a:t>reso </a:t>
            </a:r>
            <a:r>
              <a:rPr sz="1800" spc="-105" dirty="0">
                <a:latin typeface="Roboto Lt"/>
                <a:cs typeface="Roboto Lt"/>
              </a:rPr>
              <a:t> </a:t>
            </a:r>
            <a:r>
              <a:rPr sz="1800" spc="-95" dirty="0">
                <a:latin typeface="Roboto Lt"/>
                <a:cs typeface="Roboto Lt"/>
              </a:rPr>
              <a:t>biodisponibil</a:t>
            </a:r>
            <a:r>
              <a:rPr sz="1800" spc="-110" dirty="0">
                <a:latin typeface="Roboto Lt"/>
                <a:cs typeface="Roboto Lt"/>
              </a:rPr>
              <a:t>e</a:t>
            </a:r>
            <a:r>
              <a:rPr sz="1800" spc="-40" dirty="0">
                <a:latin typeface="Roboto Lt"/>
                <a:cs typeface="Roboto Lt"/>
              </a:rPr>
              <a:t> </a:t>
            </a:r>
            <a:r>
              <a:rPr sz="1800" spc="-85" dirty="0">
                <a:latin typeface="Roboto Lt"/>
                <a:cs typeface="Roboto Lt"/>
              </a:rPr>
              <a:t>dall</a:t>
            </a:r>
            <a:r>
              <a:rPr sz="1800" spc="-110" dirty="0">
                <a:latin typeface="Roboto Lt"/>
                <a:cs typeface="Roboto Lt"/>
              </a:rPr>
              <a:t>a</a:t>
            </a:r>
            <a:r>
              <a:rPr sz="1800" spc="-40" dirty="0">
                <a:latin typeface="Roboto Lt"/>
                <a:cs typeface="Roboto Lt"/>
              </a:rPr>
              <a:t> </a:t>
            </a:r>
            <a:r>
              <a:rPr sz="1800" spc="-114" dirty="0">
                <a:latin typeface="Roboto Lt"/>
                <a:cs typeface="Roboto Lt"/>
              </a:rPr>
              <a:t>presenz</a:t>
            </a:r>
            <a:r>
              <a:rPr sz="1800" spc="-120" dirty="0">
                <a:latin typeface="Roboto Lt"/>
                <a:cs typeface="Roboto Lt"/>
              </a:rPr>
              <a:t>a</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90" dirty="0">
                <a:latin typeface="Roboto Lt"/>
                <a:cs typeface="Roboto Lt"/>
              </a:rPr>
              <a:t>font</a:t>
            </a:r>
            <a:r>
              <a:rPr sz="1800" spc="-45" dirty="0">
                <a:latin typeface="Roboto Lt"/>
                <a:cs typeface="Roboto Lt"/>
              </a:rPr>
              <a:t>i</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25" dirty="0">
                <a:latin typeface="Roboto Lt"/>
                <a:cs typeface="Roboto Lt"/>
              </a:rPr>
              <a:t> </a:t>
            </a:r>
            <a:r>
              <a:rPr sz="1800" spc="-120" dirty="0">
                <a:solidFill>
                  <a:srgbClr val="E6481B"/>
                </a:solidFill>
                <a:latin typeface="Roboto"/>
                <a:cs typeface="Roboto"/>
              </a:rPr>
              <a:t>vitamin</a:t>
            </a:r>
            <a:r>
              <a:rPr sz="1800" spc="-130" dirty="0">
                <a:solidFill>
                  <a:srgbClr val="E6481B"/>
                </a:solidFill>
                <a:latin typeface="Roboto"/>
                <a:cs typeface="Roboto"/>
              </a:rPr>
              <a:t>a</a:t>
            </a:r>
            <a:r>
              <a:rPr sz="1800" spc="-40" dirty="0">
                <a:solidFill>
                  <a:srgbClr val="E6481B"/>
                </a:solidFill>
                <a:latin typeface="Roboto"/>
                <a:cs typeface="Roboto"/>
              </a:rPr>
              <a:t> </a:t>
            </a:r>
            <a:r>
              <a:rPr sz="1800" spc="-120" dirty="0">
                <a:solidFill>
                  <a:srgbClr val="E6481B"/>
                </a:solidFill>
                <a:latin typeface="Roboto"/>
                <a:cs typeface="Roboto"/>
              </a:rPr>
              <a:t>C</a:t>
            </a:r>
            <a:r>
              <a:rPr sz="1800" spc="-25" dirty="0">
                <a:solidFill>
                  <a:srgbClr val="E6481B"/>
                </a:solidFill>
                <a:latin typeface="Roboto"/>
                <a:cs typeface="Roboto"/>
              </a:rPr>
              <a:t> </a:t>
            </a:r>
            <a:r>
              <a:rPr sz="1800" spc="-80" dirty="0">
                <a:latin typeface="Roboto Lt"/>
                <a:cs typeface="Roboto Lt"/>
              </a:rPr>
              <a:t>(es</a:t>
            </a:r>
            <a:r>
              <a:rPr sz="1800" spc="-40" dirty="0">
                <a:latin typeface="Roboto Lt"/>
                <a:cs typeface="Roboto Lt"/>
              </a:rPr>
              <a:t>.</a:t>
            </a:r>
            <a:r>
              <a:rPr sz="1800" spc="-35" dirty="0">
                <a:latin typeface="Roboto Lt"/>
                <a:cs typeface="Roboto Lt"/>
              </a:rPr>
              <a:t> </a:t>
            </a:r>
            <a:r>
              <a:rPr sz="1800" spc="-125" dirty="0">
                <a:latin typeface="Roboto Lt"/>
                <a:cs typeface="Roboto Lt"/>
              </a:rPr>
              <a:t>succo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05" dirty="0">
                <a:latin typeface="Roboto Lt"/>
                <a:cs typeface="Roboto Lt"/>
              </a:rPr>
              <a:t>limone)</a:t>
            </a:r>
            <a:endParaRPr sz="180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58112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00526" y="621163"/>
            <a:ext cx="4827270" cy="391160"/>
          </a:xfrm>
          <a:prstGeom prst="rect">
            <a:avLst/>
          </a:prstGeom>
        </p:spPr>
        <p:txBody>
          <a:bodyPr vert="horz" wrap="square" lIns="0" tIns="12700" rIns="0" bIns="0" rtlCol="0">
            <a:spAutoFit/>
          </a:bodyPr>
          <a:lstStyle/>
          <a:p>
            <a:pPr marL="12700">
              <a:lnSpc>
                <a:spcPct val="100000"/>
              </a:lnSpc>
              <a:spcBef>
                <a:spcPts val="100"/>
              </a:spcBef>
            </a:pPr>
            <a:r>
              <a:rPr spc="15" dirty="0"/>
              <a:t>Evitare</a:t>
            </a:r>
            <a:r>
              <a:rPr spc="5" dirty="0"/>
              <a:t> </a:t>
            </a:r>
            <a:r>
              <a:rPr spc="15" dirty="0"/>
              <a:t>il</a:t>
            </a:r>
            <a:r>
              <a:rPr spc="5" dirty="0"/>
              <a:t> consumo</a:t>
            </a:r>
            <a:r>
              <a:rPr spc="10" dirty="0"/>
              <a:t> di</a:t>
            </a:r>
            <a:r>
              <a:rPr spc="5" dirty="0"/>
              <a:t> </a:t>
            </a:r>
            <a:r>
              <a:rPr spc="10" dirty="0"/>
              <a:t>bevande </a:t>
            </a:r>
            <a:r>
              <a:rPr spc="15" dirty="0"/>
              <a:t>alcoliche</a:t>
            </a:r>
          </a:p>
        </p:txBody>
      </p:sp>
      <p:sp>
        <p:nvSpPr>
          <p:cNvPr id="4" name="object 4"/>
          <p:cNvSpPr txBox="1"/>
          <p:nvPr/>
        </p:nvSpPr>
        <p:spPr>
          <a:xfrm>
            <a:off x="1036392" y="1472167"/>
            <a:ext cx="5593008" cy="4385816"/>
          </a:xfrm>
          <a:prstGeom prst="rect">
            <a:avLst/>
          </a:prstGeom>
        </p:spPr>
        <p:txBody>
          <a:bodyPr vert="horz" wrap="square" lIns="0" tIns="12700" rIns="0" bIns="0" rtlCol="0">
            <a:spAutoFit/>
          </a:bodyPr>
          <a:lstStyle/>
          <a:p>
            <a:pPr marL="12700">
              <a:lnSpc>
                <a:spcPts val="2075"/>
              </a:lnSpc>
              <a:spcBef>
                <a:spcPts val="100"/>
              </a:spcBef>
            </a:pPr>
            <a:r>
              <a:rPr sz="1800" spc="-45" dirty="0">
                <a:solidFill>
                  <a:srgbClr val="E6481B"/>
                </a:solidFill>
                <a:latin typeface="Roboto Lt"/>
                <a:cs typeface="Roboto Lt"/>
              </a:rPr>
              <a:t>Il</a:t>
            </a:r>
            <a:r>
              <a:rPr sz="1800" spc="-30" dirty="0">
                <a:solidFill>
                  <a:srgbClr val="E6481B"/>
                </a:solidFill>
                <a:latin typeface="Roboto Lt"/>
                <a:cs typeface="Roboto Lt"/>
              </a:rPr>
              <a:t> </a:t>
            </a:r>
            <a:r>
              <a:rPr sz="1800" spc="-145" dirty="0">
                <a:solidFill>
                  <a:srgbClr val="E6481B"/>
                </a:solidFill>
                <a:latin typeface="Roboto Lt"/>
                <a:cs typeface="Roboto Lt"/>
              </a:rPr>
              <a:t>consumo</a:t>
            </a:r>
            <a:r>
              <a:rPr sz="1800" spc="-35" dirty="0">
                <a:solidFill>
                  <a:srgbClr val="E6481B"/>
                </a:solidFill>
                <a:latin typeface="Roboto Lt"/>
                <a:cs typeface="Roboto Lt"/>
              </a:rPr>
              <a:t> </a:t>
            </a:r>
            <a:r>
              <a:rPr sz="1800" spc="-80" dirty="0">
                <a:solidFill>
                  <a:srgbClr val="E6481B"/>
                </a:solidFill>
                <a:latin typeface="Roboto Lt"/>
                <a:cs typeface="Roboto Lt"/>
              </a:rPr>
              <a:t>di</a:t>
            </a:r>
            <a:r>
              <a:rPr sz="1800" spc="-35" dirty="0">
                <a:solidFill>
                  <a:srgbClr val="E6481B"/>
                </a:solidFill>
                <a:latin typeface="Roboto Lt"/>
                <a:cs typeface="Roboto Lt"/>
              </a:rPr>
              <a:t> </a:t>
            </a:r>
            <a:r>
              <a:rPr sz="1800" spc="-125" dirty="0">
                <a:solidFill>
                  <a:srgbClr val="E6481B"/>
                </a:solidFill>
                <a:latin typeface="Roboto Lt"/>
                <a:cs typeface="Roboto Lt"/>
              </a:rPr>
              <a:t>bevande</a:t>
            </a:r>
            <a:r>
              <a:rPr sz="1800" spc="-35" dirty="0">
                <a:solidFill>
                  <a:srgbClr val="E6481B"/>
                </a:solidFill>
                <a:latin typeface="Roboto Lt"/>
                <a:cs typeface="Roboto Lt"/>
              </a:rPr>
              <a:t> </a:t>
            </a:r>
            <a:r>
              <a:rPr sz="1800" spc="-95" dirty="0">
                <a:solidFill>
                  <a:srgbClr val="E6481B"/>
                </a:solidFill>
                <a:latin typeface="Roboto Lt"/>
                <a:cs typeface="Roboto Lt"/>
              </a:rPr>
              <a:t>alcoliche</a:t>
            </a:r>
            <a:r>
              <a:rPr sz="1800" spc="25" dirty="0">
                <a:solidFill>
                  <a:srgbClr val="E6481B"/>
                </a:solidFill>
                <a:latin typeface="Roboto Lt"/>
                <a:cs typeface="Roboto Lt"/>
              </a:rPr>
              <a:t> </a:t>
            </a:r>
            <a:r>
              <a:rPr sz="1800" spc="-145" dirty="0">
                <a:solidFill>
                  <a:srgbClr val="E6481B"/>
                </a:solidFill>
                <a:latin typeface="Roboto"/>
                <a:cs typeface="Roboto"/>
              </a:rPr>
              <a:t>non</a:t>
            </a:r>
            <a:r>
              <a:rPr sz="1800" spc="-35" dirty="0">
                <a:solidFill>
                  <a:srgbClr val="E6481B"/>
                </a:solidFill>
                <a:latin typeface="Roboto"/>
                <a:cs typeface="Roboto"/>
              </a:rPr>
              <a:t> </a:t>
            </a:r>
            <a:r>
              <a:rPr sz="1800" spc="-100" dirty="0">
                <a:solidFill>
                  <a:srgbClr val="E6481B"/>
                </a:solidFill>
                <a:latin typeface="Roboto"/>
                <a:cs typeface="Roboto"/>
              </a:rPr>
              <a:t>è</a:t>
            </a:r>
            <a:r>
              <a:rPr sz="1800" spc="-35" dirty="0">
                <a:solidFill>
                  <a:srgbClr val="E6481B"/>
                </a:solidFill>
                <a:latin typeface="Roboto"/>
                <a:cs typeface="Roboto"/>
              </a:rPr>
              <a:t> </a:t>
            </a:r>
            <a:r>
              <a:rPr sz="1800" spc="-135" dirty="0">
                <a:solidFill>
                  <a:srgbClr val="E6481B"/>
                </a:solidFill>
                <a:latin typeface="Roboto"/>
                <a:cs typeface="Roboto"/>
              </a:rPr>
              <a:t>raccomandato</a:t>
            </a:r>
            <a:endParaRPr sz="1800" dirty="0">
              <a:latin typeface="Roboto"/>
              <a:cs typeface="Roboto"/>
            </a:endParaRPr>
          </a:p>
          <a:p>
            <a:pPr marL="12700" marR="594360">
              <a:lnSpc>
                <a:spcPts val="1760"/>
              </a:lnSpc>
              <a:spcBef>
                <a:spcPts val="305"/>
              </a:spcBef>
            </a:pPr>
            <a:r>
              <a:rPr sz="1800" spc="-90" dirty="0">
                <a:latin typeface="Roboto Lt"/>
                <a:cs typeface="Roboto Lt"/>
              </a:rPr>
              <a:t>L’alcol,</a:t>
            </a:r>
            <a:r>
              <a:rPr sz="1800" spc="-35" dirty="0">
                <a:latin typeface="Roboto Lt"/>
                <a:cs typeface="Roboto Lt"/>
              </a:rPr>
              <a:t> </a:t>
            </a:r>
            <a:r>
              <a:rPr sz="1800" spc="-114" dirty="0">
                <a:latin typeface="Roboto Lt"/>
                <a:cs typeface="Roboto Lt"/>
              </a:rPr>
              <a:t>indipendentemente</a:t>
            </a:r>
            <a:r>
              <a:rPr sz="1800" spc="-35" dirty="0">
                <a:latin typeface="Roboto Lt"/>
                <a:cs typeface="Roboto Lt"/>
              </a:rPr>
              <a:t> </a:t>
            </a:r>
            <a:r>
              <a:rPr sz="1800" spc="-95" dirty="0">
                <a:latin typeface="Roboto Lt"/>
                <a:cs typeface="Roboto Lt"/>
              </a:rPr>
              <a:t>dal</a:t>
            </a:r>
            <a:r>
              <a:rPr sz="1800" spc="-35" dirty="0">
                <a:latin typeface="Roboto Lt"/>
                <a:cs typeface="Roboto Lt"/>
              </a:rPr>
              <a:t> </a:t>
            </a:r>
            <a:r>
              <a:rPr sz="1800" spc="-90" dirty="0">
                <a:latin typeface="Roboto Lt"/>
                <a:cs typeface="Roboto Lt"/>
              </a:rPr>
              <a:t>tipo</a:t>
            </a:r>
            <a:r>
              <a:rPr sz="1800" spc="-30" dirty="0">
                <a:latin typeface="Roboto Lt"/>
                <a:cs typeface="Roboto Lt"/>
              </a:rPr>
              <a:t> </a:t>
            </a:r>
            <a:r>
              <a:rPr sz="1800" spc="-80" dirty="0">
                <a:latin typeface="Roboto Lt"/>
                <a:cs typeface="Roboto Lt"/>
              </a:rPr>
              <a:t>di</a:t>
            </a:r>
            <a:r>
              <a:rPr sz="1800" spc="-35" dirty="0">
                <a:latin typeface="Roboto Lt"/>
                <a:cs typeface="Roboto Lt"/>
              </a:rPr>
              <a:t> </a:t>
            </a:r>
            <a:r>
              <a:rPr sz="1800" spc="-114" dirty="0">
                <a:latin typeface="Roboto Lt"/>
                <a:cs typeface="Roboto Lt"/>
              </a:rPr>
              <a:t>bevanda,</a:t>
            </a:r>
            <a:r>
              <a:rPr sz="1800" spc="-35" dirty="0">
                <a:latin typeface="Roboto Lt"/>
                <a:cs typeface="Roboto Lt"/>
              </a:rPr>
              <a:t> </a:t>
            </a:r>
            <a:r>
              <a:rPr sz="1800" spc="-105" dirty="0">
                <a:latin typeface="Roboto Lt"/>
                <a:cs typeface="Roboto Lt"/>
              </a:rPr>
              <a:t>è</a:t>
            </a:r>
            <a:r>
              <a:rPr sz="1800" spc="-35" dirty="0">
                <a:latin typeface="Roboto Lt"/>
                <a:cs typeface="Roboto Lt"/>
              </a:rPr>
              <a:t> </a:t>
            </a:r>
            <a:r>
              <a:rPr sz="1800" spc="-100" dirty="0">
                <a:latin typeface="Roboto Lt"/>
                <a:cs typeface="Roboto Lt"/>
              </a:rPr>
              <a:t>legato</a:t>
            </a:r>
            <a:r>
              <a:rPr sz="1800" spc="-35" dirty="0">
                <a:latin typeface="Roboto Lt"/>
                <a:cs typeface="Roboto Lt"/>
              </a:rPr>
              <a:t> </a:t>
            </a:r>
            <a:r>
              <a:rPr sz="1800" spc="-125" dirty="0">
                <a:latin typeface="Roboto Lt"/>
                <a:cs typeface="Roboto Lt"/>
              </a:rPr>
              <a:t>ad</a:t>
            </a:r>
            <a:r>
              <a:rPr sz="1800" spc="-35" dirty="0">
                <a:latin typeface="Roboto Lt"/>
                <a:cs typeface="Roboto Lt"/>
              </a:rPr>
              <a:t> </a:t>
            </a:r>
            <a:r>
              <a:rPr sz="1800" spc="-145" dirty="0">
                <a:latin typeface="Roboto Lt"/>
                <a:cs typeface="Roboto Lt"/>
              </a:rPr>
              <a:t>un </a:t>
            </a:r>
            <a:r>
              <a:rPr sz="1800" spc="-420" dirty="0">
                <a:latin typeface="Roboto Lt"/>
                <a:cs typeface="Roboto Lt"/>
              </a:rPr>
              <a:t> </a:t>
            </a:r>
            <a:r>
              <a:rPr sz="1800" spc="-135" dirty="0">
                <a:latin typeface="Roboto Lt"/>
                <a:cs typeface="Roboto Lt"/>
              </a:rPr>
              <a:t>aument</a:t>
            </a:r>
            <a:r>
              <a:rPr sz="1800" spc="-130" dirty="0">
                <a:latin typeface="Roboto Lt"/>
                <a:cs typeface="Roboto Lt"/>
              </a:rPr>
              <a:t>o</a:t>
            </a:r>
            <a:r>
              <a:rPr sz="1800" spc="-40" dirty="0">
                <a:latin typeface="Roboto Lt"/>
                <a:cs typeface="Roboto Lt"/>
              </a:rPr>
              <a:t> </a:t>
            </a:r>
            <a:r>
              <a:rPr sz="1800" spc="-114" dirty="0">
                <a:latin typeface="Roboto Lt"/>
                <a:cs typeface="Roboto Lt"/>
              </a:rPr>
              <a:t>de</a:t>
            </a:r>
            <a:r>
              <a:rPr sz="1800" spc="-45" dirty="0">
                <a:latin typeface="Roboto Lt"/>
                <a:cs typeface="Roboto Lt"/>
              </a:rPr>
              <a:t>l</a:t>
            </a:r>
            <a:r>
              <a:rPr sz="1800" spc="-40" dirty="0">
                <a:latin typeface="Roboto Lt"/>
                <a:cs typeface="Roboto Lt"/>
              </a:rPr>
              <a:t> </a:t>
            </a:r>
            <a:r>
              <a:rPr sz="1800" spc="-90" dirty="0">
                <a:latin typeface="Roboto Lt"/>
                <a:cs typeface="Roboto Lt"/>
              </a:rPr>
              <a:t>rischi</a:t>
            </a:r>
            <a:r>
              <a:rPr sz="1800" spc="-120" dirty="0">
                <a:latin typeface="Roboto Lt"/>
                <a:cs typeface="Roboto Lt"/>
              </a:rPr>
              <a:t>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00" dirty="0">
                <a:latin typeface="Roboto Lt"/>
                <a:cs typeface="Roboto Lt"/>
              </a:rPr>
              <a:t>cancro.</a:t>
            </a:r>
            <a:endParaRPr sz="1800" dirty="0">
              <a:latin typeface="Roboto Lt"/>
              <a:cs typeface="Roboto Lt"/>
            </a:endParaRPr>
          </a:p>
          <a:p>
            <a:pPr marL="12700" marR="918844">
              <a:lnSpc>
                <a:spcPts val="2030"/>
              </a:lnSpc>
              <a:spcBef>
                <a:spcPts val="15"/>
              </a:spcBef>
            </a:pPr>
            <a:r>
              <a:rPr sz="1800" spc="-150" dirty="0">
                <a:latin typeface="Roboto Lt"/>
                <a:cs typeface="Roboto Lt"/>
              </a:rPr>
              <a:t>Una</a:t>
            </a:r>
            <a:r>
              <a:rPr sz="1800" spc="-35" dirty="0">
                <a:latin typeface="Roboto Lt"/>
                <a:cs typeface="Roboto Lt"/>
              </a:rPr>
              <a:t> </a:t>
            </a:r>
            <a:r>
              <a:rPr sz="1800" spc="-105" dirty="0">
                <a:latin typeface="Roboto Lt"/>
                <a:cs typeface="Roboto Lt"/>
              </a:rPr>
              <a:t>recente</a:t>
            </a:r>
            <a:r>
              <a:rPr sz="1800" spc="-35" dirty="0">
                <a:latin typeface="Roboto Lt"/>
                <a:cs typeface="Roboto Lt"/>
              </a:rPr>
              <a:t> </a:t>
            </a:r>
            <a:r>
              <a:rPr sz="1800" spc="-90" dirty="0">
                <a:latin typeface="Roboto Lt"/>
                <a:cs typeface="Roboto Lt"/>
              </a:rPr>
              <a:t>analisi</a:t>
            </a:r>
            <a:r>
              <a:rPr sz="1800" spc="-35" dirty="0">
                <a:latin typeface="Roboto Lt"/>
                <a:cs typeface="Roboto Lt"/>
              </a:rPr>
              <a:t> </a:t>
            </a:r>
            <a:r>
              <a:rPr sz="1800" spc="-105" dirty="0">
                <a:latin typeface="Roboto Lt"/>
                <a:cs typeface="Roboto Lt"/>
              </a:rPr>
              <a:t>pubblicata</a:t>
            </a:r>
            <a:r>
              <a:rPr sz="1800" spc="-30" dirty="0">
                <a:latin typeface="Roboto Lt"/>
                <a:cs typeface="Roboto Lt"/>
              </a:rPr>
              <a:t> </a:t>
            </a:r>
            <a:r>
              <a:rPr sz="1800" spc="-100" dirty="0">
                <a:latin typeface="Roboto Lt"/>
                <a:cs typeface="Roboto Lt"/>
              </a:rPr>
              <a:t>sul</a:t>
            </a:r>
            <a:r>
              <a:rPr sz="1800" spc="-35" dirty="0">
                <a:latin typeface="Roboto Lt"/>
                <a:cs typeface="Roboto Lt"/>
              </a:rPr>
              <a:t> </a:t>
            </a:r>
            <a:r>
              <a:rPr sz="1800" spc="-90" dirty="0">
                <a:latin typeface="Roboto Lt"/>
                <a:cs typeface="Roboto Lt"/>
              </a:rPr>
              <a:t>British</a:t>
            </a:r>
            <a:r>
              <a:rPr sz="1800" spc="-35" dirty="0">
                <a:latin typeface="Roboto Lt"/>
                <a:cs typeface="Roboto Lt"/>
              </a:rPr>
              <a:t> </a:t>
            </a:r>
            <a:r>
              <a:rPr sz="1800" spc="-110" dirty="0">
                <a:latin typeface="Roboto Lt"/>
                <a:cs typeface="Roboto Lt"/>
              </a:rPr>
              <a:t>Medical</a:t>
            </a:r>
            <a:r>
              <a:rPr sz="1800" spc="-35" dirty="0">
                <a:latin typeface="Roboto Lt"/>
                <a:cs typeface="Roboto Lt"/>
              </a:rPr>
              <a:t> </a:t>
            </a:r>
            <a:r>
              <a:rPr sz="1800" spc="-100" dirty="0">
                <a:latin typeface="Roboto Lt"/>
                <a:cs typeface="Roboto Lt"/>
              </a:rPr>
              <a:t>Journal, </a:t>
            </a:r>
            <a:r>
              <a:rPr sz="1800" spc="-420" dirty="0">
                <a:latin typeface="Roboto Lt"/>
                <a:cs typeface="Roboto Lt"/>
              </a:rPr>
              <a:t> </a:t>
            </a:r>
            <a:r>
              <a:rPr sz="1800" spc="-114" dirty="0">
                <a:latin typeface="Roboto Lt"/>
                <a:cs typeface="Roboto Lt"/>
              </a:rPr>
              <a:t>basata</a:t>
            </a:r>
            <a:r>
              <a:rPr sz="1800" spc="-40" dirty="0">
                <a:latin typeface="Roboto Lt"/>
                <a:cs typeface="Roboto Lt"/>
              </a:rPr>
              <a:t> </a:t>
            </a:r>
            <a:r>
              <a:rPr sz="1800" spc="-100" dirty="0">
                <a:latin typeface="Roboto Lt"/>
                <a:cs typeface="Roboto Lt"/>
              </a:rPr>
              <a:t>sui</a:t>
            </a:r>
            <a:r>
              <a:rPr sz="1800" spc="-40" dirty="0">
                <a:latin typeface="Roboto Lt"/>
                <a:cs typeface="Roboto Lt"/>
              </a:rPr>
              <a:t> </a:t>
            </a:r>
            <a:r>
              <a:rPr sz="1800" spc="-90" dirty="0">
                <a:latin typeface="Roboto Lt"/>
                <a:cs typeface="Roboto Lt"/>
              </a:rPr>
              <a:t>dati</a:t>
            </a:r>
            <a:r>
              <a:rPr sz="1800" spc="-40" dirty="0">
                <a:latin typeface="Roboto Lt"/>
                <a:cs typeface="Roboto Lt"/>
              </a:rPr>
              <a:t> </a:t>
            </a:r>
            <a:r>
              <a:rPr sz="1800" spc="-85" dirty="0">
                <a:latin typeface="Roboto Lt"/>
                <a:cs typeface="Roboto Lt"/>
              </a:rPr>
              <a:t>dello</a:t>
            </a:r>
            <a:r>
              <a:rPr sz="1800" spc="-40" dirty="0">
                <a:latin typeface="Roboto Lt"/>
                <a:cs typeface="Roboto Lt"/>
              </a:rPr>
              <a:t> </a:t>
            </a:r>
            <a:r>
              <a:rPr sz="1800" spc="-105" dirty="0">
                <a:latin typeface="Roboto Lt"/>
                <a:cs typeface="Roboto Lt"/>
              </a:rPr>
              <a:t>studio</a:t>
            </a:r>
            <a:r>
              <a:rPr sz="1800" spc="-40" dirty="0">
                <a:latin typeface="Roboto Lt"/>
                <a:cs typeface="Roboto Lt"/>
              </a:rPr>
              <a:t> </a:t>
            </a:r>
            <a:r>
              <a:rPr sz="1800" spc="-90" dirty="0">
                <a:latin typeface="Roboto Lt"/>
                <a:cs typeface="Roboto Lt"/>
              </a:rPr>
              <a:t>EPIC,</a:t>
            </a:r>
            <a:r>
              <a:rPr sz="1800" spc="-35" dirty="0">
                <a:latin typeface="Roboto Lt"/>
                <a:cs typeface="Roboto Lt"/>
              </a:rPr>
              <a:t> </a:t>
            </a:r>
            <a:r>
              <a:rPr sz="1800" spc="-135" dirty="0">
                <a:latin typeface="Roboto Lt"/>
                <a:cs typeface="Roboto Lt"/>
              </a:rPr>
              <a:t>ha</a:t>
            </a:r>
            <a:r>
              <a:rPr sz="1800" spc="-40" dirty="0">
                <a:latin typeface="Roboto Lt"/>
                <a:cs typeface="Roboto Lt"/>
              </a:rPr>
              <a:t> </a:t>
            </a:r>
            <a:r>
              <a:rPr sz="1800" spc="-110" dirty="0">
                <a:latin typeface="Roboto Lt"/>
                <a:cs typeface="Roboto Lt"/>
              </a:rPr>
              <a:t>dimostrato</a:t>
            </a:r>
            <a:r>
              <a:rPr sz="1800" spc="-40" dirty="0">
                <a:latin typeface="Roboto Lt"/>
                <a:cs typeface="Roboto Lt"/>
              </a:rPr>
              <a:t> </a:t>
            </a:r>
            <a:r>
              <a:rPr sz="1800" spc="-100" dirty="0">
                <a:latin typeface="Roboto Lt"/>
                <a:cs typeface="Roboto Lt"/>
              </a:rPr>
              <a:t>che:</a:t>
            </a:r>
            <a:endParaRPr sz="1800" dirty="0">
              <a:latin typeface="Roboto Lt"/>
              <a:cs typeface="Roboto Lt"/>
            </a:endParaRPr>
          </a:p>
          <a:p>
            <a:pPr marL="12700">
              <a:lnSpc>
                <a:spcPts val="2505"/>
              </a:lnSpc>
            </a:pPr>
            <a:r>
              <a:rPr sz="1800" spc="-35" dirty="0">
                <a:latin typeface="Roboto Lt"/>
                <a:cs typeface="Roboto Lt"/>
              </a:rPr>
              <a:t>i</a:t>
            </a:r>
            <a:r>
              <a:rPr sz="1800" spc="-30" dirty="0">
                <a:latin typeface="Roboto Lt"/>
                <a:cs typeface="Roboto Lt"/>
              </a:rPr>
              <a:t>l</a:t>
            </a:r>
            <a:r>
              <a:rPr sz="1800" spc="-35" dirty="0">
                <a:latin typeface="Roboto Lt"/>
                <a:cs typeface="Roboto Lt"/>
              </a:rPr>
              <a:t> </a:t>
            </a:r>
            <a:r>
              <a:rPr sz="2400" b="1" spc="-60" dirty="0">
                <a:solidFill>
                  <a:srgbClr val="E6481B"/>
                </a:solidFill>
                <a:latin typeface="Roboto Cn"/>
                <a:cs typeface="Roboto Cn"/>
              </a:rPr>
              <a:t>10</a:t>
            </a:r>
            <a:r>
              <a:rPr sz="2400" b="1" spc="-70" dirty="0">
                <a:solidFill>
                  <a:srgbClr val="E6481B"/>
                </a:solidFill>
                <a:latin typeface="Roboto Cn"/>
                <a:cs typeface="Roboto Cn"/>
              </a:rPr>
              <a:t>%</a:t>
            </a:r>
            <a:r>
              <a:rPr sz="2400" b="1" spc="-114" dirty="0">
                <a:solidFill>
                  <a:srgbClr val="E6481B"/>
                </a:solidFill>
                <a:latin typeface="Roboto Cn"/>
                <a:cs typeface="Roboto Cn"/>
              </a:rPr>
              <a:t> </a:t>
            </a:r>
            <a:r>
              <a:rPr sz="1800" spc="-114" dirty="0">
                <a:latin typeface="Roboto Lt"/>
                <a:cs typeface="Roboto Lt"/>
              </a:rPr>
              <a:t>de</a:t>
            </a:r>
            <a:r>
              <a:rPr sz="1800" spc="-45" dirty="0">
                <a:latin typeface="Roboto Lt"/>
                <a:cs typeface="Roboto Lt"/>
              </a:rPr>
              <a:t>i</a:t>
            </a:r>
            <a:r>
              <a:rPr sz="1800" spc="-40" dirty="0">
                <a:latin typeface="Roboto Lt"/>
                <a:cs typeface="Roboto Lt"/>
              </a:rPr>
              <a:t> </a:t>
            </a:r>
            <a:r>
              <a:rPr sz="1800" spc="-114" dirty="0">
                <a:latin typeface="Roboto Lt"/>
                <a:cs typeface="Roboto Lt"/>
              </a:rPr>
              <a:t>decess</a:t>
            </a:r>
            <a:r>
              <a:rPr sz="1800" spc="-50" dirty="0">
                <a:latin typeface="Roboto Lt"/>
                <a:cs typeface="Roboto Lt"/>
              </a:rPr>
              <a:t>i</a:t>
            </a:r>
            <a:r>
              <a:rPr sz="1800" spc="-40" dirty="0">
                <a:latin typeface="Roboto Lt"/>
                <a:cs typeface="Roboto Lt"/>
              </a:rPr>
              <a:t> </a:t>
            </a:r>
            <a:r>
              <a:rPr sz="1800" spc="-120" dirty="0">
                <a:latin typeface="Roboto Lt"/>
                <a:cs typeface="Roboto Lt"/>
              </a:rPr>
              <a:t>pe</a:t>
            </a:r>
            <a:r>
              <a:rPr sz="1800" spc="-75" dirty="0">
                <a:latin typeface="Roboto Lt"/>
                <a:cs typeface="Roboto Lt"/>
              </a:rPr>
              <a:t>r</a:t>
            </a:r>
            <a:r>
              <a:rPr sz="1800" spc="-40" dirty="0">
                <a:latin typeface="Roboto Lt"/>
                <a:cs typeface="Roboto Lt"/>
              </a:rPr>
              <a:t> </a:t>
            </a:r>
            <a:r>
              <a:rPr sz="1800" spc="-114" dirty="0">
                <a:latin typeface="Roboto Lt"/>
                <a:cs typeface="Roboto Lt"/>
              </a:rPr>
              <a:t>cancr</a:t>
            </a:r>
            <a:r>
              <a:rPr sz="1800" spc="-125" dirty="0">
                <a:latin typeface="Roboto Lt"/>
                <a:cs typeface="Roboto Lt"/>
              </a:rPr>
              <a:t>o</a:t>
            </a:r>
            <a:r>
              <a:rPr sz="1800" spc="-40" dirty="0">
                <a:latin typeface="Roboto Lt"/>
                <a:cs typeface="Roboto Lt"/>
              </a:rPr>
              <a:t> </a:t>
            </a:r>
            <a:r>
              <a:rPr sz="1800" spc="-75" dirty="0">
                <a:latin typeface="Roboto Lt"/>
                <a:cs typeface="Roboto Lt"/>
              </a:rPr>
              <a:t>tr</a:t>
            </a:r>
            <a:r>
              <a:rPr sz="1800" spc="-114" dirty="0">
                <a:latin typeface="Roboto Lt"/>
                <a:cs typeface="Roboto Lt"/>
              </a:rPr>
              <a:t>a</a:t>
            </a:r>
            <a:r>
              <a:rPr sz="1800" spc="-35" dirty="0">
                <a:latin typeface="Roboto Lt"/>
                <a:cs typeface="Roboto Lt"/>
              </a:rPr>
              <a:t> </a:t>
            </a:r>
            <a:r>
              <a:rPr sz="1800" spc="-80" dirty="0">
                <a:latin typeface="Roboto Lt"/>
                <a:cs typeface="Roboto Lt"/>
              </a:rPr>
              <a:t>gl</a:t>
            </a:r>
            <a:r>
              <a:rPr sz="1800" spc="-45" dirty="0">
                <a:latin typeface="Roboto Lt"/>
                <a:cs typeface="Roboto Lt"/>
              </a:rPr>
              <a:t>i</a:t>
            </a:r>
            <a:r>
              <a:rPr sz="1800" spc="-40" dirty="0">
                <a:latin typeface="Roboto Lt"/>
                <a:cs typeface="Roboto Lt"/>
              </a:rPr>
              <a:t> </a:t>
            </a:r>
            <a:r>
              <a:rPr sz="1800" spc="-120" dirty="0">
                <a:latin typeface="Roboto Lt"/>
                <a:cs typeface="Roboto Lt"/>
              </a:rPr>
              <a:t>uomini</a:t>
            </a:r>
            <a:endParaRPr sz="1800" dirty="0">
              <a:latin typeface="Roboto Lt"/>
              <a:cs typeface="Roboto Lt"/>
            </a:endParaRPr>
          </a:p>
          <a:p>
            <a:pPr marL="12700">
              <a:lnSpc>
                <a:spcPts val="2560"/>
              </a:lnSpc>
            </a:pPr>
            <a:r>
              <a:rPr sz="1800" spc="-105" dirty="0">
                <a:latin typeface="Roboto Lt"/>
                <a:cs typeface="Roboto Lt"/>
              </a:rPr>
              <a:t>e</a:t>
            </a:r>
            <a:r>
              <a:rPr sz="1800" spc="-40" dirty="0">
                <a:latin typeface="Roboto Lt"/>
                <a:cs typeface="Roboto Lt"/>
              </a:rPr>
              <a:t> </a:t>
            </a:r>
            <a:r>
              <a:rPr sz="1800" spc="-35" dirty="0">
                <a:latin typeface="Roboto Lt"/>
                <a:cs typeface="Roboto Lt"/>
              </a:rPr>
              <a:t>i</a:t>
            </a:r>
            <a:r>
              <a:rPr sz="1800" spc="-30" dirty="0">
                <a:latin typeface="Roboto Lt"/>
                <a:cs typeface="Roboto Lt"/>
              </a:rPr>
              <a:t>l </a:t>
            </a:r>
            <a:r>
              <a:rPr sz="2400" b="1" spc="-60" dirty="0">
                <a:solidFill>
                  <a:srgbClr val="E6481B"/>
                </a:solidFill>
                <a:latin typeface="Roboto Cn"/>
                <a:cs typeface="Roboto Cn"/>
              </a:rPr>
              <a:t>3</a:t>
            </a:r>
            <a:r>
              <a:rPr sz="2400" b="1" spc="-75" dirty="0">
                <a:solidFill>
                  <a:srgbClr val="E6481B"/>
                </a:solidFill>
                <a:latin typeface="Roboto Cn"/>
                <a:cs typeface="Roboto Cn"/>
              </a:rPr>
              <a:t>%</a:t>
            </a:r>
            <a:r>
              <a:rPr sz="2400" b="1" spc="-114" dirty="0">
                <a:solidFill>
                  <a:srgbClr val="E6481B"/>
                </a:solidFill>
                <a:latin typeface="Roboto Cn"/>
                <a:cs typeface="Roboto Cn"/>
              </a:rPr>
              <a:t> </a:t>
            </a:r>
            <a:r>
              <a:rPr sz="1800" spc="-75" dirty="0">
                <a:latin typeface="Roboto Lt"/>
                <a:cs typeface="Roboto Lt"/>
              </a:rPr>
              <a:t>tr</a:t>
            </a:r>
            <a:r>
              <a:rPr sz="1800" spc="-114" dirty="0">
                <a:latin typeface="Roboto Lt"/>
                <a:cs typeface="Roboto Lt"/>
              </a:rPr>
              <a:t>a</a:t>
            </a:r>
            <a:r>
              <a:rPr sz="1800" spc="-35" dirty="0">
                <a:latin typeface="Roboto Lt"/>
                <a:cs typeface="Roboto Lt"/>
              </a:rPr>
              <a:t> </a:t>
            </a:r>
            <a:r>
              <a:rPr sz="1800" spc="-50" dirty="0">
                <a:latin typeface="Roboto Lt"/>
                <a:cs typeface="Roboto Lt"/>
              </a:rPr>
              <a:t>l</a:t>
            </a:r>
            <a:r>
              <a:rPr sz="1800" spc="-95" dirty="0">
                <a:latin typeface="Roboto Lt"/>
                <a:cs typeface="Roboto Lt"/>
              </a:rPr>
              <a:t>e</a:t>
            </a:r>
            <a:r>
              <a:rPr sz="1800" spc="-40" dirty="0">
                <a:latin typeface="Roboto Lt"/>
                <a:cs typeface="Roboto Lt"/>
              </a:rPr>
              <a:t> </a:t>
            </a:r>
            <a:r>
              <a:rPr sz="1800" spc="-135" dirty="0">
                <a:latin typeface="Roboto Lt"/>
                <a:cs typeface="Roboto Lt"/>
              </a:rPr>
              <a:t>donn</a:t>
            </a:r>
            <a:r>
              <a:rPr sz="1800" spc="-120" dirty="0">
                <a:latin typeface="Roboto Lt"/>
                <a:cs typeface="Roboto Lt"/>
              </a:rPr>
              <a:t>e</a:t>
            </a:r>
            <a:r>
              <a:rPr sz="1800" spc="-40" dirty="0">
                <a:latin typeface="Roboto Lt"/>
                <a:cs typeface="Roboto Lt"/>
              </a:rPr>
              <a:t> </a:t>
            </a:r>
            <a:r>
              <a:rPr sz="1800" spc="-105" dirty="0">
                <a:latin typeface="Roboto Lt"/>
                <a:cs typeface="Roboto Lt"/>
              </a:rPr>
              <a:t>s</a:t>
            </a:r>
            <a:r>
              <a:rPr sz="1800" spc="-45" dirty="0">
                <a:latin typeface="Roboto Lt"/>
                <a:cs typeface="Roboto Lt"/>
              </a:rPr>
              <a:t>i</a:t>
            </a:r>
            <a:r>
              <a:rPr sz="1800" spc="-40" dirty="0">
                <a:latin typeface="Roboto Lt"/>
                <a:cs typeface="Roboto Lt"/>
              </a:rPr>
              <a:t> </a:t>
            </a:r>
            <a:r>
              <a:rPr sz="1800" spc="-130" dirty="0">
                <a:latin typeface="Roboto Lt"/>
                <a:cs typeface="Roboto Lt"/>
              </a:rPr>
              <a:t>posson</a:t>
            </a:r>
            <a:r>
              <a:rPr sz="1800" spc="-125" dirty="0">
                <a:latin typeface="Roboto Lt"/>
                <a:cs typeface="Roboto Lt"/>
              </a:rPr>
              <a:t>o</a:t>
            </a:r>
            <a:r>
              <a:rPr sz="1800" spc="-40" dirty="0">
                <a:latin typeface="Roboto Lt"/>
                <a:cs typeface="Roboto Lt"/>
              </a:rPr>
              <a:t> </a:t>
            </a:r>
            <a:r>
              <a:rPr sz="1800" spc="-85" dirty="0">
                <a:latin typeface="Roboto Lt"/>
                <a:cs typeface="Roboto Lt"/>
              </a:rPr>
              <a:t>attribuir</a:t>
            </a:r>
            <a:r>
              <a:rPr sz="1800" spc="-105" dirty="0">
                <a:latin typeface="Roboto Lt"/>
                <a:cs typeface="Roboto Lt"/>
              </a:rPr>
              <a:t>e</a:t>
            </a:r>
            <a:r>
              <a:rPr sz="1800" spc="-40" dirty="0">
                <a:latin typeface="Roboto Lt"/>
                <a:cs typeface="Roboto Lt"/>
              </a:rPr>
              <a:t> </a:t>
            </a:r>
            <a:r>
              <a:rPr sz="1800" spc="-100" dirty="0">
                <a:latin typeface="Roboto Lt"/>
                <a:cs typeface="Roboto Lt"/>
              </a:rPr>
              <a:t>all'abus</a:t>
            </a:r>
            <a:r>
              <a:rPr sz="1800" spc="-125" dirty="0">
                <a:latin typeface="Roboto Lt"/>
                <a:cs typeface="Roboto Lt"/>
              </a:rPr>
              <a:t>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75" dirty="0">
                <a:latin typeface="Roboto Lt"/>
                <a:cs typeface="Roboto Lt"/>
              </a:rPr>
              <a:t>alcol.</a:t>
            </a:r>
            <a:endParaRPr sz="1800" dirty="0">
              <a:latin typeface="Roboto Lt"/>
              <a:cs typeface="Roboto Lt"/>
            </a:endParaRPr>
          </a:p>
          <a:p>
            <a:pPr marL="12700" marR="541655">
              <a:lnSpc>
                <a:spcPts val="1760"/>
              </a:lnSpc>
              <a:spcBef>
                <a:spcPts val="240"/>
              </a:spcBef>
            </a:pPr>
            <a:r>
              <a:rPr sz="1800" spc="-45" dirty="0">
                <a:latin typeface="Roboto Lt"/>
                <a:cs typeface="Roboto Lt"/>
              </a:rPr>
              <a:t>Il</a:t>
            </a:r>
            <a:r>
              <a:rPr sz="1800" spc="-35" dirty="0">
                <a:latin typeface="Roboto Lt"/>
                <a:cs typeface="Roboto Lt"/>
              </a:rPr>
              <a:t> </a:t>
            </a:r>
            <a:r>
              <a:rPr sz="1800" spc="-145" dirty="0">
                <a:latin typeface="Roboto Lt"/>
                <a:cs typeface="Roboto Lt"/>
              </a:rPr>
              <a:t>consumo</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90" dirty="0">
                <a:latin typeface="Roboto Lt"/>
                <a:cs typeface="Roboto Lt"/>
              </a:rPr>
              <a:t>alcol</a:t>
            </a:r>
            <a:r>
              <a:rPr sz="1800" spc="-35" dirty="0">
                <a:latin typeface="Roboto Lt"/>
                <a:cs typeface="Roboto Lt"/>
              </a:rPr>
              <a:t> </a:t>
            </a:r>
            <a:r>
              <a:rPr sz="1800" spc="-135" dirty="0">
                <a:latin typeface="Roboto Lt"/>
                <a:cs typeface="Roboto Lt"/>
              </a:rPr>
              <a:t>aumenta</a:t>
            </a:r>
            <a:r>
              <a:rPr sz="1800" spc="-35" dirty="0">
                <a:latin typeface="Roboto Lt"/>
                <a:cs typeface="Roboto Lt"/>
              </a:rPr>
              <a:t> il </a:t>
            </a:r>
            <a:r>
              <a:rPr sz="1800" spc="-95" dirty="0">
                <a:latin typeface="Roboto Lt"/>
                <a:cs typeface="Roboto Lt"/>
              </a:rPr>
              <a:t>rischio</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05" dirty="0">
                <a:latin typeface="Roboto Lt"/>
                <a:cs typeface="Roboto Lt"/>
              </a:rPr>
              <a:t>sviluppare</a:t>
            </a:r>
            <a:r>
              <a:rPr sz="1800" spc="-35" dirty="0">
                <a:latin typeface="Roboto Lt"/>
                <a:cs typeface="Roboto Lt"/>
              </a:rPr>
              <a:t> </a:t>
            </a:r>
            <a:r>
              <a:rPr sz="1800" spc="-110" dirty="0">
                <a:latin typeface="Roboto Lt"/>
                <a:cs typeface="Roboto Lt"/>
              </a:rPr>
              <a:t>tumori</a:t>
            </a:r>
            <a:r>
              <a:rPr sz="1800" spc="-30" dirty="0">
                <a:latin typeface="Roboto Lt"/>
                <a:cs typeface="Roboto Lt"/>
              </a:rPr>
              <a:t> </a:t>
            </a:r>
            <a:r>
              <a:rPr sz="1800" spc="-125" dirty="0">
                <a:latin typeface="Roboto Lt"/>
                <a:cs typeface="Roboto Lt"/>
              </a:rPr>
              <a:t>a</a:t>
            </a:r>
            <a:r>
              <a:rPr sz="1800" spc="-35" dirty="0">
                <a:latin typeface="Roboto Lt"/>
                <a:cs typeface="Roboto Lt"/>
              </a:rPr>
              <a:t> </a:t>
            </a:r>
            <a:r>
              <a:rPr sz="1800" spc="-85" dirty="0" smtClean="0">
                <a:latin typeface="Roboto Lt"/>
                <a:cs typeface="Roboto Lt"/>
              </a:rPr>
              <a:t>fa</a:t>
            </a:r>
            <a:r>
              <a:rPr lang="it-IT" sz="1800" spc="-85" dirty="0" err="1" smtClean="0">
                <a:latin typeface="Roboto Lt"/>
                <a:cs typeface="Roboto Lt"/>
              </a:rPr>
              <a:t>ringe</a:t>
            </a:r>
            <a:r>
              <a:rPr lang="it-IT" sz="1800" spc="-85" dirty="0" smtClean="0">
                <a:latin typeface="Roboto Lt"/>
                <a:cs typeface="Roboto Lt"/>
              </a:rPr>
              <a:t>,</a:t>
            </a:r>
            <a:r>
              <a:rPr sz="1800" spc="-85" dirty="0" smtClean="0">
                <a:latin typeface="Roboto Lt"/>
                <a:cs typeface="Roboto Lt"/>
              </a:rPr>
              <a:t> </a:t>
            </a:r>
            <a:r>
              <a:rPr sz="1800" spc="-425" dirty="0" smtClean="0">
                <a:latin typeface="Roboto Lt"/>
                <a:cs typeface="Roboto Lt"/>
              </a:rPr>
              <a:t> </a:t>
            </a:r>
            <a:r>
              <a:rPr sz="1800" spc="-85" dirty="0">
                <a:latin typeface="Roboto Lt"/>
                <a:cs typeface="Roboto Lt"/>
              </a:rPr>
              <a:t>laringe,</a:t>
            </a:r>
            <a:r>
              <a:rPr sz="1800" spc="-40" dirty="0">
                <a:latin typeface="Roboto Lt"/>
                <a:cs typeface="Roboto Lt"/>
              </a:rPr>
              <a:t> </a:t>
            </a:r>
            <a:r>
              <a:rPr sz="1800" spc="-100" dirty="0">
                <a:latin typeface="Roboto Lt"/>
                <a:cs typeface="Roboto Lt"/>
              </a:rPr>
              <a:t>esofago,</a:t>
            </a:r>
            <a:r>
              <a:rPr sz="1800" spc="-40" dirty="0">
                <a:latin typeface="Roboto Lt"/>
                <a:cs typeface="Roboto Lt"/>
              </a:rPr>
              <a:t> </a:t>
            </a:r>
            <a:r>
              <a:rPr sz="1800" spc="-114" dirty="0">
                <a:latin typeface="Roboto Lt"/>
                <a:cs typeface="Roboto Lt"/>
              </a:rPr>
              <a:t>stomaco,</a:t>
            </a:r>
            <a:r>
              <a:rPr sz="1800" spc="-40" dirty="0">
                <a:latin typeface="Roboto Lt"/>
                <a:cs typeface="Roboto Lt"/>
              </a:rPr>
              <a:t> </a:t>
            </a:r>
            <a:r>
              <a:rPr sz="1800" spc="-80" dirty="0">
                <a:latin typeface="Roboto Lt"/>
                <a:cs typeface="Roboto Lt"/>
              </a:rPr>
              <a:t>oltre</a:t>
            </a:r>
            <a:r>
              <a:rPr sz="1800" spc="-40" dirty="0">
                <a:latin typeface="Roboto Lt"/>
                <a:cs typeface="Roboto Lt"/>
              </a:rPr>
              <a:t> </a:t>
            </a:r>
            <a:r>
              <a:rPr sz="1800" spc="-80" dirty="0">
                <a:latin typeface="Roboto Lt"/>
                <a:cs typeface="Roboto Lt"/>
              </a:rPr>
              <a:t>ai</a:t>
            </a:r>
            <a:r>
              <a:rPr sz="1800" spc="-40" dirty="0">
                <a:latin typeface="Roboto Lt"/>
                <a:cs typeface="Roboto Lt"/>
              </a:rPr>
              <a:t> </a:t>
            </a:r>
            <a:r>
              <a:rPr sz="1800" spc="-110" dirty="0">
                <a:latin typeface="Roboto Lt"/>
                <a:cs typeface="Roboto Lt"/>
              </a:rPr>
              <a:t>tumori</a:t>
            </a:r>
            <a:r>
              <a:rPr sz="1800" spc="-30" dirty="0">
                <a:latin typeface="Roboto Lt"/>
                <a:cs typeface="Roboto Lt"/>
              </a:rPr>
              <a:t> </a:t>
            </a:r>
            <a:r>
              <a:rPr sz="1800" spc="-90" dirty="0">
                <a:latin typeface="Roboto Lt"/>
                <a:cs typeface="Roboto Lt"/>
              </a:rPr>
              <a:t>del</a:t>
            </a:r>
            <a:r>
              <a:rPr sz="1800" spc="-40" dirty="0">
                <a:latin typeface="Roboto Lt"/>
                <a:cs typeface="Roboto Lt"/>
              </a:rPr>
              <a:t> </a:t>
            </a:r>
            <a:r>
              <a:rPr sz="1800" spc="-100" dirty="0">
                <a:latin typeface="Roboto Lt"/>
                <a:cs typeface="Roboto Lt"/>
              </a:rPr>
              <a:t>fegato</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95" dirty="0" smtClean="0">
                <a:latin typeface="Roboto Lt"/>
                <a:cs typeface="Roboto Lt"/>
              </a:rPr>
              <a:t>del</a:t>
            </a:r>
            <a:r>
              <a:rPr lang="it-IT" dirty="0">
                <a:latin typeface="Roboto Lt"/>
                <a:cs typeface="Roboto Lt"/>
              </a:rPr>
              <a:t> </a:t>
            </a:r>
            <a:r>
              <a:rPr sz="1800" spc="-110" dirty="0" smtClean="0">
                <a:latin typeface="Roboto Lt"/>
                <a:cs typeface="Roboto Lt"/>
              </a:rPr>
              <a:t>colon-</a:t>
            </a:r>
            <a:r>
              <a:rPr sz="1800" spc="-110" dirty="0" err="1" smtClean="0">
                <a:latin typeface="Roboto Lt"/>
                <a:cs typeface="Roboto Lt"/>
              </a:rPr>
              <a:t>retto</a:t>
            </a:r>
            <a:r>
              <a:rPr sz="1800" spc="-110" dirty="0">
                <a:latin typeface="Roboto Lt"/>
                <a:cs typeface="Roboto Lt"/>
              </a:rPr>
              <a:t>.</a:t>
            </a:r>
            <a:r>
              <a:rPr sz="1800" spc="-40" dirty="0">
                <a:latin typeface="Roboto Lt"/>
                <a:cs typeface="Roboto Lt"/>
              </a:rPr>
              <a:t> </a:t>
            </a:r>
            <a:endParaRPr lang="it-IT" sz="1800" spc="-40" dirty="0" smtClean="0">
              <a:latin typeface="Roboto Lt"/>
              <a:cs typeface="Roboto Lt"/>
            </a:endParaRPr>
          </a:p>
          <a:p>
            <a:pPr marL="12700" marR="541655">
              <a:lnSpc>
                <a:spcPts val="1760"/>
              </a:lnSpc>
              <a:spcBef>
                <a:spcPts val="240"/>
              </a:spcBef>
            </a:pPr>
            <a:r>
              <a:rPr sz="1800" spc="-90" dirty="0" smtClean="0">
                <a:latin typeface="Roboto Lt"/>
                <a:cs typeface="Roboto Lt"/>
              </a:rPr>
              <a:t>Nelle</a:t>
            </a:r>
            <a:r>
              <a:rPr sz="1800" spc="-35" dirty="0" smtClean="0">
                <a:latin typeface="Roboto Lt"/>
                <a:cs typeface="Roboto Lt"/>
              </a:rPr>
              <a:t> </a:t>
            </a:r>
            <a:r>
              <a:rPr sz="1800" spc="-130" dirty="0">
                <a:latin typeface="Roboto Lt"/>
                <a:cs typeface="Roboto Lt"/>
              </a:rPr>
              <a:t>donne</a:t>
            </a:r>
            <a:r>
              <a:rPr sz="1800" spc="-35" dirty="0">
                <a:latin typeface="Roboto Lt"/>
                <a:cs typeface="Roboto Lt"/>
              </a:rPr>
              <a:t> </a:t>
            </a:r>
            <a:r>
              <a:rPr sz="1800" spc="-105" dirty="0">
                <a:latin typeface="Roboto Lt"/>
                <a:cs typeface="Roboto Lt"/>
              </a:rPr>
              <a:t>è</a:t>
            </a:r>
            <a:r>
              <a:rPr sz="1800" spc="-35" dirty="0">
                <a:latin typeface="Roboto Lt"/>
                <a:cs typeface="Roboto Lt"/>
              </a:rPr>
              <a:t> </a:t>
            </a:r>
            <a:r>
              <a:rPr sz="1800" spc="-105" dirty="0">
                <a:latin typeface="Roboto Lt"/>
                <a:cs typeface="Roboto Lt"/>
              </a:rPr>
              <a:t>responsabile</a:t>
            </a:r>
            <a:r>
              <a:rPr sz="1800" spc="-40" dirty="0">
                <a:latin typeface="Roboto Lt"/>
                <a:cs typeface="Roboto Lt"/>
              </a:rPr>
              <a:t> </a:t>
            </a:r>
            <a:r>
              <a:rPr sz="1800" spc="-90" dirty="0">
                <a:latin typeface="Roboto Lt"/>
                <a:cs typeface="Roboto Lt"/>
              </a:rPr>
              <a:t>del</a:t>
            </a:r>
            <a:r>
              <a:rPr sz="1800" spc="35" dirty="0">
                <a:latin typeface="Roboto Lt"/>
                <a:cs typeface="Roboto Lt"/>
              </a:rPr>
              <a:t> </a:t>
            </a:r>
            <a:r>
              <a:rPr sz="2400" b="1" spc="-70" dirty="0">
                <a:solidFill>
                  <a:srgbClr val="E6481B"/>
                </a:solidFill>
                <a:latin typeface="Roboto Cn"/>
                <a:cs typeface="Roboto Cn"/>
              </a:rPr>
              <a:t>5%</a:t>
            </a:r>
            <a:r>
              <a:rPr sz="2400" b="1" spc="-125" dirty="0">
                <a:solidFill>
                  <a:srgbClr val="E6481B"/>
                </a:solidFill>
                <a:latin typeface="Roboto Cn"/>
                <a:cs typeface="Roboto Cn"/>
              </a:rPr>
              <a:t> </a:t>
            </a:r>
            <a:r>
              <a:rPr sz="1800" spc="-90" dirty="0">
                <a:latin typeface="Roboto Lt"/>
                <a:cs typeface="Roboto Lt"/>
              </a:rPr>
              <a:t>dei</a:t>
            </a:r>
            <a:r>
              <a:rPr sz="1800" spc="-35" dirty="0">
                <a:latin typeface="Roboto Lt"/>
                <a:cs typeface="Roboto Lt"/>
              </a:rPr>
              <a:t> </a:t>
            </a:r>
            <a:r>
              <a:rPr sz="1800" spc="-100" dirty="0">
                <a:latin typeface="Roboto Lt"/>
                <a:cs typeface="Roboto Lt"/>
              </a:rPr>
              <a:t>casi</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25" dirty="0">
                <a:latin typeface="Roboto Lt"/>
                <a:cs typeface="Roboto Lt"/>
              </a:rPr>
              <a:t>tumore</a:t>
            </a:r>
            <a:r>
              <a:rPr sz="1800" spc="-35" dirty="0">
                <a:latin typeface="Roboto Lt"/>
                <a:cs typeface="Roboto Lt"/>
              </a:rPr>
              <a:t> </a:t>
            </a:r>
            <a:r>
              <a:rPr sz="1800" spc="-85" dirty="0">
                <a:latin typeface="Roboto Lt"/>
                <a:cs typeface="Roboto Lt"/>
              </a:rPr>
              <a:t>al </a:t>
            </a:r>
            <a:r>
              <a:rPr sz="1800" spc="-420" dirty="0">
                <a:latin typeface="Roboto Lt"/>
                <a:cs typeface="Roboto Lt"/>
              </a:rPr>
              <a:t> </a:t>
            </a:r>
            <a:r>
              <a:rPr sz="1800" spc="-100" dirty="0">
                <a:latin typeface="Roboto Lt"/>
                <a:cs typeface="Roboto Lt"/>
              </a:rPr>
              <a:t>seno.</a:t>
            </a:r>
            <a:endParaRPr sz="1800" dirty="0">
              <a:latin typeface="Roboto Lt"/>
              <a:cs typeface="Roboto Lt"/>
            </a:endParaRPr>
          </a:p>
          <a:p>
            <a:pPr marL="12700" marR="751840">
              <a:lnSpc>
                <a:spcPts val="1760"/>
              </a:lnSpc>
              <a:spcBef>
                <a:spcPts val="220"/>
              </a:spcBef>
            </a:pPr>
            <a:r>
              <a:rPr sz="1800" spc="-95" dirty="0">
                <a:latin typeface="Roboto Lt"/>
                <a:cs typeface="Roboto Lt"/>
              </a:rPr>
              <a:t>L’effetto</a:t>
            </a:r>
            <a:r>
              <a:rPr sz="1800" spc="-40" dirty="0">
                <a:latin typeface="Roboto Lt"/>
                <a:cs typeface="Roboto Lt"/>
              </a:rPr>
              <a:t> </a:t>
            </a:r>
            <a:r>
              <a:rPr sz="1800" spc="-85" dirty="0">
                <a:latin typeface="Roboto Lt"/>
                <a:cs typeface="Roboto Lt"/>
              </a:rPr>
              <a:t>dell’alcol</a:t>
            </a:r>
            <a:r>
              <a:rPr sz="1800" spc="-35" dirty="0">
                <a:latin typeface="Roboto Lt"/>
                <a:cs typeface="Roboto Lt"/>
              </a:rPr>
              <a:t> </a:t>
            </a:r>
            <a:r>
              <a:rPr sz="1800" spc="-105" dirty="0">
                <a:latin typeface="Roboto Lt"/>
                <a:cs typeface="Roboto Lt"/>
              </a:rPr>
              <a:t>è</a:t>
            </a:r>
            <a:r>
              <a:rPr sz="1800" spc="-40" dirty="0">
                <a:latin typeface="Roboto Lt"/>
                <a:cs typeface="Roboto Lt"/>
              </a:rPr>
              <a:t> </a:t>
            </a:r>
            <a:r>
              <a:rPr sz="1800" spc="-100" dirty="0">
                <a:latin typeface="Roboto Lt"/>
                <a:cs typeface="Roboto Lt"/>
              </a:rPr>
              <a:t>amplificato</a:t>
            </a:r>
            <a:r>
              <a:rPr sz="1800" spc="-35" dirty="0">
                <a:latin typeface="Roboto Lt"/>
                <a:cs typeface="Roboto Lt"/>
              </a:rPr>
              <a:t> </a:t>
            </a:r>
            <a:r>
              <a:rPr sz="1800" spc="-114" dirty="0">
                <a:latin typeface="Roboto Lt"/>
                <a:cs typeface="Roboto Lt"/>
              </a:rPr>
              <a:t>se</a:t>
            </a:r>
            <a:r>
              <a:rPr sz="1800" spc="-35" dirty="0">
                <a:latin typeface="Roboto Lt"/>
                <a:cs typeface="Roboto Lt"/>
              </a:rPr>
              <a:t> </a:t>
            </a:r>
            <a:r>
              <a:rPr sz="1800" spc="-120" dirty="0">
                <a:latin typeface="Roboto Lt"/>
                <a:cs typeface="Roboto Lt"/>
              </a:rPr>
              <a:t>combinato</a:t>
            </a:r>
            <a:r>
              <a:rPr sz="1800" spc="-40" dirty="0">
                <a:latin typeface="Roboto Lt"/>
                <a:cs typeface="Roboto Lt"/>
              </a:rPr>
              <a:t> </a:t>
            </a:r>
            <a:r>
              <a:rPr sz="1800" spc="-125" dirty="0">
                <a:latin typeface="Roboto Lt"/>
                <a:cs typeface="Roboto Lt"/>
              </a:rPr>
              <a:t>con</a:t>
            </a:r>
            <a:r>
              <a:rPr sz="1800" spc="-35" dirty="0">
                <a:latin typeface="Roboto Lt"/>
                <a:cs typeface="Roboto Lt"/>
              </a:rPr>
              <a:t> il </a:t>
            </a:r>
            <a:r>
              <a:rPr sz="1800" spc="-135" dirty="0">
                <a:latin typeface="Roboto Lt"/>
                <a:cs typeface="Roboto Lt"/>
              </a:rPr>
              <a:t>fumo</a:t>
            </a:r>
            <a:r>
              <a:rPr sz="1800" spc="-40" dirty="0">
                <a:latin typeface="Roboto Lt"/>
                <a:cs typeface="Roboto Lt"/>
              </a:rPr>
              <a:t> </a:t>
            </a:r>
            <a:r>
              <a:rPr sz="1800" spc="-85" dirty="0">
                <a:latin typeface="Roboto Lt"/>
                <a:cs typeface="Roboto Lt"/>
              </a:rPr>
              <a:t>di </a:t>
            </a:r>
            <a:r>
              <a:rPr sz="1800" spc="-420" dirty="0">
                <a:latin typeface="Roboto Lt"/>
                <a:cs typeface="Roboto Lt"/>
              </a:rPr>
              <a:t> </a:t>
            </a:r>
            <a:r>
              <a:rPr sz="1800" spc="-95" dirty="0">
                <a:latin typeface="Roboto Lt"/>
                <a:cs typeface="Roboto Lt"/>
              </a:rPr>
              <a:t>sigaretta</a:t>
            </a:r>
            <a:endParaRPr sz="1800" dirty="0">
              <a:latin typeface="Roboto Lt"/>
              <a:cs typeface="Roboto Lt"/>
            </a:endParaRPr>
          </a:p>
          <a:p>
            <a:pPr marL="12700" marR="1003300">
              <a:lnSpc>
                <a:spcPts val="1760"/>
              </a:lnSpc>
              <a:spcBef>
                <a:spcPts val="229"/>
              </a:spcBef>
            </a:pPr>
            <a:r>
              <a:rPr sz="1800" spc="-135" dirty="0">
                <a:latin typeface="Roboto Lt"/>
                <a:cs typeface="Roboto Lt"/>
              </a:rPr>
              <a:t>Le</a:t>
            </a:r>
            <a:r>
              <a:rPr sz="1800" spc="-35" dirty="0">
                <a:latin typeface="Roboto Lt"/>
                <a:cs typeface="Roboto Lt"/>
              </a:rPr>
              <a:t> </a:t>
            </a:r>
            <a:r>
              <a:rPr sz="1800" spc="-125" dirty="0">
                <a:latin typeface="Roboto Lt"/>
                <a:cs typeface="Roboto Lt"/>
              </a:rPr>
              <a:t>bevande</a:t>
            </a:r>
            <a:r>
              <a:rPr sz="1800" spc="-35" dirty="0">
                <a:latin typeface="Roboto Lt"/>
                <a:cs typeface="Roboto Lt"/>
              </a:rPr>
              <a:t> </a:t>
            </a:r>
            <a:r>
              <a:rPr sz="1800" spc="-95" dirty="0">
                <a:latin typeface="Roboto Lt"/>
                <a:cs typeface="Roboto Lt"/>
              </a:rPr>
              <a:t>alcoliche</a:t>
            </a:r>
            <a:r>
              <a:rPr sz="1800" spc="-35" dirty="0">
                <a:latin typeface="Roboto Lt"/>
                <a:cs typeface="Roboto Lt"/>
              </a:rPr>
              <a:t> </a:t>
            </a:r>
            <a:r>
              <a:rPr sz="1800" spc="-105" dirty="0">
                <a:latin typeface="Roboto Lt"/>
                <a:cs typeface="Roboto Lt"/>
              </a:rPr>
              <a:t>forniscono</a:t>
            </a:r>
            <a:r>
              <a:rPr sz="1800" spc="-40" dirty="0">
                <a:latin typeface="Roboto Lt"/>
                <a:cs typeface="Roboto Lt"/>
              </a:rPr>
              <a:t> </a:t>
            </a:r>
            <a:r>
              <a:rPr sz="1800" spc="-85" dirty="0">
                <a:latin typeface="Roboto Lt"/>
                <a:cs typeface="Roboto Lt"/>
              </a:rPr>
              <a:t>inoltre</a:t>
            </a:r>
            <a:r>
              <a:rPr sz="1800" spc="-35" dirty="0">
                <a:latin typeface="Roboto Lt"/>
                <a:cs typeface="Roboto Lt"/>
              </a:rPr>
              <a:t> </a:t>
            </a:r>
            <a:r>
              <a:rPr sz="1800" spc="-114" dirty="0">
                <a:latin typeface="Roboto Lt"/>
                <a:cs typeface="Roboto Lt"/>
              </a:rPr>
              <a:t>molte</a:t>
            </a:r>
            <a:r>
              <a:rPr sz="1800" spc="-35" dirty="0">
                <a:latin typeface="Roboto Lt"/>
                <a:cs typeface="Roboto Lt"/>
              </a:rPr>
              <a:t> </a:t>
            </a:r>
            <a:r>
              <a:rPr sz="1800" spc="-95" dirty="0">
                <a:latin typeface="Roboto Lt"/>
                <a:cs typeface="Roboto Lt"/>
              </a:rPr>
              <a:t>kcal</a:t>
            </a:r>
            <a:r>
              <a:rPr sz="1800" spc="-35" dirty="0">
                <a:latin typeface="Roboto Lt"/>
                <a:cs typeface="Roboto Lt"/>
              </a:rPr>
              <a:t> </a:t>
            </a:r>
            <a:r>
              <a:rPr sz="1800" spc="-105" dirty="0">
                <a:latin typeface="Roboto Lt"/>
                <a:cs typeface="Roboto Lt"/>
              </a:rPr>
              <a:t>quindi </a:t>
            </a:r>
            <a:r>
              <a:rPr sz="1800" spc="-420" dirty="0">
                <a:latin typeface="Roboto Lt"/>
                <a:cs typeface="Roboto Lt"/>
              </a:rPr>
              <a:t> </a:t>
            </a:r>
            <a:r>
              <a:rPr sz="1800" spc="-135" dirty="0">
                <a:latin typeface="Roboto Lt"/>
                <a:cs typeface="Roboto Lt"/>
              </a:rPr>
              <a:t>aumentan</a:t>
            </a:r>
            <a:r>
              <a:rPr sz="1800" spc="-130" dirty="0">
                <a:latin typeface="Roboto Lt"/>
                <a:cs typeface="Roboto Lt"/>
              </a:rPr>
              <a:t>o</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90" dirty="0">
                <a:latin typeface="Roboto Lt"/>
                <a:cs typeface="Roboto Lt"/>
              </a:rPr>
              <a:t>rischi</a:t>
            </a:r>
            <a:r>
              <a:rPr sz="1800" spc="-120" dirty="0">
                <a:latin typeface="Roboto Lt"/>
                <a:cs typeface="Roboto Lt"/>
              </a:rPr>
              <a:t>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05" dirty="0">
                <a:latin typeface="Roboto Lt"/>
                <a:cs typeface="Roboto Lt"/>
              </a:rPr>
              <a:t>sovrappeso/obesità.</a:t>
            </a:r>
            <a:endParaRPr sz="1800" dirty="0">
              <a:latin typeface="Roboto Lt"/>
              <a:cs typeface="Roboto Lt"/>
            </a:endParaRPr>
          </a:p>
        </p:txBody>
      </p:sp>
      <p:pic>
        <p:nvPicPr>
          <p:cNvPr id="5" name="object 5"/>
          <p:cNvPicPr/>
          <p:nvPr/>
        </p:nvPicPr>
        <p:blipFill>
          <a:blip r:embed="rId2" cstate="print"/>
          <a:stretch>
            <a:fillRect/>
          </a:stretch>
        </p:blipFill>
        <p:spPr>
          <a:xfrm>
            <a:off x="6658627" y="1600200"/>
            <a:ext cx="2028173" cy="2064875"/>
          </a:xfrm>
          <a:prstGeom prst="rect">
            <a:avLst/>
          </a:prstGeom>
        </p:spPr>
      </p:pic>
      <p:pic>
        <p:nvPicPr>
          <p:cNvPr id="6" name="object 6"/>
          <p:cNvPicPr/>
          <p:nvPr/>
        </p:nvPicPr>
        <p:blipFill>
          <a:blip r:embed="rId3" cstate="print"/>
          <a:stretch>
            <a:fillRect/>
          </a:stretch>
        </p:blipFill>
        <p:spPr>
          <a:xfrm>
            <a:off x="0" y="0"/>
            <a:ext cx="9143996" cy="1012323"/>
          </a:xfrm>
          <a:prstGeom prst="rect">
            <a:avLst/>
          </a:prstGeom>
        </p:spPr>
      </p:pic>
      <p:sp>
        <p:nvSpPr>
          <p:cNvPr id="7" name="object 7"/>
          <p:cNvSpPr txBox="1"/>
          <p:nvPr/>
        </p:nvSpPr>
        <p:spPr>
          <a:xfrm>
            <a:off x="132324" y="65913"/>
            <a:ext cx="59636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1219200"/>
            <a:ext cx="4114800" cy="875030"/>
          </a:xfrm>
          <a:prstGeom prst="rect">
            <a:avLst/>
          </a:prstGeom>
        </p:spPr>
        <p:txBody>
          <a:bodyPr vert="horz" wrap="square" lIns="0" tIns="12700" rIns="0" bIns="0" rtlCol="0">
            <a:spAutoFit/>
          </a:bodyPr>
          <a:lstStyle/>
          <a:p>
            <a:pPr marL="12700" marR="5080">
              <a:lnSpc>
                <a:spcPct val="116100"/>
              </a:lnSpc>
              <a:spcBef>
                <a:spcPts val="100"/>
              </a:spcBef>
            </a:pPr>
            <a:r>
              <a:rPr spc="10" dirty="0"/>
              <a:t>Limitare </a:t>
            </a:r>
            <a:r>
              <a:rPr spc="15" dirty="0"/>
              <a:t>il </a:t>
            </a:r>
            <a:r>
              <a:rPr spc="5" dirty="0"/>
              <a:t>consumo </a:t>
            </a:r>
            <a:r>
              <a:rPr spc="10" dirty="0"/>
              <a:t>di </a:t>
            </a:r>
            <a:r>
              <a:rPr spc="20" dirty="0"/>
              <a:t>sale </a:t>
            </a:r>
            <a:r>
              <a:rPr spc="-520" dirty="0"/>
              <a:t> </a:t>
            </a:r>
            <a:r>
              <a:rPr spc="5" dirty="0"/>
              <a:t>(non</a:t>
            </a:r>
            <a:r>
              <a:rPr spc="10" dirty="0"/>
              <a:t> </a:t>
            </a:r>
            <a:r>
              <a:rPr spc="5" dirty="0"/>
              <a:t>più</a:t>
            </a:r>
            <a:r>
              <a:rPr spc="15" dirty="0"/>
              <a:t> </a:t>
            </a:r>
            <a:r>
              <a:rPr spc="10" dirty="0"/>
              <a:t>di </a:t>
            </a:r>
            <a:r>
              <a:rPr spc="-50" dirty="0"/>
              <a:t>6</a:t>
            </a:r>
            <a:r>
              <a:rPr spc="5" dirty="0"/>
              <a:t> g/die</a:t>
            </a:r>
            <a:r>
              <a:rPr spc="10" dirty="0"/>
              <a:t> di NaCl)</a:t>
            </a:r>
          </a:p>
        </p:txBody>
      </p:sp>
      <p:sp>
        <p:nvSpPr>
          <p:cNvPr id="3" name="object 3"/>
          <p:cNvSpPr txBox="1">
            <a:spLocks noGrp="1"/>
          </p:cNvSpPr>
          <p:nvPr>
            <p:ph type="body" idx="1"/>
          </p:nvPr>
        </p:nvSpPr>
        <p:spPr>
          <a:prstGeom prst="rect">
            <a:avLst/>
          </a:prstGeom>
        </p:spPr>
        <p:txBody>
          <a:bodyPr vert="horz" wrap="square" lIns="0" tIns="168427" rIns="0" bIns="0" rtlCol="0">
            <a:spAutoFit/>
          </a:bodyPr>
          <a:lstStyle/>
          <a:p>
            <a:pPr marL="181610" marR="5080">
              <a:lnSpc>
                <a:spcPct val="114599"/>
              </a:lnSpc>
              <a:spcBef>
                <a:spcPts val="100"/>
              </a:spcBef>
            </a:pPr>
            <a:r>
              <a:rPr spc="-110" dirty="0"/>
              <a:t>Sale</a:t>
            </a:r>
            <a:r>
              <a:rPr spc="-30" dirty="0"/>
              <a:t> </a:t>
            </a:r>
            <a:r>
              <a:rPr spc="-105" dirty="0"/>
              <a:t>e</a:t>
            </a:r>
            <a:r>
              <a:rPr spc="-30" dirty="0"/>
              <a:t> </a:t>
            </a:r>
            <a:r>
              <a:rPr spc="-80" dirty="0"/>
              <a:t>cibi</a:t>
            </a:r>
            <a:r>
              <a:rPr spc="-30" dirty="0"/>
              <a:t> </a:t>
            </a:r>
            <a:r>
              <a:rPr spc="-105" dirty="0"/>
              <a:t>conservati</a:t>
            </a:r>
            <a:r>
              <a:rPr spc="-30" dirty="0"/>
              <a:t> </a:t>
            </a:r>
            <a:r>
              <a:rPr spc="-100" dirty="0"/>
              <a:t>sotto</a:t>
            </a:r>
            <a:r>
              <a:rPr spc="-30" dirty="0"/>
              <a:t> </a:t>
            </a:r>
            <a:r>
              <a:rPr spc="-100" dirty="0"/>
              <a:t>sale</a:t>
            </a:r>
            <a:r>
              <a:rPr spc="-35" dirty="0"/>
              <a:t> </a:t>
            </a:r>
            <a:r>
              <a:rPr spc="-135" dirty="0"/>
              <a:t>aumentano</a:t>
            </a:r>
            <a:r>
              <a:rPr spc="-30" dirty="0"/>
              <a:t> </a:t>
            </a:r>
            <a:r>
              <a:rPr spc="-35" dirty="0"/>
              <a:t>il</a:t>
            </a:r>
            <a:r>
              <a:rPr spc="-30" dirty="0"/>
              <a:t> </a:t>
            </a:r>
            <a:r>
              <a:rPr spc="-95" dirty="0"/>
              <a:t>rischio</a:t>
            </a:r>
            <a:r>
              <a:rPr spc="-30" dirty="0"/>
              <a:t> </a:t>
            </a:r>
            <a:r>
              <a:rPr spc="-80" dirty="0"/>
              <a:t>di</a:t>
            </a:r>
            <a:r>
              <a:rPr spc="-30" dirty="0"/>
              <a:t> </a:t>
            </a:r>
            <a:r>
              <a:rPr spc="-105" dirty="0"/>
              <a:t>sviluppare</a:t>
            </a:r>
            <a:r>
              <a:rPr spc="-35" dirty="0"/>
              <a:t> il</a:t>
            </a:r>
            <a:r>
              <a:rPr spc="-30" dirty="0"/>
              <a:t> </a:t>
            </a:r>
            <a:r>
              <a:rPr spc="-120" dirty="0"/>
              <a:t>cancro </a:t>
            </a:r>
            <a:r>
              <a:rPr spc="-420" dirty="0"/>
              <a:t> </a:t>
            </a:r>
            <a:r>
              <a:rPr spc="-85" dirty="0"/>
              <a:t>dello</a:t>
            </a:r>
            <a:r>
              <a:rPr spc="-45" dirty="0"/>
              <a:t> </a:t>
            </a:r>
            <a:r>
              <a:rPr spc="-130" dirty="0"/>
              <a:t>stomaco</a:t>
            </a:r>
          </a:p>
          <a:p>
            <a:pPr marL="181610" marR="163195">
              <a:lnSpc>
                <a:spcPct val="114599"/>
              </a:lnSpc>
              <a:spcBef>
                <a:spcPts val="1575"/>
              </a:spcBef>
            </a:pPr>
            <a:r>
              <a:rPr spc="-45" dirty="0"/>
              <a:t>Il</a:t>
            </a:r>
            <a:r>
              <a:rPr spc="-35" dirty="0"/>
              <a:t> </a:t>
            </a:r>
            <a:r>
              <a:rPr spc="-110" dirty="0"/>
              <a:t>Sale</a:t>
            </a:r>
            <a:r>
              <a:rPr spc="-35" dirty="0"/>
              <a:t> </a:t>
            </a:r>
            <a:r>
              <a:rPr spc="-135" dirty="0"/>
              <a:t>non</a:t>
            </a:r>
            <a:r>
              <a:rPr spc="-40" dirty="0"/>
              <a:t> </a:t>
            </a:r>
            <a:r>
              <a:rPr spc="-105" dirty="0"/>
              <a:t>è</a:t>
            </a:r>
            <a:r>
              <a:rPr spc="-40" dirty="0"/>
              <a:t> </a:t>
            </a:r>
            <a:r>
              <a:rPr spc="-100" dirty="0"/>
              <a:t>solo</a:t>
            </a:r>
            <a:r>
              <a:rPr spc="-40" dirty="0"/>
              <a:t> </a:t>
            </a:r>
            <a:r>
              <a:rPr spc="-95" dirty="0"/>
              <a:t>quello</a:t>
            </a:r>
            <a:r>
              <a:rPr spc="-40" dirty="0"/>
              <a:t> </a:t>
            </a:r>
            <a:r>
              <a:rPr spc="-114" dirty="0"/>
              <a:t>aggiunto</a:t>
            </a:r>
            <a:r>
              <a:rPr spc="-40" dirty="0"/>
              <a:t> </a:t>
            </a:r>
            <a:r>
              <a:rPr spc="-80" dirty="0"/>
              <a:t>ai</a:t>
            </a:r>
            <a:r>
              <a:rPr spc="-35" dirty="0"/>
              <a:t> </a:t>
            </a:r>
            <a:r>
              <a:rPr spc="-65" dirty="0"/>
              <a:t>cibi,</a:t>
            </a:r>
            <a:r>
              <a:rPr spc="-40" dirty="0"/>
              <a:t> </a:t>
            </a:r>
            <a:r>
              <a:rPr spc="-175" dirty="0"/>
              <a:t>ma</a:t>
            </a:r>
            <a:r>
              <a:rPr spc="-40" dirty="0"/>
              <a:t> </a:t>
            </a:r>
            <a:r>
              <a:rPr spc="-125" dirty="0"/>
              <a:t>va</a:t>
            </a:r>
            <a:r>
              <a:rPr spc="-40" dirty="0"/>
              <a:t> </a:t>
            </a:r>
            <a:r>
              <a:rPr spc="-105" dirty="0"/>
              <a:t>considerato</a:t>
            </a:r>
            <a:r>
              <a:rPr spc="-40" dirty="0"/>
              <a:t> </a:t>
            </a:r>
            <a:r>
              <a:rPr spc="-125" dirty="0"/>
              <a:t>anche</a:t>
            </a:r>
            <a:r>
              <a:rPr spc="-40" dirty="0"/>
              <a:t> </a:t>
            </a:r>
            <a:r>
              <a:rPr spc="-95" dirty="0"/>
              <a:t>quello </a:t>
            </a:r>
            <a:r>
              <a:rPr spc="-90" dirty="0"/>
              <a:t> </a:t>
            </a:r>
            <a:r>
              <a:rPr spc="-120" dirty="0"/>
              <a:t>“nascosto”</a:t>
            </a:r>
            <a:r>
              <a:rPr spc="-40" dirty="0"/>
              <a:t> </a:t>
            </a:r>
            <a:r>
              <a:rPr spc="-95" dirty="0"/>
              <a:t>nei</a:t>
            </a:r>
            <a:r>
              <a:rPr spc="-40" dirty="0"/>
              <a:t> </a:t>
            </a:r>
            <a:r>
              <a:rPr spc="-80" dirty="0"/>
              <a:t>cibi</a:t>
            </a:r>
            <a:r>
              <a:rPr spc="-35" dirty="0"/>
              <a:t> </a:t>
            </a:r>
            <a:r>
              <a:rPr spc="-95" dirty="0"/>
              <a:t>trasformati:</a:t>
            </a:r>
            <a:r>
              <a:rPr spc="-35" dirty="0"/>
              <a:t> </a:t>
            </a:r>
            <a:r>
              <a:rPr spc="-95" dirty="0"/>
              <a:t>prodotti</a:t>
            </a:r>
            <a:r>
              <a:rPr spc="-35" dirty="0"/>
              <a:t> </a:t>
            </a:r>
            <a:r>
              <a:rPr spc="-125" dirty="0"/>
              <a:t>da</a:t>
            </a:r>
            <a:r>
              <a:rPr spc="-40" dirty="0"/>
              <a:t> </a:t>
            </a:r>
            <a:r>
              <a:rPr spc="-85" dirty="0"/>
              <a:t>forno,</a:t>
            </a:r>
            <a:r>
              <a:rPr spc="-35" dirty="0"/>
              <a:t> </a:t>
            </a:r>
            <a:r>
              <a:rPr spc="-90" dirty="0"/>
              <a:t>in</a:t>
            </a:r>
            <a:r>
              <a:rPr spc="-40" dirty="0"/>
              <a:t> </a:t>
            </a:r>
            <a:r>
              <a:rPr spc="-90" dirty="0"/>
              <a:t>scatola,</a:t>
            </a:r>
            <a:r>
              <a:rPr spc="-35" dirty="0"/>
              <a:t> </a:t>
            </a:r>
            <a:r>
              <a:rPr spc="-100" dirty="0"/>
              <a:t>salumi, </a:t>
            </a:r>
            <a:r>
              <a:rPr spc="-95" dirty="0"/>
              <a:t> patatine,dadi</a:t>
            </a:r>
            <a:r>
              <a:rPr spc="45" dirty="0"/>
              <a:t> </a:t>
            </a:r>
            <a:r>
              <a:rPr spc="-125" dirty="0"/>
              <a:t>da</a:t>
            </a:r>
            <a:r>
              <a:rPr spc="-35" dirty="0"/>
              <a:t> </a:t>
            </a:r>
            <a:r>
              <a:rPr spc="-100" dirty="0"/>
              <a:t>brodo,</a:t>
            </a:r>
            <a:r>
              <a:rPr spc="-30" dirty="0"/>
              <a:t> </a:t>
            </a:r>
            <a:r>
              <a:rPr spc="-125" dirty="0"/>
              <a:t>snack</a:t>
            </a:r>
            <a:r>
              <a:rPr spc="-35" dirty="0"/>
              <a:t> </a:t>
            </a:r>
            <a:r>
              <a:rPr spc="-85" dirty="0"/>
              <a:t>salati</a:t>
            </a:r>
            <a:r>
              <a:rPr spc="-30" dirty="0"/>
              <a:t> </a:t>
            </a:r>
            <a:r>
              <a:rPr spc="-105" dirty="0"/>
              <a:t>e</a:t>
            </a:r>
            <a:r>
              <a:rPr spc="-30" dirty="0"/>
              <a:t> </a:t>
            </a:r>
            <a:r>
              <a:rPr spc="-75" dirty="0"/>
              <a:t>dolci,</a:t>
            </a:r>
            <a:r>
              <a:rPr spc="-35" dirty="0"/>
              <a:t> </a:t>
            </a:r>
            <a:r>
              <a:rPr spc="-80" dirty="0"/>
              <a:t>biscotti,</a:t>
            </a:r>
            <a:r>
              <a:rPr spc="-30" dirty="0"/>
              <a:t> </a:t>
            </a:r>
            <a:r>
              <a:rPr spc="-90" dirty="0"/>
              <a:t>cereali</a:t>
            </a:r>
            <a:r>
              <a:rPr spc="-30" dirty="0"/>
              <a:t> </a:t>
            </a:r>
            <a:r>
              <a:rPr spc="-125" dirty="0"/>
              <a:t>da</a:t>
            </a:r>
            <a:r>
              <a:rPr spc="-35" dirty="0"/>
              <a:t> </a:t>
            </a:r>
            <a:r>
              <a:rPr spc="-95" dirty="0"/>
              <a:t>colazione, </a:t>
            </a:r>
            <a:r>
              <a:rPr spc="-425" dirty="0"/>
              <a:t> </a:t>
            </a:r>
            <a:r>
              <a:rPr spc="-125" dirty="0"/>
              <a:t>ecc…</a:t>
            </a:r>
          </a:p>
        </p:txBody>
      </p:sp>
      <p:pic>
        <p:nvPicPr>
          <p:cNvPr id="4" name="object 4"/>
          <p:cNvPicPr/>
          <p:nvPr/>
        </p:nvPicPr>
        <p:blipFill>
          <a:blip r:embed="rId2" cstate="print"/>
          <a:stretch>
            <a:fillRect/>
          </a:stretch>
        </p:blipFill>
        <p:spPr>
          <a:xfrm>
            <a:off x="3614142" y="4420625"/>
            <a:ext cx="1936678" cy="1886900"/>
          </a:xfrm>
          <a:prstGeom prst="rect">
            <a:avLst/>
          </a:prstGeom>
        </p:spPr>
      </p:pic>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4" y="65913"/>
            <a:ext cx="58112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77572" y="0"/>
            <a:ext cx="9521568" cy="6858000"/>
          </a:xfrm>
          <a:custGeom>
            <a:avLst/>
            <a:gdLst/>
            <a:ahLst/>
            <a:cxnLst/>
            <a:rect l="l" t="t" r="r" b="b"/>
            <a:pathLst>
              <a:path w="9144000" h="6858000">
                <a:moveTo>
                  <a:pt x="9143999" y="6857999"/>
                </a:moveTo>
                <a:lnTo>
                  <a:pt x="0" y="6857999"/>
                </a:lnTo>
                <a:lnTo>
                  <a:pt x="0" y="0"/>
                </a:lnTo>
                <a:lnTo>
                  <a:pt x="9143999" y="0"/>
                </a:lnTo>
                <a:lnTo>
                  <a:pt x="9143999" y="6857999"/>
                </a:lnTo>
                <a:close/>
              </a:path>
            </a:pathLst>
          </a:custGeom>
          <a:solidFill>
            <a:srgbClr val="E6481B"/>
          </a:solidFill>
        </p:spPr>
        <p:txBody>
          <a:bodyPr wrap="square" lIns="0" tIns="0" rIns="0" bIns="0" rtlCol="0"/>
          <a:lstStyle/>
          <a:p>
            <a:endParaRPr/>
          </a:p>
        </p:txBody>
      </p:sp>
      <p:sp>
        <p:nvSpPr>
          <p:cNvPr id="4" name="object 4"/>
          <p:cNvSpPr txBox="1"/>
          <p:nvPr/>
        </p:nvSpPr>
        <p:spPr>
          <a:xfrm>
            <a:off x="6324600" y="5638842"/>
            <a:ext cx="1907185" cy="228268"/>
          </a:xfrm>
          <a:prstGeom prst="rect">
            <a:avLst/>
          </a:prstGeom>
        </p:spPr>
        <p:txBody>
          <a:bodyPr vert="horz" wrap="square" lIns="0" tIns="12700" rIns="0" bIns="0" rtlCol="0">
            <a:spAutoFit/>
          </a:bodyPr>
          <a:lstStyle/>
          <a:p>
            <a:pPr marL="12700">
              <a:lnSpc>
                <a:spcPct val="100000"/>
              </a:lnSpc>
              <a:spcBef>
                <a:spcPts val="100"/>
              </a:spcBef>
            </a:pPr>
            <a:r>
              <a:rPr sz="1400" b="1" spc="5" dirty="0">
                <a:latin typeface="Roboto Cn"/>
                <a:cs typeface="Roboto Cn"/>
              </a:rPr>
              <a:t>Francesca</a:t>
            </a:r>
            <a:r>
              <a:rPr sz="1400" b="1" spc="-45" dirty="0">
                <a:latin typeface="Roboto Cn"/>
                <a:cs typeface="Roboto Cn"/>
              </a:rPr>
              <a:t> </a:t>
            </a:r>
            <a:r>
              <a:rPr sz="1400" b="1" spc="15" dirty="0">
                <a:latin typeface="Roboto Cn"/>
                <a:cs typeface="Roboto Cn"/>
              </a:rPr>
              <a:t>Zanesini</a:t>
            </a:r>
            <a:endParaRPr sz="1400" dirty="0">
              <a:latin typeface="Roboto Cn"/>
              <a:cs typeface="Roboto Cn"/>
            </a:endParaRPr>
          </a:p>
        </p:txBody>
      </p:sp>
      <p:pic>
        <p:nvPicPr>
          <p:cNvPr id="5" name="object 5"/>
          <p:cNvPicPr/>
          <p:nvPr/>
        </p:nvPicPr>
        <p:blipFill>
          <a:blip r:embed="rId2" cstate="print"/>
          <a:stretch>
            <a:fillRect/>
          </a:stretch>
        </p:blipFill>
        <p:spPr>
          <a:xfrm>
            <a:off x="0" y="0"/>
            <a:ext cx="9143996" cy="1012323"/>
          </a:xfrm>
          <a:prstGeom prst="rect">
            <a:avLst/>
          </a:prstGeom>
        </p:spPr>
      </p:pic>
      <p:sp>
        <p:nvSpPr>
          <p:cNvPr id="6" name="object 6"/>
          <p:cNvSpPr txBox="1">
            <a:spLocks noGrp="1"/>
          </p:cNvSpPr>
          <p:nvPr>
            <p:ph type="title"/>
          </p:nvPr>
        </p:nvSpPr>
        <p:spPr>
          <a:xfrm>
            <a:off x="132325" y="65912"/>
            <a:ext cx="3525275" cy="228268"/>
          </a:xfrm>
          <a:prstGeom prst="rect">
            <a:avLst/>
          </a:prstGeom>
        </p:spPr>
        <p:txBody>
          <a:bodyPr vert="horz" wrap="square" lIns="0" tIns="12700" rIns="0" bIns="0" rtlCol="0">
            <a:spAutoFit/>
          </a:bodyPr>
          <a:lstStyle/>
          <a:p>
            <a:pPr marL="12700">
              <a:lnSpc>
                <a:spcPct val="100000"/>
              </a:lnSpc>
              <a:spcBef>
                <a:spcPts val="100"/>
              </a:spcBef>
            </a:pPr>
            <a:r>
              <a:rPr sz="1400" b="0" spc="-5" dirty="0">
                <a:solidFill>
                  <a:srgbClr val="FFFFFF"/>
                </a:solidFill>
                <a:latin typeface="Roboto Lt"/>
                <a:cs typeface="Roboto Lt"/>
              </a:rPr>
              <a:t>EDUCAZIONE </a:t>
            </a:r>
            <a:r>
              <a:rPr sz="1400" b="0" spc="15" dirty="0">
                <a:solidFill>
                  <a:srgbClr val="FFFFFF"/>
                </a:solidFill>
                <a:latin typeface="Roboto Lt"/>
                <a:cs typeface="Roboto Lt"/>
              </a:rPr>
              <a:t>A</a:t>
            </a:r>
            <a:r>
              <a:rPr sz="1400" b="0" spc="-5" dirty="0">
                <a:solidFill>
                  <a:srgbClr val="FFFFFF"/>
                </a:solidFill>
                <a:latin typeface="Roboto Lt"/>
                <a:cs typeface="Roboto Lt"/>
              </a:rPr>
              <a:t> </a:t>
            </a:r>
            <a:r>
              <a:rPr sz="1400" b="0" spc="-10" dirty="0">
                <a:solidFill>
                  <a:srgbClr val="FFFFFF"/>
                </a:solidFill>
                <a:latin typeface="Roboto Lt"/>
                <a:cs typeface="Roboto Lt"/>
              </a:rPr>
              <a:t>CORRETTI</a:t>
            </a:r>
            <a:r>
              <a:rPr sz="1400" b="0" spc="-5" dirty="0">
                <a:solidFill>
                  <a:srgbClr val="FFFFFF"/>
                </a:solidFill>
                <a:latin typeface="Roboto Lt"/>
                <a:cs typeface="Roboto Lt"/>
              </a:rPr>
              <a:t> </a:t>
            </a:r>
            <a:r>
              <a:rPr sz="1400" b="0" spc="-20" dirty="0">
                <a:solidFill>
                  <a:srgbClr val="FFFFFF"/>
                </a:solidFill>
                <a:latin typeface="Roboto Lt"/>
                <a:cs typeface="Roboto Lt"/>
              </a:rPr>
              <a:t>STILI</a:t>
            </a:r>
            <a:r>
              <a:rPr sz="1400" b="0" dirty="0">
                <a:solidFill>
                  <a:srgbClr val="FFFFFF"/>
                </a:solidFill>
                <a:latin typeface="Roboto Lt"/>
                <a:cs typeface="Roboto Lt"/>
              </a:rPr>
              <a:t> </a:t>
            </a:r>
            <a:r>
              <a:rPr sz="1400" b="0" spc="-20" dirty="0">
                <a:solidFill>
                  <a:srgbClr val="FFFFFF"/>
                </a:solidFill>
                <a:latin typeface="Roboto Lt"/>
                <a:cs typeface="Roboto Lt"/>
              </a:rPr>
              <a:t>DI</a:t>
            </a:r>
            <a:r>
              <a:rPr sz="1400" b="0" spc="-5" dirty="0">
                <a:solidFill>
                  <a:srgbClr val="FFFFFF"/>
                </a:solidFill>
                <a:latin typeface="Roboto Lt"/>
                <a:cs typeface="Roboto Lt"/>
              </a:rPr>
              <a:t> VITA</a:t>
            </a:r>
            <a:endParaRPr sz="1400" dirty="0">
              <a:latin typeface="Roboto Lt"/>
              <a:cs typeface="Roboto Lt"/>
            </a:endParaRPr>
          </a:p>
        </p:txBody>
      </p:sp>
      <p:sp>
        <p:nvSpPr>
          <p:cNvPr id="7" name="CasellaDiTesto 6"/>
          <p:cNvSpPr txBox="1"/>
          <p:nvPr/>
        </p:nvSpPr>
        <p:spPr>
          <a:xfrm>
            <a:off x="4189907" y="1133605"/>
            <a:ext cx="4802785" cy="3785652"/>
          </a:xfrm>
          <a:prstGeom prst="rect">
            <a:avLst/>
          </a:prstGeom>
          <a:noFill/>
        </p:spPr>
        <p:txBody>
          <a:bodyPr wrap="square" rtlCol="0">
            <a:spAutoFit/>
          </a:bodyPr>
          <a:lstStyle/>
          <a:p>
            <a:r>
              <a:rPr lang="it-IT" sz="4800" b="1" dirty="0" smtClean="0"/>
              <a:t>SANA</a:t>
            </a:r>
          </a:p>
          <a:p>
            <a:r>
              <a:rPr lang="it-IT" sz="4800" b="1" dirty="0" smtClean="0"/>
              <a:t>ALIMENTAZIONE,</a:t>
            </a:r>
          </a:p>
          <a:p>
            <a:r>
              <a:rPr lang="it-IT" sz="4800" b="1" dirty="0" smtClean="0"/>
              <a:t>MOVIMENTO </a:t>
            </a:r>
          </a:p>
          <a:p>
            <a:r>
              <a:rPr lang="it-IT" sz="4800" b="1" dirty="0" smtClean="0"/>
              <a:t>E CORRETTO</a:t>
            </a:r>
          </a:p>
          <a:p>
            <a:r>
              <a:rPr lang="it-IT" sz="4800" b="1" dirty="0" smtClean="0"/>
              <a:t>STILE DI VITA</a:t>
            </a:r>
            <a:endParaRPr lang="it-IT" sz="4800" b="1" dirty="0"/>
          </a:p>
        </p:txBody>
      </p:sp>
      <p:sp>
        <p:nvSpPr>
          <p:cNvPr id="8" name="CasellaDiTesto 7"/>
          <p:cNvSpPr txBox="1"/>
          <p:nvPr/>
        </p:nvSpPr>
        <p:spPr>
          <a:xfrm>
            <a:off x="4267200" y="4928652"/>
            <a:ext cx="4648200" cy="338554"/>
          </a:xfrm>
          <a:prstGeom prst="rect">
            <a:avLst/>
          </a:prstGeom>
          <a:noFill/>
        </p:spPr>
        <p:txBody>
          <a:bodyPr wrap="square" rtlCol="0">
            <a:spAutoFit/>
          </a:bodyPr>
          <a:lstStyle/>
          <a:p>
            <a:r>
              <a:rPr lang="it-IT" sz="1600" dirty="0" smtClean="0"/>
              <a:t>DISTURBI DEL COMPORTAMENTO ALIMENTARE</a:t>
            </a:r>
            <a:endParaRPr lang="it-IT"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39038" y="1156617"/>
            <a:ext cx="5161915" cy="863600"/>
          </a:xfrm>
          <a:prstGeom prst="rect">
            <a:avLst/>
          </a:prstGeom>
        </p:spPr>
        <p:txBody>
          <a:bodyPr vert="horz" wrap="square" lIns="0" tIns="66040" rIns="0" bIns="0" rtlCol="0">
            <a:spAutoFit/>
          </a:bodyPr>
          <a:lstStyle/>
          <a:p>
            <a:pPr marL="12700">
              <a:lnSpc>
                <a:spcPct val="100000"/>
              </a:lnSpc>
              <a:spcBef>
                <a:spcPts val="520"/>
              </a:spcBef>
            </a:pPr>
            <a:r>
              <a:rPr sz="2400" b="1" spc="15" dirty="0">
                <a:solidFill>
                  <a:srgbClr val="E6481B"/>
                </a:solidFill>
                <a:latin typeface="Roboto Cn"/>
                <a:cs typeface="Roboto Cn"/>
              </a:rPr>
              <a:t>Ricavare</a:t>
            </a:r>
            <a:r>
              <a:rPr sz="2400" b="1" spc="-5" dirty="0">
                <a:solidFill>
                  <a:srgbClr val="E6481B"/>
                </a:solidFill>
                <a:latin typeface="Roboto Cn"/>
                <a:cs typeface="Roboto Cn"/>
              </a:rPr>
              <a:t> </a:t>
            </a:r>
            <a:r>
              <a:rPr sz="2400" b="1" spc="20" dirty="0">
                <a:solidFill>
                  <a:srgbClr val="E6481B"/>
                </a:solidFill>
                <a:latin typeface="Roboto Cn"/>
                <a:cs typeface="Roboto Cn"/>
              </a:rPr>
              <a:t>i</a:t>
            </a:r>
            <a:r>
              <a:rPr sz="2400" b="1" dirty="0">
                <a:solidFill>
                  <a:srgbClr val="E6481B"/>
                </a:solidFill>
                <a:latin typeface="Roboto Cn"/>
                <a:cs typeface="Roboto Cn"/>
              </a:rPr>
              <a:t> </a:t>
            </a:r>
            <a:r>
              <a:rPr sz="2400" b="1" spc="10" dirty="0">
                <a:solidFill>
                  <a:srgbClr val="E6481B"/>
                </a:solidFill>
                <a:latin typeface="Roboto Cn"/>
                <a:cs typeface="Roboto Cn"/>
              </a:rPr>
              <a:t>nutrienti</a:t>
            </a:r>
            <a:r>
              <a:rPr sz="2400" b="1" dirty="0">
                <a:solidFill>
                  <a:srgbClr val="E6481B"/>
                </a:solidFill>
                <a:latin typeface="Roboto Cn"/>
                <a:cs typeface="Roboto Cn"/>
              </a:rPr>
              <a:t> </a:t>
            </a:r>
            <a:r>
              <a:rPr sz="2400" b="1" spc="20" dirty="0">
                <a:solidFill>
                  <a:srgbClr val="E6481B"/>
                </a:solidFill>
                <a:latin typeface="Roboto Cn"/>
                <a:cs typeface="Roboto Cn"/>
              </a:rPr>
              <a:t>essenziali</a:t>
            </a:r>
            <a:endParaRPr sz="2400">
              <a:latin typeface="Roboto Cn"/>
              <a:cs typeface="Roboto Cn"/>
            </a:endParaRPr>
          </a:p>
          <a:p>
            <a:pPr marL="12700">
              <a:lnSpc>
                <a:spcPct val="100000"/>
              </a:lnSpc>
              <a:spcBef>
                <a:spcPts val="420"/>
              </a:spcBef>
            </a:pPr>
            <a:r>
              <a:rPr sz="2400" b="1" spc="15" dirty="0">
                <a:solidFill>
                  <a:srgbClr val="E6481B"/>
                </a:solidFill>
                <a:latin typeface="Roboto Cn"/>
                <a:cs typeface="Roboto Cn"/>
              </a:rPr>
              <a:t>attraverso</a:t>
            </a:r>
            <a:r>
              <a:rPr sz="2400" b="1" spc="5" dirty="0">
                <a:solidFill>
                  <a:srgbClr val="E6481B"/>
                </a:solidFill>
                <a:latin typeface="Roboto Cn"/>
                <a:cs typeface="Roboto Cn"/>
              </a:rPr>
              <a:t> </a:t>
            </a:r>
            <a:r>
              <a:rPr sz="2400" b="1" spc="20" dirty="0">
                <a:solidFill>
                  <a:srgbClr val="E6481B"/>
                </a:solidFill>
                <a:latin typeface="Roboto Cn"/>
                <a:cs typeface="Roboto Cn"/>
              </a:rPr>
              <a:t>gli</a:t>
            </a:r>
            <a:r>
              <a:rPr sz="2400" b="1" spc="5" dirty="0">
                <a:solidFill>
                  <a:srgbClr val="E6481B"/>
                </a:solidFill>
                <a:latin typeface="Roboto Cn"/>
                <a:cs typeface="Roboto Cn"/>
              </a:rPr>
              <a:t> alimenti,</a:t>
            </a:r>
            <a:r>
              <a:rPr sz="2400" b="1" spc="10" dirty="0">
                <a:solidFill>
                  <a:srgbClr val="E6481B"/>
                </a:solidFill>
                <a:latin typeface="Roboto Cn"/>
                <a:cs typeface="Roboto Cn"/>
              </a:rPr>
              <a:t> </a:t>
            </a:r>
            <a:r>
              <a:rPr sz="2400" b="1" dirty="0">
                <a:solidFill>
                  <a:srgbClr val="E6481B"/>
                </a:solidFill>
                <a:latin typeface="Roboto Cn"/>
                <a:cs typeface="Roboto Cn"/>
              </a:rPr>
              <a:t>non</a:t>
            </a:r>
            <a:r>
              <a:rPr sz="2400" b="1" spc="10" dirty="0">
                <a:solidFill>
                  <a:srgbClr val="E6481B"/>
                </a:solidFill>
                <a:latin typeface="Roboto Cn"/>
                <a:cs typeface="Roboto Cn"/>
              </a:rPr>
              <a:t> </a:t>
            </a:r>
            <a:r>
              <a:rPr sz="2400" b="1" spc="5" dirty="0">
                <a:solidFill>
                  <a:srgbClr val="E6481B"/>
                </a:solidFill>
                <a:latin typeface="Roboto Cn"/>
                <a:cs typeface="Roboto Cn"/>
              </a:rPr>
              <a:t>con </a:t>
            </a:r>
            <a:r>
              <a:rPr sz="2400" b="1" spc="15" dirty="0">
                <a:solidFill>
                  <a:srgbClr val="E6481B"/>
                </a:solidFill>
                <a:latin typeface="Roboto Cn"/>
                <a:cs typeface="Roboto Cn"/>
              </a:rPr>
              <a:t>integratori</a:t>
            </a:r>
            <a:endParaRPr sz="2400">
              <a:latin typeface="Roboto Cn"/>
              <a:cs typeface="Roboto Cn"/>
            </a:endParaRPr>
          </a:p>
        </p:txBody>
      </p:sp>
      <p:sp>
        <p:nvSpPr>
          <p:cNvPr id="3" name="object 3"/>
          <p:cNvSpPr txBox="1"/>
          <p:nvPr/>
        </p:nvSpPr>
        <p:spPr>
          <a:xfrm>
            <a:off x="1339038" y="2422045"/>
            <a:ext cx="6238240" cy="652780"/>
          </a:xfrm>
          <a:prstGeom prst="rect">
            <a:avLst/>
          </a:prstGeom>
        </p:spPr>
        <p:txBody>
          <a:bodyPr vert="horz" wrap="square" lIns="0" tIns="12065" rIns="0" bIns="0" rtlCol="0">
            <a:spAutoFit/>
          </a:bodyPr>
          <a:lstStyle/>
          <a:p>
            <a:pPr marL="12700" marR="5080">
              <a:lnSpc>
                <a:spcPct val="114399"/>
              </a:lnSpc>
              <a:spcBef>
                <a:spcPts val="95"/>
              </a:spcBef>
            </a:pPr>
            <a:r>
              <a:rPr sz="1800" spc="-50" dirty="0">
                <a:latin typeface="Roboto Lt"/>
                <a:cs typeface="Roboto Lt"/>
              </a:rPr>
              <a:t>I</a:t>
            </a:r>
            <a:r>
              <a:rPr sz="1800" spc="-35" dirty="0">
                <a:latin typeface="Roboto Lt"/>
                <a:cs typeface="Roboto Lt"/>
              </a:rPr>
              <a:t> </a:t>
            </a:r>
            <a:r>
              <a:rPr sz="1800" spc="-114" dirty="0">
                <a:latin typeface="Roboto Lt"/>
                <a:cs typeface="Roboto Lt"/>
              </a:rPr>
              <a:t>supplementi</a:t>
            </a:r>
            <a:r>
              <a:rPr sz="1800" spc="-35" dirty="0">
                <a:latin typeface="Roboto Lt"/>
                <a:cs typeface="Roboto Lt"/>
              </a:rPr>
              <a:t> </a:t>
            </a:r>
            <a:r>
              <a:rPr sz="1800" spc="-130" dirty="0">
                <a:latin typeface="Roboto Lt"/>
                <a:cs typeface="Roboto Lt"/>
              </a:rPr>
              <a:t>vanno</a:t>
            </a:r>
            <a:r>
              <a:rPr sz="1800" spc="-40" dirty="0">
                <a:latin typeface="Roboto Lt"/>
                <a:cs typeface="Roboto Lt"/>
              </a:rPr>
              <a:t> </a:t>
            </a:r>
            <a:r>
              <a:rPr sz="1800" spc="-105" dirty="0">
                <a:latin typeface="Roboto Lt"/>
                <a:cs typeface="Roboto Lt"/>
              </a:rPr>
              <a:t>assunti</a:t>
            </a:r>
            <a:r>
              <a:rPr sz="1800" spc="-35" dirty="0">
                <a:latin typeface="Roboto Lt"/>
                <a:cs typeface="Roboto Lt"/>
              </a:rPr>
              <a:t> </a:t>
            </a:r>
            <a:r>
              <a:rPr sz="1800" spc="-100" dirty="0">
                <a:latin typeface="Roboto Lt"/>
                <a:cs typeface="Roboto Lt"/>
              </a:rPr>
              <a:t>solo</a:t>
            </a:r>
            <a:r>
              <a:rPr sz="1800" spc="-40" dirty="0">
                <a:latin typeface="Roboto Lt"/>
                <a:cs typeface="Roboto Lt"/>
              </a:rPr>
              <a:t> </a:t>
            </a:r>
            <a:r>
              <a:rPr sz="1800" spc="-90" dirty="0">
                <a:latin typeface="Roboto Lt"/>
                <a:cs typeface="Roboto Lt"/>
              </a:rPr>
              <a:t>in</a:t>
            </a:r>
            <a:r>
              <a:rPr sz="1800" spc="-35" dirty="0">
                <a:latin typeface="Roboto Lt"/>
                <a:cs typeface="Roboto Lt"/>
              </a:rPr>
              <a:t> </a:t>
            </a:r>
            <a:r>
              <a:rPr sz="1800" spc="-100" dirty="0">
                <a:latin typeface="Roboto Lt"/>
                <a:cs typeface="Roboto Lt"/>
              </a:rPr>
              <a:t>condizioni</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105" dirty="0">
                <a:latin typeface="Roboto Lt"/>
                <a:cs typeface="Roboto Lt"/>
              </a:rPr>
              <a:t>accertata</a:t>
            </a:r>
            <a:r>
              <a:rPr sz="1800" spc="-40" dirty="0">
                <a:latin typeface="Roboto Lt"/>
                <a:cs typeface="Roboto Lt"/>
              </a:rPr>
              <a:t> </a:t>
            </a:r>
            <a:r>
              <a:rPr sz="1800" spc="-105" dirty="0">
                <a:latin typeface="Roboto Lt"/>
                <a:cs typeface="Roboto Lt"/>
              </a:rPr>
              <a:t>necessità</a:t>
            </a:r>
            <a:r>
              <a:rPr sz="1800" spc="-35" dirty="0">
                <a:latin typeface="Roboto Lt"/>
                <a:cs typeface="Roboto Lt"/>
              </a:rPr>
              <a:t> </a:t>
            </a:r>
            <a:r>
              <a:rPr sz="1800" spc="-105" dirty="0">
                <a:latin typeface="Roboto Lt"/>
                <a:cs typeface="Roboto Lt"/>
              </a:rPr>
              <a:t>e </a:t>
            </a:r>
            <a:r>
              <a:rPr sz="1800" spc="-425" dirty="0">
                <a:latin typeface="Roboto Lt"/>
                <a:cs typeface="Roboto Lt"/>
              </a:rPr>
              <a:t> </a:t>
            </a:r>
            <a:r>
              <a:rPr sz="1800" spc="-105" dirty="0">
                <a:latin typeface="Roboto Lt"/>
                <a:cs typeface="Roboto Lt"/>
              </a:rPr>
              <a:t>limitatament</a:t>
            </a:r>
            <a:r>
              <a:rPr sz="1800" spc="-110" dirty="0">
                <a:latin typeface="Roboto Lt"/>
                <a:cs typeface="Roboto Lt"/>
              </a:rPr>
              <a:t>e</a:t>
            </a:r>
            <a:r>
              <a:rPr sz="1800" spc="-40" dirty="0">
                <a:latin typeface="Roboto Lt"/>
                <a:cs typeface="Roboto Lt"/>
              </a:rPr>
              <a:t> </a:t>
            </a:r>
            <a:r>
              <a:rPr sz="1800" spc="-114" dirty="0">
                <a:latin typeface="Roboto Lt"/>
                <a:cs typeface="Roboto Lt"/>
              </a:rPr>
              <a:t>a</a:t>
            </a:r>
            <a:r>
              <a:rPr sz="1800" spc="-45" dirty="0">
                <a:latin typeface="Roboto Lt"/>
                <a:cs typeface="Roboto Lt"/>
              </a:rPr>
              <a:t>l</a:t>
            </a:r>
            <a:r>
              <a:rPr sz="1800" spc="-40" dirty="0">
                <a:latin typeface="Roboto Lt"/>
                <a:cs typeface="Roboto Lt"/>
              </a:rPr>
              <a:t> </a:t>
            </a:r>
            <a:r>
              <a:rPr sz="1800" spc="-105" dirty="0">
                <a:latin typeface="Roboto Lt"/>
                <a:cs typeface="Roboto Lt"/>
              </a:rPr>
              <a:t>period</a:t>
            </a:r>
            <a:r>
              <a:rPr sz="1800" spc="-120" dirty="0">
                <a:latin typeface="Roboto Lt"/>
                <a:cs typeface="Roboto Lt"/>
              </a:rPr>
              <a:t>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14" dirty="0">
                <a:latin typeface="Roboto Lt"/>
                <a:cs typeface="Roboto Lt"/>
              </a:rPr>
              <a:t>carenz</a:t>
            </a:r>
            <a:r>
              <a:rPr sz="1800" spc="-120" dirty="0">
                <a:latin typeface="Roboto Lt"/>
                <a:cs typeface="Roboto Lt"/>
              </a:rPr>
              <a:t>a</a:t>
            </a:r>
            <a:r>
              <a:rPr sz="1800" spc="-40" dirty="0">
                <a:latin typeface="Roboto Lt"/>
                <a:cs typeface="Roboto Lt"/>
              </a:rPr>
              <a:t> </a:t>
            </a:r>
            <a:r>
              <a:rPr sz="1800" spc="-95" dirty="0">
                <a:latin typeface="Roboto Lt"/>
                <a:cs typeface="Roboto Lt"/>
              </a:rPr>
              <a:t>nutrizionale</a:t>
            </a:r>
            <a:endParaRPr sz="1800">
              <a:latin typeface="Roboto Lt"/>
              <a:cs typeface="Roboto Lt"/>
            </a:endParaRPr>
          </a:p>
        </p:txBody>
      </p:sp>
      <p:pic>
        <p:nvPicPr>
          <p:cNvPr id="4" name="object 4"/>
          <p:cNvPicPr/>
          <p:nvPr/>
        </p:nvPicPr>
        <p:blipFill>
          <a:blip r:embed="rId2" cstate="print"/>
          <a:stretch>
            <a:fillRect/>
          </a:stretch>
        </p:blipFill>
        <p:spPr>
          <a:xfrm>
            <a:off x="2987886" y="3483240"/>
            <a:ext cx="3312299" cy="2438099"/>
          </a:xfrm>
          <a:prstGeom prst="rect">
            <a:avLst/>
          </a:prstGeom>
        </p:spPr>
      </p:pic>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4" y="65913"/>
            <a:ext cx="58874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012323"/>
            <a:ext cx="6860540" cy="1085214"/>
          </a:xfrm>
          <a:prstGeom prst="rect">
            <a:avLst/>
          </a:prstGeom>
        </p:spPr>
        <p:txBody>
          <a:bodyPr vert="horz" wrap="square" lIns="0" tIns="160276" rIns="0" bIns="0" rtlCol="0">
            <a:spAutoFit/>
          </a:bodyPr>
          <a:lstStyle/>
          <a:p>
            <a:pPr marL="714375" marR="5080">
              <a:lnSpc>
                <a:spcPts val="2850"/>
              </a:lnSpc>
              <a:spcBef>
                <a:spcPts val="220"/>
              </a:spcBef>
            </a:pPr>
            <a:r>
              <a:rPr spc="10" dirty="0"/>
              <a:t>Problematiche</a:t>
            </a:r>
            <a:r>
              <a:rPr spc="25" dirty="0"/>
              <a:t> </a:t>
            </a:r>
            <a:r>
              <a:rPr dirty="0"/>
              <a:t>comuni</a:t>
            </a:r>
            <a:r>
              <a:rPr spc="25" dirty="0"/>
              <a:t> </a:t>
            </a:r>
            <a:r>
              <a:rPr spc="10" dirty="0"/>
              <a:t>ai</a:t>
            </a:r>
            <a:r>
              <a:rPr spc="25" dirty="0"/>
              <a:t> </a:t>
            </a:r>
            <a:r>
              <a:rPr spc="10" dirty="0"/>
              <a:t>ragazzi</a:t>
            </a:r>
            <a:r>
              <a:rPr spc="30" dirty="0"/>
              <a:t> </a:t>
            </a:r>
            <a:r>
              <a:rPr spc="5" dirty="0"/>
              <a:t>in</a:t>
            </a:r>
            <a:r>
              <a:rPr spc="25" dirty="0"/>
              <a:t> </a:t>
            </a:r>
            <a:r>
              <a:rPr spc="10" dirty="0"/>
              <a:t>età</a:t>
            </a:r>
            <a:r>
              <a:rPr spc="25" dirty="0"/>
              <a:t> </a:t>
            </a:r>
            <a:r>
              <a:rPr spc="20" dirty="0"/>
              <a:t>scolare </a:t>
            </a:r>
            <a:r>
              <a:rPr spc="-515" dirty="0"/>
              <a:t> </a:t>
            </a:r>
            <a:r>
              <a:rPr spc="10" dirty="0"/>
              <a:t>sono:</a:t>
            </a:r>
          </a:p>
        </p:txBody>
      </p:sp>
      <p:sp>
        <p:nvSpPr>
          <p:cNvPr id="3" name="object 3"/>
          <p:cNvSpPr txBox="1"/>
          <p:nvPr/>
        </p:nvSpPr>
        <p:spPr>
          <a:xfrm>
            <a:off x="1421777" y="2057400"/>
            <a:ext cx="6433820" cy="2044791"/>
          </a:xfrm>
          <a:prstGeom prst="rect">
            <a:avLst/>
          </a:prstGeom>
        </p:spPr>
        <p:txBody>
          <a:bodyPr vert="horz" wrap="square" lIns="0" tIns="13335" rIns="0" bIns="0" rtlCol="0">
            <a:spAutoFit/>
          </a:bodyPr>
          <a:lstStyle/>
          <a:p>
            <a:pPr marL="12700" marR="5080">
              <a:lnSpc>
                <a:spcPct val="99700"/>
              </a:lnSpc>
              <a:spcBef>
                <a:spcPts val="105"/>
              </a:spcBef>
            </a:pPr>
            <a:r>
              <a:rPr lang="it-IT" spc="-114" dirty="0" smtClean="0">
                <a:latin typeface="Roboto Lt"/>
                <a:cs typeface="Roboto Lt"/>
              </a:rPr>
              <a:t>- S</a:t>
            </a:r>
            <a:r>
              <a:rPr sz="1800" spc="-114" dirty="0" err="1" smtClean="0">
                <a:latin typeface="Roboto Lt"/>
                <a:cs typeface="Roboto Lt"/>
              </a:rPr>
              <a:t>carsa</a:t>
            </a:r>
            <a:r>
              <a:rPr sz="1800" spc="-40" dirty="0" smtClean="0">
                <a:latin typeface="Roboto Lt"/>
                <a:cs typeface="Roboto Lt"/>
              </a:rPr>
              <a:t> </a:t>
            </a:r>
            <a:r>
              <a:rPr sz="1800" spc="-105" dirty="0">
                <a:latin typeface="Roboto Lt"/>
                <a:cs typeface="Roboto Lt"/>
              </a:rPr>
              <a:t>attenzione</a:t>
            </a:r>
            <a:r>
              <a:rPr sz="1800" spc="-35" dirty="0">
                <a:latin typeface="Roboto Lt"/>
                <a:cs typeface="Roboto Lt"/>
              </a:rPr>
              <a:t> </a:t>
            </a:r>
            <a:r>
              <a:rPr sz="1800" spc="-105" dirty="0">
                <a:latin typeface="Roboto Lt"/>
                <a:cs typeface="Roboto Lt"/>
              </a:rPr>
              <a:t>all’importanza</a:t>
            </a:r>
            <a:r>
              <a:rPr sz="1800" spc="-35" dirty="0">
                <a:latin typeface="Roboto Lt"/>
                <a:cs typeface="Roboto Lt"/>
              </a:rPr>
              <a:t> </a:t>
            </a:r>
            <a:r>
              <a:rPr sz="1800" spc="-90" dirty="0">
                <a:latin typeface="Roboto Lt"/>
                <a:cs typeface="Roboto Lt"/>
              </a:rPr>
              <a:t>della</a:t>
            </a:r>
            <a:r>
              <a:rPr sz="1800" spc="50" dirty="0">
                <a:latin typeface="Roboto Lt"/>
                <a:cs typeface="Roboto Lt"/>
              </a:rPr>
              <a:t> </a:t>
            </a:r>
            <a:r>
              <a:rPr sz="2400" b="1" spc="10" dirty="0">
                <a:solidFill>
                  <a:srgbClr val="E6481B"/>
                </a:solidFill>
                <a:latin typeface="Roboto Cn"/>
                <a:cs typeface="Roboto Cn"/>
              </a:rPr>
              <a:t>prima</a:t>
            </a:r>
            <a:r>
              <a:rPr sz="2400" b="1" spc="25" dirty="0">
                <a:solidFill>
                  <a:srgbClr val="E6481B"/>
                </a:solidFill>
                <a:latin typeface="Roboto Cn"/>
                <a:cs typeface="Roboto Cn"/>
              </a:rPr>
              <a:t> </a:t>
            </a:r>
            <a:r>
              <a:rPr sz="2400" b="1" spc="10" dirty="0">
                <a:solidFill>
                  <a:srgbClr val="E6481B"/>
                </a:solidFill>
                <a:latin typeface="Roboto Cn"/>
                <a:cs typeface="Roboto Cn"/>
              </a:rPr>
              <a:t>colazione</a:t>
            </a:r>
            <a:r>
              <a:rPr sz="2400" b="1" spc="45" dirty="0">
                <a:solidFill>
                  <a:srgbClr val="E6481B"/>
                </a:solidFill>
                <a:latin typeface="Roboto Cn"/>
                <a:cs typeface="Roboto Cn"/>
              </a:rPr>
              <a:t> </a:t>
            </a:r>
            <a:r>
              <a:rPr sz="1800" spc="-120" dirty="0">
                <a:latin typeface="Roboto Lt"/>
                <a:cs typeface="Roboto Lt"/>
              </a:rPr>
              <a:t>che</a:t>
            </a:r>
            <a:r>
              <a:rPr sz="1800" spc="-40" dirty="0">
                <a:latin typeface="Roboto Lt"/>
                <a:cs typeface="Roboto Lt"/>
              </a:rPr>
              <a:t> </a:t>
            </a:r>
            <a:r>
              <a:rPr sz="1800" spc="-120" dirty="0">
                <a:latin typeface="Roboto Lt"/>
                <a:cs typeface="Roboto Lt"/>
              </a:rPr>
              <a:t>spesso </a:t>
            </a:r>
            <a:r>
              <a:rPr sz="1800" spc="-420" dirty="0">
                <a:latin typeface="Roboto Lt"/>
                <a:cs typeface="Roboto Lt"/>
              </a:rPr>
              <a:t> </a:t>
            </a:r>
            <a:r>
              <a:rPr sz="1800" spc="-105" dirty="0">
                <a:latin typeface="Roboto Lt"/>
                <a:cs typeface="Roboto Lt"/>
              </a:rPr>
              <a:t>è </a:t>
            </a:r>
            <a:r>
              <a:rPr sz="1800" spc="-135" dirty="0">
                <a:latin typeface="Roboto Lt"/>
                <a:cs typeface="Roboto Lt"/>
              </a:rPr>
              <a:t>consumata</a:t>
            </a:r>
            <a:r>
              <a:rPr sz="1800" spc="165" dirty="0">
                <a:latin typeface="Roboto Lt"/>
                <a:cs typeface="Roboto Lt"/>
              </a:rPr>
              <a:t> </a:t>
            </a:r>
            <a:r>
              <a:rPr sz="1800" spc="-90" dirty="0">
                <a:latin typeface="Roboto Lt"/>
                <a:cs typeface="Roboto Lt"/>
              </a:rPr>
              <a:t>in </a:t>
            </a:r>
            <a:r>
              <a:rPr sz="1800" spc="-150" dirty="0">
                <a:latin typeface="Roboto Lt"/>
                <a:cs typeface="Roboto Lt"/>
              </a:rPr>
              <a:t>modo</a:t>
            </a:r>
            <a:r>
              <a:rPr sz="1800" spc="140" dirty="0">
                <a:latin typeface="Roboto Lt"/>
                <a:cs typeface="Roboto Lt"/>
              </a:rPr>
              <a:t> </a:t>
            </a:r>
            <a:r>
              <a:rPr sz="1800" spc="-80" dirty="0">
                <a:latin typeface="Roboto Lt"/>
                <a:cs typeface="Roboto Lt"/>
              </a:rPr>
              <a:t>affrettato, </a:t>
            </a:r>
            <a:r>
              <a:rPr sz="1800" spc="-114" dirty="0">
                <a:latin typeface="Roboto Lt"/>
                <a:cs typeface="Roboto Lt"/>
              </a:rPr>
              <a:t>facendo</a:t>
            </a:r>
            <a:r>
              <a:rPr sz="1800" spc="204" dirty="0">
                <a:latin typeface="Roboto Lt"/>
                <a:cs typeface="Roboto Lt"/>
              </a:rPr>
              <a:t> </a:t>
            </a:r>
            <a:r>
              <a:rPr sz="1800" spc="-95" dirty="0">
                <a:latin typeface="Roboto Lt"/>
                <a:cs typeface="Roboto Lt"/>
              </a:rPr>
              <a:t>ricorso </a:t>
            </a:r>
            <a:r>
              <a:rPr sz="1800" spc="-125" dirty="0">
                <a:latin typeface="Roboto Lt"/>
                <a:cs typeface="Roboto Lt"/>
              </a:rPr>
              <a:t>a</a:t>
            </a:r>
            <a:r>
              <a:rPr sz="1800" spc="190" dirty="0">
                <a:latin typeface="Roboto Lt"/>
                <a:cs typeface="Roboto Lt"/>
              </a:rPr>
              <a:t> </a:t>
            </a:r>
            <a:r>
              <a:rPr sz="1800" spc="-80" dirty="0">
                <a:latin typeface="Roboto Lt"/>
                <a:cs typeface="Roboto Lt"/>
              </a:rPr>
              <a:t>cibi </a:t>
            </a:r>
            <a:r>
              <a:rPr sz="1800" spc="-90" dirty="0">
                <a:latin typeface="Roboto Lt"/>
                <a:cs typeface="Roboto Lt"/>
              </a:rPr>
              <a:t>iper </a:t>
            </a:r>
            <a:r>
              <a:rPr sz="1800" spc="-95" dirty="0">
                <a:latin typeface="Roboto Lt"/>
                <a:cs typeface="Roboto Lt"/>
              </a:rPr>
              <a:t>energetici </a:t>
            </a:r>
            <a:r>
              <a:rPr sz="1800" spc="-90" dirty="0">
                <a:latin typeface="Roboto Lt"/>
                <a:cs typeface="Roboto Lt"/>
              </a:rPr>
              <a:t> </a:t>
            </a:r>
            <a:r>
              <a:rPr sz="1800" spc="-120" dirty="0">
                <a:latin typeface="Roboto Lt"/>
                <a:cs typeface="Roboto Lt"/>
              </a:rPr>
              <a:t>che</a:t>
            </a:r>
            <a:r>
              <a:rPr sz="1800" spc="-40" dirty="0">
                <a:latin typeface="Roboto Lt"/>
                <a:cs typeface="Roboto Lt"/>
              </a:rPr>
              <a:t> </a:t>
            </a:r>
            <a:r>
              <a:rPr sz="1800" spc="-110" dirty="0">
                <a:latin typeface="Roboto Lt"/>
                <a:cs typeface="Roboto Lt"/>
              </a:rPr>
              <a:t>però</a:t>
            </a:r>
            <a:r>
              <a:rPr sz="1800" spc="-40" dirty="0">
                <a:latin typeface="Roboto Lt"/>
                <a:cs typeface="Roboto Lt"/>
              </a:rPr>
              <a:t> </a:t>
            </a:r>
            <a:r>
              <a:rPr sz="1800" spc="-135" dirty="0">
                <a:latin typeface="Roboto Lt"/>
                <a:cs typeface="Roboto Lt"/>
              </a:rPr>
              <a:t>non</a:t>
            </a:r>
            <a:r>
              <a:rPr sz="1800" spc="-40" dirty="0">
                <a:latin typeface="Roboto Lt"/>
                <a:cs typeface="Roboto Lt"/>
              </a:rPr>
              <a:t> </a:t>
            </a:r>
            <a:r>
              <a:rPr sz="1800" spc="-114" dirty="0">
                <a:latin typeface="Roboto Lt"/>
                <a:cs typeface="Roboto Lt"/>
              </a:rPr>
              <a:t>saziano</a:t>
            </a:r>
            <a:r>
              <a:rPr sz="1800" spc="-35" dirty="0">
                <a:latin typeface="Roboto Lt"/>
                <a:cs typeface="Roboto Lt"/>
              </a:rPr>
              <a:t> </a:t>
            </a:r>
            <a:r>
              <a:rPr sz="1800" spc="-95" dirty="0">
                <a:latin typeface="Roboto Lt"/>
                <a:cs typeface="Roboto Lt"/>
              </a:rPr>
              <a:t>nel</a:t>
            </a:r>
            <a:r>
              <a:rPr sz="1800" spc="-40" dirty="0">
                <a:latin typeface="Roboto Lt"/>
                <a:cs typeface="Roboto Lt"/>
              </a:rPr>
              <a:t> </a:t>
            </a:r>
            <a:r>
              <a:rPr sz="1800" spc="-114" dirty="0">
                <a:latin typeface="Roboto Lt"/>
                <a:cs typeface="Roboto Lt"/>
              </a:rPr>
              <a:t>lungo</a:t>
            </a:r>
            <a:r>
              <a:rPr sz="1800" spc="-40" dirty="0">
                <a:latin typeface="Roboto Lt"/>
                <a:cs typeface="Roboto Lt"/>
              </a:rPr>
              <a:t> </a:t>
            </a:r>
            <a:r>
              <a:rPr sz="1800" spc="-105" dirty="0">
                <a:latin typeface="Roboto Lt"/>
                <a:cs typeface="Roboto Lt"/>
              </a:rPr>
              <a:t>periodo</a:t>
            </a:r>
            <a:r>
              <a:rPr sz="1800" spc="-40" dirty="0">
                <a:latin typeface="Roboto Lt"/>
                <a:cs typeface="Roboto Lt"/>
              </a:rPr>
              <a:t> </a:t>
            </a:r>
            <a:r>
              <a:rPr sz="1800" spc="-100" dirty="0">
                <a:latin typeface="Roboto Lt"/>
                <a:cs typeface="Roboto Lt"/>
              </a:rPr>
              <a:t>(</a:t>
            </a:r>
            <a:r>
              <a:rPr sz="1800" spc="-100" dirty="0" smtClean="0">
                <a:latin typeface="Roboto Lt"/>
                <a:cs typeface="Roboto Lt"/>
              </a:rPr>
              <a:t>brioches</a:t>
            </a:r>
            <a:r>
              <a:rPr lang="it-IT" sz="1800" spc="-100" dirty="0" smtClean="0">
                <a:latin typeface="Roboto Lt"/>
                <a:cs typeface="Roboto Lt"/>
              </a:rPr>
              <a:t>,</a:t>
            </a:r>
            <a:r>
              <a:rPr sz="1800" spc="-35" dirty="0" smtClean="0">
                <a:latin typeface="Roboto Lt"/>
                <a:cs typeface="Roboto Lt"/>
              </a:rPr>
              <a:t> </a:t>
            </a:r>
            <a:r>
              <a:rPr sz="1800" spc="-100" dirty="0" err="1" smtClean="0">
                <a:latin typeface="Roboto Lt"/>
                <a:cs typeface="Roboto Lt"/>
              </a:rPr>
              <a:t>merendine</a:t>
            </a:r>
            <a:r>
              <a:rPr sz="1800" spc="-100" dirty="0">
                <a:latin typeface="Roboto Lt"/>
                <a:cs typeface="Roboto Lt"/>
              </a:rPr>
              <a:t>,</a:t>
            </a:r>
            <a:r>
              <a:rPr sz="1800" spc="-35" dirty="0">
                <a:latin typeface="Roboto Lt"/>
                <a:cs typeface="Roboto Lt"/>
              </a:rPr>
              <a:t> </a:t>
            </a:r>
            <a:r>
              <a:rPr sz="1800" spc="-110" dirty="0">
                <a:latin typeface="Roboto Lt"/>
                <a:cs typeface="Roboto Lt"/>
              </a:rPr>
              <a:t>succhi</a:t>
            </a:r>
            <a:r>
              <a:rPr sz="1800" spc="-40" dirty="0">
                <a:latin typeface="Roboto Lt"/>
                <a:cs typeface="Roboto Lt"/>
              </a:rPr>
              <a:t> </a:t>
            </a:r>
            <a:r>
              <a:rPr sz="1800" spc="-85" dirty="0">
                <a:latin typeface="Roboto Lt"/>
                <a:cs typeface="Roboto Lt"/>
              </a:rPr>
              <a:t>di </a:t>
            </a:r>
            <a:r>
              <a:rPr sz="1800" spc="-80" dirty="0">
                <a:latin typeface="Roboto Lt"/>
                <a:cs typeface="Roboto Lt"/>
              </a:rPr>
              <a:t> </a:t>
            </a:r>
            <a:r>
              <a:rPr sz="1800" spc="-70" dirty="0">
                <a:latin typeface="Roboto Lt"/>
                <a:cs typeface="Roboto Lt"/>
              </a:rPr>
              <a:t>frutta), </a:t>
            </a:r>
            <a:r>
              <a:rPr sz="1800" spc="-120" dirty="0">
                <a:latin typeface="Roboto Lt"/>
                <a:cs typeface="Roboto Lt"/>
              </a:rPr>
              <a:t>o</a:t>
            </a:r>
            <a:r>
              <a:rPr sz="1800" spc="-114" dirty="0">
                <a:latin typeface="Roboto Lt"/>
                <a:cs typeface="Roboto Lt"/>
              </a:rPr>
              <a:t> </a:t>
            </a:r>
            <a:r>
              <a:rPr sz="2400" b="1" spc="20" dirty="0">
                <a:solidFill>
                  <a:srgbClr val="E6481B"/>
                </a:solidFill>
                <a:latin typeface="Roboto Cn"/>
                <a:cs typeface="Roboto Cn"/>
              </a:rPr>
              <a:t>viene </a:t>
            </a:r>
            <a:r>
              <a:rPr sz="2400" b="1" dirty="0">
                <a:solidFill>
                  <a:srgbClr val="E6481B"/>
                </a:solidFill>
                <a:latin typeface="Roboto Cn"/>
                <a:cs typeface="Roboto Cn"/>
              </a:rPr>
              <a:t>consumata </a:t>
            </a:r>
            <a:r>
              <a:rPr sz="2400" b="1" spc="10" dirty="0">
                <a:solidFill>
                  <a:srgbClr val="E6481B"/>
                </a:solidFill>
                <a:latin typeface="Roboto Cn"/>
                <a:cs typeface="Roboto Cn"/>
              </a:rPr>
              <a:t>al </a:t>
            </a:r>
            <a:r>
              <a:rPr sz="2400" b="1" spc="15" dirty="0">
                <a:solidFill>
                  <a:srgbClr val="E6481B"/>
                </a:solidFill>
                <a:latin typeface="Roboto Cn"/>
                <a:cs typeface="Roboto Cn"/>
              </a:rPr>
              <a:t>bar </a:t>
            </a:r>
            <a:r>
              <a:rPr sz="1800" spc="-100" dirty="0">
                <a:latin typeface="Roboto Lt"/>
                <a:cs typeface="Roboto Lt"/>
              </a:rPr>
              <a:t>(colazione </a:t>
            </a:r>
            <a:r>
              <a:rPr sz="1800" spc="-110" dirty="0">
                <a:latin typeface="Roboto Lt"/>
                <a:cs typeface="Roboto Lt"/>
              </a:rPr>
              <a:t>fortemente </a:t>
            </a:r>
            <a:r>
              <a:rPr sz="1800" spc="-105" dirty="0">
                <a:latin typeface="Roboto Lt"/>
                <a:cs typeface="Roboto Lt"/>
              </a:rPr>
              <a:t> </a:t>
            </a:r>
            <a:r>
              <a:rPr sz="1800" spc="-95" dirty="0">
                <a:latin typeface="Roboto Lt"/>
                <a:cs typeface="Roboto Lt"/>
              </a:rPr>
              <a:t>sbilanciat</a:t>
            </a:r>
            <a:r>
              <a:rPr sz="1800" spc="-114" dirty="0">
                <a:latin typeface="Roboto Lt"/>
                <a:cs typeface="Roboto Lt"/>
              </a:rPr>
              <a:t>a</a:t>
            </a:r>
            <a:r>
              <a:rPr sz="1800" spc="-40" dirty="0">
                <a:latin typeface="Roboto Lt"/>
                <a:cs typeface="Roboto Lt"/>
              </a:rPr>
              <a:t> </a:t>
            </a:r>
            <a:r>
              <a:rPr sz="1800" spc="-110" dirty="0">
                <a:latin typeface="Roboto Lt"/>
                <a:cs typeface="Roboto Lt"/>
              </a:rPr>
              <a:t>vers</a:t>
            </a:r>
            <a:r>
              <a:rPr sz="1800" spc="-125" dirty="0">
                <a:latin typeface="Roboto Lt"/>
                <a:cs typeface="Roboto Lt"/>
              </a:rPr>
              <a:t>o</a:t>
            </a:r>
            <a:r>
              <a:rPr sz="1800" spc="-40" dirty="0">
                <a:latin typeface="Roboto Lt"/>
                <a:cs typeface="Roboto Lt"/>
              </a:rPr>
              <a:t> </a:t>
            </a:r>
            <a:r>
              <a:rPr sz="1800" spc="-30" dirty="0">
                <a:latin typeface="Roboto Lt"/>
                <a:cs typeface="Roboto Lt"/>
              </a:rPr>
              <a:t>i</a:t>
            </a:r>
            <a:r>
              <a:rPr sz="1800" spc="-40" dirty="0">
                <a:latin typeface="Roboto Lt"/>
                <a:cs typeface="Roboto Lt"/>
              </a:rPr>
              <a:t> </a:t>
            </a:r>
            <a:r>
              <a:rPr sz="1800" spc="-90" dirty="0">
                <a:latin typeface="Roboto Lt"/>
                <a:cs typeface="Roboto Lt"/>
              </a:rPr>
              <a:t>grassi)</a:t>
            </a:r>
            <a:r>
              <a:rPr sz="1800" spc="-40" dirty="0">
                <a:latin typeface="Roboto Lt"/>
                <a:cs typeface="Roboto Lt"/>
              </a:rPr>
              <a:t>,</a:t>
            </a:r>
            <a:r>
              <a:rPr sz="1800" spc="-5" dirty="0">
                <a:latin typeface="Roboto Lt"/>
                <a:cs typeface="Roboto Lt"/>
              </a:rPr>
              <a:t> </a:t>
            </a:r>
            <a:r>
              <a:rPr sz="2400" b="1" spc="15" dirty="0">
                <a:solidFill>
                  <a:srgbClr val="E6481B"/>
                </a:solidFill>
                <a:latin typeface="Roboto Cn"/>
                <a:cs typeface="Roboto Cn"/>
              </a:rPr>
              <a:t>oppur</a:t>
            </a:r>
            <a:r>
              <a:rPr sz="2400" b="1" spc="20" dirty="0">
                <a:solidFill>
                  <a:srgbClr val="E6481B"/>
                </a:solidFill>
                <a:latin typeface="Roboto Cn"/>
                <a:cs typeface="Roboto Cn"/>
              </a:rPr>
              <a:t>e</a:t>
            </a:r>
            <a:r>
              <a:rPr sz="2400" b="1" spc="15" dirty="0">
                <a:solidFill>
                  <a:srgbClr val="E6481B"/>
                </a:solidFill>
                <a:latin typeface="Roboto Cn"/>
                <a:cs typeface="Roboto Cn"/>
              </a:rPr>
              <a:t> </a:t>
            </a:r>
            <a:r>
              <a:rPr sz="2400" b="1" dirty="0">
                <a:solidFill>
                  <a:srgbClr val="E6481B"/>
                </a:solidFill>
                <a:latin typeface="Roboto Cn"/>
                <a:cs typeface="Roboto Cn"/>
              </a:rPr>
              <a:t>saltat</a:t>
            </a:r>
            <a:r>
              <a:rPr sz="2400" b="1" spc="10" dirty="0">
                <a:solidFill>
                  <a:srgbClr val="E6481B"/>
                </a:solidFill>
                <a:latin typeface="Roboto Cn"/>
                <a:cs typeface="Roboto Cn"/>
              </a:rPr>
              <a:t>a</a:t>
            </a:r>
            <a:r>
              <a:rPr sz="2400" b="1" spc="20" dirty="0">
                <a:solidFill>
                  <a:srgbClr val="E6481B"/>
                </a:solidFill>
                <a:latin typeface="Roboto Cn"/>
                <a:cs typeface="Roboto Cn"/>
              </a:rPr>
              <a:t> </a:t>
            </a:r>
            <a:r>
              <a:rPr sz="2400" b="1" spc="25" dirty="0">
                <a:solidFill>
                  <a:srgbClr val="E6481B"/>
                </a:solidFill>
                <a:latin typeface="Roboto Cn"/>
                <a:cs typeface="Roboto Cn"/>
              </a:rPr>
              <a:t>de</a:t>
            </a:r>
            <a:r>
              <a:rPr sz="2400" b="1" spc="15" dirty="0">
                <a:solidFill>
                  <a:srgbClr val="E6481B"/>
                </a:solidFill>
                <a:latin typeface="Roboto Cn"/>
                <a:cs typeface="Roboto Cn"/>
              </a:rPr>
              <a:t>l </a:t>
            </a:r>
            <a:r>
              <a:rPr sz="2400" b="1" dirty="0">
                <a:solidFill>
                  <a:srgbClr val="E6481B"/>
                </a:solidFill>
                <a:latin typeface="Roboto Cn"/>
                <a:cs typeface="Roboto Cn"/>
              </a:rPr>
              <a:t>tutto.</a:t>
            </a:r>
            <a:endParaRPr sz="2400" dirty="0">
              <a:latin typeface="Roboto Cn"/>
              <a:cs typeface="Roboto Cn"/>
            </a:endParaRPr>
          </a:p>
        </p:txBody>
      </p:sp>
      <p:pic>
        <p:nvPicPr>
          <p:cNvPr id="4" name="object 4"/>
          <p:cNvPicPr/>
          <p:nvPr/>
        </p:nvPicPr>
        <p:blipFill>
          <a:blip r:embed="rId2" cstate="print"/>
          <a:stretch>
            <a:fillRect/>
          </a:stretch>
        </p:blipFill>
        <p:spPr>
          <a:xfrm>
            <a:off x="3282275" y="4308362"/>
            <a:ext cx="2590799" cy="1876424"/>
          </a:xfrm>
          <a:prstGeom prst="rect">
            <a:avLst/>
          </a:prstGeom>
        </p:spPr>
      </p:pic>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4" y="65912"/>
            <a:ext cx="60398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32762" y="1884211"/>
            <a:ext cx="6328410" cy="2339743"/>
          </a:xfrm>
          <a:prstGeom prst="rect">
            <a:avLst/>
          </a:prstGeom>
        </p:spPr>
        <p:txBody>
          <a:bodyPr vert="horz" wrap="square" lIns="0" tIns="10795" rIns="0" bIns="0" rtlCol="0">
            <a:spAutoFit/>
          </a:bodyPr>
          <a:lstStyle/>
          <a:p>
            <a:pPr marL="12700" marR="5080">
              <a:lnSpc>
                <a:spcPct val="100400"/>
              </a:lnSpc>
              <a:spcBef>
                <a:spcPts val="85"/>
              </a:spcBef>
            </a:pPr>
            <a:r>
              <a:rPr lang="it-IT" sz="1800" b="0" spc="-114" dirty="0" smtClean="0">
                <a:solidFill>
                  <a:srgbClr val="000000"/>
                </a:solidFill>
                <a:latin typeface="Roboto Lt"/>
                <a:cs typeface="Roboto Lt"/>
              </a:rPr>
              <a:t>- S</a:t>
            </a:r>
            <a:r>
              <a:rPr sz="1800" b="0" spc="-114" dirty="0" err="1" smtClean="0">
                <a:solidFill>
                  <a:srgbClr val="000000"/>
                </a:solidFill>
                <a:latin typeface="Roboto Lt"/>
                <a:cs typeface="Roboto Lt"/>
              </a:rPr>
              <a:t>carsa</a:t>
            </a:r>
            <a:r>
              <a:rPr sz="1800" b="0" spc="-114" dirty="0" smtClean="0">
                <a:solidFill>
                  <a:srgbClr val="000000"/>
                </a:solidFill>
                <a:latin typeface="Roboto Lt"/>
                <a:cs typeface="Roboto Lt"/>
              </a:rPr>
              <a:t> </a:t>
            </a:r>
            <a:r>
              <a:rPr sz="1800" b="0" spc="-105" dirty="0">
                <a:solidFill>
                  <a:srgbClr val="000000"/>
                </a:solidFill>
                <a:latin typeface="Roboto Lt"/>
                <a:cs typeface="Roboto Lt"/>
              </a:rPr>
              <a:t>attenzione all’importanza </a:t>
            </a:r>
            <a:r>
              <a:rPr sz="1800" b="0" spc="-85" dirty="0">
                <a:solidFill>
                  <a:srgbClr val="000000"/>
                </a:solidFill>
                <a:latin typeface="Roboto Lt"/>
                <a:cs typeface="Roboto Lt"/>
              </a:rPr>
              <a:t>dello</a:t>
            </a:r>
            <a:r>
              <a:rPr sz="1800" b="0" spc="-80" dirty="0">
                <a:solidFill>
                  <a:srgbClr val="000000"/>
                </a:solidFill>
                <a:latin typeface="Roboto Lt"/>
                <a:cs typeface="Roboto Lt"/>
              </a:rPr>
              <a:t> </a:t>
            </a:r>
            <a:r>
              <a:rPr dirty="0"/>
              <a:t>spuntino</a:t>
            </a:r>
            <a:r>
              <a:rPr sz="1800" b="0" dirty="0">
                <a:solidFill>
                  <a:srgbClr val="000000"/>
                </a:solidFill>
                <a:latin typeface="Roboto Lt"/>
                <a:cs typeface="Roboto Lt"/>
              </a:rPr>
              <a:t>: </a:t>
            </a:r>
            <a:r>
              <a:rPr sz="1800" b="0" spc="-75" dirty="0">
                <a:solidFill>
                  <a:srgbClr val="000000"/>
                </a:solidFill>
                <a:latin typeface="Roboto Lt"/>
                <a:cs typeface="Roboto Lt"/>
              </a:rPr>
              <a:t>si </a:t>
            </a:r>
            <a:r>
              <a:rPr sz="1800" b="0" spc="-85" dirty="0">
                <a:solidFill>
                  <a:srgbClr val="000000"/>
                </a:solidFill>
                <a:latin typeface="Roboto Lt"/>
                <a:cs typeface="Roboto Lt"/>
              </a:rPr>
              <a:t>fa </a:t>
            </a:r>
            <a:r>
              <a:rPr sz="1800" b="0" spc="-140" dirty="0">
                <a:solidFill>
                  <a:srgbClr val="000000"/>
                </a:solidFill>
                <a:latin typeface="Roboto Lt"/>
                <a:cs typeface="Roboto Lt"/>
              </a:rPr>
              <a:t>un</a:t>
            </a:r>
            <a:r>
              <a:rPr sz="1800" b="0" spc="-135" dirty="0">
                <a:solidFill>
                  <a:srgbClr val="000000"/>
                </a:solidFill>
                <a:latin typeface="Roboto Lt"/>
                <a:cs typeface="Roboto Lt"/>
              </a:rPr>
              <a:t> </a:t>
            </a:r>
            <a:r>
              <a:rPr sz="1800" b="0" spc="-145" dirty="0">
                <a:solidFill>
                  <a:srgbClr val="000000"/>
                </a:solidFill>
                <a:latin typeface="Roboto Lt"/>
                <a:cs typeface="Roboto Lt"/>
              </a:rPr>
              <a:t>consumo </a:t>
            </a:r>
            <a:r>
              <a:rPr sz="1800" b="0" spc="-140" dirty="0">
                <a:solidFill>
                  <a:srgbClr val="000000"/>
                </a:solidFill>
                <a:latin typeface="Roboto Lt"/>
                <a:cs typeface="Roboto Lt"/>
              </a:rPr>
              <a:t> </a:t>
            </a:r>
            <a:r>
              <a:rPr sz="1800" b="0" spc="-110" dirty="0">
                <a:solidFill>
                  <a:srgbClr val="000000"/>
                </a:solidFill>
                <a:latin typeface="Roboto Lt"/>
                <a:cs typeface="Roboto Lt"/>
              </a:rPr>
              <a:t>eccessivo</a:t>
            </a:r>
            <a:r>
              <a:rPr sz="1800" b="0" spc="-40" dirty="0">
                <a:solidFill>
                  <a:srgbClr val="000000"/>
                </a:solidFill>
                <a:latin typeface="Roboto Lt"/>
                <a:cs typeface="Roboto Lt"/>
              </a:rPr>
              <a:t> </a:t>
            </a:r>
            <a:r>
              <a:rPr sz="1800" b="0" spc="-80" dirty="0">
                <a:solidFill>
                  <a:srgbClr val="000000"/>
                </a:solidFill>
                <a:latin typeface="Roboto Lt"/>
                <a:cs typeface="Roboto Lt"/>
              </a:rPr>
              <a:t>di</a:t>
            </a:r>
            <a:r>
              <a:rPr sz="1800" b="0" spc="-35" dirty="0">
                <a:solidFill>
                  <a:srgbClr val="000000"/>
                </a:solidFill>
                <a:latin typeface="Roboto Lt"/>
                <a:cs typeface="Roboto Lt"/>
              </a:rPr>
              <a:t> </a:t>
            </a:r>
            <a:r>
              <a:rPr sz="1800" b="0" spc="-100" dirty="0">
                <a:solidFill>
                  <a:srgbClr val="000000"/>
                </a:solidFill>
                <a:latin typeface="Roboto Lt"/>
                <a:cs typeface="Roboto Lt"/>
              </a:rPr>
              <a:t>alimenti</a:t>
            </a:r>
            <a:r>
              <a:rPr sz="1800" b="0" spc="-35" dirty="0">
                <a:solidFill>
                  <a:srgbClr val="000000"/>
                </a:solidFill>
                <a:latin typeface="Roboto Lt"/>
                <a:cs typeface="Roboto Lt"/>
              </a:rPr>
              <a:t> </a:t>
            </a:r>
            <a:r>
              <a:rPr sz="1800" b="0" spc="-110" dirty="0">
                <a:solidFill>
                  <a:srgbClr val="000000"/>
                </a:solidFill>
                <a:latin typeface="Roboto Lt"/>
                <a:cs typeface="Roboto Lt"/>
              </a:rPr>
              <a:t>troppo</a:t>
            </a:r>
            <a:r>
              <a:rPr sz="1800" b="0" spc="-30" dirty="0">
                <a:solidFill>
                  <a:srgbClr val="000000"/>
                </a:solidFill>
                <a:latin typeface="Roboto Lt"/>
                <a:cs typeface="Roboto Lt"/>
              </a:rPr>
              <a:t> </a:t>
            </a:r>
            <a:r>
              <a:rPr sz="1800" b="0" spc="-85" dirty="0">
                <a:solidFill>
                  <a:srgbClr val="000000"/>
                </a:solidFill>
                <a:latin typeface="Roboto Lt"/>
                <a:cs typeface="Roboto Lt"/>
              </a:rPr>
              <a:t>calorici</a:t>
            </a:r>
            <a:r>
              <a:rPr sz="1800" b="0" spc="-35" dirty="0">
                <a:solidFill>
                  <a:srgbClr val="000000"/>
                </a:solidFill>
                <a:latin typeface="Roboto Lt"/>
                <a:cs typeface="Roboto Lt"/>
              </a:rPr>
              <a:t> </a:t>
            </a:r>
            <a:r>
              <a:rPr sz="1800" b="0" spc="-90" dirty="0">
                <a:solidFill>
                  <a:srgbClr val="000000"/>
                </a:solidFill>
                <a:latin typeface="Roboto Lt"/>
                <a:cs typeface="Roboto Lt"/>
              </a:rPr>
              <a:t>rispetto</a:t>
            </a:r>
            <a:r>
              <a:rPr sz="1800" b="0" spc="-35" dirty="0">
                <a:solidFill>
                  <a:srgbClr val="000000"/>
                </a:solidFill>
                <a:latin typeface="Roboto Lt"/>
                <a:cs typeface="Roboto Lt"/>
              </a:rPr>
              <a:t> </a:t>
            </a:r>
            <a:r>
              <a:rPr sz="1800" b="0" spc="-80" dirty="0">
                <a:solidFill>
                  <a:srgbClr val="000000"/>
                </a:solidFill>
                <a:latin typeface="Roboto Lt"/>
                <a:cs typeface="Roboto Lt"/>
              </a:rPr>
              <a:t>al</a:t>
            </a:r>
            <a:r>
              <a:rPr sz="1800" b="0" spc="-40" dirty="0">
                <a:solidFill>
                  <a:srgbClr val="000000"/>
                </a:solidFill>
                <a:latin typeface="Roboto Lt"/>
                <a:cs typeface="Roboto Lt"/>
              </a:rPr>
              <a:t> </a:t>
            </a:r>
            <a:r>
              <a:rPr sz="1800" b="0" spc="-90" dirty="0">
                <a:solidFill>
                  <a:srgbClr val="000000"/>
                </a:solidFill>
                <a:latin typeface="Roboto Lt"/>
                <a:cs typeface="Roboto Lt"/>
              </a:rPr>
              <a:t>reale</a:t>
            </a:r>
            <a:r>
              <a:rPr sz="1800" b="0" spc="-35" dirty="0">
                <a:solidFill>
                  <a:srgbClr val="000000"/>
                </a:solidFill>
                <a:latin typeface="Roboto Lt"/>
                <a:cs typeface="Roboto Lt"/>
              </a:rPr>
              <a:t> </a:t>
            </a:r>
            <a:r>
              <a:rPr sz="1800" b="0" spc="-110" dirty="0">
                <a:solidFill>
                  <a:srgbClr val="000000"/>
                </a:solidFill>
                <a:latin typeface="Roboto Lt"/>
                <a:cs typeface="Roboto Lt"/>
              </a:rPr>
              <a:t>fabbisogno</a:t>
            </a:r>
            <a:r>
              <a:rPr sz="1800" b="0" spc="55" dirty="0">
                <a:solidFill>
                  <a:srgbClr val="000000"/>
                </a:solidFill>
                <a:latin typeface="Roboto Lt"/>
                <a:cs typeface="Roboto Lt"/>
              </a:rPr>
              <a:t> </a:t>
            </a:r>
            <a:r>
              <a:rPr sz="1800" b="0" spc="-80" dirty="0">
                <a:solidFill>
                  <a:srgbClr val="000000"/>
                </a:solidFill>
                <a:latin typeface="Roboto Lt"/>
                <a:cs typeface="Roboto Lt"/>
              </a:rPr>
              <a:t>(pizze, </a:t>
            </a:r>
            <a:r>
              <a:rPr sz="1800" b="0" spc="-425" dirty="0">
                <a:solidFill>
                  <a:srgbClr val="000000"/>
                </a:solidFill>
                <a:latin typeface="Roboto Lt"/>
                <a:cs typeface="Roboto Lt"/>
              </a:rPr>
              <a:t> </a:t>
            </a:r>
            <a:r>
              <a:rPr sz="1800" b="0" spc="-110" dirty="0">
                <a:solidFill>
                  <a:srgbClr val="000000"/>
                </a:solidFill>
                <a:latin typeface="Roboto Lt"/>
                <a:cs typeface="Roboto Lt"/>
              </a:rPr>
              <a:t>focacce</a:t>
            </a:r>
            <a:r>
              <a:rPr sz="1800" b="0" spc="-40" dirty="0">
                <a:solidFill>
                  <a:srgbClr val="000000"/>
                </a:solidFill>
                <a:latin typeface="Roboto Lt"/>
                <a:cs typeface="Roboto Lt"/>
              </a:rPr>
              <a:t> </a:t>
            </a:r>
            <a:r>
              <a:rPr sz="1800" b="0" spc="-75" dirty="0">
                <a:solidFill>
                  <a:srgbClr val="000000"/>
                </a:solidFill>
                <a:latin typeface="Roboto Lt"/>
                <a:cs typeface="Roboto Lt"/>
              </a:rPr>
              <a:t>farcite,</a:t>
            </a:r>
            <a:r>
              <a:rPr sz="1800" b="0" spc="-35" dirty="0">
                <a:solidFill>
                  <a:srgbClr val="000000"/>
                </a:solidFill>
                <a:latin typeface="Roboto Lt"/>
                <a:cs typeface="Roboto Lt"/>
              </a:rPr>
              <a:t> </a:t>
            </a:r>
            <a:r>
              <a:rPr sz="1800" b="0" spc="-105" dirty="0">
                <a:solidFill>
                  <a:srgbClr val="000000"/>
                </a:solidFill>
                <a:latin typeface="Roboto Lt"/>
                <a:cs typeface="Roboto Lt"/>
              </a:rPr>
              <a:t>pane,</a:t>
            </a:r>
            <a:r>
              <a:rPr sz="1800" b="0" spc="-35" dirty="0">
                <a:solidFill>
                  <a:srgbClr val="000000"/>
                </a:solidFill>
                <a:latin typeface="Roboto Lt"/>
                <a:cs typeface="Roboto Lt"/>
              </a:rPr>
              <a:t> </a:t>
            </a:r>
            <a:r>
              <a:rPr sz="1800" b="0" spc="-100" dirty="0">
                <a:solidFill>
                  <a:srgbClr val="000000"/>
                </a:solidFill>
                <a:latin typeface="Roboto Lt"/>
                <a:cs typeface="Roboto Lt"/>
              </a:rPr>
              <a:t>salumi,</a:t>
            </a:r>
            <a:r>
              <a:rPr sz="1800" b="0" spc="-40" dirty="0">
                <a:solidFill>
                  <a:srgbClr val="000000"/>
                </a:solidFill>
                <a:latin typeface="Roboto Lt"/>
                <a:cs typeface="Roboto Lt"/>
              </a:rPr>
              <a:t> </a:t>
            </a:r>
            <a:r>
              <a:rPr sz="1800" b="0" spc="-85" dirty="0">
                <a:solidFill>
                  <a:srgbClr val="000000"/>
                </a:solidFill>
                <a:latin typeface="Roboto Lt"/>
                <a:cs typeface="Roboto Lt"/>
              </a:rPr>
              <a:t>bibite</a:t>
            </a:r>
            <a:r>
              <a:rPr sz="1800" b="0" spc="-35" dirty="0">
                <a:solidFill>
                  <a:srgbClr val="000000"/>
                </a:solidFill>
                <a:latin typeface="Roboto Lt"/>
                <a:cs typeface="Roboto Lt"/>
              </a:rPr>
              <a:t> </a:t>
            </a:r>
            <a:r>
              <a:rPr sz="1800" b="0" spc="-114" dirty="0">
                <a:solidFill>
                  <a:srgbClr val="000000"/>
                </a:solidFill>
                <a:latin typeface="Roboto Lt"/>
                <a:cs typeface="Roboto Lt"/>
              </a:rPr>
              <a:t>gassate</a:t>
            </a:r>
            <a:r>
              <a:rPr sz="1800" b="0" spc="-35" dirty="0">
                <a:solidFill>
                  <a:srgbClr val="000000"/>
                </a:solidFill>
                <a:latin typeface="Roboto Lt"/>
                <a:cs typeface="Roboto Lt"/>
              </a:rPr>
              <a:t> </a:t>
            </a:r>
            <a:r>
              <a:rPr sz="1800" b="0" spc="-105" dirty="0">
                <a:solidFill>
                  <a:srgbClr val="000000"/>
                </a:solidFill>
                <a:latin typeface="Roboto Lt"/>
                <a:cs typeface="Roboto Lt"/>
              </a:rPr>
              <a:t>e</a:t>
            </a:r>
            <a:r>
              <a:rPr sz="1800" b="0" spc="-35" dirty="0">
                <a:solidFill>
                  <a:srgbClr val="000000"/>
                </a:solidFill>
                <a:latin typeface="Roboto Lt"/>
                <a:cs typeface="Roboto Lt"/>
              </a:rPr>
              <a:t> </a:t>
            </a:r>
            <a:r>
              <a:rPr sz="1800" b="0" spc="-75" dirty="0">
                <a:solidFill>
                  <a:srgbClr val="000000"/>
                </a:solidFill>
                <a:latin typeface="Roboto Lt"/>
                <a:cs typeface="Roboto Lt"/>
              </a:rPr>
              <a:t>dolci,</a:t>
            </a:r>
            <a:r>
              <a:rPr sz="1800" b="0" spc="-40" dirty="0">
                <a:solidFill>
                  <a:srgbClr val="000000"/>
                </a:solidFill>
                <a:latin typeface="Roboto Lt"/>
                <a:cs typeface="Roboto Lt"/>
              </a:rPr>
              <a:t> </a:t>
            </a:r>
            <a:r>
              <a:rPr sz="1800" b="0" spc="-125" dirty="0">
                <a:solidFill>
                  <a:srgbClr val="000000"/>
                </a:solidFill>
                <a:latin typeface="Roboto Lt"/>
                <a:cs typeface="Roboto Lt"/>
              </a:rPr>
              <a:t>snack</a:t>
            </a:r>
            <a:r>
              <a:rPr sz="1800" b="0" spc="-35" dirty="0">
                <a:solidFill>
                  <a:srgbClr val="000000"/>
                </a:solidFill>
                <a:latin typeface="Roboto Lt"/>
                <a:cs typeface="Roboto Lt"/>
              </a:rPr>
              <a:t> </a:t>
            </a:r>
            <a:r>
              <a:rPr sz="1800" b="0" spc="-75" dirty="0">
                <a:solidFill>
                  <a:srgbClr val="000000"/>
                </a:solidFill>
                <a:latin typeface="Roboto Lt"/>
                <a:cs typeface="Roboto Lt"/>
              </a:rPr>
              <a:t>dolci, </a:t>
            </a:r>
            <a:r>
              <a:rPr sz="1800" b="0" spc="-70" dirty="0">
                <a:solidFill>
                  <a:srgbClr val="000000"/>
                </a:solidFill>
                <a:latin typeface="Roboto Lt"/>
                <a:cs typeface="Roboto Lt"/>
              </a:rPr>
              <a:t> </a:t>
            </a:r>
            <a:r>
              <a:rPr sz="1800" b="0" spc="-95" dirty="0">
                <a:solidFill>
                  <a:srgbClr val="000000"/>
                </a:solidFill>
                <a:latin typeface="Roboto Lt"/>
                <a:cs typeface="Roboto Lt"/>
              </a:rPr>
              <a:t>patatine)</a:t>
            </a:r>
            <a:endParaRPr sz="1800" dirty="0">
              <a:latin typeface="Roboto Lt"/>
              <a:cs typeface="Roboto Lt"/>
            </a:endParaRPr>
          </a:p>
          <a:p>
            <a:pPr marL="12700" marR="817244">
              <a:lnSpc>
                <a:spcPts val="2850"/>
              </a:lnSpc>
              <a:spcBef>
                <a:spcPts val="115"/>
              </a:spcBef>
              <a:tabLst>
                <a:tab pos="2811145" algn="l"/>
              </a:tabLst>
            </a:pPr>
            <a:r>
              <a:rPr spc="15" dirty="0"/>
              <a:t>Preoccupante</a:t>
            </a:r>
            <a:r>
              <a:rPr spc="10" dirty="0"/>
              <a:t> </a:t>
            </a:r>
            <a:r>
              <a:rPr spc="15" dirty="0"/>
              <a:t>il</a:t>
            </a:r>
            <a:r>
              <a:rPr spc="10" dirty="0"/>
              <a:t> </a:t>
            </a:r>
            <a:r>
              <a:rPr spc="5" dirty="0"/>
              <a:t>consumo</a:t>
            </a:r>
            <a:r>
              <a:rPr spc="10" dirty="0"/>
              <a:t> di bevande</a:t>
            </a:r>
            <a:r>
              <a:rPr spc="15" dirty="0"/>
              <a:t> gassate </a:t>
            </a:r>
            <a:r>
              <a:rPr spc="-515" dirty="0"/>
              <a:t> </a:t>
            </a:r>
            <a:r>
              <a:rPr spc="10" dirty="0"/>
              <a:t>durante</a:t>
            </a:r>
            <a:r>
              <a:rPr spc="25" dirty="0"/>
              <a:t> </a:t>
            </a:r>
            <a:r>
              <a:rPr spc="10" dirty="0"/>
              <a:t>la</a:t>
            </a:r>
            <a:r>
              <a:rPr spc="25" dirty="0"/>
              <a:t> </a:t>
            </a:r>
            <a:r>
              <a:rPr spc="20" dirty="0"/>
              <a:t>ricreazione	</a:t>
            </a:r>
            <a:r>
              <a:rPr spc="50" dirty="0"/>
              <a:t>e</a:t>
            </a:r>
            <a:r>
              <a:rPr spc="5" dirty="0"/>
              <a:t> </a:t>
            </a:r>
            <a:r>
              <a:rPr spc="10" dirty="0"/>
              <a:t>durante </a:t>
            </a:r>
            <a:r>
              <a:rPr spc="20" dirty="0"/>
              <a:t>i</a:t>
            </a:r>
            <a:r>
              <a:rPr spc="10" dirty="0"/>
              <a:t> </a:t>
            </a:r>
            <a:r>
              <a:rPr spc="15" dirty="0"/>
              <a:t>pasti.</a:t>
            </a:r>
          </a:p>
        </p:txBody>
      </p:sp>
      <p:pic>
        <p:nvPicPr>
          <p:cNvPr id="3" name="object 3"/>
          <p:cNvPicPr/>
          <p:nvPr/>
        </p:nvPicPr>
        <p:blipFill>
          <a:blip r:embed="rId2" cstate="print"/>
          <a:stretch>
            <a:fillRect/>
          </a:stretch>
        </p:blipFill>
        <p:spPr>
          <a:xfrm>
            <a:off x="3228963" y="4371757"/>
            <a:ext cx="2441699" cy="2044199"/>
          </a:xfrm>
          <a:prstGeom prst="rect">
            <a:avLst/>
          </a:prstGeom>
        </p:spPr>
      </p:pic>
      <p:pic>
        <p:nvPicPr>
          <p:cNvPr id="4" name="object 4"/>
          <p:cNvPicPr/>
          <p:nvPr/>
        </p:nvPicPr>
        <p:blipFill>
          <a:blip r:embed="rId3" cstate="print"/>
          <a:stretch>
            <a:fillRect/>
          </a:stretch>
        </p:blipFill>
        <p:spPr>
          <a:xfrm>
            <a:off x="0" y="0"/>
            <a:ext cx="9143996" cy="1012323"/>
          </a:xfrm>
          <a:prstGeom prst="rect">
            <a:avLst/>
          </a:prstGeom>
        </p:spPr>
      </p:pic>
      <p:sp>
        <p:nvSpPr>
          <p:cNvPr id="5" name="object 5"/>
          <p:cNvSpPr txBox="1"/>
          <p:nvPr/>
        </p:nvSpPr>
        <p:spPr>
          <a:xfrm>
            <a:off x="132324" y="65913"/>
            <a:ext cx="58112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66999" y="1773631"/>
            <a:ext cx="5976620" cy="1597025"/>
          </a:xfrm>
          <a:prstGeom prst="rect">
            <a:avLst/>
          </a:prstGeom>
        </p:spPr>
        <p:txBody>
          <a:bodyPr vert="horz" wrap="square" lIns="0" tIns="12700" rIns="0" bIns="0" rtlCol="0">
            <a:spAutoFit/>
          </a:bodyPr>
          <a:lstStyle/>
          <a:p>
            <a:pPr marL="12700" marR="5080">
              <a:lnSpc>
                <a:spcPct val="114599"/>
              </a:lnSpc>
              <a:spcBef>
                <a:spcPts val="100"/>
              </a:spcBef>
            </a:pPr>
            <a:r>
              <a:rPr sz="1800" b="0" spc="-105" dirty="0">
                <a:solidFill>
                  <a:srgbClr val="000000"/>
                </a:solidFill>
                <a:latin typeface="Roboto Lt"/>
                <a:cs typeface="Roboto Lt"/>
              </a:rPr>
              <a:t>Attenzione</a:t>
            </a:r>
            <a:r>
              <a:rPr sz="1800" b="0" spc="-40" dirty="0">
                <a:solidFill>
                  <a:srgbClr val="000000"/>
                </a:solidFill>
                <a:latin typeface="Roboto Lt"/>
                <a:cs typeface="Roboto Lt"/>
              </a:rPr>
              <a:t> </a:t>
            </a:r>
            <a:r>
              <a:rPr sz="1800" b="0" spc="-125" dirty="0">
                <a:solidFill>
                  <a:srgbClr val="000000"/>
                </a:solidFill>
                <a:latin typeface="Roboto Lt"/>
                <a:cs typeface="Roboto Lt"/>
              </a:rPr>
              <a:t>a</a:t>
            </a:r>
            <a:r>
              <a:rPr sz="1800" b="0" spc="-35" dirty="0">
                <a:solidFill>
                  <a:srgbClr val="000000"/>
                </a:solidFill>
                <a:latin typeface="Roboto Lt"/>
                <a:cs typeface="Roboto Lt"/>
              </a:rPr>
              <a:t> </a:t>
            </a:r>
            <a:r>
              <a:rPr sz="1800" b="0" spc="-110" dirty="0">
                <a:solidFill>
                  <a:srgbClr val="000000"/>
                </a:solidFill>
                <a:latin typeface="Roboto Lt"/>
                <a:cs typeface="Roboto Lt"/>
              </a:rPr>
              <a:t>sintomi</a:t>
            </a:r>
            <a:r>
              <a:rPr sz="1800" b="0" spc="-35" dirty="0">
                <a:solidFill>
                  <a:srgbClr val="000000"/>
                </a:solidFill>
                <a:latin typeface="Roboto Lt"/>
                <a:cs typeface="Roboto Lt"/>
              </a:rPr>
              <a:t> </a:t>
            </a:r>
            <a:r>
              <a:rPr sz="1800" b="0" spc="-145" dirty="0">
                <a:solidFill>
                  <a:srgbClr val="000000"/>
                </a:solidFill>
                <a:latin typeface="Roboto Lt"/>
                <a:cs typeface="Roboto Lt"/>
              </a:rPr>
              <a:t>come</a:t>
            </a:r>
            <a:r>
              <a:rPr sz="1800" b="0" spc="-35" dirty="0">
                <a:solidFill>
                  <a:srgbClr val="000000"/>
                </a:solidFill>
                <a:latin typeface="Roboto Lt"/>
                <a:cs typeface="Roboto Lt"/>
              </a:rPr>
              <a:t> il </a:t>
            </a:r>
            <a:r>
              <a:rPr sz="1800" b="0" spc="-95" dirty="0">
                <a:solidFill>
                  <a:srgbClr val="000000"/>
                </a:solidFill>
                <a:latin typeface="Roboto Lt"/>
                <a:cs typeface="Roboto Lt"/>
              </a:rPr>
              <a:t>controllo</a:t>
            </a:r>
            <a:r>
              <a:rPr sz="1800" b="0" spc="-35" dirty="0">
                <a:solidFill>
                  <a:srgbClr val="000000"/>
                </a:solidFill>
                <a:latin typeface="Roboto Lt"/>
                <a:cs typeface="Roboto Lt"/>
              </a:rPr>
              <a:t> </a:t>
            </a:r>
            <a:r>
              <a:rPr sz="1800" b="0" spc="-110" dirty="0">
                <a:solidFill>
                  <a:srgbClr val="000000"/>
                </a:solidFill>
                <a:latin typeface="Roboto Lt"/>
                <a:cs typeface="Roboto Lt"/>
              </a:rPr>
              <a:t>ossessivo</a:t>
            </a:r>
            <a:r>
              <a:rPr sz="1800" b="0" spc="-40" dirty="0">
                <a:solidFill>
                  <a:srgbClr val="000000"/>
                </a:solidFill>
                <a:latin typeface="Roboto Lt"/>
                <a:cs typeface="Roboto Lt"/>
              </a:rPr>
              <a:t> </a:t>
            </a:r>
            <a:r>
              <a:rPr sz="1800" b="0" spc="-90" dirty="0">
                <a:solidFill>
                  <a:srgbClr val="000000"/>
                </a:solidFill>
                <a:latin typeface="Roboto Lt"/>
                <a:cs typeface="Roboto Lt"/>
              </a:rPr>
              <a:t>del</a:t>
            </a:r>
            <a:r>
              <a:rPr sz="1800" b="0" spc="-35" dirty="0">
                <a:solidFill>
                  <a:srgbClr val="000000"/>
                </a:solidFill>
                <a:latin typeface="Roboto Lt"/>
                <a:cs typeface="Roboto Lt"/>
              </a:rPr>
              <a:t> </a:t>
            </a:r>
            <a:r>
              <a:rPr sz="1800" b="0" spc="-100" dirty="0">
                <a:solidFill>
                  <a:srgbClr val="000000"/>
                </a:solidFill>
                <a:latin typeface="Roboto Lt"/>
                <a:cs typeface="Roboto Lt"/>
              </a:rPr>
              <a:t>proprio</a:t>
            </a:r>
            <a:r>
              <a:rPr sz="1800" b="0" spc="-35" dirty="0">
                <a:solidFill>
                  <a:srgbClr val="000000"/>
                </a:solidFill>
                <a:latin typeface="Roboto Lt"/>
                <a:cs typeface="Roboto Lt"/>
              </a:rPr>
              <a:t> </a:t>
            </a:r>
            <a:r>
              <a:rPr sz="1800" b="0" spc="-120" dirty="0">
                <a:solidFill>
                  <a:srgbClr val="000000"/>
                </a:solidFill>
                <a:latin typeface="Roboto Lt"/>
                <a:cs typeface="Roboto Lt"/>
              </a:rPr>
              <a:t>peso</a:t>
            </a:r>
            <a:r>
              <a:rPr sz="1800" b="0" spc="-35" dirty="0">
                <a:solidFill>
                  <a:srgbClr val="000000"/>
                </a:solidFill>
                <a:latin typeface="Roboto Lt"/>
                <a:cs typeface="Roboto Lt"/>
              </a:rPr>
              <a:t> </a:t>
            </a:r>
            <a:r>
              <a:rPr sz="1800" b="0" spc="-105" dirty="0">
                <a:solidFill>
                  <a:srgbClr val="000000"/>
                </a:solidFill>
                <a:latin typeface="Roboto Lt"/>
                <a:cs typeface="Roboto Lt"/>
              </a:rPr>
              <a:t>e </a:t>
            </a:r>
            <a:r>
              <a:rPr sz="1800" b="0" spc="-100" dirty="0">
                <a:solidFill>
                  <a:srgbClr val="000000"/>
                </a:solidFill>
                <a:latin typeface="Roboto Lt"/>
                <a:cs typeface="Roboto Lt"/>
              </a:rPr>
              <a:t> </a:t>
            </a:r>
            <a:r>
              <a:rPr sz="1800" b="0" spc="-90" dirty="0">
                <a:solidFill>
                  <a:srgbClr val="000000"/>
                </a:solidFill>
                <a:latin typeface="Roboto Lt"/>
                <a:cs typeface="Roboto Lt"/>
              </a:rPr>
              <a:t>della</a:t>
            </a:r>
            <a:r>
              <a:rPr sz="1800" b="0" spc="-40" dirty="0">
                <a:solidFill>
                  <a:srgbClr val="000000"/>
                </a:solidFill>
                <a:latin typeface="Roboto Lt"/>
                <a:cs typeface="Roboto Lt"/>
              </a:rPr>
              <a:t> </a:t>
            </a:r>
            <a:r>
              <a:rPr sz="1800" b="0" spc="-105" dirty="0">
                <a:solidFill>
                  <a:srgbClr val="000000"/>
                </a:solidFill>
                <a:latin typeface="Roboto Lt"/>
                <a:cs typeface="Roboto Lt"/>
              </a:rPr>
              <a:t>quantità</a:t>
            </a:r>
            <a:r>
              <a:rPr sz="1800" b="0" spc="-40" dirty="0">
                <a:solidFill>
                  <a:srgbClr val="000000"/>
                </a:solidFill>
                <a:latin typeface="Roboto Lt"/>
                <a:cs typeface="Roboto Lt"/>
              </a:rPr>
              <a:t> </a:t>
            </a:r>
            <a:r>
              <a:rPr sz="1800" b="0" spc="-80" dirty="0">
                <a:solidFill>
                  <a:srgbClr val="000000"/>
                </a:solidFill>
                <a:latin typeface="Roboto Lt"/>
                <a:cs typeface="Roboto Lt"/>
              </a:rPr>
              <a:t>di</a:t>
            </a:r>
            <a:r>
              <a:rPr sz="1800" b="0" spc="-40" dirty="0">
                <a:solidFill>
                  <a:srgbClr val="000000"/>
                </a:solidFill>
                <a:latin typeface="Roboto Lt"/>
                <a:cs typeface="Roboto Lt"/>
              </a:rPr>
              <a:t> </a:t>
            </a:r>
            <a:r>
              <a:rPr sz="1800" b="0" spc="-100" dirty="0">
                <a:solidFill>
                  <a:srgbClr val="000000"/>
                </a:solidFill>
                <a:latin typeface="Roboto Lt"/>
                <a:cs typeface="Roboto Lt"/>
              </a:rPr>
              <a:t>cibo</a:t>
            </a:r>
            <a:r>
              <a:rPr sz="1800" b="0" spc="-40" dirty="0">
                <a:solidFill>
                  <a:srgbClr val="000000"/>
                </a:solidFill>
                <a:latin typeface="Roboto Lt"/>
                <a:cs typeface="Roboto Lt"/>
              </a:rPr>
              <a:t> </a:t>
            </a:r>
            <a:r>
              <a:rPr sz="1800" b="0" spc="-90" dirty="0">
                <a:solidFill>
                  <a:srgbClr val="000000"/>
                </a:solidFill>
                <a:latin typeface="Roboto Lt"/>
                <a:cs typeface="Roboto Lt"/>
              </a:rPr>
              <a:t>ingerito</a:t>
            </a:r>
            <a:r>
              <a:rPr sz="1800" b="0" spc="-40" dirty="0">
                <a:solidFill>
                  <a:srgbClr val="000000"/>
                </a:solidFill>
                <a:latin typeface="Roboto Lt"/>
                <a:cs typeface="Roboto Lt"/>
              </a:rPr>
              <a:t> </a:t>
            </a:r>
            <a:r>
              <a:rPr sz="1800" b="0" spc="-65" dirty="0">
                <a:solidFill>
                  <a:srgbClr val="000000"/>
                </a:solidFill>
                <a:latin typeface="Roboto Lt"/>
                <a:cs typeface="Roboto Lt"/>
              </a:rPr>
              <a:t>o,</a:t>
            </a:r>
            <a:r>
              <a:rPr sz="1800" b="0" spc="-35" dirty="0">
                <a:solidFill>
                  <a:srgbClr val="000000"/>
                </a:solidFill>
                <a:latin typeface="Roboto Lt"/>
                <a:cs typeface="Roboto Lt"/>
              </a:rPr>
              <a:t> </a:t>
            </a:r>
            <a:r>
              <a:rPr sz="1800" b="0" spc="-80" dirty="0">
                <a:solidFill>
                  <a:srgbClr val="000000"/>
                </a:solidFill>
                <a:latin typeface="Roboto Lt"/>
                <a:cs typeface="Roboto Lt"/>
              </a:rPr>
              <a:t>al</a:t>
            </a:r>
            <a:r>
              <a:rPr sz="1800" b="0" spc="-40" dirty="0">
                <a:solidFill>
                  <a:srgbClr val="000000"/>
                </a:solidFill>
                <a:latin typeface="Roboto Lt"/>
                <a:cs typeface="Roboto Lt"/>
              </a:rPr>
              <a:t> </a:t>
            </a:r>
            <a:r>
              <a:rPr sz="1800" b="0" spc="-90" dirty="0">
                <a:solidFill>
                  <a:srgbClr val="000000"/>
                </a:solidFill>
                <a:latin typeface="Roboto Lt"/>
                <a:cs typeface="Roboto Lt"/>
              </a:rPr>
              <a:t>contrario,</a:t>
            </a:r>
            <a:r>
              <a:rPr sz="1800" b="0" spc="-40" dirty="0">
                <a:solidFill>
                  <a:srgbClr val="000000"/>
                </a:solidFill>
                <a:latin typeface="Roboto Lt"/>
                <a:cs typeface="Roboto Lt"/>
              </a:rPr>
              <a:t> </a:t>
            </a:r>
            <a:r>
              <a:rPr sz="1800" b="0" spc="-125" dirty="0">
                <a:solidFill>
                  <a:srgbClr val="000000"/>
                </a:solidFill>
                <a:latin typeface="Roboto Lt"/>
                <a:cs typeface="Roboto Lt"/>
              </a:rPr>
              <a:t>ad</a:t>
            </a:r>
            <a:r>
              <a:rPr sz="1800" b="0" spc="-40" dirty="0">
                <a:solidFill>
                  <a:srgbClr val="000000"/>
                </a:solidFill>
                <a:latin typeface="Roboto Lt"/>
                <a:cs typeface="Roboto Lt"/>
              </a:rPr>
              <a:t> </a:t>
            </a:r>
            <a:r>
              <a:rPr sz="1800" b="0" spc="-140" dirty="0">
                <a:solidFill>
                  <a:srgbClr val="000000"/>
                </a:solidFill>
                <a:latin typeface="Roboto Lt"/>
                <a:cs typeface="Roboto Lt"/>
              </a:rPr>
              <a:t>un</a:t>
            </a:r>
            <a:r>
              <a:rPr sz="1800" b="0" spc="-40" dirty="0">
                <a:solidFill>
                  <a:srgbClr val="000000"/>
                </a:solidFill>
                <a:latin typeface="Roboto Lt"/>
                <a:cs typeface="Roboto Lt"/>
              </a:rPr>
              <a:t> </a:t>
            </a:r>
            <a:r>
              <a:rPr sz="1800" b="0" spc="-85" dirty="0">
                <a:solidFill>
                  <a:srgbClr val="000000"/>
                </a:solidFill>
                <a:latin typeface="Roboto Lt"/>
                <a:cs typeface="Roboto Lt"/>
              </a:rPr>
              <a:t>irrefrenabile </a:t>
            </a:r>
            <a:r>
              <a:rPr sz="1800" b="0" spc="-80" dirty="0">
                <a:solidFill>
                  <a:srgbClr val="000000"/>
                </a:solidFill>
                <a:latin typeface="Roboto Lt"/>
                <a:cs typeface="Roboto Lt"/>
              </a:rPr>
              <a:t> </a:t>
            </a:r>
            <a:r>
              <a:rPr sz="1800" b="0" spc="-114" dirty="0">
                <a:solidFill>
                  <a:srgbClr val="000000"/>
                </a:solidFill>
                <a:latin typeface="Roboto Lt"/>
                <a:cs typeface="Roboto Lt"/>
              </a:rPr>
              <a:t>bisogno</a:t>
            </a:r>
            <a:r>
              <a:rPr sz="1800" b="0" spc="-35" dirty="0">
                <a:solidFill>
                  <a:srgbClr val="000000"/>
                </a:solidFill>
                <a:latin typeface="Roboto Lt"/>
                <a:cs typeface="Roboto Lt"/>
              </a:rPr>
              <a:t> </a:t>
            </a:r>
            <a:r>
              <a:rPr sz="1800" b="0" spc="-80" dirty="0">
                <a:solidFill>
                  <a:srgbClr val="000000"/>
                </a:solidFill>
                <a:latin typeface="Roboto Lt"/>
                <a:cs typeface="Roboto Lt"/>
              </a:rPr>
              <a:t>di</a:t>
            </a:r>
            <a:r>
              <a:rPr sz="1800" b="0" spc="-35" dirty="0">
                <a:solidFill>
                  <a:srgbClr val="000000"/>
                </a:solidFill>
                <a:latin typeface="Roboto Lt"/>
                <a:cs typeface="Roboto Lt"/>
              </a:rPr>
              <a:t> </a:t>
            </a:r>
            <a:r>
              <a:rPr sz="1800" b="0" spc="-125" dirty="0">
                <a:solidFill>
                  <a:srgbClr val="000000"/>
                </a:solidFill>
                <a:latin typeface="Roboto Lt"/>
                <a:cs typeface="Roboto Lt"/>
              </a:rPr>
              <a:t>mangiare</a:t>
            </a:r>
            <a:r>
              <a:rPr sz="1800" b="0" spc="-30" dirty="0">
                <a:solidFill>
                  <a:srgbClr val="000000"/>
                </a:solidFill>
                <a:latin typeface="Roboto Lt"/>
                <a:cs typeface="Roboto Lt"/>
              </a:rPr>
              <a:t> </a:t>
            </a:r>
            <a:r>
              <a:rPr sz="1800" b="0" spc="-120" dirty="0">
                <a:solidFill>
                  <a:srgbClr val="000000"/>
                </a:solidFill>
                <a:latin typeface="Roboto Lt"/>
                <a:cs typeface="Roboto Lt"/>
              </a:rPr>
              <a:t>che</a:t>
            </a:r>
            <a:r>
              <a:rPr sz="1800" b="0" spc="-35" dirty="0">
                <a:solidFill>
                  <a:srgbClr val="000000"/>
                </a:solidFill>
                <a:latin typeface="Roboto Lt"/>
                <a:cs typeface="Roboto Lt"/>
              </a:rPr>
              <a:t> </a:t>
            </a:r>
            <a:r>
              <a:rPr sz="1800" b="0" spc="-105" dirty="0">
                <a:solidFill>
                  <a:srgbClr val="000000"/>
                </a:solidFill>
                <a:latin typeface="Roboto Lt"/>
                <a:cs typeface="Roboto Lt"/>
              </a:rPr>
              <a:t>porta</a:t>
            </a:r>
            <a:r>
              <a:rPr sz="1800" b="0" spc="-30" dirty="0">
                <a:solidFill>
                  <a:srgbClr val="000000"/>
                </a:solidFill>
                <a:latin typeface="Roboto Lt"/>
                <a:cs typeface="Roboto Lt"/>
              </a:rPr>
              <a:t> </a:t>
            </a:r>
            <a:r>
              <a:rPr sz="1800" b="0" spc="-125" dirty="0">
                <a:solidFill>
                  <a:srgbClr val="000000"/>
                </a:solidFill>
                <a:latin typeface="Roboto Lt"/>
                <a:cs typeface="Roboto Lt"/>
              </a:rPr>
              <a:t>ad</a:t>
            </a:r>
            <a:r>
              <a:rPr sz="1800" b="0" spc="-35" dirty="0">
                <a:solidFill>
                  <a:srgbClr val="000000"/>
                </a:solidFill>
                <a:latin typeface="Roboto Lt"/>
                <a:cs typeface="Roboto Lt"/>
              </a:rPr>
              <a:t> </a:t>
            </a:r>
            <a:r>
              <a:rPr sz="1800" b="0" spc="-130" dirty="0">
                <a:solidFill>
                  <a:srgbClr val="000000"/>
                </a:solidFill>
                <a:latin typeface="Roboto Lt"/>
                <a:cs typeface="Roboto Lt"/>
              </a:rPr>
              <a:t>assumere</a:t>
            </a:r>
            <a:r>
              <a:rPr sz="1800" b="0" spc="-30" dirty="0">
                <a:solidFill>
                  <a:srgbClr val="000000"/>
                </a:solidFill>
                <a:latin typeface="Roboto Lt"/>
                <a:cs typeface="Roboto Lt"/>
              </a:rPr>
              <a:t> </a:t>
            </a:r>
            <a:r>
              <a:rPr sz="1800" b="0" spc="-105" dirty="0">
                <a:solidFill>
                  <a:srgbClr val="000000"/>
                </a:solidFill>
                <a:latin typeface="Roboto Lt"/>
                <a:cs typeface="Roboto Lt"/>
              </a:rPr>
              <a:t>frettolosamente</a:t>
            </a:r>
            <a:r>
              <a:rPr sz="1800" b="0" spc="-35" dirty="0">
                <a:solidFill>
                  <a:srgbClr val="000000"/>
                </a:solidFill>
                <a:latin typeface="Roboto Lt"/>
                <a:cs typeface="Roboto Lt"/>
              </a:rPr>
              <a:t> </a:t>
            </a:r>
            <a:r>
              <a:rPr sz="1800" b="0" spc="-110" dirty="0">
                <a:solidFill>
                  <a:srgbClr val="000000"/>
                </a:solidFill>
                <a:latin typeface="Roboto Lt"/>
                <a:cs typeface="Roboto Lt"/>
              </a:rPr>
              <a:t>grandi </a:t>
            </a:r>
            <a:r>
              <a:rPr sz="1800" b="0" spc="-425" dirty="0">
                <a:solidFill>
                  <a:srgbClr val="000000"/>
                </a:solidFill>
                <a:latin typeface="Roboto Lt"/>
                <a:cs typeface="Roboto Lt"/>
              </a:rPr>
              <a:t> </a:t>
            </a:r>
            <a:r>
              <a:rPr sz="1800" b="0" spc="-105" dirty="0">
                <a:solidFill>
                  <a:srgbClr val="000000"/>
                </a:solidFill>
                <a:latin typeface="Roboto Lt"/>
                <a:cs typeface="Roboto Lt"/>
              </a:rPr>
              <a:t>quantità</a:t>
            </a:r>
            <a:r>
              <a:rPr sz="1800" b="0" spc="-40" dirty="0">
                <a:solidFill>
                  <a:srgbClr val="000000"/>
                </a:solidFill>
                <a:latin typeface="Roboto Lt"/>
                <a:cs typeface="Roboto Lt"/>
              </a:rPr>
              <a:t> </a:t>
            </a:r>
            <a:r>
              <a:rPr sz="1800" b="0" spc="-80" dirty="0">
                <a:solidFill>
                  <a:srgbClr val="000000"/>
                </a:solidFill>
                <a:latin typeface="Roboto Lt"/>
                <a:cs typeface="Roboto Lt"/>
              </a:rPr>
              <a:t>di</a:t>
            </a:r>
            <a:r>
              <a:rPr sz="1800" b="0" spc="-35" dirty="0">
                <a:solidFill>
                  <a:srgbClr val="000000"/>
                </a:solidFill>
                <a:latin typeface="Roboto Lt"/>
                <a:cs typeface="Roboto Lt"/>
              </a:rPr>
              <a:t> </a:t>
            </a:r>
            <a:r>
              <a:rPr sz="1800" b="0" spc="-85" dirty="0">
                <a:solidFill>
                  <a:srgbClr val="000000"/>
                </a:solidFill>
                <a:latin typeface="Roboto Lt"/>
                <a:cs typeface="Roboto Lt"/>
              </a:rPr>
              <a:t>cibo:</a:t>
            </a:r>
            <a:r>
              <a:rPr sz="1800" b="0" spc="-40" dirty="0">
                <a:solidFill>
                  <a:srgbClr val="000000"/>
                </a:solidFill>
                <a:latin typeface="Roboto Lt"/>
                <a:cs typeface="Roboto Lt"/>
              </a:rPr>
              <a:t> </a:t>
            </a:r>
            <a:r>
              <a:rPr sz="1800" b="0" spc="-114" dirty="0">
                <a:solidFill>
                  <a:srgbClr val="000000"/>
                </a:solidFill>
                <a:latin typeface="Roboto Lt"/>
                <a:cs typeface="Roboto Lt"/>
              </a:rPr>
              <a:t>entrambi</a:t>
            </a:r>
            <a:r>
              <a:rPr sz="1800" b="0" spc="-35" dirty="0">
                <a:solidFill>
                  <a:srgbClr val="000000"/>
                </a:solidFill>
                <a:latin typeface="Roboto Lt"/>
                <a:cs typeface="Roboto Lt"/>
              </a:rPr>
              <a:t> </a:t>
            </a:r>
            <a:r>
              <a:rPr sz="1800" b="0" spc="-125" dirty="0">
                <a:solidFill>
                  <a:srgbClr val="000000"/>
                </a:solidFill>
                <a:latin typeface="Roboto Lt"/>
                <a:cs typeface="Roboto Lt"/>
              </a:rPr>
              <a:t>possono</a:t>
            </a:r>
            <a:r>
              <a:rPr sz="1800" b="0" spc="-40" dirty="0">
                <a:solidFill>
                  <a:srgbClr val="000000"/>
                </a:solidFill>
                <a:latin typeface="Roboto Lt"/>
                <a:cs typeface="Roboto Lt"/>
              </a:rPr>
              <a:t> </a:t>
            </a:r>
            <a:r>
              <a:rPr sz="1800" b="0" spc="-110" dirty="0">
                <a:solidFill>
                  <a:srgbClr val="000000"/>
                </a:solidFill>
                <a:latin typeface="Roboto Lt"/>
                <a:cs typeface="Roboto Lt"/>
              </a:rPr>
              <a:t>essere</a:t>
            </a:r>
            <a:r>
              <a:rPr sz="1800" b="0" spc="-35" dirty="0">
                <a:solidFill>
                  <a:srgbClr val="000000"/>
                </a:solidFill>
                <a:latin typeface="Roboto Lt"/>
                <a:cs typeface="Roboto Lt"/>
              </a:rPr>
              <a:t> </a:t>
            </a:r>
            <a:r>
              <a:rPr sz="1800" b="0" spc="-100" dirty="0">
                <a:solidFill>
                  <a:srgbClr val="000000"/>
                </a:solidFill>
                <a:latin typeface="Roboto Lt"/>
                <a:cs typeface="Roboto Lt"/>
              </a:rPr>
              <a:t>spie</a:t>
            </a:r>
            <a:r>
              <a:rPr sz="1800" b="0" spc="-40" dirty="0">
                <a:solidFill>
                  <a:srgbClr val="000000"/>
                </a:solidFill>
                <a:latin typeface="Roboto Lt"/>
                <a:cs typeface="Roboto Lt"/>
              </a:rPr>
              <a:t> </a:t>
            </a:r>
            <a:r>
              <a:rPr sz="1800" b="0" spc="-80" dirty="0">
                <a:solidFill>
                  <a:srgbClr val="000000"/>
                </a:solidFill>
                <a:latin typeface="Roboto Lt"/>
                <a:cs typeface="Roboto Lt"/>
              </a:rPr>
              <a:t>di</a:t>
            </a:r>
            <a:r>
              <a:rPr sz="1800" b="0" spc="-35" dirty="0">
                <a:solidFill>
                  <a:srgbClr val="000000"/>
                </a:solidFill>
                <a:latin typeface="Roboto Lt"/>
                <a:cs typeface="Roboto Lt"/>
              </a:rPr>
              <a:t> </a:t>
            </a:r>
            <a:r>
              <a:rPr sz="1800" b="0" spc="-140" dirty="0">
                <a:solidFill>
                  <a:srgbClr val="000000"/>
                </a:solidFill>
                <a:latin typeface="Roboto Lt"/>
                <a:cs typeface="Roboto Lt"/>
              </a:rPr>
              <a:t>un</a:t>
            </a:r>
            <a:r>
              <a:rPr sz="1800" b="0" spc="-40" dirty="0">
                <a:solidFill>
                  <a:srgbClr val="000000"/>
                </a:solidFill>
                <a:latin typeface="Roboto Lt"/>
                <a:cs typeface="Roboto Lt"/>
              </a:rPr>
              <a:t> </a:t>
            </a:r>
            <a:r>
              <a:rPr sz="1800" b="0" spc="-105" dirty="0">
                <a:solidFill>
                  <a:srgbClr val="000000"/>
                </a:solidFill>
                <a:latin typeface="Roboto Lt"/>
                <a:cs typeface="Roboto Lt"/>
              </a:rPr>
              <a:t>disturbo</a:t>
            </a:r>
            <a:r>
              <a:rPr sz="1800" b="0" spc="-35" dirty="0">
                <a:solidFill>
                  <a:srgbClr val="000000"/>
                </a:solidFill>
                <a:latin typeface="Roboto Lt"/>
                <a:cs typeface="Roboto Lt"/>
              </a:rPr>
              <a:t> </a:t>
            </a:r>
            <a:r>
              <a:rPr sz="1800" b="0" spc="-95" dirty="0">
                <a:solidFill>
                  <a:srgbClr val="000000"/>
                </a:solidFill>
                <a:latin typeface="Roboto Lt"/>
                <a:cs typeface="Roboto Lt"/>
              </a:rPr>
              <a:t>del </a:t>
            </a:r>
            <a:r>
              <a:rPr sz="1800" b="0" spc="-90" dirty="0">
                <a:solidFill>
                  <a:srgbClr val="000000"/>
                </a:solidFill>
                <a:latin typeface="Roboto Lt"/>
                <a:cs typeface="Roboto Lt"/>
              </a:rPr>
              <a:t> </a:t>
            </a:r>
            <a:r>
              <a:rPr sz="1800" b="0" spc="-130" dirty="0">
                <a:solidFill>
                  <a:srgbClr val="000000"/>
                </a:solidFill>
                <a:latin typeface="Roboto Lt"/>
                <a:cs typeface="Roboto Lt"/>
              </a:rPr>
              <a:t>comportamento</a:t>
            </a:r>
            <a:r>
              <a:rPr sz="1800" b="0" spc="-40" dirty="0">
                <a:solidFill>
                  <a:srgbClr val="000000"/>
                </a:solidFill>
                <a:latin typeface="Roboto Lt"/>
                <a:cs typeface="Roboto Lt"/>
              </a:rPr>
              <a:t> </a:t>
            </a:r>
            <a:r>
              <a:rPr sz="1800" b="0" spc="-105" dirty="0">
                <a:solidFill>
                  <a:srgbClr val="000000"/>
                </a:solidFill>
                <a:latin typeface="Roboto Lt"/>
                <a:cs typeface="Roboto Lt"/>
              </a:rPr>
              <a:t>alimentare</a:t>
            </a:r>
            <a:r>
              <a:rPr sz="1800" b="0" spc="-40" dirty="0">
                <a:solidFill>
                  <a:srgbClr val="000000"/>
                </a:solidFill>
                <a:latin typeface="Roboto Lt"/>
                <a:cs typeface="Roboto Lt"/>
              </a:rPr>
              <a:t> </a:t>
            </a:r>
            <a:r>
              <a:rPr sz="1800" b="0" spc="-120" dirty="0">
                <a:solidFill>
                  <a:srgbClr val="000000"/>
                </a:solidFill>
                <a:latin typeface="Roboto Lt"/>
                <a:cs typeface="Roboto Lt"/>
              </a:rPr>
              <a:t>che</a:t>
            </a:r>
            <a:r>
              <a:rPr sz="1800" b="0" spc="-40" dirty="0">
                <a:solidFill>
                  <a:srgbClr val="000000"/>
                </a:solidFill>
                <a:latin typeface="Roboto Lt"/>
                <a:cs typeface="Roboto Lt"/>
              </a:rPr>
              <a:t> </a:t>
            </a:r>
            <a:r>
              <a:rPr sz="1800" b="0" spc="-105" dirty="0">
                <a:solidFill>
                  <a:srgbClr val="000000"/>
                </a:solidFill>
                <a:latin typeface="Roboto Lt"/>
                <a:cs typeface="Roboto Lt"/>
              </a:rPr>
              <a:t>è</a:t>
            </a:r>
            <a:r>
              <a:rPr sz="1800" b="0" spc="-40" dirty="0">
                <a:solidFill>
                  <a:srgbClr val="000000"/>
                </a:solidFill>
                <a:latin typeface="Roboto Lt"/>
                <a:cs typeface="Roboto Lt"/>
              </a:rPr>
              <a:t> </a:t>
            </a:r>
            <a:r>
              <a:rPr sz="1800" b="0" spc="-135" dirty="0">
                <a:solidFill>
                  <a:srgbClr val="000000"/>
                </a:solidFill>
                <a:latin typeface="Roboto Lt"/>
                <a:cs typeface="Roboto Lt"/>
              </a:rPr>
              <a:t>una</a:t>
            </a:r>
            <a:r>
              <a:rPr sz="1800" b="0" spc="-35" dirty="0">
                <a:solidFill>
                  <a:srgbClr val="000000"/>
                </a:solidFill>
                <a:latin typeface="Roboto Lt"/>
                <a:cs typeface="Roboto Lt"/>
              </a:rPr>
              <a:t> </a:t>
            </a:r>
            <a:r>
              <a:rPr sz="1800" b="0" spc="-110" dirty="0">
                <a:solidFill>
                  <a:srgbClr val="000000"/>
                </a:solidFill>
                <a:latin typeface="Roboto Lt"/>
                <a:cs typeface="Roboto Lt"/>
              </a:rPr>
              <a:t>problematica</a:t>
            </a:r>
            <a:r>
              <a:rPr sz="1800" b="0" spc="-40" dirty="0">
                <a:solidFill>
                  <a:srgbClr val="000000"/>
                </a:solidFill>
                <a:latin typeface="Roboto Lt"/>
                <a:cs typeface="Roboto Lt"/>
              </a:rPr>
              <a:t> </a:t>
            </a:r>
            <a:r>
              <a:rPr sz="1800" b="0" spc="-114" dirty="0">
                <a:solidFill>
                  <a:srgbClr val="000000"/>
                </a:solidFill>
                <a:latin typeface="Roboto Lt"/>
                <a:cs typeface="Roboto Lt"/>
              </a:rPr>
              <a:t>molto</a:t>
            </a:r>
            <a:r>
              <a:rPr sz="1800" b="0" spc="-40" dirty="0">
                <a:solidFill>
                  <a:srgbClr val="000000"/>
                </a:solidFill>
                <a:latin typeface="Roboto Lt"/>
                <a:cs typeface="Roboto Lt"/>
              </a:rPr>
              <a:t> </a:t>
            </a:r>
            <a:r>
              <a:rPr sz="1800" b="0" spc="-95" dirty="0">
                <a:solidFill>
                  <a:srgbClr val="000000"/>
                </a:solidFill>
                <a:latin typeface="Roboto Lt"/>
                <a:cs typeface="Roboto Lt"/>
              </a:rPr>
              <a:t>seria</a:t>
            </a:r>
            <a:endParaRPr sz="1800">
              <a:latin typeface="Roboto Lt"/>
              <a:cs typeface="Roboto Lt"/>
            </a:endParaRPr>
          </a:p>
        </p:txBody>
      </p:sp>
      <p:sp>
        <p:nvSpPr>
          <p:cNvPr id="3" name="object 3"/>
          <p:cNvSpPr txBox="1"/>
          <p:nvPr/>
        </p:nvSpPr>
        <p:spPr>
          <a:xfrm>
            <a:off x="1662875" y="5549031"/>
            <a:ext cx="2040255" cy="299720"/>
          </a:xfrm>
          <a:prstGeom prst="rect">
            <a:avLst/>
          </a:prstGeom>
        </p:spPr>
        <p:txBody>
          <a:bodyPr vert="horz" wrap="square" lIns="0" tIns="12700" rIns="0" bIns="0" rtlCol="0">
            <a:spAutoFit/>
          </a:bodyPr>
          <a:lstStyle/>
          <a:p>
            <a:pPr marL="12700">
              <a:lnSpc>
                <a:spcPct val="100000"/>
              </a:lnSpc>
              <a:spcBef>
                <a:spcPts val="100"/>
              </a:spcBef>
            </a:pPr>
            <a:r>
              <a:rPr sz="1800" spc="-140" dirty="0">
                <a:solidFill>
                  <a:srgbClr val="E6481B"/>
                </a:solidFill>
                <a:latin typeface="Roboto"/>
                <a:cs typeface="Roboto"/>
              </a:rPr>
              <a:t>ANORESSI</a:t>
            </a:r>
            <a:r>
              <a:rPr sz="1800" spc="-145" dirty="0">
                <a:solidFill>
                  <a:srgbClr val="E6481B"/>
                </a:solidFill>
                <a:latin typeface="Roboto"/>
                <a:cs typeface="Roboto"/>
              </a:rPr>
              <a:t>A</a:t>
            </a:r>
            <a:r>
              <a:rPr sz="1800" spc="-40" dirty="0">
                <a:solidFill>
                  <a:srgbClr val="E6481B"/>
                </a:solidFill>
                <a:latin typeface="Roboto"/>
                <a:cs typeface="Roboto"/>
              </a:rPr>
              <a:t> </a:t>
            </a:r>
            <a:r>
              <a:rPr sz="1800" spc="-150" dirty="0">
                <a:solidFill>
                  <a:srgbClr val="E6481B"/>
                </a:solidFill>
                <a:latin typeface="Roboto"/>
                <a:cs typeface="Roboto"/>
              </a:rPr>
              <a:t>NERVOSA</a:t>
            </a:r>
            <a:endParaRPr sz="1800">
              <a:latin typeface="Roboto"/>
              <a:cs typeface="Roboto"/>
            </a:endParaRPr>
          </a:p>
        </p:txBody>
      </p:sp>
      <p:sp>
        <p:nvSpPr>
          <p:cNvPr id="4" name="object 4"/>
          <p:cNvSpPr txBox="1"/>
          <p:nvPr/>
        </p:nvSpPr>
        <p:spPr>
          <a:xfrm>
            <a:off x="5433650" y="5561031"/>
            <a:ext cx="1748789" cy="299720"/>
          </a:xfrm>
          <a:prstGeom prst="rect">
            <a:avLst/>
          </a:prstGeom>
        </p:spPr>
        <p:txBody>
          <a:bodyPr vert="horz" wrap="square" lIns="0" tIns="12700" rIns="0" bIns="0" rtlCol="0">
            <a:spAutoFit/>
          </a:bodyPr>
          <a:lstStyle/>
          <a:p>
            <a:pPr marL="12700">
              <a:lnSpc>
                <a:spcPct val="100000"/>
              </a:lnSpc>
              <a:spcBef>
                <a:spcPts val="100"/>
              </a:spcBef>
            </a:pPr>
            <a:r>
              <a:rPr sz="1800" spc="-135" dirty="0">
                <a:solidFill>
                  <a:srgbClr val="E6481B"/>
                </a:solidFill>
                <a:latin typeface="Roboto"/>
                <a:cs typeface="Roboto"/>
              </a:rPr>
              <a:t>BULIMI</a:t>
            </a:r>
            <a:r>
              <a:rPr sz="1800" spc="-150" dirty="0">
                <a:solidFill>
                  <a:srgbClr val="E6481B"/>
                </a:solidFill>
                <a:latin typeface="Roboto"/>
                <a:cs typeface="Roboto"/>
              </a:rPr>
              <a:t>A</a:t>
            </a:r>
            <a:r>
              <a:rPr sz="1800" spc="-40" dirty="0">
                <a:solidFill>
                  <a:srgbClr val="E6481B"/>
                </a:solidFill>
                <a:latin typeface="Roboto"/>
                <a:cs typeface="Roboto"/>
              </a:rPr>
              <a:t> </a:t>
            </a:r>
            <a:r>
              <a:rPr sz="1800" spc="-150" dirty="0">
                <a:solidFill>
                  <a:srgbClr val="E6481B"/>
                </a:solidFill>
                <a:latin typeface="Roboto"/>
                <a:cs typeface="Roboto"/>
              </a:rPr>
              <a:t>NERVOSA</a:t>
            </a:r>
            <a:endParaRPr sz="1800">
              <a:latin typeface="Roboto"/>
              <a:cs typeface="Roboto"/>
            </a:endParaRPr>
          </a:p>
        </p:txBody>
      </p:sp>
      <p:pic>
        <p:nvPicPr>
          <p:cNvPr id="5" name="object 5"/>
          <p:cNvPicPr/>
          <p:nvPr/>
        </p:nvPicPr>
        <p:blipFill>
          <a:blip r:embed="rId2" cstate="print"/>
          <a:stretch>
            <a:fillRect/>
          </a:stretch>
        </p:blipFill>
        <p:spPr>
          <a:xfrm>
            <a:off x="1969118" y="3762405"/>
            <a:ext cx="1325759" cy="1605418"/>
          </a:xfrm>
          <a:prstGeom prst="rect">
            <a:avLst/>
          </a:prstGeom>
        </p:spPr>
      </p:pic>
      <p:pic>
        <p:nvPicPr>
          <p:cNvPr id="6" name="object 6"/>
          <p:cNvPicPr/>
          <p:nvPr/>
        </p:nvPicPr>
        <p:blipFill>
          <a:blip r:embed="rId3" cstate="print"/>
          <a:stretch>
            <a:fillRect/>
          </a:stretch>
        </p:blipFill>
        <p:spPr>
          <a:xfrm>
            <a:off x="5355773" y="3711273"/>
            <a:ext cx="1658394" cy="1568869"/>
          </a:xfrm>
          <a:prstGeom prst="rect">
            <a:avLst/>
          </a:prstGeom>
        </p:spPr>
      </p:pic>
      <p:pic>
        <p:nvPicPr>
          <p:cNvPr id="7" name="object 7"/>
          <p:cNvPicPr/>
          <p:nvPr/>
        </p:nvPicPr>
        <p:blipFill>
          <a:blip r:embed="rId4" cstate="print"/>
          <a:stretch>
            <a:fillRect/>
          </a:stretch>
        </p:blipFill>
        <p:spPr>
          <a:xfrm>
            <a:off x="0" y="0"/>
            <a:ext cx="9143996" cy="1012323"/>
          </a:xfrm>
          <a:prstGeom prst="rect">
            <a:avLst/>
          </a:prstGeom>
        </p:spPr>
      </p:pic>
      <p:sp>
        <p:nvSpPr>
          <p:cNvPr id="8" name="object 8"/>
          <p:cNvSpPr txBox="1"/>
          <p:nvPr/>
        </p:nvSpPr>
        <p:spPr>
          <a:xfrm>
            <a:off x="132324" y="65913"/>
            <a:ext cx="58112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3999" y="6857999"/>
                </a:moveTo>
                <a:lnTo>
                  <a:pt x="0" y="6857999"/>
                </a:lnTo>
                <a:lnTo>
                  <a:pt x="0" y="0"/>
                </a:lnTo>
                <a:lnTo>
                  <a:pt x="9143999" y="0"/>
                </a:lnTo>
                <a:lnTo>
                  <a:pt x="9143999" y="6857999"/>
                </a:lnTo>
                <a:close/>
              </a:path>
            </a:pathLst>
          </a:custGeom>
          <a:solidFill>
            <a:srgbClr val="E6481B"/>
          </a:solidFill>
        </p:spPr>
        <p:txBody>
          <a:bodyPr wrap="square" lIns="0" tIns="0" rIns="0" bIns="0" rtlCol="0"/>
          <a:lstStyle/>
          <a:p>
            <a:endParaRPr/>
          </a:p>
        </p:txBody>
      </p:sp>
      <p:sp>
        <p:nvSpPr>
          <p:cNvPr id="3" name="object 3"/>
          <p:cNvSpPr txBox="1"/>
          <p:nvPr/>
        </p:nvSpPr>
        <p:spPr>
          <a:xfrm>
            <a:off x="4953000" y="1054911"/>
            <a:ext cx="3962400" cy="4970976"/>
          </a:xfrm>
          <a:prstGeom prst="rect">
            <a:avLst/>
          </a:prstGeom>
        </p:spPr>
        <p:txBody>
          <a:bodyPr vert="horz" wrap="square" lIns="0" tIns="134620" rIns="0" bIns="0" rtlCol="0">
            <a:spAutoFit/>
          </a:bodyPr>
          <a:lstStyle/>
          <a:p>
            <a:pPr marL="12700" marR="5715" indent="980440" algn="r">
              <a:lnSpc>
                <a:spcPct val="83300"/>
              </a:lnSpc>
              <a:spcBef>
                <a:spcPts val="1060"/>
              </a:spcBef>
            </a:pPr>
            <a:r>
              <a:rPr sz="4800" b="1" spc="25" dirty="0" smtClean="0">
                <a:solidFill>
                  <a:srgbClr val="FFFFFF"/>
                </a:solidFill>
                <a:latin typeface="Roboto Cn"/>
                <a:cs typeface="Roboto Cn"/>
              </a:rPr>
              <a:t>ALCOL</a:t>
            </a:r>
            <a:r>
              <a:rPr lang="it-IT" sz="4800" b="1" spc="25" dirty="0" smtClean="0">
                <a:solidFill>
                  <a:srgbClr val="FFFFFF"/>
                </a:solidFill>
                <a:latin typeface="Roboto Cn"/>
                <a:cs typeface="Roboto Cn"/>
              </a:rPr>
              <a:t>,</a:t>
            </a:r>
            <a:r>
              <a:rPr sz="4800" b="1" spc="25" dirty="0" smtClean="0">
                <a:solidFill>
                  <a:srgbClr val="FFFFFF"/>
                </a:solidFill>
                <a:latin typeface="Roboto Cn"/>
                <a:cs typeface="Roboto Cn"/>
              </a:rPr>
              <a:t>  </a:t>
            </a:r>
            <a:r>
              <a:rPr sz="4800" b="1" spc="-15" dirty="0" smtClean="0">
                <a:solidFill>
                  <a:srgbClr val="FFFFFF"/>
                </a:solidFill>
                <a:latin typeface="Roboto Cn"/>
                <a:cs typeface="Roboto Cn"/>
              </a:rPr>
              <a:t>FUMO</a:t>
            </a:r>
            <a:r>
              <a:rPr lang="it-IT" sz="4800" b="1" spc="-15" dirty="0" smtClean="0">
                <a:solidFill>
                  <a:srgbClr val="FFFFFF"/>
                </a:solidFill>
                <a:latin typeface="Roboto Cn"/>
                <a:cs typeface="Roboto Cn"/>
              </a:rPr>
              <a:t>,</a:t>
            </a:r>
            <a:r>
              <a:rPr sz="4800" b="1" spc="-15" dirty="0" smtClean="0">
                <a:solidFill>
                  <a:srgbClr val="FFFFFF"/>
                </a:solidFill>
                <a:latin typeface="Roboto Cn"/>
                <a:cs typeface="Roboto Cn"/>
              </a:rPr>
              <a:t> </a:t>
            </a:r>
            <a:r>
              <a:rPr sz="4800" b="1" spc="-10" dirty="0" smtClean="0">
                <a:solidFill>
                  <a:srgbClr val="FFFFFF"/>
                </a:solidFill>
                <a:latin typeface="Roboto Cn"/>
                <a:cs typeface="Roboto Cn"/>
              </a:rPr>
              <a:t> </a:t>
            </a:r>
            <a:r>
              <a:rPr sz="4800" b="1" spc="55" dirty="0">
                <a:solidFill>
                  <a:srgbClr val="FFFFFF"/>
                </a:solidFill>
                <a:latin typeface="Roboto Cn"/>
                <a:cs typeface="Roboto Cn"/>
              </a:rPr>
              <a:t>CANNABIS </a:t>
            </a:r>
            <a:r>
              <a:rPr lang="it-IT" sz="4800" b="1" spc="55" dirty="0" smtClean="0">
                <a:solidFill>
                  <a:srgbClr val="FFFFFF"/>
                </a:solidFill>
                <a:latin typeface="Roboto Cn"/>
                <a:cs typeface="Roboto Cn"/>
              </a:rPr>
              <a:t> </a:t>
            </a:r>
            <a:r>
              <a:rPr sz="4800" b="1" spc="-1050" dirty="0" smtClean="0">
                <a:solidFill>
                  <a:srgbClr val="FFFFFF"/>
                </a:solidFill>
                <a:latin typeface="Roboto Cn"/>
                <a:cs typeface="Roboto Cn"/>
              </a:rPr>
              <a:t> </a:t>
            </a:r>
            <a:r>
              <a:rPr sz="4800" b="1" spc="25" dirty="0">
                <a:solidFill>
                  <a:srgbClr val="FFFFFF"/>
                </a:solidFill>
                <a:latin typeface="Roboto Cn"/>
                <a:cs typeface="Roboto Cn"/>
              </a:rPr>
              <a:t>E </a:t>
            </a:r>
            <a:r>
              <a:rPr sz="4800" b="1" spc="75" dirty="0">
                <a:solidFill>
                  <a:srgbClr val="FFFFFF"/>
                </a:solidFill>
                <a:latin typeface="Roboto Cn"/>
                <a:cs typeface="Roboto Cn"/>
              </a:rPr>
              <a:t>ALTRE </a:t>
            </a:r>
            <a:r>
              <a:rPr sz="4800" b="1" spc="80" dirty="0">
                <a:solidFill>
                  <a:srgbClr val="FFFFFF"/>
                </a:solidFill>
                <a:latin typeface="Roboto Cn"/>
                <a:cs typeface="Roboto Cn"/>
              </a:rPr>
              <a:t> </a:t>
            </a:r>
            <a:r>
              <a:rPr sz="4800" b="1" spc="85" dirty="0">
                <a:solidFill>
                  <a:srgbClr val="FFFFFF"/>
                </a:solidFill>
                <a:latin typeface="Roboto Cn"/>
                <a:cs typeface="Roboto Cn"/>
              </a:rPr>
              <a:t>SOSTANZE</a:t>
            </a:r>
            <a:endParaRPr sz="4800" dirty="0">
              <a:latin typeface="Roboto Cn"/>
              <a:cs typeface="Roboto Cn"/>
            </a:endParaRPr>
          </a:p>
          <a:p>
            <a:pPr marR="5080" algn="r">
              <a:lnSpc>
                <a:spcPct val="100000"/>
              </a:lnSpc>
              <a:spcBef>
                <a:spcPts val="1010"/>
              </a:spcBef>
            </a:pPr>
            <a:r>
              <a:rPr sz="1400" spc="-114" dirty="0">
                <a:solidFill>
                  <a:srgbClr val="FFFFFF"/>
                </a:solidFill>
                <a:latin typeface="Roboto Lt"/>
                <a:cs typeface="Roboto Lt"/>
              </a:rPr>
              <a:t>CONOSCERE</a:t>
            </a:r>
            <a:endParaRPr sz="1400" dirty="0">
              <a:latin typeface="Roboto Lt"/>
              <a:cs typeface="Roboto Lt"/>
            </a:endParaRPr>
          </a:p>
          <a:p>
            <a:pPr marL="2019300" marR="5080" indent="262890" algn="r">
              <a:lnSpc>
                <a:spcPct val="116100"/>
              </a:lnSpc>
            </a:pPr>
            <a:r>
              <a:rPr sz="1400" spc="-90" dirty="0">
                <a:solidFill>
                  <a:srgbClr val="FFFFFF"/>
                </a:solidFill>
                <a:latin typeface="Roboto Lt"/>
                <a:cs typeface="Roboto Lt"/>
              </a:rPr>
              <a:t>CAPIRE  </a:t>
            </a:r>
            <a:r>
              <a:rPr lang="it-IT" sz="1400" spc="-90" dirty="0" smtClean="0">
                <a:solidFill>
                  <a:srgbClr val="FFFFFF"/>
                </a:solidFill>
                <a:latin typeface="Roboto Lt"/>
                <a:cs typeface="Roboto Lt"/>
              </a:rPr>
              <a:t>   </a:t>
            </a:r>
            <a:r>
              <a:rPr sz="1400" spc="-105" dirty="0" smtClean="0">
                <a:solidFill>
                  <a:srgbClr val="FFFFFF"/>
                </a:solidFill>
                <a:latin typeface="Roboto Lt"/>
                <a:cs typeface="Roboto Lt"/>
              </a:rPr>
              <a:t>SCEGLIERE</a:t>
            </a:r>
            <a:endParaRPr sz="1400" dirty="0">
              <a:latin typeface="Roboto Lt"/>
              <a:cs typeface="Roboto Lt"/>
            </a:endParaRPr>
          </a:p>
          <a:p>
            <a:pPr marL="1552575" marR="5715" indent="222250" algn="r">
              <a:spcBef>
                <a:spcPts val="500"/>
              </a:spcBef>
            </a:pPr>
            <a:r>
              <a:rPr sz="1400" b="1" dirty="0">
                <a:latin typeface="Roboto Cn"/>
                <a:cs typeface="Roboto Cn"/>
              </a:rPr>
              <a:t>Gianni </a:t>
            </a:r>
            <a:r>
              <a:rPr sz="1400" b="1" spc="10" dirty="0">
                <a:latin typeface="Roboto Cn"/>
                <a:cs typeface="Roboto Cn"/>
              </a:rPr>
              <a:t>Testino </a:t>
            </a:r>
            <a:r>
              <a:rPr sz="1400" b="1" spc="-295" dirty="0">
                <a:latin typeface="Roboto Cn"/>
                <a:cs typeface="Roboto Cn"/>
              </a:rPr>
              <a:t> </a:t>
            </a:r>
            <a:r>
              <a:rPr sz="1400" b="1" spc="5" dirty="0">
                <a:latin typeface="Roboto Cn"/>
                <a:cs typeface="Roboto Cn"/>
              </a:rPr>
              <a:t>Patrizia Balbinot </a:t>
            </a:r>
            <a:r>
              <a:rPr sz="1400" b="1" spc="10" dirty="0">
                <a:latin typeface="Roboto Cn"/>
                <a:cs typeface="Roboto Cn"/>
              </a:rPr>
              <a:t> </a:t>
            </a:r>
            <a:r>
              <a:rPr sz="1400" b="1" dirty="0">
                <a:latin typeface="Roboto Cn"/>
                <a:cs typeface="Roboto Cn"/>
              </a:rPr>
              <a:t>Luigi </a:t>
            </a:r>
            <a:r>
              <a:rPr sz="1400" b="1" spc="5" dirty="0">
                <a:latin typeface="Roboto Cn"/>
                <a:cs typeface="Roboto Cn"/>
              </a:rPr>
              <a:t>Bottaro </a:t>
            </a:r>
            <a:r>
              <a:rPr sz="1400" b="1" spc="10" dirty="0">
                <a:latin typeface="Roboto Cn"/>
                <a:cs typeface="Roboto Cn"/>
              </a:rPr>
              <a:t> Tiziana </a:t>
            </a:r>
            <a:r>
              <a:rPr sz="1400" b="1" spc="-5" dirty="0" err="1">
                <a:latin typeface="Roboto Cn"/>
                <a:cs typeface="Roboto Cn"/>
              </a:rPr>
              <a:t>Fanucchi</a:t>
            </a:r>
            <a:r>
              <a:rPr sz="1400" b="1" spc="-5" dirty="0">
                <a:latin typeface="Roboto Cn"/>
                <a:cs typeface="Roboto Cn"/>
              </a:rPr>
              <a:t> </a:t>
            </a:r>
            <a:r>
              <a:rPr sz="1400" b="1" dirty="0">
                <a:latin typeface="Roboto Cn"/>
                <a:cs typeface="Roboto Cn"/>
              </a:rPr>
              <a:t> </a:t>
            </a:r>
            <a:r>
              <a:rPr lang="it-IT" sz="1400" b="1" dirty="0">
                <a:latin typeface="Roboto Cn"/>
                <a:cs typeface="Roboto Cn"/>
              </a:rPr>
              <a:t> </a:t>
            </a:r>
            <a:r>
              <a:rPr lang="it-IT" sz="1400" b="1" dirty="0" smtClean="0">
                <a:latin typeface="Roboto Cn"/>
                <a:cs typeface="Roboto Cn"/>
              </a:rPr>
              <a:t> </a:t>
            </a:r>
            <a:r>
              <a:rPr sz="1400" b="1" spc="5" dirty="0" smtClean="0">
                <a:latin typeface="Roboto Cn"/>
                <a:cs typeface="Roboto Cn"/>
              </a:rPr>
              <a:t>Valentin</a:t>
            </a:r>
            <a:r>
              <a:rPr sz="1400" b="1" spc="10" dirty="0" smtClean="0">
                <a:latin typeface="Roboto Cn"/>
                <a:cs typeface="Roboto Cn"/>
              </a:rPr>
              <a:t>o </a:t>
            </a:r>
            <a:r>
              <a:rPr sz="1400" b="1" spc="5" dirty="0">
                <a:latin typeface="Roboto Cn"/>
                <a:cs typeface="Roboto Cn"/>
              </a:rPr>
              <a:t>Patussi</a:t>
            </a:r>
            <a:endParaRPr sz="1400" dirty="0">
              <a:latin typeface="Roboto Cn"/>
              <a:cs typeface="Roboto Cn"/>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a:spLocks noGrp="1"/>
          </p:cNvSpPr>
          <p:nvPr>
            <p:ph type="title"/>
          </p:nvPr>
        </p:nvSpPr>
        <p:spPr>
          <a:xfrm>
            <a:off x="132325" y="65912"/>
            <a:ext cx="3677675" cy="228268"/>
          </a:xfrm>
          <a:prstGeom prst="rect">
            <a:avLst/>
          </a:prstGeom>
        </p:spPr>
        <p:txBody>
          <a:bodyPr vert="horz" wrap="square" lIns="0" tIns="12700" rIns="0" bIns="0" rtlCol="0">
            <a:spAutoFit/>
          </a:bodyPr>
          <a:lstStyle/>
          <a:p>
            <a:pPr marL="12700">
              <a:lnSpc>
                <a:spcPct val="100000"/>
              </a:lnSpc>
              <a:spcBef>
                <a:spcPts val="100"/>
              </a:spcBef>
            </a:pPr>
            <a:r>
              <a:rPr sz="1400" b="0" spc="-5" dirty="0">
                <a:solidFill>
                  <a:srgbClr val="FFFFFF"/>
                </a:solidFill>
                <a:latin typeface="Roboto Lt"/>
                <a:cs typeface="Roboto Lt"/>
              </a:rPr>
              <a:t>EDUCAZIONE </a:t>
            </a:r>
            <a:r>
              <a:rPr sz="1400" b="0" spc="15" dirty="0">
                <a:solidFill>
                  <a:srgbClr val="FFFFFF"/>
                </a:solidFill>
                <a:latin typeface="Roboto Lt"/>
                <a:cs typeface="Roboto Lt"/>
              </a:rPr>
              <a:t>A</a:t>
            </a:r>
            <a:r>
              <a:rPr sz="1400" b="0" spc="-5" dirty="0">
                <a:solidFill>
                  <a:srgbClr val="FFFFFF"/>
                </a:solidFill>
                <a:latin typeface="Roboto Lt"/>
                <a:cs typeface="Roboto Lt"/>
              </a:rPr>
              <a:t> </a:t>
            </a:r>
            <a:r>
              <a:rPr sz="1400" b="0" spc="-10" dirty="0">
                <a:solidFill>
                  <a:srgbClr val="FFFFFF"/>
                </a:solidFill>
                <a:latin typeface="Roboto Lt"/>
                <a:cs typeface="Roboto Lt"/>
              </a:rPr>
              <a:t>CORRETTI</a:t>
            </a:r>
            <a:r>
              <a:rPr sz="1400" b="0" spc="-5" dirty="0">
                <a:solidFill>
                  <a:srgbClr val="FFFFFF"/>
                </a:solidFill>
                <a:latin typeface="Roboto Lt"/>
                <a:cs typeface="Roboto Lt"/>
              </a:rPr>
              <a:t> </a:t>
            </a:r>
            <a:r>
              <a:rPr sz="1400" b="0" spc="-20" dirty="0">
                <a:solidFill>
                  <a:srgbClr val="FFFFFF"/>
                </a:solidFill>
                <a:latin typeface="Roboto Lt"/>
                <a:cs typeface="Roboto Lt"/>
              </a:rPr>
              <a:t>STILI</a:t>
            </a:r>
            <a:r>
              <a:rPr sz="1400" b="0" dirty="0">
                <a:solidFill>
                  <a:srgbClr val="FFFFFF"/>
                </a:solidFill>
                <a:latin typeface="Roboto Lt"/>
                <a:cs typeface="Roboto Lt"/>
              </a:rPr>
              <a:t> </a:t>
            </a:r>
            <a:r>
              <a:rPr sz="1400" b="0" spc="-20" dirty="0">
                <a:solidFill>
                  <a:srgbClr val="FFFFFF"/>
                </a:solidFill>
                <a:latin typeface="Roboto Lt"/>
                <a:cs typeface="Roboto Lt"/>
              </a:rPr>
              <a:t>DI</a:t>
            </a:r>
            <a:r>
              <a:rPr sz="1400" b="0" spc="-5" dirty="0">
                <a:solidFill>
                  <a:srgbClr val="FFFFFF"/>
                </a:solidFill>
                <a:latin typeface="Roboto Lt"/>
                <a:cs typeface="Roboto Lt"/>
              </a:rPr>
              <a:t> VITA</a:t>
            </a:r>
            <a:endParaRPr sz="1400" dirty="0">
              <a:latin typeface="Roboto Lt"/>
              <a:cs typeface="Roboto 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8200" y="2057400"/>
            <a:ext cx="7471190" cy="2223686"/>
          </a:xfrm>
          <a:prstGeom prst="rect">
            <a:avLst/>
          </a:prstGeom>
        </p:spPr>
        <p:txBody>
          <a:bodyPr vert="horz" wrap="square" lIns="0" tIns="12700" rIns="0" bIns="0" rtlCol="0">
            <a:spAutoFit/>
          </a:bodyPr>
          <a:lstStyle/>
          <a:p>
            <a:pPr marL="12700">
              <a:lnSpc>
                <a:spcPct val="100000"/>
              </a:lnSpc>
              <a:spcBef>
                <a:spcPts val="100"/>
              </a:spcBef>
            </a:pPr>
            <a:r>
              <a:rPr sz="2400" spc="-215" dirty="0">
                <a:latin typeface="Roboto Lt"/>
                <a:cs typeface="Roboto Lt"/>
              </a:rPr>
              <a:t>NON</a:t>
            </a:r>
            <a:r>
              <a:rPr sz="2400" spc="-50" dirty="0">
                <a:latin typeface="Roboto Lt"/>
                <a:cs typeface="Roboto Lt"/>
              </a:rPr>
              <a:t> </a:t>
            </a:r>
            <a:r>
              <a:rPr sz="2400" spc="-195" dirty="0">
                <a:latin typeface="Roboto Lt"/>
                <a:cs typeface="Roboto Lt"/>
              </a:rPr>
              <a:t>PARLIAMO</a:t>
            </a:r>
            <a:r>
              <a:rPr sz="2400" spc="-50" dirty="0">
                <a:latin typeface="Roboto Lt"/>
                <a:cs typeface="Roboto Lt"/>
              </a:rPr>
              <a:t> </a:t>
            </a:r>
            <a:r>
              <a:rPr sz="2400" spc="-160" dirty="0">
                <a:latin typeface="Roboto Lt"/>
                <a:cs typeface="Roboto Lt"/>
              </a:rPr>
              <a:t>DI</a:t>
            </a:r>
            <a:r>
              <a:rPr sz="2400" spc="-50" dirty="0">
                <a:latin typeface="Roboto Lt"/>
                <a:cs typeface="Roboto Lt"/>
              </a:rPr>
              <a:t> </a:t>
            </a:r>
            <a:r>
              <a:rPr sz="2400" spc="-175" dirty="0">
                <a:latin typeface="Roboto Lt"/>
                <a:cs typeface="Roboto Lt"/>
              </a:rPr>
              <a:t>ALCOLISMO,</a:t>
            </a:r>
            <a:r>
              <a:rPr sz="2400" spc="-50" dirty="0">
                <a:latin typeface="Roboto Lt"/>
                <a:cs typeface="Roboto Lt"/>
              </a:rPr>
              <a:t> </a:t>
            </a:r>
            <a:r>
              <a:rPr sz="2400" spc="-220" dirty="0">
                <a:latin typeface="Roboto Lt"/>
                <a:cs typeface="Roboto Lt"/>
              </a:rPr>
              <a:t>MA</a:t>
            </a:r>
            <a:r>
              <a:rPr sz="2400" spc="-50" dirty="0">
                <a:latin typeface="Roboto Lt"/>
                <a:cs typeface="Roboto Lt"/>
              </a:rPr>
              <a:t> </a:t>
            </a:r>
            <a:r>
              <a:rPr sz="2400" spc="-160" dirty="0">
                <a:latin typeface="Roboto Lt"/>
                <a:cs typeface="Roboto Lt"/>
              </a:rPr>
              <a:t>DI</a:t>
            </a:r>
            <a:r>
              <a:rPr sz="2400" spc="-50" dirty="0">
                <a:latin typeface="Roboto Lt"/>
                <a:cs typeface="Roboto Lt"/>
              </a:rPr>
              <a:t> </a:t>
            </a:r>
            <a:r>
              <a:rPr sz="2400" spc="-195" dirty="0">
                <a:latin typeface="Roboto Lt"/>
                <a:cs typeface="Roboto Lt"/>
              </a:rPr>
              <a:t>ALCOL</a:t>
            </a:r>
            <a:r>
              <a:rPr sz="2400" spc="-50" dirty="0">
                <a:latin typeface="Roboto Lt"/>
                <a:cs typeface="Roboto Lt"/>
              </a:rPr>
              <a:t> </a:t>
            </a:r>
            <a:r>
              <a:rPr sz="2400" spc="-165" dirty="0">
                <a:latin typeface="Roboto Lt"/>
                <a:cs typeface="Roboto Lt"/>
              </a:rPr>
              <a:t>(ETANOLO)</a:t>
            </a:r>
            <a:endParaRPr sz="2400" dirty="0">
              <a:latin typeface="Roboto Lt"/>
              <a:cs typeface="Roboto Lt"/>
            </a:endParaRPr>
          </a:p>
          <a:p>
            <a:pPr>
              <a:lnSpc>
                <a:spcPct val="100000"/>
              </a:lnSpc>
              <a:spcBef>
                <a:spcPts val="55"/>
              </a:spcBef>
            </a:pPr>
            <a:endParaRPr sz="2400" dirty="0">
              <a:latin typeface="Roboto Lt"/>
              <a:cs typeface="Roboto Lt"/>
            </a:endParaRPr>
          </a:p>
          <a:p>
            <a:pPr marL="12700" marR="1409065">
              <a:lnSpc>
                <a:spcPts val="2850"/>
              </a:lnSpc>
              <a:spcBef>
                <a:spcPts val="5"/>
              </a:spcBef>
            </a:pPr>
            <a:r>
              <a:rPr sz="2400" spc="-190" dirty="0">
                <a:latin typeface="Roboto Lt"/>
                <a:cs typeface="Roboto Lt"/>
              </a:rPr>
              <a:t>DIAM</a:t>
            </a:r>
            <a:r>
              <a:rPr sz="2400" spc="-204" dirty="0">
                <a:latin typeface="Roboto Lt"/>
                <a:cs typeface="Roboto Lt"/>
              </a:rPr>
              <a:t>O</a:t>
            </a:r>
            <a:r>
              <a:rPr sz="2400" spc="-50" dirty="0">
                <a:latin typeface="Roboto Lt"/>
                <a:cs typeface="Roboto Lt"/>
              </a:rPr>
              <a:t> </a:t>
            </a:r>
            <a:r>
              <a:rPr sz="2400" spc="-180" dirty="0">
                <a:latin typeface="Roboto Lt"/>
                <a:cs typeface="Roboto Lt"/>
              </a:rPr>
              <a:t>L’INFORMAZION</a:t>
            </a:r>
            <a:r>
              <a:rPr sz="2400" spc="-170" dirty="0">
                <a:latin typeface="Roboto Lt"/>
                <a:cs typeface="Roboto Lt"/>
              </a:rPr>
              <a:t>E</a:t>
            </a:r>
            <a:r>
              <a:rPr sz="2400" spc="-55" dirty="0">
                <a:latin typeface="Roboto Lt"/>
                <a:cs typeface="Roboto Lt"/>
              </a:rPr>
              <a:t> </a:t>
            </a:r>
            <a:r>
              <a:rPr sz="2400" spc="-170" dirty="0">
                <a:latin typeface="Roboto Lt"/>
                <a:cs typeface="Roboto Lt"/>
              </a:rPr>
              <a:t>CORRETTA  L’EVIDENZ</a:t>
            </a:r>
            <a:r>
              <a:rPr sz="2400" spc="-190" dirty="0">
                <a:latin typeface="Roboto Lt"/>
                <a:cs typeface="Roboto Lt"/>
              </a:rPr>
              <a:t>A</a:t>
            </a:r>
            <a:r>
              <a:rPr sz="2400" spc="-55" dirty="0">
                <a:latin typeface="Roboto Lt"/>
                <a:cs typeface="Roboto Lt"/>
              </a:rPr>
              <a:t> </a:t>
            </a:r>
            <a:r>
              <a:rPr sz="2400" spc="-150" dirty="0">
                <a:latin typeface="Roboto Lt"/>
                <a:cs typeface="Roboto Lt"/>
              </a:rPr>
              <a:t>SCIENTIFIC</a:t>
            </a:r>
            <a:r>
              <a:rPr sz="2400" spc="-175" dirty="0">
                <a:latin typeface="Roboto Lt"/>
                <a:cs typeface="Roboto Lt"/>
              </a:rPr>
              <a:t>A</a:t>
            </a:r>
            <a:r>
              <a:rPr sz="2400" spc="-50" dirty="0">
                <a:latin typeface="Roboto Lt"/>
                <a:cs typeface="Roboto Lt"/>
              </a:rPr>
              <a:t> </a:t>
            </a:r>
            <a:r>
              <a:rPr sz="2400" spc="-215" dirty="0">
                <a:latin typeface="Roboto Lt"/>
                <a:cs typeface="Roboto Lt"/>
              </a:rPr>
              <a:t>NON</a:t>
            </a:r>
            <a:r>
              <a:rPr sz="2400" spc="-50" dirty="0">
                <a:latin typeface="Roboto Lt"/>
                <a:cs typeface="Roboto Lt"/>
              </a:rPr>
              <a:t> </a:t>
            </a:r>
            <a:r>
              <a:rPr sz="2400" spc="-135" dirty="0">
                <a:latin typeface="Roboto Lt"/>
                <a:cs typeface="Roboto Lt"/>
              </a:rPr>
              <a:t>È</a:t>
            </a:r>
            <a:r>
              <a:rPr sz="2400" spc="-50" dirty="0">
                <a:latin typeface="Roboto Lt"/>
                <a:cs typeface="Roboto Lt"/>
              </a:rPr>
              <a:t> </a:t>
            </a:r>
            <a:r>
              <a:rPr sz="2400" spc="-175" dirty="0">
                <a:latin typeface="Roboto Lt"/>
                <a:cs typeface="Roboto Lt"/>
              </a:rPr>
              <a:t>UN’OPINIONE</a:t>
            </a:r>
            <a:endParaRPr sz="2400" dirty="0">
              <a:latin typeface="Roboto Lt"/>
              <a:cs typeface="Roboto Lt"/>
            </a:endParaRPr>
          </a:p>
          <a:p>
            <a:pPr>
              <a:lnSpc>
                <a:spcPct val="100000"/>
              </a:lnSpc>
              <a:spcBef>
                <a:spcPts val="25"/>
              </a:spcBef>
            </a:pPr>
            <a:endParaRPr sz="2250" dirty="0">
              <a:latin typeface="Roboto Lt"/>
              <a:cs typeface="Roboto Lt"/>
            </a:endParaRPr>
          </a:p>
          <a:p>
            <a:pPr marL="12700">
              <a:lnSpc>
                <a:spcPct val="100000"/>
              </a:lnSpc>
              <a:spcBef>
                <a:spcPts val="5"/>
              </a:spcBef>
            </a:pPr>
            <a:r>
              <a:rPr sz="2400" spc="-145" dirty="0">
                <a:latin typeface="Roboto Lt"/>
                <a:cs typeface="Roboto Lt"/>
              </a:rPr>
              <a:t>sperimentazione</a:t>
            </a:r>
            <a:r>
              <a:rPr sz="2400" spc="-45" dirty="0">
                <a:latin typeface="Roboto Lt"/>
                <a:cs typeface="Roboto Lt"/>
              </a:rPr>
              <a:t> </a:t>
            </a:r>
            <a:r>
              <a:rPr sz="2400" spc="-135" dirty="0">
                <a:latin typeface="Roboto Lt"/>
                <a:cs typeface="Roboto Lt"/>
              </a:rPr>
              <a:t>animale,</a:t>
            </a:r>
            <a:r>
              <a:rPr sz="2400" spc="-40" dirty="0">
                <a:latin typeface="Roboto Lt"/>
                <a:cs typeface="Roboto Lt"/>
              </a:rPr>
              <a:t> </a:t>
            </a:r>
            <a:r>
              <a:rPr sz="2400" spc="-114" dirty="0">
                <a:latin typeface="Roboto Lt"/>
                <a:cs typeface="Roboto Lt"/>
              </a:rPr>
              <a:t>dati</a:t>
            </a:r>
            <a:r>
              <a:rPr sz="2400" spc="-40" dirty="0">
                <a:latin typeface="Roboto Lt"/>
                <a:cs typeface="Roboto Lt"/>
              </a:rPr>
              <a:t> </a:t>
            </a:r>
            <a:r>
              <a:rPr sz="2400" spc="-125" dirty="0">
                <a:latin typeface="Roboto Lt"/>
                <a:cs typeface="Roboto Lt"/>
              </a:rPr>
              <a:t>epidemiologici,</a:t>
            </a:r>
            <a:r>
              <a:rPr sz="2400" spc="-40" dirty="0">
                <a:latin typeface="Roboto Lt"/>
                <a:cs typeface="Roboto Lt"/>
              </a:rPr>
              <a:t> </a:t>
            </a:r>
            <a:r>
              <a:rPr sz="2400" spc="-114" dirty="0">
                <a:latin typeface="Roboto Lt"/>
                <a:cs typeface="Roboto Lt"/>
              </a:rPr>
              <a:t>riproducibile!</a:t>
            </a:r>
            <a:endParaRPr sz="2400" dirty="0">
              <a:latin typeface="Roboto Lt"/>
              <a:cs typeface="Roboto Lt"/>
            </a:endParaRPr>
          </a:p>
        </p:txBody>
      </p:sp>
      <p:sp>
        <p:nvSpPr>
          <p:cNvPr id="3" name="object 3"/>
          <p:cNvSpPr txBox="1">
            <a:spLocks noGrp="1"/>
          </p:cNvSpPr>
          <p:nvPr>
            <p:ph type="title"/>
          </p:nvPr>
        </p:nvSpPr>
        <p:spPr>
          <a:xfrm>
            <a:off x="861850" y="914408"/>
            <a:ext cx="3100550" cy="391160"/>
          </a:xfrm>
          <a:prstGeom prst="rect">
            <a:avLst/>
          </a:prstGeom>
        </p:spPr>
        <p:txBody>
          <a:bodyPr vert="horz" wrap="square" lIns="0" tIns="12700" rIns="0" bIns="0" rtlCol="0">
            <a:spAutoFit/>
          </a:bodyPr>
          <a:lstStyle/>
          <a:p>
            <a:pPr marL="12700">
              <a:lnSpc>
                <a:spcPct val="100000"/>
              </a:lnSpc>
              <a:spcBef>
                <a:spcPts val="100"/>
              </a:spcBef>
            </a:pPr>
            <a:r>
              <a:rPr spc="15" dirty="0"/>
              <a:t>ALCOL</a:t>
            </a:r>
            <a:r>
              <a:rPr spc="-15" dirty="0"/>
              <a:t> </a:t>
            </a:r>
            <a:r>
              <a:rPr spc="10" dirty="0"/>
              <a:t>E</a:t>
            </a:r>
            <a:r>
              <a:rPr spc="-20" dirty="0"/>
              <a:t> </a:t>
            </a:r>
            <a:r>
              <a:rPr spc="25" dirty="0"/>
              <a:t>GIOVANI</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2110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59525" y="1282474"/>
            <a:ext cx="6936675" cy="3634328"/>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E6481B"/>
                </a:solidFill>
                <a:latin typeface="Roboto Cn"/>
                <a:cs typeface="Roboto Cn"/>
              </a:rPr>
              <a:t>ETANOLO</a:t>
            </a:r>
            <a:endParaRPr sz="2400" dirty="0">
              <a:latin typeface="Roboto Cn"/>
              <a:cs typeface="Roboto Cn"/>
            </a:endParaRPr>
          </a:p>
          <a:p>
            <a:pPr marL="226060">
              <a:lnSpc>
                <a:spcPts val="1664"/>
              </a:lnSpc>
              <a:spcBef>
                <a:spcPts val="1495"/>
              </a:spcBef>
            </a:pPr>
            <a:r>
              <a:rPr sz="1400" i="1" spc="-95" dirty="0">
                <a:latin typeface="Roboto Lt"/>
                <a:cs typeface="Roboto Lt"/>
              </a:rPr>
              <a:t>Coordinatore</a:t>
            </a:r>
            <a:r>
              <a:rPr sz="1400" i="1" spc="-40" dirty="0">
                <a:latin typeface="Roboto Lt"/>
                <a:cs typeface="Roboto Lt"/>
              </a:rPr>
              <a:t>:</a:t>
            </a:r>
            <a:r>
              <a:rPr sz="1400" i="1" spc="-30" dirty="0">
                <a:latin typeface="Roboto Lt"/>
                <a:cs typeface="Roboto Lt"/>
              </a:rPr>
              <a:t> </a:t>
            </a:r>
            <a:r>
              <a:rPr sz="1400" spc="-95" dirty="0">
                <a:latin typeface="Roboto Lt"/>
                <a:cs typeface="Roboto Lt"/>
              </a:rPr>
              <a:t>Andre</a:t>
            </a:r>
            <a:r>
              <a:rPr sz="1400" spc="-90" dirty="0">
                <a:latin typeface="Roboto Lt"/>
                <a:cs typeface="Roboto Lt"/>
              </a:rPr>
              <a:t>a</a:t>
            </a:r>
            <a:r>
              <a:rPr sz="1400" spc="-30" dirty="0">
                <a:latin typeface="Roboto Lt"/>
                <a:cs typeface="Roboto Lt"/>
              </a:rPr>
              <a:t> </a:t>
            </a:r>
            <a:r>
              <a:rPr sz="1400" spc="-70" dirty="0">
                <a:latin typeface="Roboto Lt"/>
                <a:cs typeface="Roboto Lt"/>
              </a:rPr>
              <a:t>Ghiselli</a:t>
            </a:r>
            <a:endParaRPr sz="1400" dirty="0">
              <a:latin typeface="Roboto Lt"/>
              <a:cs typeface="Roboto Lt"/>
            </a:endParaRPr>
          </a:p>
          <a:p>
            <a:pPr marL="226060" marR="459105">
              <a:lnSpc>
                <a:spcPts val="1650"/>
              </a:lnSpc>
              <a:spcBef>
                <a:spcPts val="65"/>
              </a:spcBef>
            </a:pPr>
            <a:r>
              <a:rPr sz="1400" spc="-90" dirty="0">
                <a:latin typeface="Roboto Lt"/>
                <a:cs typeface="Roboto Lt"/>
              </a:rPr>
              <a:t>Alessandro </a:t>
            </a:r>
            <a:r>
              <a:rPr sz="1400" spc="-70" dirty="0">
                <a:latin typeface="Roboto Lt"/>
                <a:cs typeface="Roboto Lt"/>
              </a:rPr>
              <a:t>Casini, </a:t>
            </a:r>
            <a:r>
              <a:rPr sz="1400" spc="-110" dirty="0">
                <a:latin typeface="Roboto Lt"/>
                <a:cs typeface="Roboto Lt"/>
              </a:rPr>
              <a:t>Mauro</a:t>
            </a:r>
            <a:r>
              <a:rPr sz="1400" spc="-105" dirty="0">
                <a:latin typeface="Roboto Lt"/>
                <a:cs typeface="Roboto Lt"/>
              </a:rPr>
              <a:t> </a:t>
            </a:r>
            <a:r>
              <a:rPr sz="1400" spc="-75" dirty="0">
                <a:latin typeface="Roboto Lt"/>
                <a:cs typeface="Roboto Lt"/>
              </a:rPr>
              <a:t>ceccanti, </a:t>
            </a:r>
            <a:r>
              <a:rPr sz="1400" spc="-80" dirty="0">
                <a:latin typeface="Roboto Lt"/>
                <a:cs typeface="Roboto Lt"/>
              </a:rPr>
              <a:t>Carlo </a:t>
            </a:r>
            <a:r>
              <a:rPr sz="1400" spc="-114" dirty="0">
                <a:latin typeface="Roboto Lt"/>
                <a:cs typeface="Roboto Lt"/>
              </a:rPr>
              <a:t>La</a:t>
            </a:r>
            <a:r>
              <a:rPr sz="1400" spc="-110" dirty="0">
                <a:latin typeface="Roboto Lt"/>
                <a:cs typeface="Roboto Lt"/>
              </a:rPr>
              <a:t> </a:t>
            </a:r>
            <a:r>
              <a:rPr sz="1400" spc="-80" dirty="0">
                <a:latin typeface="Roboto Lt"/>
                <a:cs typeface="Roboto Lt"/>
              </a:rPr>
              <a:t>Vecchia, Valentino </a:t>
            </a:r>
            <a:r>
              <a:rPr sz="1400" spc="-75" dirty="0">
                <a:latin typeface="Roboto Lt"/>
                <a:cs typeface="Roboto Lt"/>
              </a:rPr>
              <a:t>Patussi,</a:t>
            </a:r>
            <a:r>
              <a:rPr sz="1400" spc="-70" dirty="0">
                <a:latin typeface="Roboto Lt"/>
                <a:cs typeface="Roboto Lt"/>
              </a:rPr>
              <a:t> </a:t>
            </a:r>
            <a:r>
              <a:rPr sz="1400" spc="-100" dirty="0">
                <a:latin typeface="Roboto Lt"/>
                <a:cs typeface="Roboto Lt"/>
              </a:rPr>
              <a:t>Emanuele </a:t>
            </a:r>
            <a:r>
              <a:rPr sz="1400" spc="-330" dirty="0">
                <a:latin typeface="Roboto Lt"/>
                <a:cs typeface="Roboto Lt"/>
              </a:rPr>
              <a:t> </a:t>
            </a:r>
            <a:r>
              <a:rPr sz="1400" spc="-75" dirty="0">
                <a:latin typeface="Roboto Lt"/>
                <a:cs typeface="Roboto Lt"/>
              </a:rPr>
              <a:t>Scafato,</a:t>
            </a:r>
            <a:r>
              <a:rPr sz="1400" spc="-35" dirty="0">
                <a:latin typeface="Roboto Lt"/>
                <a:cs typeface="Roboto Lt"/>
              </a:rPr>
              <a:t> </a:t>
            </a:r>
            <a:r>
              <a:rPr sz="1400" spc="-90" dirty="0">
                <a:latin typeface="Roboto Lt"/>
                <a:cs typeface="Roboto Lt"/>
              </a:rPr>
              <a:t>Francesco</a:t>
            </a:r>
            <a:r>
              <a:rPr sz="1400" spc="-30" dirty="0">
                <a:latin typeface="Roboto Lt"/>
                <a:cs typeface="Roboto Lt"/>
              </a:rPr>
              <a:t> </a:t>
            </a:r>
            <a:r>
              <a:rPr sz="1400" spc="-60" dirty="0">
                <a:latin typeface="Roboto Lt"/>
                <a:cs typeface="Roboto Lt"/>
              </a:rPr>
              <a:t>Violi</a:t>
            </a:r>
            <a:endParaRPr sz="1400" dirty="0">
              <a:latin typeface="Roboto Lt"/>
              <a:cs typeface="Roboto Lt"/>
            </a:endParaRPr>
          </a:p>
          <a:p>
            <a:pPr>
              <a:lnSpc>
                <a:spcPct val="100000"/>
              </a:lnSpc>
              <a:spcBef>
                <a:spcPts val="10"/>
              </a:spcBef>
            </a:pPr>
            <a:endParaRPr sz="1300" dirty="0">
              <a:latin typeface="Roboto Lt"/>
              <a:cs typeface="Roboto Lt"/>
            </a:endParaRPr>
          </a:p>
          <a:p>
            <a:pPr marL="226060">
              <a:lnSpc>
                <a:spcPts val="1664"/>
              </a:lnSpc>
            </a:pPr>
            <a:r>
              <a:rPr sz="1400" spc="-85" dirty="0">
                <a:latin typeface="Roboto Lt"/>
                <a:cs typeface="Roboto Lt"/>
              </a:rPr>
              <a:t>Concett</a:t>
            </a:r>
            <a:r>
              <a:rPr sz="1400" spc="-40" dirty="0">
                <a:latin typeface="Roboto Lt"/>
                <a:cs typeface="Roboto Lt"/>
              </a:rPr>
              <a:t>i</a:t>
            </a:r>
            <a:r>
              <a:rPr sz="1400" spc="-30" dirty="0">
                <a:latin typeface="Roboto Lt"/>
                <a:cs typeface="Roboto Lt"/>
              </a:rPr>
              <a:t> </a:t>
            </a:r>
            <a:r>
              <a:rPr sz="1400" spc="-90" dirty="0">
                <a:latin typeface="Roboto Lt"/>
                <a:cs typeface="Roboto Lt"/>
              </a:rPr>
              <a:t>guida</a:t>
            </a:r>
            <a:endParaRPr sz="1400" dirty="0">
              <a:latin typeface="Roboto Lt"/>
              <a:cs typeface="Roboto Lt"/>
            </a:endParaRPr>
          </a:p>
          <a:p>
            <a:pPr marL="683260" indent="-358140">
              <a:lnSpc>
                <a:spcPts val="1650"/>
              </a:lnSpc>
              <a:buClr>
                <a:srgbClr val="000000"/>
              </a:buClr>
              <a:buFont typeface="Roboto Lt"/>
              <a:buAutoNum type="arabicPeriod"/>
              <a:tabLst>
                <a:tab pos="683260" algn="l"/>
                <a:tab pos="683895" algn="l"/>
              </a:tabLst>
            </a:pPr>
            <a:r>
              <a:rPr sz="1400" spc="-90" dirty="0">
                <a:solidFill>
                  <a:srgbClr val="E6481B"/>
                </a:solidFill>
                <a:latin typeface="Roboto"/>
                <a:cs typeface="Roboto"/>
              </a:rPr>
              <a:t>L’etanolo</a:t>
            </a:r>
            <a:r>
              <a:rPr sz="1400" spc="-30" dirty="0">
                <a:solidFill>
                  <a:srgbClr val="E6481B"/>
                </a:solidFill>
                <a:latin typeface="Roboto"/>
                <a:cs typeface="Roboto"/>
              </a:rPr>
              <a:t> </a:t>
            </a:r>
            <a:r>
              <a:rPr sz="1400" spc="-70" dirty="0">
                <a:solidFill>
                  <a:srgbClr val="E6481B"/>
                </a:solidFill>
                <a:latin typeface="Roboto"/>
                <a:cs typeface="Roboto"/>
              </a:rPr>
              <a:t>(alcol</a:t>
            </a:r>
            <a:r>
              <a:rPr sz="1400" spc="-30" dirty="0">
                <a:solidFill>
                  <a:srgbClr val="E6481B"/>
                </a:solidFill>
                <a:latin typeface="Roboto"/>
                <a:cs typeface="Roboto"/>
              </a:rPr>
              <a:t> </a:t>
            </a:r>
            <a:r>
              <a:rPr sz="1400" spc="-60" dirty="0">
                <a:solidFill>
                  <a:srgbClr val="E6481B"/>
                </a:solidFill>
                <a:latin typeface="Roboto"/>
                <a:cs typeface="Roboto"/>
              </a:rPr>
              <a:t>etilico)</a:t>
            </a:r>
            <a:r>
              <a:rPr sz="1400" spc="-25" dirty="0">
                <a:solidFill>
                  <a:srgbClr val="E6481B"/>
                </a:solidFill>
                <a:latin typeface="Roboto"/>
                <a:cs typeface="Roboto"/>
              </a:rPr>
              <a:t> </a:t>
            </a:r>
            <a:r>
              <a:rPr sz="1400" spc="-80" dirty="0">
                <a:solidFill>
                  <a:srgbClr val="E6481B"/>
                </a:solidFill>
                <a:latin typeface="Roboto"/>
                <a:cs typeface="Roboto"/>
              </a:rPr>
              <a:t>è</a:t>
            </a:r>
            <a:r>
              <a:rPr sz="1400" spc="-25" dirty="0">
                <a:solidFill>
                  <a:srgbClr val="E6481B"/>
                </a:solidFill>
                <a:latin typeface="Roboto"/>
                <a:cs typeface="Roboto"/>
              </a:rPr>
              <a:t> </a:t>
            </a:r>
            <a:r>
              <a:rPr sz="1400" spc="-120" dirty="0">
                <a:solidFill>
                  <a:srgbClr val="E6481B"/>
                </a:solidFill>
                <a:latin typeface="Roboto"/>
                <a:cs typeface="Roboto"/>
              </a:rPr>
              <a:t>una</a:t>
            </a:r>
            <a:r>
              <a:rPr sz="1400" spc="-25" dirty="0">
                <a:solidFill>
                  <a:srgbClr val="E6481B"/>
                </a:solidFill>
                <a:latin typeface="Roboto"/>
                <a:cs typeface="Roboto"/>
              </a:rPr>
              <a:t> </a:t>
            </a:r>
            <a:r>
              <a:rPr sz="1400" spc="-100" dirty="0">
                <a:solidFill>
                  <a:srgbClr val="E6481B"/>
                </a:solidFill>
                <a:latin typeface="Roboto"/>
                <a:cs typeface="Roboto"/>
              </a:rPr>
              <a:t>sostanza</a:t>
            </a:r>
            <a:r>
              <a:rPr sz="1400" spc="-25" dirty="0">
                <a:solidFill>
                  <a:srgbClr val="E6481B"/>
                </a:solidFill>
                <a:latin typeface="Roboto"/>
                <a:cs typeface="Roboto"/>
              </a:rPr>
              <a:t> </a:t>
            </a:r>
            <a:r>
              <a:rPr sz="1400" spc="-114" dirty="0">
                <a:solidFill>
                  <a:srgbClr val="E6481B"/>
                </a:solidFill>
                <a:latin typeface="Roboto"/>
                <a:cs typeface="Roboto"/>
              </a:rPr>
              <a:t>non</a:t>
            </a:r>
            <a:r>
              <a:rPr sz="1400" spc="-25" dirty="0">
                <a:solidFill>
                  <a:srgbClr val="E6481B"/>
                </a:solidFill>
                <a:latin typeface="Roboto"/>
                <a:cs typeface="Roboto"/>
              </a:rPr>
              <a:t> </a:t>
            </a:r>
            <a:r>
              <a:rPr sz="1400" spc="-85" dirty="0">
                <a:solidFill>
                  <a:srgbClr val="E6481B"/>
                </a:solidFill>
                <a:latin typeface="Roboto"/>
                <a:cs typeface="Roboto"/>
              </a:rPr>
              <a:t>nutriente</a:t>
            </a:r>
            <a:r>
              <a:rPr sz="1400" spc="-25" dirty="0">
                <a:solidFill>
                  <a:srgbClr val="E6481B"/>
                </a:solidFill>
                <a:latin typeface="Roboto"/>
                <a:cs typeface="Roboto"/>
              </a:rPr>
              <a:t> </a:t>
            </a:r>
            <a:r>
              <a:rPr sz="1400" spc="-85" dirty="0">
                <a:solidFill>
                  <a:srgbClr val="E6481B"/>
                </a:solidFill>
                <a:latin typeface="Roboto"/>
                <a:cs typeface="Roboto"/>
              </a:rPr>
              <a:t>d’interesse</a:t>
            </a:r>
            <a:r>
              <a:rPr sz="1400" spc="-30" dirty="0">
                <a:solidFill>
                  <a:srgbClr val="E6481B"/>
                </a:solidFill>
                <a:latin typeface="Roboto"/>
                <a:cs typeface="Roboto"/>
              </a:rPr>
              <a:t> </a:t>
            </a:r>
            <a:r>
              <a:rPr sz="1400" spc="-85" dirty="0">
                <a:solidFill>
                  <a:srgbClr val="E6481B"/>
                </a:solidFill>
                <a:latin typeface="Roboto"/>
                <a:cs typeface="Roboto"/>
              </a:rPr>
              <a:t>nutrizionale</a:t>
            </a:r>
            <a:r>
              <a:rPr sz="1400" spc="30" dirty="0">
                <a:solidFill>
                  <a:srgbClr val="E6481B"/>
                </a:solidFill>
                <a:latin typeface="Roboto"/>
                <a:cs typeface="Roboto"/>
              </a:rPr>
              <a:t> </a:t>
            </a:r>
            <a:r>
              <a:rPr sz="1400" spc="-100" dirty="0">
                <a:latin typeface="Roboto Lt"/>
                <a:cs typeface="Roboto Lt"/>
              </a:rPr>
              <a:t>che</a:t>
            </a:r>
            <a:endParaRPr sz="1400" dirty="0">
              <a:latin typeface="Roboto Lt"/>
              <a:cs typeface="Roboto Lt"/>
            </a:endParaRPr>
          </a:p>
          <a:p>
            <a:pPr marL="683260" marR="233045">
              <a:lnSpc>
                <a:spcPts val="1650"/>
              </a:lnSpc>
              <a:spcBef>
                <a:spcPts val="65"/>
              </a:spcBef>
            </a:pPr>
            <a:r>
              <a:rPr sz="1400" spc="-229" dirty="0">
                <a:latin typeface="Roboto Lt"/>
                <a:cs typeface="Roboto Lt"/>
              </a:rPr>
              <a:t>-</a:t>
            </a:r>
            <a:r>
              <a:rPr sz="1400" spc="-125" dirty="0">
                <a:latin typeface="Roboto Lt"/>
                <a:cs typeface="Roboto Lt"/>
              </a:rPr>
              <a:t> </a:t>
            </a:r>
            <a:r>
              <a:rPr sz="1400" spc="-90" dirty="0">
                <a:latin typeface="Roboto Lt"/>
                <a:cs typeface="Roboto Lt"/>
              </a:rPr>
              <a:t>pur</a:t>
            </a:r>
            <a:r>
              <a:rPr sz="1400" spc="-25" dirty="0">
                <a:latin typeface="Roboto Lt"/>
                <a:cs typeface="Roboto Lt"/>
              </a:rPr>
              <a:t> </a:t>
            </a:r>
            <a:r>
              <a:rPr sz="1400" spc="-95" dirty="0">
                <a:latin typeface="Roboto Lt"/>
                <a:cs typeface="Roboto Lt"/>
              </a:rPr>
              <a:t>apportando</a:t>
            </a:r>
            <a:r>
              <a:rPr sz="1400" spc="-20" dirty="0">
                <a:latin typeface="Roboto Lt"/>
                <a:cs typeface="Roboto Lt"/>
              </a:rPr>
              <a:t> </a:t>
            </a:r>
            <a:r>
              <a:rPr sz="1400" spc="-85" dirty="0">
                <a:latin typeface="Roboto Lt"/>
                <a:cs typeface="Roboto Lt"/>
              </a:rPr>
              <a:t>energia</a:t>
            </a:r>
            <a:r>
              <a:rPr sz="1400" spc="-25" dirty="0">
                <a:latin typeface="Roboto Lt"/>
                <a:cs typeface="Roboto Lt"/>
              </a:rPr>
              <a:t> </a:t>
            </a:r>
            <a:r>
              <a:rPr sz="1400" spc="-65" dirty="0">
                <a:latin typeface="Roboto Lt"/>
                <a:cs typeface="Roboto Lt"/>
              </a:rPr>
              <a:t>(7</a:t>
            </a:r>
            <a:r>
              <a:rPr sz="1400" spc="-20" dirty="0">
                <a:latin typeface="Roboto Lt"/>
                <a:cs typeface="Roboto Lt"/>
              </a:rPr>
              <a:t> </a:t>
            </a:r>
            <a:r>
              <a:rPr sz="1400" spc="-75" dirty="0">
                <a:latin typeface="Roboto Lt"/>
                <a:cs typeface="Roboto Lt"/>
              </a:rPr>
              <a:t>kcal/g)</a:t>
            </a:r>
            <a:r>
              <a:rPr sz="1400" spc="-20" dirty="0">
                <a:latin typeface="Roboto Lt"/>
                <a:cs typeface="Roboto Lt"/>
              </a:rPr>
              <a:t> </a:t>
            </a:r>
            <a:r>
              <a:rPr sz="1400" spc="-229" dirty="0">
                <a:latin typeface="Roboto Lt"/>
                <a:cs typeface="Roboto Lt"/>
              </a:rPr>
              <a:t>-</a:t>
            </a:r>
            <a:r>
              <a:rPr sz="1400" spc="-200" dirty="0">
                <a:latin typeface="Roboto Lt"/>
                <a:cs typeface="Roboto Lt"/>
              </a:rPr>
              <a:t> </a:t>
            </a:r>
            <a:r>
              <a:rPr sz="1400" spc="-114" dirty="0">
                <a:solidFill>
                  <a:srgbClr val="E6481B"/>
                </a:solidFill>
                <a:latin typeface="Roboto"/>
                <a:cs typeface="Roboto"/>
              </a:rPr>
              <a:t>non</a:t>
            </a:r>
            <a:r>
              <a:rPr sz="1400" spc="-20" dirty="0">
                <a:solidFill>
                  <a:srgbClr val="E6481B"/>
                </a:solidFill>
                <a:latin typeface="Roboto"/>
                <a:cs typeface="Roboto"/>
              </a:rPr>
              <a:t> </a:t>
            </a:r>
            <a:r>
              <a:rPr sz="1400" spc="-114" dirty="0">
                <a:solidFill>
                  <a:srgbClr val="E6481B"/>
                </a:solidFill>
                <a:latin typeface="Roboto"/>
                <a:cs typeface="Roboto"/>
              </a:rPr>
              <a:t>ha</a:t>
            </a:r>
            <a:r>
              <a:rPr sz="1400" spc="-25" dirty="0">
                <a:solidFill>
                  <a:srgbClr val="E6481B"/>
                </a:solidFill>
                <a:latin typeface="Roboto"/>
                <a:cs typeface="Roboto"/>
              </a:rPr>
              <a:t> </a:t>
            </a:r>
            <a:r>
              <a:rPr sz="1400" spc="-70" dirty="0">
                <a:solidFill>
                  <a:srgbClr val="E6481B"/>
                </a:solidFill>
                <a:latin typeface="Roboto"/>
                <a:cs typeface="Roboto"/>
              </a:rPr>
              <a:t>finalità</a:t>
            </a:r>
            <a:r>
              <a:rPr sz="1400" spc="-20" dirty="0">
                <a:solidFill>
                  <a:srgbClr val="E6481B"/>
                </a:solidFill>
                <a:latin typeface="Roboto"/>
                <a:cs typeface="Roboto"/>
              </a:rPr>
              <a:t> </a:t>
            </a:r>
            <a:r>
              <a:rPr sz="1400" spc="-80" dirty="0">
                <a:solidFill>
                  <a:srgbClr val="E6481B"/>
                </a:solidFill>
                <a:latin typeface="Roboto"/>
                <a:cs typeface="Roboto"/>
              </a:rPr>
              <a:t>funzionali</a:t>
            </a:r>
            <a:r>
              <a:rPr sz="1400" spc="-20" dirty="0">
                <a:solidFill>
                  <a:srgbClr val="E6481B"/>
                </a:solidFill>
                <a:latin typeface="Roboto"/>
                <a:cs typeface="Roboto"/>
              </a:rPr>
              <a:t> </a:t>
            </a:r>
            <a:r>
              <a:rPr sz="1400" spc="-85" dirty="0">
                <a:solidFill>
                  <a:srgbClr val="E6481B"/>
                </a:solidFill>
                <a:latin typeface="Roboto"/>
                <a:cs typeface="Roboto"/>
              </a:rPr>
              <a:t>e/o</a:t>
            </a:r>
            <a:r>
              <a:rPr sz="1400" spc="-25" dirty="0">
                <a:solidFill>
                  <a:srgbClr val="E6481B"/>
                </a:solidFill>
                <a:latin typeface="Roboto"/>
                <a:cs typeface="Roboto"/>
              </a:rPr>
              <a:t> </a:t>
            </a:r>
            <a:r>
              <a:rPr sz="1400" spc="-95" dirty="0">
                <a:solidFill>
                  <a:srgbClr val="E6481B"/>
                </a:solidFill>
                <a:latin typeface="Roboto"/>
                <a:cs typeface="Roboto"/>
              </a:rPr>
              <a:t>metaboliche </a:t>
            </a:r>
            <a:r>
              <a:rPr sz="1400" spc="-335" dirty="0">
                <a:solidFill>
                  <a:srgbClr val="E6481B"/>
                </a:solidFill>
                <a:latin typeface="Roboto"/>
                <a:cs typeface="Roboto"/>
              </a:rPr>
              <a:t> </a:t>
            </a:r>
            <a:r>
              <a:rPr sz="1400" spc="-75" dirty="0">
                <a:solidFill>
                  <a:srgbClr val="E6481B"/>
                </a:solidFill>
                <a:latin typeface="Roboto"/>
                <a:cs typeface="Roboto"/>
              </a:rPr>
              <a:t>specifiche.</a:t>
            </a:r>
            <a:endParaRPr sz="1400" dirty="0">
              <a:latin typeface="Roboto"/>
              <a:cs typeface="Roboto"/>
            </a:endParaRPr>
          </a:p>
          <a:p>
            <a:pPr marL="683260" marR="25400" indent="-357505" algn="just">
              <a:lnSpc>
                <a:spcPts val="1650"/>
              </a:lnSpc>
              <a:buAutoNum type="arabicPeriod" startAt="2"/>
              <a:tabLst>
                <a:tab pos="683895" algn="l"/>
              </a:tabLst>
            </a:pPr>
            <a:r>
              <a:rPr sz="1400" spc="-114" dirty="0">
                <a:latin typeface="Roboto Lt"/>
                <a:cs typeface="Roboto Lt"/>
              </a:rPr>
              <a:t>La </a:t>
            </a:r>
            <a:r>
              <a:rPr sz="1400" spc="-75" dirty="0">
                <a:latin typeface="Roboto Lt"/>
                <a:cs typeface="Roboto Lt"/>
              </a:rPr>
              <a:t>principale fonte </a:t>
            </a:r>
            <a:r>
              <a:rPr sz="1400" spc="-65" dirty="0">
                <a:latin typeface="Roboto Lt"/>
                <a:cs typeface="Roboto Lt"/>
              </a:rPr>
              <a:t>di </a:t>
            </a:r>
            <a:r>
              <a:rPr sz="1400" spc="-85" dirty="0">
                <a:latin typeface="Roboto Lt"/>
                <a:cs typeface="Roboto Lt"/>
              </a:rPr>
              <a:t>etanolo </a:t>
            </a:r>
            <a:r>
              <a:rPr sz="1400" spc="-70" dirty="0">
                <a:latin typeface="Roboto Lt"/>
                <a:cs typeface="Roboto Lt"/>
              </a:rPr>
              <a:t>nella </a:t>
            </a:r>
            <a:r>
              <a:rPr sz="1400" spc="-75" dirty="0">
                <a:latin typeface="Roboto Lt"/>
                <a:cs typeface="Roboto Lt"/>
              </a:rPr>
              <a:t>dieta </a:t>
            </a:r>
            <a:r>
              <a:rPr sz="1400" spc="-70" dirty="0">
                <a:latin typeface="Roboto Lt"/>
                <a:cs typeface="Roboto Lt"/>
              </a:rPr>
              <a:t>della </a:t>
            </a:r>
            <a:r>
              <a:rPr sz="1400" spc="-85" dirty="0">
                <a:latin typeface="Roboto Lt"/>
                <a:cs typeface="Roboto Lt"/>
              </a:rPr>
              <a:t>popolazione </a:t>
            </a:r>
            <a:r>
              <a:rPr sz="1400" spc="-70" dirty="0">
                <a:latin typeface="Roboto Lt"/>
                <a:cs typeface="Roboto Lt"/>
              </a:rPr>
              <a:t>italiana </a:t>
            </a:r>
            <a:r>
              <a:rPr sz="1400" spc="-80" dirty="0">
                <a:latin typeface="Roboto Lt"/>
                <a:cs typeface="Roboto Lt"/>
              </a:rPr>
              <a:t>è </a:t>
            </a:r>
            <a:r>
              <a:rPr sz="1400" spc="-85" dirty="0">
                <a:latin typeface="Roboto Lt"/>
                <a:cs typeface="Roboto Lt"/>
              </a:rPr>
              <a:t>rappresentata </a:t>
            </a:r>
            <a:r>
              <a:rPr sz="1400" spc="-80" dirty="0">
                <a:latin typeface="Roboto Lt"/>
                <a:cs typeface="Roboto Lt"/>
              </a:rPr>
              <a:t> </a:t>
            </a:r>
            <a:r>
              <a:rPr sz="1400" spc="-75" dirty="0">
                <a:latin typeface="Roboto Lt"/>
                <a:cs typeface="Roboto Lt"/>
              </a:rPr>
              <a:t>dal </a:t>
            </a:r>
            <a:r>
              <a:rPr sz="1400" spc="-100" dirty="0">
                <a:latin typeface="Roboto Lt"/>
                <a:cs typeface="Roboto Lt"/>
              </a:rPr>
              <a:t>gruppo</a:t>
            </a:r>
            <a:r>
              <a:rPr sz="1400" spc="140" dirty="0">
                <a:latin typeface="Roboto Lt"/>
                <a:cs typeface="Roboto Lt"/>
              </a:rPr>
              <a:t> </a:t>
            </a:r>
            <a:r>
              <a:rPr sz="1400" spc="-90" dirty="0">
                <a:latin typeface="Roboto Lt"/>
                <a:cs typeface="Roboto Lt"/>
              </a:rPr>
              <a:t>“Vino </a:t>
            </a:r>
            <a:r>
              <a:rPr sz="1400" spc="-80" dirty="0">
                <a:latin typeface="Roboto Lt"/>
                <a:cs typeface="Roboto Lt"/>
              </a:rPr>
              <a:t>e </a:t>
            </a:r>
            <a:r>
              <a:rPr sz="1400" spc="-70" dirty="0">
                <a:latin typeface="Roboto Lt"/>
                <a:cs typeface="Roboto Lt"/>
              </a:rPr>
              <a:t>sostituti” (84%), </a:t>
            </a:r>
            <a:r>
              <a:rPr sz="1400" spc="-85" dirty="0">
                <a:latin typeface="Roboto Lt"/>
                <a:cs typeface="Roboto Lt"/>
              </a:rPr>
              <a:t>seguito </a:t>
            </a:r>
            <a:r>
              <a:rPr sz="1400" spc="-75" dirty="0">
                <a:latin typeface="Roboto Lt"/>
                <a:cs typeface="Roboto Lt"/>
              </a:rPr>
              <a:t>dal </a:t>
            </a:r>
            <a:r>
              <a:rPr sz="1400" spc="-100" dirty="0">
                <a:latin typeface="Roboto Lt"/>
                <a:cs typeface="Roboto Lt"/>
              </a:rPr>
              <a:t>gruppo</a:t>
            </a:r>
            <a:r>
              <a:rPr sz="1400" spc="140" dirty="0">
                <a:latin typeface="Roboto Lt"/>
                <a:cs typeface="Roboto Lt"/>
              </a:rPr>
              <a:t> </a:t>
            </a:r>
            <a:r>
              <a:rPr sz="1400" spc="-70" dirty="0">
                <a:latin typeface="Roboto Lt"/>
                <a:cs typeface="Roboto Lt"/>
              </a:rPr>
              <a:t>“Birra, </a:t>
            </a:r>
            <a:r>
              <a:rPr sz="1400" spc="-75" dirty="0">
                <a:latin typeface="Roboto Lt"/>
                <a:cs typeface="Roboto Lt"/>
              </a:rPr>
              <a:t>sidro </a:t>
            </a:r>
            <a:r>
              <a:rPr sz="1400" spc="-80" dirty="0">
                <a:latin typeface="Roboto Lt"/>
                <a:cs typeface="Roboto Lt"/>
              </a:rPr>
              <a:t>e </a:t>
            </a:r>
            <a:r>
              <a:rPr sz="1400" spc="-70" dirty="0">
                <a:latin typeface="Roboto Lt"/>
                <a:cs typeface="Roboto Lt"/>
              </a:rPr>
              <a:t>sostituti” </a:t>
            </a:r>
            <a:r>
              <a:rPr sz="1400" spc="-75" dirty="0">
                <a:latin typeface="Roboto Lt"/>
                <a:cs typeface="Roboto Lt"/>
              </a:rPr>
              <a:t>(9%) </a:t>
            </a:r>
            <a:r>
              <a:rPr sz="1400" spc="-70" dirty="0">
                <a:latin typeface="Roboto Lt"/>
                <a:cs typeface="Roboto Lt"/>
              </a:rPr>
              <a:t> </a:t>
            </a:r>
            <a:r>
              <a:rPr sz="1400" spc="-80" dirty="0">
                <a:latin typeface="Roboto Lt"/>
                <a:cs typeface="Roboto Lt"/>
              </a:rPr>
              <a:t>e</a:t>
            </a:r>
            <a:r>
              <a:rPr sz="1400" spc="-25" dirty="0">
                <a:latin typeface="Roboto Lt"/>
                <a:cs typeface="Roboto Lt"/>
              </a:rPr>
              <a:t> </a:t>
            </a:r>
            <a:r>
              <a:rPr sz="1400" spc="-70" dirty="0">
                <a:latin typeface="Roboto Lt"/>
                <a:cs typeface="Roboto Lt"/>
              </a:rPr>
              <a:t>dalle</a:t>
            </a:r>
            <a:r>
              <a:rPr sz="1400" spc="-25" dirty="0">
                <a:latin typeface="Roboto Lt"/>
                <a:cs typeface="Roboto Lt"/>
              </a:rPr>
              <a:t> </a:t>
            </a:r>
            <a:r>
              <a:rPr sz="1400" spc="-65" dirty="0">
                <a:latin typeface="Roboto Lt"/>
                <a:cs typeface="Roboto Lt"/>
              </a:rPr>
              <a:t>altre</a:t>
            </a:r>
            <a:r>
              <a:rPr sz="1400" spc="-25" dirty="0">
                <a:latin typeface="Roboto Lt"/>
                <a:cs typeface="Roboto Lt"/>
              </a:rPr>
              <a:t> </a:t>
            </a:r>
            <a:r>
              <a:rPr sz="1400" spc="-100" dirty="0">
                <a:latin typeface="Roboto Lt"/>
                <a:cs typeface="Roboto Lt"/>
              </a:rPr>
              <a:t>bevande</a:t>
            </a:r>
            <a:r>
              <a:rPr sz="1400" spc="-20" dirty="0">
                <a:latin typeface="Roboto Lt"/>
                <a:cs typeface="Roboto Lt"/>
              </a:rPr>
              <a:t> </a:t>
            </a:r>
            <a:r>
              <a:rPr sz="1400" spc="-75" dirty="0">
                <a:latin typeface="Roboto Lt"/>
                <a:cs typeface="Roboto Lt"/>
              </a:rPr>
              <a:t>alcoliche</a:t>
            </a:r>
            <a:r>
              <a:rPr sz="1400" spc="-25" dirty="0">
                <a:latin typeface="Roboto Lt"/>
                <a:cs typeface="Roboto Lt"/>
              </a:rPr>
              <a:t> </a:t>
            </a:r>
            <a:r>
              <a:rPr sz="1400" spc="-70" dirty="0">
                <a:latin typeface="Roboto Lt"/>
                <a:cs typeface="Roboto Lt"/>
              </a:rPr>
              <a:t>(vino</a:t>
            </a:r>
            <a:r>
              <a:rPr sz="1400" spc="-25" dirty="0">
                <a:latin typeface="Roboto Lt"/>
                <a:cs typeface="Roboto Lt"/>
              </a:rPr>
              <a:t> </a:t>
            </a:r>
            <a:r>
              <a:rPr sz="1400" spc="-70" dirty="0">
                <a:latin typeface="Roboto Lt"/>
                <a:cs typeface="Roboto Lt"/>
              </a:rPr>
              <a:t>dolce,</a:t>
            </a:r>
            <a:r>
              <a:rPr sz="1400" spc="-20" dirty="0">
                <a:latin typeface="Roboto Lt"/>
                <a:cs typeface="Roboto Lt"/>
              </a:rPr>
              <a:t> </a:t>
            </a:r>
            <a:r>
              <a:rPr sz="1400" spc="-90" dirty="0">
                <a:latin typeface="Roboto Lt"/>
                <a:cs typeface="Roboto Lt"/>
              </a:rPr>
              <a:t>spumanti,</a:t>
            </a:r>
            <a:r>
              <a:rPr sz="1400" spc="-25" dirty="0">
                <a:latin typeface="Roboto Lt"/>
                <a:cs typeface="Roboto Lt"/>
              </a:rPr>
              <a:t> </a:t>
            </a:r>
            <a:r>
              <a:rPr sz="1400" spc="-65" dirty="0">
                <a:latin typeface="Roboto Lt"/>
                <a:cs typeface="Roboto Lt"/>
              </a:rPr>
              <a:t>aperitivi</a:t>
            </a:r>
            <a:r>
              <a:rPr sz="1400" spc="-25" dirty="0">
                <a:latin typeface="Roboto Lt"/>
                <a:cs typeface="Roboto Lt"/>
              </a:rPr>
              <a:t> </a:t>
            </a:r>
            <a:r>
              <a:rPr sz="1400" spc="-80" dirty="0">
                <a:latin typeface="Roboto Lt"/>
                <a:cs typeface="Roboto Lt"/>
              </a:rPr>
              <a:t>e</a:t>
            </a:r>
            <a:r>
              <a:rPr sz="1400" spc="-20" dirty="0">
                <a:latin typeface="Roboto Lt"/>
                <a:cs typeface="Roboto Lt"/>
              </a:rPr>
              <a:t> </a:t>
            </a:r>
            <a:r>
              <a:rPr sz="1400" spc="-60" dirty="0">
                <a:latin typeface="Roboto Lt"/>
                <a:cs typeface="Roboto Lt"/>
              </a:rPr>
              <a:t>liquori,</a:t>
            </a:r>
            <a:r>
              <a:rPr sz="1400" spc="-25" dirty="0">
                <a:latin typeface="Roboto Lt"/>
                <a:cs typeface="Roboto Lt"/>
              </a:rPr>
              <a:t> </a:t>
            </a:r>
            <a:r>
              <a:rPr sz="1400" spc="-85" dirty="0">
                <a:latin typeface="Roboto Lt"/>
                <a:cs typeface="Roboto Lt"/>
              </a:rPr>
              <a:t>per</a:t>
            </a:r>
            <a:r>
              <a:rPr sz="1400" spc="-25" dirty="0">
                <a:latin typeface="Roboto Lt"/>
                <a:cs typeface="Roboto Lt"/>
              </a:rPr>
              <a:t> </a:t>
            </a:r>
            <a:r>
              <a:rPr sz="1400" spc="-30" dirty="0">
                <a:latin typeface="Roboto Lt"/>
                <a:cs typeface="Roboto Lt"/>
              </a:rPr>
              <a:t>il</a:t>
            </a:r>
            <a:r>
              <a:rPr sz="1400" spc="-20" dirty="0">
                <a:latin typeface="Roboto Lt"/>
                <a:cs typeface="Roboto Lt"/>
              </a:rPr>
              <a:t> </a:t>
            </a:r>
            <a:r>
              <a:rPr sz="1400" spc="-75" dirty="0">
                <a:latin typeface="Roboto Lt"/>
                <a:cs typeface="Roboto Lt"/>
              </a:rPr>
              <a:t>7%).</a:t>
            </a:r>
            <a:endParaRPr sz="1400" dirty="0">
              <a:latin typeface="Roboto Lt"/>
              <a:cs typeface="Roboto Lt"/>
            </a:endParaRPr>
          </a:p>
          <a:p>
            <a:pPr marL="683260" marR="5080" indent="-337820">
              <a:lnSpc>
                <a:spcPts val="1650"/>
              </a:lnSpc>
              <a:buAutoNum type="arabicPeriod" startAt="2"/>
              <a:tabLst>
                <a:tab pos="683260" algn="l"/>
                <a:tab pos="683895" algn="l"/>
              </a:tabLst>
            </a:pPr>
            <a:r>
              <a:rPr sz="1400" spc="-80" dirty="0">
                <a:latin typeface="Roboto Lt"/>
                <a:cs typeface="Roboto Lt"/>
              </a:rPr>
              <a:t>È</a:t>
            </a:r>
            <a:r>
              <a:rPr sz="1400" spc="-25" dirty="0">
                <a:latin typeface="Roboto Lt"/>
                <a:cs typeface="Roboto Lt"/>
              </a:rPr>
              <a:t> </a:t>
            </a:r>
            <a:r>
              <a:rPr sz="1400" spc="-105" dirty="0">
                <a:latin typeface="Roboto Lt"/>
                <a:cs typeface="Roboto Lt"/>
              </a:rPr>
              <a:t>una</a:t>
            </a:r>
            <a:r>
              <a:rPr sz="1400" spc="-20" dirty="0">
                <a:latin typeface="Roboto Lt"/>
                <a:cs typeface="Roboto Lt"/>
              </a:rPr>
              <a:t> </a:t>
            </a:r>
            <a:r>
              <a:rPr sz="1400" spc="-90" dirty="0">
                <a:latin typeface="Roboto Lt"/>
                <a:cs typeface="Roboto Lt"/>
              </a:rPr>
              <a:t>molecola</a:t>
            </a:r>
            <a:r>
              <a:rPr sz="1400" spc="-25" dirty="0">
                <a:latin typeface="Roboto Lt"/>
                <a:cs typeface="Roboto Lt"/>
              </a:rPr>
              <a:t> </a:t>
            </a:r>
            <a:r>
              <a:rPr sz="1400" spc="-90" dirty="0">
                <a:latin typeface="Roboto Lt"/>
                <a:cs typeface="Roboto Lt"/>
              </a:rPr>
              <a:t>potenzialmente</a:t>
            </a:r>
            <a:r>
              <a:rPr sz="1400" spc="-20" dirty="0">
                <a:latin typeface="Roboto Lt"/>
                <a:cs typeface="Roboto Lt"/>
              </a:rPr>
              <a:t> </a:t>
            </a:r>
            <a:r>
              <a:rPr sz="1400" spc="-80" dirty="0">
                <a:latin typeface="Roboto Lt"/>
                <a:cs typeface="Roboto Lt"/>
              </a:rPr>
              <a:t>tossica</a:t>
            </a:r>
            <a:r>
              <a:rPr sz="1400" spc="-25" dirty="0">
                <a:latin typeface="Roboto Lt"/>
                <a:cs typeface="Roboto Lt"/>
              </a:rPr>
              <a:t> </a:t>
            </a:r>
            <a:r>
              <a:rPr sz="1400" spc="-85" dirty="0">
                <a:latin typeface="Roboto Lt"/>
                <a:cs typeface="Roboto Lt"/>
              </a:rPr>
              <a:t>per</a:t>
            </a:r>
            <a:r>
              <a:rPr sz="1400" spc="-20" dirty="0">
                <a:latin typeface="Roboto Lt"/>
                <a:cs typeface="Roboto Lt"/>
              </a:rPr>
              <a:t> </a:t>
            </a:r>
            <a:r>
              <a:rPr sz="1400" spc="-85" dirty="0">
                <a:latin typeface="Roboto Lt"/>
                <a:cs typeface="Roboto Lt"/>
              </a:rPr>
              <a:t>l’organismo,</a:t>
            </a:r>
            <a:r>
              <a:rPr sz="1400" spc="-25" dirty="0">
                <a:latin typeface="Roboto Lt"/>
                <a:cs typeface="Roboto Lt"/>
              </a:rPr>
              <a:t> </a:t>
            </a:r>
            <a:r>
              <a:rPr sz="1400" spc="-65" dirty="0">
                <a:latin typeface="Roboto Lt"/>
                <a:cs typeface="Roboto Lt"/>
              </a:rPr>
              <a:t>di</a:t>
            </a:r>
            <a:r>
              <a:rPr sz="1400" spc="-20" dirty="0">
                <a:latin typeface="Roboto Lt"/>
                <a:cs typeface="Roboto Lt"/>
              </a:rPr>
              <a:t> </a:t>
            </a:r>
            <a:r>
              <a:rPr sz="1400" spc="-80" dirty="0">
                <a:latin typeface="Roboto Lt"/>
                <a:cs typeface="Roboto Lt"/>
              </a:rPr>
              <a:t>elevata</a:t>
            </a:r>
            <a:r>
              <a:rPr sz="1400" spc="-25" dirty="0">
                <a:latin typeface="Roboto Lt"/>
                <a:cs typeface="Roboto Lt"/>
              </a:rPr>
              <a:t> </a:t>
            </a:r>
            <a:r>
              <a:rPr sz="1400" spc="-75" dirty="0">
                <a:latin typeface="Roboto Lt"/>
                <a:cs typeface="Roboto Lt"/>
              </a:rPr>
              <a:t>pericolosità </a:t>
            </a:r>
            <a:r>
              <a:rPr sz="1400" spc="-70" dirty="0">
                <a:latin typeface="Roboto Lt"/>
                <a:cs typeface="Roboto Lt"/>
              </a:rPr>
              <a:t> </a:t>
            </a:r>
            <a:r>
              <a:rPr sz="1400" spc="-75" dirty="0">
                <a:latin typeface="Roboto Lt"/>
                <a:cs typeface="Roboto Lt"/>
              </a:rPr>
              <a:t>sociale</a:t>
            </a:r>
            <a:r>
              <a:rPr sz="1400" spc="-30" dirty="0">
                <a:latin typeface="Roboto Lt"/>
                <a:cs typeface="Roboto Lt"/>
              </a:rPr>
              <a:t> </a:t>
            </a:r>
            <a:r>
              <a:rPr sz="1400" spc="-95" dirty="0">
                <a:latin typeface="Roboto Lt"/>
                <a:cs typeface="Roboto Lt"/>
              </a:rPr>
              <a:t>che</a:t>
            </a:r>
            <a:r>
              <a:rPr sz="1400" spc="-30" dirty="0">
                <a:latin typeface="Roboto Lt"/>
                <a:cs typeface="Roboto Lt"/>
              </a:rPr>
              <a:t> </a:t>
            </a:r>
            <a:r>
              <a:rPr sz="1400" spc="-105" dirty="0">
                <a:latin typeface="Roboto Lt"/>
                <a:cs typeface="Roboto Lt"/>
              </a:rPr>
              <a:t>può</a:t>
            </a:r>
            <a:r>
              <a:rPr sz="1400" spc="-30" dirty="0">
                <a:latin typeface="Roboto Lt"/>
                <a:cs typeface="Roboto Lt"/>
              </a:rPr>
              <a:t> </a:t>
            </a:r>
            <a:r>
              <a:rPr sz="1400" spc="-95" dirty="0">
                <a:latin typeface="Roboto Lt"/>
                <a:cs typeface="Roboto Lt"/>
              </a:rPr>
              <a:t>causare</a:t>
            </a:r>
            <a:r>
              <a:rPr sz="1400" spc="-30" dirty="0">
                <a:latin typeface="Roboto Lt"/>
                <a:cs typeface="Roboto Lt"/>
              </a:rPr>
              <a:t> </a:t>
            </a:r>
            <a:r>
              <a:rPr sz="1400" spc="-229" dirty="0">
                <a:latin typeface="Roboto Lt"/>
                <a:cs typeface="Roboto Lt"/>
              </a:rPr>
              <a:t>-</a:t>
            </a:r>
            <a:r>
              <a:rPr sz="1400" spc="-135" dirty="0">
                <a:latin typeface="Roboto Lt"/>
                <a:cs typeface="Roboto Lt"/>
              </a:rPr>
              <a:t> </a:t>
            </a:r>
            <a:r>
              <a:rPr sz="1400" spc="-75" dirty="0">
                <a:latin typeface="Roboto Lt"/>
                <a:cs typeface="Roboto Lt"/>
              </a:rPr>
              <a:t>nel</a:t>
            </a:r>
            <a:r>
              <a:rPr sz="1400" spc="-30" dirty="0">
                <a:latin typeface="Roboto Lt"/>
                <a:cs typeface="Roboto Lt"/>
              </a:rPr>
              <a:t> </a:t>
            </a:r>
            <a:r>
              <a:rPr sz="1400" spc="-95" dirty="0">
                <a:latin typeface="Roboto Lt"/>
                <a:cs typeface="Roboto Lt"/>
              </a:rPr>
              <a:t>caso</a:t>
            </a:r>
            <a:r>
              <a:rPr sz="1400" spc="-30" dirty="0">
                <a:latin typeface="Roboto Lt"/>
                <a:cs typeface="Roboto Lt"/>
              </a:rPr>
              <a:t> </a:t>
            </a:r>
            <a:r>
              <a:rPr sz="1400" spc="-65" dirty="0">
                <a:latin typeface="Roboto Lt"/>
                <a:cs typeface="Roboto Lt"/>
              </a:rPr>
              <a:t>di</a:t>
            </a:r>
            <a:r>
              <a:rPr sz="1400" spc="-30" dirty="0">
                <a:latin typeface="Roboto Lt"/>
                <a:cs typeface="Roboto Lt"/>
              </a:rPr>
              <a:t> </a:t>
            </a:r>
            <a:r>
              <a:rPr sz="1400" spc="-100" dirty="0">
                <a:latin typeface="Roboto Lt"/>
                <a:cs typeface="Roboto Lt"/>
              </a:rPr>
              <a:t>abuso</a:t>
            </a:r>
            <a:r>
              <a:rPr sz="1400" spc="-30" dirty="0">
                <a:latin typeface="Roboto Lt"/>
                <a:cs typeface="Roboto Lt"/>
              </a:rPr>
              <a:t> </a:t>
            </a:r>
            <a:r>
              <a:rPr sz="1400" spc="-229" dirty="0">
                <a:latin typeface="Roboto Lt"/>
                <a:cs typeface="Roboto Lt"/>
              </a:rPr>
              <a:t>-</a:t>
            </a:r>
            <a:r>
              <a:rPr sz="1400" spc="-25" dirty="0">
                <a:latin typeface="Roboto Lt"/>
                <a:cs typeface="Roboto Lt"/>
              </a:rPr>
              <a:t> </a:t>
            </a:r>
            <a:r>
              <a:rPr sz="1400" spc="-80" dirty="0">
                <a:latin typeface="Roboto Lt"/>
                <a:cs typeface="Roboto Lt"/>
              </a:rPr>
              <a:t>importanti</a:t>
            </a:r>
            <a:r>
              <a:rPr sz="1400" spc="-30" dirty="0">
                <a:latin typeface="Roboto Lt"/>
                <a:cs typeface="Roboto Lt"/>
              </a:rPr>
              <a:t> </a:t>
            </a:r>
            <a:r>
              <a:rPr sz="1400" spc="-90" dirty="0">
                <a:latin typeface="Roboto Lt"/>
                <a:cs typeface="Roboto Lt"/>
              </a:rPr>
              <a:t>danni</a:t>
            </a:r>
            <a:r>
              <a:rPr sz="1400" spc="-30" dirty="0">
                <a:latin typeface="Roboto Lt"/>
                <a:cs typeface="Roboto Lt"/>
              </a:rPr>
              <a:t> </a:t>
            </a:r>
            <a:r>
              <a:rPr sz="1400" spc="-80" dirty="0">
                <a:latin typeface="Roboto Lt"/>
                <a:cs typeface="Roboto Lt"/>
              </a:rPr>
              <a:t>organici</a:t>
            </a:r>
            <a:r>
              <a:rPr sz="1400" spc="-30" dirty="0">
                <a:latin typeface="Roboto Lt"/>
                <a:cs typeface="Roboto Lt"/>
              </a:rPr>
              <a:t> </a:t>
            </a:r>
            <a:r>
              <a:rPr sz="1400" spc="-80" dirty="0">
                <a:latin typeface="Roboto Lt"/>
                <a:cs typeface="Roboto Lt"/>
              </a:rPr>
              <a:t>e </a:t>
            </a:r>
            <a:r>
              <a:rPr sz="1400" spc="-75" dirty="0">
                <a:latin typeface="Roboto Lt"/>
                <a:cs typeface="Roboto Lt"/>
              </a:rPr>
              <a:t> </a:t>
            </a:r>
            <a:r>
              <a:rPr sz="1400" spc="-70" dirty="0">
                <a:latin typeface="Roboto Lt"/>
                <a:cs typeface="Roboto Lt"/>
              </a:rPr>
              <a:t>psicologici; </a:t>
            </a:r>
            <a:r>
              <a:rPr sz="1400" spc="-75" dirty="0">
                <a:latin typeface="Roboto Lt"/>
                <a:cs typeface="Roboto Lt"/>
              </a:rPr>
              <a:t>elevate </a:t>
            </a:r>
            <a:r>
              <a:rPr sz="1400" spc="-90" dirty="0">
                <a:latin typeface="Roboto Lt"/>
                <a:cs typeface="Roboto Lt"/>
              </a:rPr>
              <a:t>assunzioni </a:t>
            </a:r>
            <a:r>
              <a:rPr sz="1400" spc="-100" dirty="0">
                <a:latin typeface="Roboto Lt"/>
                <a:cs typeface="Roboto Lt"/>
              </a:rPr>
              <a:t>sono</a:t>
            </a:r>
            <a:r>
              <a:rPr sz="1400" spc="-95" dirty="0">
                <a:latin typeface="Roboto Lt"/>
                <a:cs typeface="Roboto Lt"/>
              </a:rPr>
              <a:t> </a:t>
            </a:r>
            <a:r>
              <a:rPr sz="1400" spc="-85" dirty="0">
                <a:latin typeface="Roboto Lt"/>
                <a:cs typeface="Roboto Lt"/>
              </a:rPr>
              <a:t>associate </a:t>
            </a:r>
            <a:r>
              <a:rPr sz="1400" spc="-100" dirty="0">
                <a:latin typeface="Roboto Lt"/>
                <a:cs typeface="Roboto Lt"/>
              </a:rPr>
              <a:t>ad</a:t>
            </a:r>
            <a:r>
              <a:rPr sz="1400" spc="-95" dirty="0">
                <a:latin typeface="Roboto Lt"/>
                <a:cs typeface="Roboto Lt"/>
              </a:rPr>
              <a:t> </a:t>
            </a:r>
            <a:r>
              <a:rPr sz="1400" spc="-110" dirty="0">
                <a:latin typeface="Roboto Lt"/>
                <a:cs typeface="Roboto Lt"/>
              </a:rPr>
              <a:t>un</a:t>
            </a:r>
            <a:r>
              <a:rPr sz="1400" spc="-105" dirty="0">
                <a:latin typeface="Roboto Lt"/>
                <a:cs typeface="Roboto Lt"/>
              </a:rPr>
              <a:t> </a:t>
            </a:r>
            <a:r>
              <a:rPr sz="1400" spc="-110" dirty="0">
                <a:latin typeface="Roboto Lt"/>
                <a:cs typeface="Roboto Lt"/>
              </a:rPr>
              <a:t>numero</a:t>
            </a:r>
            <a:r>
              <a:rPr sz="1400" spc="-105" dirty="0">
                <a:latin typeface="Roboto Lt"/>
                <a:cs typeface="Roboto Lt"/>
              </a:rPr>
              <a:t> </a:t>
            </a:r>
            <a:r>
              <a:rPr sz="1400" spc="-70" dirty="0">
                <a:latin typeface="Roboto Lt"/>
                <a:cs typeface="Roboto Lt"/>
              </a:rPr>
              <a:t>del </a:t>
            </a:r>
            <a:r>
              <a:rPr sz="1400" spc="-75" dirty="0">
                <a:latin typeface="Roboto Lt"/>
                <a:cs typeface="Roboto Lt"/>
              </a:rPr>
              <a:t>rischio </a:t>
            </a:r>
            <a:r>
              <a:rPr sz="1400" spc="-65" dirty="0">
                <a:latin typeface="Roboto Lt"/>
                <a:cs typeface="Roboto Lt"/>
              </a:rPr>
              <a:t>di </a:t>
            </a:r>
            <a:r>
              <a:rPr sz="1400" spc="-80" dirty="0">
                <a:latin typeface="Roboto Lt"/>
                <a:cs typeface="Roboto Lt"/>
              </a:rPr>
              <a:t>malattie </a:t>
            </a:r>
            <a:r>
              <a:rPr sz="1400" spc="-330" dirty="0">
                <a:latin typeface="Roboto Lt"/>
                <a:cs typeface="Roboto Lt"/>
              </a:rPr>
              <a:t> </a:t>
            </a:r>
            <a:r>
              <a:rPr sz="1400" spc="-85" dirty="0">
                <a:latin typeface="Roboto Lt"/>
                <a:cs typeface="Roboto Lt"/>
              </a:rPr>
              <a:t>cardio-cerebrovascolari,</a:t>
            </a:r>
            <a:r>
              <a:rPr sz="1400" spc="-25" dirty="0">
                <a:latin typeface="Roboto Lt"/>
                <a:cs typeface="Roboto Lt"/>
              </a:rPr>
              <a:t> </a:t>
            </a:r>
            <a:r>
              <a:rPr sz="1400" spc="-65" dirty="0">
                <a:latin typeface="Roboto Lt"/>
                <a:cs typeface="Roboto Lt"/>
              </a:rPr>
              <a:t>di</a:t>
            </a:r>
            <a:r>
              <a:rPr sz="1400" spc="-20" dirty="0">
                <a:latin typeface="Roboto Lt"/>
                <a:cs typeface="Roboto Lt"/>
              </a:rPr>
              <a:t> </a:t>
            </a:r>
            <a:r>
              <a:rPr sz="1400" spc="-80" dirty="0">
                <a:latin typeface="Roboto Lt"/>
                <a:cs typeface="Roboto Lt"/>
              </a:rPr>
              <a:t>epatopatie</a:t>
            </a:r>
            <a:r>
              <a:rPr sz="1400" spc="-20" dirty="0">
                <a:latin typeface="Roboto Lt"/>
                <a:cs typeface="Roboto Lt"/>
              </a:rPr>
              <a:t> </a:t>
            </a:r>
            <a:r>
              <a:rPr sz="1400" spc="-80" dirty="0">
                <a:latin typeface="Roboto Lt"/>
                <a:cs typeface="Roboto Lt"/>
              </a:rPr>
              <a:t>e</a:t>
            </a:r>
            <a:r>
              <a:rPr sz="1400" spc="-25" dirty="0">
                <a:latin typeface="Roboto Lt"/>
                <a:cs typeface="Roboto Lt"/>
              </a:rPr>
              <a:t> </a:t>
            </a:r>
            <a:r>
              <a:rPr sz="1400" spc="-80" dirty="0">
                <a:latin typeface="Roboto Lt"/>
                <a:cs typeface="Roboto Lt"/>
              </a:rPr>
              <a:t>malattie</a:t>
            </a:r>
            <a:r>
              <a:rPr sz="1400" spc="-20" dirty="0">
                <a:latin typeface="Roboto Lt"/>
                <a:cs typeface="Roboto Lt"/>
              </a:rPr>
              <a:t> </a:t>
            </a:r>
            <a:r>
              <a:rPr sz="1400" spc="-70" dirty="0">
                <a:latin typeface="Roboto Lt"/>
                <a:cs typeface="Roboto Lt"/>
              </a:rPr>
              <a:t>gastrointestinali,</a:t>
            </a:r>
            <a:r>
              <a:rPr sz="1400" spc="-20" dirty="0">
                <a:latin typeface="Roboto Lt"/>
                <a:cs typeface="Roboto Lt"/>
              </a:rPr>
              <a:t> </a:t>
            </a:r>
            <a:r>
              <a:rPr sz="1400" spc="-100" dirty="0">
                <a:latin typeface="Roboto Lt"/>
                <a:cs typeface="Roboto Lt"/>
              </a:rPr>
              <a:t>nonché</a:t>
            </a:r>
            <a:r>
              <a:rPr sz="1400" spc="-25" dirty="0">
                <a:latin typeface="Roboto Lt"/>
                <a:cs typeface="Roboto Lt"/>
              </a:rPr>
              <a:t> </a:t>
            </a:r>
            <a:r>
              <a:rPr sz="1400" spc="-65" dirty="0">
                <a:latin typeface="Roboto Lt"/>
                <a:cs typeface="Roboto Lt"/>
              </a:rPr>
              <a:t>di</a:t>
            </a:r>
            <a:r>
              <a:rPr sz="1400" spc="-20" dirty="0">
                <a:latin typeface="Roboto Lt"/>
                <a:cs typeface="Roboto Lt"/>
              </a:rPr>
              <a:t> </a:t>
            </a:r>
            <a:r>
              <a:rPr sz="1400" spc="-95" dirty="0">
                <a:latin typeface="Roboto Lt"/>
                <a:cs typeface="Roboto Lt"/>
              </a:rPr>
              <a:t>forme </a:t>
            </a:r>
            <a:r>
              <a:rPr sz="1400" spc="-90" dirty="0">
                <a:latin typeface="Roboto Lt"/>
                <a:cs typeface="Roboto Lt"/>
              </a:rPr>
              <a:t> </a:t>
            </a:r>
            <a:r>
              <a:rPr sz="1400" spc="-65" dirty="0">
                <a:latin typeface="Roboto Lt"/>
                <a:cs typeface="Roboto Lt"/>
              </a:rPr>
              <a:t>di</a:t>
            </a:r>
            <a:r>
              <a:rPr sz="1400" spc="-35" dirty="0">
                <a:latin typeface="Roboto Lt"/>
                <a:cs typeface="Roboto Lt"/>
              </a:rPr>
              <a:t> </a:t>
            </a:r>
            <a:r>
              <a:rPr sz="1400" spc="-90" dirty="0">
                <a:latin typeface="Roboto Lt"/>
                <a:cs typeface="Roboto Lt"/>
              </a:rPr>
              <a:t>tumori</a:t>
            </a:r>
            <a:endParaRPr sz="1400" dirty="0">
              <a:latin typeface="Roboto Lt"/>
              <a:cs typeface="Roboto Lt"/>
            </a:endParaRPr>
          </a:p>
        </p:txBody>
      </p:sp>
      <p:sp>
        <p:nvSpPr>
          <p:cNvPr id="3" name="object 3"/>
          <p:cNvSpPr txBox="1">
            <a:spLocks noGrp="1"/>
          </p:cNvSpPr>
          <p:nvPr>
            <p:ph type="title"/>
          </p:nvPr>
        </p:nvSpPr>
        <p:spPr>
          <a:xfrm>
            <a:off x="168859" y="722500"/>
            <a:ext cx="7238730" cy="289823"/>
          </a:xfrm>
          <a:prstGeom prst="rect">
            <a:avLst/>
          </a:prstGeom>
        </p:spPr>
        <p:txBody>
          <a:bodyPr vert="horz" wrap="square" lIns="0" tIns="12700" rIns="0" bIns="0" rtlCol="0">
            <a:spAutoFit/>
          </a:bodyPr>
          <a:lstStyle/>
          <a:p>
            <a:pPr marL="12700">
              <a:lnSpc>
                <a:spcPct val="100000"/>
              </a:lnSpc>
              <a:spcBef>
                <a:spcPts val="100"/>
              </a:spcBef>
            </a:pPr>
            <a:r>
              <a:rPr sz="1800" b="0" spc="-140" dirty="0">
                <a:latin typeface="Roboto Lt"/>
                <a:cs typeface="Roboto Lt"/>
              </a:rPr>
              <a:t>MINISTERO</a:t>
            </a:r>
            <a:r>
              <a:rPr sz="1800" b="0" spc="-35" dirty="0">
                <a:latin typeface="Roboto Lt"/>
                <a:cs typeface="Roboto Lt"/>
              </a:rPr>
              <a:t> </a:t>
            </a:r>
            <a:r>
              <a:rPr sz="1800" b="0" spc="-145" dirty="0">
                <a:latin typeface="Roboto Lt"/>
                <a:cs typeface="Roboto Lt"/>
              </a:rPr>
              <a:t>DELLE</a:t>
            </a:r>
            <a:r>
              <a:rPr sz="1800" b="0" spc="-35" dirty="0">
                <a:latin typeface="Roboto Lt"/>
                <a:cs typeface="Roboto Lt"/>
              </a:rPr>
              <a:t> </a:t>
            </a:r>
            <a:r>
              <a:rPr sz="1800" b="0" spc="-125" dirty="0">
                <a:latin typeface="Roboto Lt"/>
                <a:cs typeface="Roboto Lt"/>
              </a:rPr>
              <a:t>POLITICHE</a:t>
            </a:r>
            <a:r>
              <a:rPr sz="1800" b="0" spc="-30" dirty="0">
                <a:latin typeface="Roboto Lt"/>
                <a:cs typeface="Roboto Lt"/>
              </a:rPr>
              <a:t> </a:t>
            </a:r>
            <a:r>
              <a:rPr sz="1800" b="0" spc="-140" dirty="0">
                <a:latin typeface="Roboto Lt"/>
                <a:cs typeface="Roboto Lt"/>
              </a:rPr>
              <a:t>AGRICOLE</a:t>
            </a:r>
            <a:r>
              <a:rPr sz="1800" b="0" spc="-35" dirty="0">
                <a:latin typeface="Roboto Lt"/>
                <a:cs typeface="Roboto Lt"/>
              </a:rPr>
              <a:t> </a:t>
            </a:r>
            <a:r>
              <a:rPr sz="1800" b="0" spc="-135" dirty="0">
                <a:latin typeface="Roboto Lt"/>
                <a:cs typeface="Roboto Lt"/>
              </a:rPr>
              <a:t>ALIMENTARI</a:t>
            </a:r>
            <a:r>
              <a:rPr sz="1800" b="0" spc="-35" dirty="0">
                <a:latin typeface="Roboto Lt"/>
                <a:cs typeface="Roboto Lt"/>
              </a:rPr>
              <a:t> </a:t>
            </a:r>
            <a:r>
              <a:rPr sz="1800" b="0" spc="-100" dirty="0">
                <a:latin typeface="Roboto Lt"/>
                <a:cs typeface="Roboto Lt"/>
              </a:rPr>
              <a:t>E</a:t>
            </a:r>
            <a:r>
              <a:rPr sz="1800" b="0" spc="-30" dirty="0">
                <a:latin typeface="Roboto Lt"/>
                <a:cs typeface="Roboto Lt"/>
              </a:rPr>
              <a:t> </a:t>
            </a:r>
            <a:r>
              <a:rPr sz="1800" b="0" spc="-135" dirty="0">
                <a:latin typeface="Roboto Lt"/>
                <a:cs typeface="Roboto Lt"/>
              </a:rPr>
              <a:t>FORESTALI</a:t>
            </a:r>
            <a:endParaRPr sz="1800" dirty="0">
              <a:latin typeface="Roboto Lt"/>
              <a:cs typeface="Roboto Lt"/>
            </a:endParaRPr>
          </a:p>
        </p:txBody>
      </p:sp>
      <p:sp>
        <p:nvSpPr>
          <p:cNvPr id="4" name="object 4"/>
          <p:cNvSpPr txBox="1"/>
          <p:nvPr/>
        </p:nvSpPr>
        <p:spPr>
          <a:xfrm>
            <a:off x="3493948" y="5809233"/>
            <a:ext cx="5116651" cy="551433"/>
          </a:xfrm>
          <a:prstGeom prst="rect">
            <a:avLst/>
          </a:prstGeom>
        </p:spPr>
        <p:txBody>
          <a:bodyPr vert="horz" wrap="square" lIns="0" tIns="12700" rIns="0" bIns="0" rtlCol="0">
            <a:spAutoFit/>
          </a:bodyPr>
          <a:lstStyle/>
          <a:p>
            <a:pPr marL="12700">
              <a:lnSpc>
                <a:spcPts val="1435"/>
              </a:lnSpc>
              <a:spcBef>
                <a:spcPts val="100"/>
              </a:spcBef>
            </a:pPr>
            <a:r>
              <a:rPr sz="1200" spc="-75" dirty="0">
                <a:latin typeface="Roboto Lt"/>
                <a:cs typeface="Roboto Lt"/>
              </a:rPr>
              <a:t>Fonte</a:t>
            </a:r>
            <a:r>
              <a:rPr sz="1200" spc="-30" dirty="0">
                <a:latin typeface="Roboto Lt"/>
                <a:cs typeface="Roboto Lt"/>
              </a:rPr>
              <a:t>:</a:t>
            </a:r>
            <a:r>
              <a:rPr sz="1200" spc="-25" dirty="0">
                <a:latin typeface="Roboto Lt"/>
                <a:cs typeface="Roboto Lt"/>
              </a:rPr>
              <a:t> </a:t>
            </a:r>
            <a:r>
              <a:rPr sz="1200" spc="-105" dirty="0">
                <a:latin typeface="Roboto Lt"/>
                <a:cs typeface="Roboto Lt"/>
              </a:rPr>
              <a:t>LAR</a:t>
            </a:r>
            <a:r>
              <a:rPr sz="1200" spc="-120" dirty="0">
                <a:latin typeface="Roboto Lt"/>
                <a:cs typeface="Roboto Lt"/>
              </a:rPr>
              <a:t>N</a:t>
            </a:r>
            <a:r>
              <a:rPr sz="1200" spc="-30" dirty="0">
                <a:latin typeface="Roboto Lt"/>
                <a:cs typeface="Roboto Lt"/>
              </a:rPr>
              <a:t> </a:t>
            </a:r>
            <a:r>
              <a:rPr sz="1200" spc="-45" dirty="0">
                <a:latin typeface="Roboto Lt"/>
                <a:cs typeface="Roboto Lt"/>
              </a:rPr>
              <a:t>I</a:t>
            </a:r>
            <a:r>
              <a:rPr sz="1200" spc="-85" dirty="0">
                <a:latin typeface="Roboto Lt"/>
                <a:cs typeface="Roboto Lt"/>
              </a:rPr>
              <a:t>V</a:t>
            </a:r>
            <a:r>
              <a:rPr sz="1200" spc="-25" dirty="0">
                <a:latin typeface="Roboto Lt"/>
                <a:cs typeface="Roboto Lt"/>
              </a:rPr>
              <a:t> </a:t>
            </a:r>
            <a:r>
              <a:rPr sz="1200" spc="-85" dirty="0">
                <a:latin typeface="Roboto Lt"/>
                <a:cs typeface="Roboto Lt"/>
              </a:rPr>
              <a:t>REVISIONE</a:t>
            </a:r>
            <a:endParaRPr sz="1200" dirty="0">
              <a:latin typeface="Roboto Lt"/>
              <a:cs typeface="Roboto Lt"/>
            </a:endParaRPr>
          </a:p>
          <a:p>
            <a:pPr marL="12700" marR="5080">
              <a:lnSpc>
                <a:spcPts val="1430"/>
              </a:lnSpc>
              <a:spcBef>
                <a:spcPts val="45"/>
              </a:spcBef>
            </a:pPr>
            <a:r>
              <a:rPr sz="1200" spc="-55" dirty="0">
                <a:latin typeface="Roboto Lt"/>
                <a:cs typeface="Roboto Lt"/>
              </a:rPr>
              <a:t>Livelli</a:t>
            </a:r>
            <a:r>
              <a:rPr sz="1200" spc="-30" dirty="0">
                <a:latin typeface="Roboto Lt"/>
                <a:cs typeface="Roboto Lt"/>
              </a:rPr>
              <a:t> </a:t>
            </a:r>
            <a:r>
              <a:rPr sz="1200" spc="-55" dirty="0">
                <a:latin typeface="Roboto Lt"/>
                <a:cs typeface="Roboto Lt"/>
              </a:rPr>
              <a:t>di</a:t>
            </a:r>
            <a:r>
              <a:rPr sz="1200" spc="-20" dirty="0">
                <a:latin typeface="Roboto Lt"/>
                <a:cs typeface="Roboto Lt"/>
              </a:rPr>
              <a:t> </a:t>
            </a:r>
            <a:r>
              <a:rPr sz="1200" spc="-80" dirty="0">
                <a:latin typeface="Roboto Lt"/>
                <a:cs typeface="Roboto Lt"/>
              </a:rPr>
              <a:t>Assunzione</a:t>
            </a:r>
            <a:r>
              <a:rPr sz="1200" spc="-20" dirty="0">
                <a:latin typeface="Roboto Lt"/>
                <a:cs typeface="Roboto Lt"/>
              </a:rPr>
              <a:t> </a:t>
            </a:r>
            <a:r>
              <a:rPr sz="1200" spc="-55" dirty="0">
                <a:latin typeface="Roboto Lt"/>
                <a:cs typeface="Roboto Lt"/>
              </a:rPr>
              <a:t>di</a:t>
            </a:r>
            <a:r>
              <a:rPr sz="1200" spc="-25" dirty="0">
                <a:latin typeface="Roboto Lt"/>
                <a:cs typeface="Roboto Lt"/>
              </a:rPr>
              <a:t> </a:t>
            </a:r>
            <a:r>
              <a:rPr sz="1200" spc="-75" dirty="0">
                <a:latin typeface="Roboto Lt"/>
                <a:cs typeface="Roboto Lt"/>
              </a:rPr>
              <a:t>Riferimento</a:t>
            </a:r>
            <a:r>
              <a:rPr sz="1200" spc="-20" dirty="0">
                <a:latin typeface="Roboto Lt"/>
                <a:cs typeface="Roboto Lt"/>
              </a:rPr>
              <a:t> </a:t>
            </a:r>
            <a:r>
              <a:rPr sz="1200" spc="-55" dirty="0">
                <a:latin typeface="Roboto Lt"/>
                <a:cs typeface="Roboto Lt"/>
              </a:rPr>
              <a:t>di</a:t>
            </a:r>
            <a:r>
              <a:rPr sz="1200" spc="-20" dirty="0">
                <a:latin typeface="Roboto Lt"/>
                <a:cs typeface="Roboto Lt"/>
              </a:rPr>
              <a:t> </a:t>
            </a:r>
            <a:r>
              <a:rPr sz="1200" spc="-65" dirty="0">
                <a:latin typeface="Roboto Lt"/>
                <a:cs typeface="Roboto Lt"/>
              </a:rPr>
              <a:t>Nutrienti</a:t>
            </a:r>
            <a:r>
              <a:rPr sz="1200" spc="-20" dirty="0">
                <a:latin typeface="Roboto Lt"/>
                <a:cs typeface="Roboto Lt"/>
              </a:rPr>
              <a:t> </a:t>
            </a:r>
            <a:r>
              <a:rPr sz="1200" spc="-80" dirty="0">
                <a:latin typeface="Roboto Lt"/>
                <a:cs typeface="Roboto Lt"/>
              </a:rPr>
              <a:t>ed</a:t>
            </a:r>
            <a:r>
              <a:rPr sz="1200" spc="-25" dirty="0">
                <a:latin typeface="Roboto Lt"/>
                <a:cs typeface="Roboto Lt"/>
              </a:rPr>
              <a:t> </a:t>
            </a:r>
            <a:r>
              <a:rPr sz="1200" spc="-70" dirty="0">
                <a:latin typeface="Roboto Lt"/>
                <a:cs typeface="Roboto Lt"/>
              </a:rPr>
              <a:t>energia</a:t>
            </a:r>
            <a:r>
              <a:rPr sz="1200" spc="-20" dirty="0">
                <a:latin typeface="Roboto Lt"/>
                <a:cs typeface="Roboto Lt"/>
              </a:rPr>
              <a:t> </a:t>
            </a:r>
            <a:r>
              <a:rPr sz="1200" spc="-70" dirty="0">
                <a:latin typeface="Roboto Lt"/>
                <a:cs typeface="Roboto Lt"/>
              </a:rPr>
              <a:t>per</a:t>
            </a:r>
            <a:r>
              <a:rPr sz="1200" spc="-20" dirty="0">
                <a:latin typeface="Roboto Lt"/>
                <a:cs typeface="Roboto Lt"/>
              </a:rPr>
              <a:t> </a:t>
            </a:r>
            <a:r>
              <a:rPr sz="1200" spc="-55" dirty="0">
                <a:latin typeface="Roboto Lt"/>
                <a:cs typeface="Roboto Lt"/>
              </a:rPr>
              <a:t>la</a:t>
            </a:r>
            <a:r>
              <a:rPr sz="1200" spc="-20" dirty="0">
                <a:latin typeface="Roboto Lt"/>
                <a:cs typeface="Roboto Lt"/>
              </a:rPr>
              <a:t> </a:t>
            </a:r>
            <a:r>
              <a:rPr sz="1200" spc="-75" dirty="0">
                <a:latin typeface="Roboto Lt"/>
                <a:cs typeface="Roboto Lt"/>
              </a:rPr>
              <a:t>popolazione </a:t>
            </a:r>
            <a:r>
              <a:rPr sz="1200" spc="-70" dirty="0">
                <a:latin typeface="Roboto Lt"/>
                <a:cs typeface="Roboto Lt"/>
              </a:rPr>
              <a:t> </a:t>
            </a:r>
            <a:r>
              <a:rPr sz="1200" spc="-60" dirty="0">
                <a:latin typeface="Roboto Lt"/>
                <a:cs typeface="Roboto Lt"/>
              </a:rPr>
              <a:t>italiana</a:t>
            </a:r>
            <a:endParaRPr sz="1200" dirty="0">
              <a:latin typeface="Roboto Lt"/>
              <a:cs typeface="Roboto Lt"/>
            </a:endParaRPr>
          </a:p>
          <a:p>
            <a:pPr marL="12700">
              <a:lnSpc>
                <a:spcPts val="1375"/>
              </a:lnSpc>
            </a:pPr>
            <a:r>
              <a:rPr sz="1200" spc="-45" dirty="0">
                <a:latin typeface="Roboto Lt"/>
                <a:cs typeface="Roboto Lt"/>
              </a:rPr>
              <a:t>I</a:t>
            </a:r>
            <a:r>
              <a:rPr sz="1200" spc="-85" dirty="0">
                <a:latin typeface="Roboto Lt"/>
                <a:cs typeface="Roboto Lt"/>
              </a:rPr>
              <a:t>V</a:t>
            </a:r>
            <a:r>
              <a:rPr sz="1200" spc="-25" dirty="0">
                <a:latin typeface="Roboto Lt"/>
                <a:cs typeface="Roboto Lt"/>
              </a:rPr>
              <a:t> </a:t>
            </a:r>
            <a:r>
              <a:rPr sz="1200" spc="-75" dirty="0">
                <a:latin typeface="Roboto Lt"/>
                <a:cs typeface="Roboto Lt"/>
              </a:rPr>
              <a:t>Revisione</a:t>
            </a:r>
            <a:endParaRPr sz="1200" dirty="0">
              <a:latin typeface="Roboto Lt"/>
              <a:cs typeface="Roboto Lt"/>
            </a:endParaRPr>
          </a:p>
        </p:txBody>
      </p:sp>
      <p:pic>
        <p:nvPicPr>
          <p:cNvPr id="5" name="object 5"/>
          <p:cNvPicPr/>
          <p:nvPr/>
        </p:nvPicPr>
        <p:blipFill>
          <a:blip r:embed="rId2" cstate="print"/>
          <a:stretch>
            <a:fillRect/>
          </a:stretch>
        </p:blipFill>
        <p:spPr>
          <a:xfrm>
            <a:off x="0" y="0"/>
            <a:ext cx="9143996" cy="1012323"/>
          </a:xfrm>
          <a:prstGeom prst="rect">
            <a:avLst/>
          </a:prstGeom>
        </p:spPr>
      </p:pic>
      <p:sp>
        <p:nvSpPr>
          <p:cNvPr id="6" name="object 6"/>
          <p:cNvSpPr txBox="1"/>
          <p:nvPr/>
        </p:nvSpPr>
        <p:spPr>
          <a:xfrm>
            <a:off x="132325" y="65912"/>
            <a:ext cx="4439673"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1230" y="1143000"/>
            <a:ext cx="4915170" cy="772006"/>
          </a:xfrm>
          <a:prstGeom prst="rect">
            <a:avLst/>
          </a:prstGeom>
        </p:spPr>
        <p:txBody>
          <a:bodyPr vert="horz" wrap="square" lIns="0" tIns="27940" rIns="0" bIns="0" rtlCol="0">
            <a:spAutoFit/>
          </a:bodyPr>
          <a:lstStyle/>
          <a:p>
            <a:pPr marL="12700" marR="5080">
              <a:lnSpc>
                <a:spcPts val="2850"/>
              </a:lnSpc>
              <a:spcBef>
                <a:spcPts val="220"/>
              </a:spcBef>
            </a:pPr>
            <a:r>
              <a:rPr spc="-5" dirty="0"/>
              <a:t>COS’È </a:t>
            </a:r>
            <a:r>
              <a:rPr spc="5" dirty="0"/>
              <a:t>L’UNITÀ </a:t>
            </a:r>
            <a:r>
              <a:rPr spc="25" dirty="0"/>
              <a:t>ALCOLICA? </a:t>
            </a:r>
            <a:r>
              <a:rPr spc="-520" dirty="0"/>
              <a:t> </a:t>
            </a:r>
            <a:r>
              <a:rPr spc="25" dirty="0"/>
              <a:t>ETANOLO</a:t>
            </a:r>
          </a:p>
        </p:txBody>
      </p:sp>
      <p:sp>
        <p:nvSpPr>
          <p:cNvPr id="3" name="object 3"/>
          <p:cNvSpPr txBox="1"/>
          <p:nvPr/>
        </p:nvSpPr>
        <p:spPr>
          <a:xfrm>
            <a:off x="1101725" y="2204080"/>
            <a:ext cx="5640070" cy="1176020"/>
          </a:xfrm>
          <a:prstGeom prst="rect">
            <a:avLst/>
          </a:prstGeom>
        </p:spPr>
        <p:txBody>
          <a:bodyPr vert="horz" wrap="square" lIns="0" tIns="67945" rIns="0" bIns="0" rtlCol="0">
            <a:spAutoFit/>
          </a:bodyPr>
          <a:lstStyle/>
          <a:p>
            <a:pPr marL="12700" marR="5080">
              <a:lnSpc>
                <a:spcPct val="79900"/>
              </a:lnSpc>
              <a:spcBef>
                <a:spcPts val="535"/>
              </a:spcBef>
            </a:pPr>
            <a:r>
              <a:rPr sz="1800" spc="-125" dirty="0">
                <a:solidFill>
                  <a:srgbClr val="E6481B"/>
                </a:solidFill>
                <a:latin typeface="Roboto"/>
                <a:cs typeface="Roboto"/>
              </a:rPr>
              <a:t>Unità</a:t>
            </a:r>
            <a:r>
              <a:rPr sz="1800" spc="-40" dirty="0">
                <a:solidFill>
                  <a:srgbClr val="E6481B"/>
                </a:solidFill>
                <a:latin typeface="Roboto"/>
                <a:cs typeface="Roboto"/>
              </a:rPr>
              <a:t> </a:t>
            </a:r>
            <a:r>
              <a:rPr sz="1800" spc="-90" dirty="0">
                <a:solidFill>
                  <a:srgbClr val="E6481B"/>
                </a:solidFill>
                <a:latin typeface="Roboto"/>
                <a:cs typeface="Roboto"/>
              </a:rPr>
              <a:t>alcolica</a:t>
            </a:r>
            <a:r>
              <a:rPr sz="1800" spc="-35" dirty="0">
                <a:solidFill>
                  <a:srgbClr val="E6481B"/>
                </a:solidFill>
                <a:latin typeface="Roboto"/>
                <a:cs typeface="Roboto"/>
              </a:rPr>
              <a:t> </a:t>
            </a:r>
            <a:r>
              <a:rPr sz="1800" spc="-70" dirty="0">
                <a:solidFill>
                  <a:srgbClr val="E6481B"/>
                </a:solidFill>
                <a:latin typeface="Roboto"/>
                <a:cs typeface="Roboto"/>
              </a:rPr>
              <a:t>(U.A.)</a:t>
            </a:r>
            <a:r>
              <a:rPr sz="1800" spc="-30" dirty="0">
                <a:solidFill>
                  <a:srgbClr val="E6481B"/>
                </a:solidFill>
                <a:latin typeface="Roboto"/>
                <a:cs typeface="Roboto"/>
              </a:rPr>
              <a:t> </a:t>
            </a:r>
            <a:r>
              <a:rPr sz="1800" spc="-110" dirty="0">
                <a:latin typeface="Roboto Lt"/>
                <a:cs typeface="Roboto Lt"/>
              </a:rPr>
              <a:t>corrisponde</a:t>
            </a:r>
            <a:r>
              <a:rPr sz="1800" spc="-35" dirty="0">
                <a:latin typeface="Roboto Lt"/>
                <a:cs typeface="Roboto Lt"/>
              </a:rPr>
              <a:t> </a:t>
            </a:r>
            <a:r>
              <a:rPr sz="1800" spc="-125" dirty="0">
                <a:latin typeface="Roboto Lt"/>
                <a:cs typeface="Roboto Lt"/>
              </a:rPr>
              <a:t>a</a:t>
            </a:r>
            <a:r>
              <a:rPr sz="1800" spc="-35" dirty="0">
                <a:latin typeface="Roboto Lt"/>
                <a:cs typeface="Roboto Lt"/>
              </a:rPr>
              <a:t> </a:t>
            </a:r>
            <a:r>
              <a:rPr sz="1800" spc="-95" dirty="0">
                <a:latin typeface="Roboto Lt"/>
                <a:cs typeface="Roboto Lt"/>
              </a:rPr>
              <a:t>circa</a:t>
            </a:r>
            <a:r>
              <a:rPr sz="1800" spc="-40" dirty="0">
                <a:latin typeface="Roboto Lt"/>
                <a:cs typeface="Roboto Lt"/>
              </a:rPr>
              <a:t> </a:t>
            </a:r>
            <a:r>
              <a:rPr sz="1800" spc="-95" dirty="0">
                <a:latin typeface="Roboto Lt"/>
                <a:cs typeface="Roboto Lt"/>
              </a:rPr>
              <a:t>dodici</a:t>
            </a:r>
            <a:r>
              <a:rPr sz="1800" spc="-35" dirty="0">
                <a:latin typeface="Roboto Lt"/>
                <a:cs typeface="Roboto Lt"/>
              </a:rPr>
              <a:t> </a:t>
            </a:r>
            <a:r>
              <a:rPr sz="1800" spc="-140" dirty="0">
                <a:latin typeface="Roboto Lt"/>
                <a:cs typeface="Roboto Lt"/>
              </a:rPr>
              <a:t>grammi</a:t>
            </a:r>
            <a:r>
              <a:rPr sz="1800" spc="-35" dirty="0">
                <a:latin typeface="Roboto Lt"/>
                <a:cs typeface="Roboto Lt"/>
              </a:rPr>
              <a:t> </a:t>
            </a:r>
            <a:r>
              <a:rPr sz="1800" spc="-100" dirty="0">
                <a:latin typeface="Roboto Lt"/>
                <a:cs typeface="Roboto Lt"/>
              </a:rPr>
              <a:t>etanolo; </a:t>
            </a:r>
            <a:r>
              <a:rPr sz="1800" spc="-425" dirty="0">
                <a:latin typeface="Roboto Lt"/>
                <a:cs typeface="Roboto Lt"/>
              </a:rPr>
              <a:t> </a:t>
            </a:r>
            <a:r>
              <a:rPr sz="1800" spc="-80" dirty="0">
                <a:latin typeface="Roboto Lt"/>
                <a:cs typeface="Roboto Lt"/>
              </a:rPr>
              <a:t>tal</a:t>
            </a:r>
            <a:r>
              <a:rPr sz="1800" spc="-100" dirty="0">
                <a:latin typeface="Roboto Lt"/>
                <a:cs typeface="Roboto Lt"/>
              </a:rPr>
              <a:t>e</a:t>
            </a:r>
            <a:r>
              <a:rPr sz="1800" spc="-35" dirty="0">
                <a:latin typeface="Roboto Lt"/>
                <a:cs typeface="Roboto Lt"/>
              </a:rPr>
              <a:t> </a:t>
            </a:r>
            <a:r>
              <a:rPr sz="1800" spc="-100" dirty="0">
                <a:latin typeface="Roboto Lt"/>
                <a:cs typeface="Roboto Lt"/>
              </a:rPr>
              <a:t>quantit</a:t>
            </a:r>
            <a:r>
              <a:rPr sz="1800" spc="-120" dirty="0">
                <a:latin typeface="Roboto Lt"/>
                <a:cs typeface="Roboto Lt"/>
              </a:rPr>
              <a:t>à</a:t>
            </a:r>
            <a:r>
              <a:rPr sz="1800" spc="-40" dirty="0">
                <a:latin typeface="Roboto Lt"/>
                <a:cs typeface="Roboto Lt"/>
              </a:rPr>
              <a:t> </a:t>
            </a:r>
            <a:r>
              <a:rPr sz="1800" spc="-105" dirty="0">
                <a:latin typeface="Roboto Lt"/>
                <a:cs typeface="Roboto Lt"/>
              </a:rPr>
              <a:t>è</a:t>
            </a:r>
            <a:r>
              <a:rPr sz="1800" spc="-40" dirty="0">
                <a:latin typeface="Roboto Lt"/>
                <a:cs typeface="Roboto Lt"/>
              </a:rPr>
              <a:t> </a:t>
            </a:r>
            <a:r>
              <a:rPr sz="1800" spc="-114" dirty="0">
                <a:latin typeface="Roboto Lt"/>
                <a:cs typeface="Roboto Lt"/>
              </a:rPr>
              <a:t>contenut</a:t>
            </a:r>
            <a:r>
              <a:rPr sz="1800" spc="-120" dirty="0">
                <a:latin typeface="Roboto Lt"/>
                <a:cs typeface="Roboto Lt"/>
              </a:rPr>
              <a:t>a</a:t>
            </a:r>
            <a:r>
              <a:rPr sz="1800" spc="-40" dirty="0">
                <a:latin typeface="Roboto Lt"/>
                <a:cs typeface="Roboto Lt"/>
              </a:rPr>
              <a:t> </a:t>
            </a:r>
            <a:r>
              <a:rPr sz="1800" spc="-55" dirty="0">
                <a:latin typeface="Roboto Lt"/>
                <a:cs typeface="Roboto Lt"/>
              </a:rPr>
              <a:t>i</a:t>
            </a:r>
            <a:r>
              <a:rPr sz="1800" spc="-120" dirty="0">
                <a:latin typeface="Roboto Lt"/>
                <a:cs typeface="Roboto Lt"/>
              </a:rPr>
              <a:t>n</a:t>
            </a:r>
            <a:r>
              <a:rPr sz="1800" spc="-40" dirty="0">
                <a:latin typeface="Roboto Lt"/>
                <a:cs typeface="Roboto Lt"/>
              </a:rPr>
              <a:t> </a:t>
            </a:r>
            <a:r>
              <a:rPr sz="1800" spc="-145" dirty="0">
                <a:latin typeface="Roboto Lt"/>
                <a:cs typeface="Roboto Lt"/>
              </a:rPr>
              <a:t>un</a:t>
            </a:r>
            <a:endParaRPr sz="1800">
              <a:latin typeface="Roboto Lt"/>
              <a:cs typeface="Roboto Lt"/>
            </a:endParaRPr>
          </a:p>
          <a:p>
            <a:pPr marL="12700" marR="2707005">
              <a:lnSpc>
                <a:spcPct val="79900"/>
              </a:lnSpc>
            </a:pPr>
            <a:r>
              <a:rPr sz="1800" spc="-100" dirty="0">
                <a:latin typeface="Roboto Lt"/>
                <a:cs typeface="Roboto Lt"/>
              </a:rPr>
              <a:t>bicchiere</a:t>
            </a:r>
            <a:r>
              <a:rPr sz="1800" spc="-40" dirty="0">
                <a:latin typeface="Roboto Lt"/>
                <a:cs typeface="Roboto Lt"/>
              </a:rPr>
              <a:t> </a:t>
            </a:r>
            <a:r>
              <a:rPr sz="1800" spc="-100" dirty="0">
                <a:latin typeface="Roboto Lt"/>
                <a:cs typeface="Roboto Lt"/>
              </a:rPr>
              <a:t>piccolo</a:t>
            </a:r>
            <a:r>
              <a:rPr sz="1800" spc="-40" dirty="0">
                <a:latin typeface="Roboto Lt"/>
                <a:cs typeface="Roboto Lt"/>
              </a:rPr>
              <a:t> </a:t>
            </a:r>
            <a:r>
              <a:rPr sz="1800" spc="-105" dirty="0">
                <a:latin typeface="Roboto Lt"/>
                <a:cs typeface="Roboto Lt"/>
              </a:rPr>
              <a:t>(125</a:t>
            </a:r>
            <a:r>
              <a:rPr sz="1800" spc="-35" dirty="0">
                <a:latin typeface="Roboto Lt"/>
                <a:cs typeface="Roboto Lt"/>
              </a:rPr>
              <a:t> </a:t>
            </a:r>
            <a:r>
              <a:rPr sz="1800" spc="-105" dirty="0">
                <a:latin typeface="Roboto Lt"/>
                <a:cs typeface="Roboto Lt"/>
              </a:rPr>
              <a:t>ml)</a:t>
            </a:r>
            <a:r>
              <a:rPr sz="1800" spc="-40" dirty="0">
                <a:latin typeface="Roboto Lt"/>
                <a:cs typeface="Roboto Lt"/>
              </a:rPr>
              <a:t> </a:t>
            </a:r>
            <a:r>
              <a:rPr sz="1800" spc="-80" dirty="0">
                <a:latin typeface="Roboto Lt"/>
                <a:cs typeface="Roboto Lt"/>
              </a:rPr>
              <a:t>di</a:t>
            </a:r>
            <a:r>
              <a:rPr sz="1800" spc="-40" dirty="0">
                <a:latin typeface="Roboto Lt"/>
                <a:cs typeface="Roboto Lt"/>
              </a:rPr>
              <a:t> </a:t>
            </a:r>
            <a:r>
              <a:rPr sz="1800" spc="-110" dirty="0">
                <a:latin typeface="Roboto Lt"/>
                <a:cs typeface="Roboto Lt"/>
              </a:rPr>
              <a:t>vino </a:t>
            </a:r>
            <a:r>
              <a:rPr sz="1800" spc="-425" dirty="0">
                <a:latin typeface="Roboto Lt"/>
                <a:cs typeface="Roboto Lt"/>
              </a:rPr>
              <a:t> </a:t>
            </a:r>
            <a:r>
              <a:rPr sz="1800" spc="-140" dirty="0">
                <a:latin typeface="Roboto Lt"/>
                <a:cs typeface="Roboto Lt"/>
              </a:rPr>
              <a:t>un</a:t>
            </a:r>
            <a:r>
              <a:rPr sz="1800" spc="-130" dirty="0">
                <a:latin typeface="Roboto Lt"/>
                <a:cs typeface="Roboto Lt"/>
              </a:rPr>
              <a:t>a</a:t>
            </a:r>
            <a:r>
              <a:rPr sz="1800" spc="-40" dirty="0">
                <a:latin typeface="Roboto Lt"/>
                <a:cs typeface="Roboto Lt"/>
              </a:rPr>
              <a:t> </a:t>
            </a:r>
            <a:r>
              <a:rPr sz="1800" spc="-80" dirty="0">
                <a:latin typeface="Roboto Lt"/>
                <a:cs typeface="Roboto Lt"/>
              </a:rPr>
              <a:t>lattin</a:t>
            </a:r>
            <a:r>
              <a:rPr sz="1800" spc="-110" dirty="0">
                <a:latin typeface="Roboto Lt"/>
                <a:cs typeface="Roboto Lt"/>
              </a:rPr>
              <a:t>a</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85" dirty="0">
                <a:latin typeface="Roboto Lt"/>
                <a:cs typeface="Roboto Lt"/>
              </a:rPr>
              <a:t>birr</a:t>
            </a:r>
            <a:r>
              <a:rPr sz="1800" spc="-114" dirty="0">
                <a:latin typeface="Roboto Lt"/>
                <a:cs typeface="Roboto Lt"/>
              </a:rPr>
              <a:t>a</a:t>
            </a:r>
            <a:r>
              <a:rPr sz="1800" spc="-40" dirty="0">
                <a:latin typeface="Roboto Lt"/>
                <a:cs typeface="Roboto Lt"/>
              </a:rPr>
              <a:t> </a:t>
            </a:r>
            <a:r>
              <a:rPr sz="1800" spc="-105" dirty="0">
                <a:latin typeface="Roboto Lt"/>
                <a:cs typeface="Roboto Lt"/>
              </a:rPr>
              <a:t>(33</a:t>
            </a:r>
            <a:r>
              <a:rPr sz="1800" spc="-114" dirty="0">
                <a:latin typeface="Roboto Lt"/>
                <a:cs typeface="Roboto Lt"/>
              </a:rPr>
              <a:t>0</a:t>
            </a:r>
            <a:r>
              <a:rPr sz="1800" spc="-35" dirty="0">
                <a:latin typeface="Roboto Lt"/>
                <a:cs typeface="Roboto Lt"/>
              </a:rPr>
              <a:t> </a:t>
            </a:r>
            <a:r>
              <a:rPr sz="1800" spc="-105" dirty="0">
                <a:latin typeface="Roboto Lt"/>
                <a:cs typeface="Roboto Lt"/>
              </a:rPr>
              <a:t>ml)</a:t>
            </a:r>
            <a:endParaRPr sz="1800">
              <a:latin typeface="Roboto Lt"/>
              <a:cs typeface="Roboto Lt"/>
            </a:endParaRPr>
          </a:p>
          <a:p>
            <a:pPr marL="12700">
              <a:lnSpc>
                <a:spcPts val="1725"/>
              </a:lnSpc>
            </a:pPr>
            <a:r>
              <a:rPr sz="1800" spc="-140" dirty="0">
                <a:latin typeface="Roboto Lt"/>
                <a:cs typeface="Roboto Lt"/>
              </a:rPr>
              <a:t>un</a:t>
            </a:r>
            <a:r>
              <a:rPr sz="1800" spc="-130" dirty="0">
                <a:latin typeface="Roboto Lt"/>
                <a:cs typeface="Roboto Lt"/>
              </a:rPr>
              <a:t>a</a:t>
            </a:r>
            <a:r>
              <a:rPr sz="1800" spc="-40" dirty="0">
                <a:latin typeface="Roboto Lt"/>
                <a:cs typeface="Roboto Lt"/>
              </a:rPr>
              <a:t> </a:t>
            </a:r>
            <a:r>
              <a:rPr sz="1800" spc="-125" dirty="0">
                <a:latin typeface="Roboto Lt"/>
                <a:cs typeface="Roboto Lt"/>
              </a:rPr>
              <a:t>dos</a:t>
            </a:r>
            <a:r>
              <a:rPr sz="1800" spc="-114" dirty="0">
                <a:latin typeface="Roboto Lt"/>
                <a:cs typeface="Roboto Lt"/>
              </a:rPr>
              <a:t>e</a:t>
            </a:r>
            <a:r>
              <a:rPr sz="1800" spc="-40" dirty="0">
                <a:latin typeface="Roboto Lt"/>
                <a:cs typeface="Roboto Lt"/>
              </a:rPr>
              <a:t> </a:t>
            </a:r>
            <a:r>
              <a:rPr sz="1800" spc="-130" dirty="0">
                <a:latin typeface="Roboto Lt"/>
                <a:cs typeface="Roboto Lt"/>
              </a:rPr>
              <a:t>d</a:t>
            </a:r>
            <a:r>
              <a:rPr sz="1800" spc="-120" dirty="0">
                <a:latin typeface="Roboto Lt"/>
                <a:cs typeface="Roboto Lt"/>
              </a:rPr>
              <a:t>a</a:t>
            </a:r>
            <a:r>
              <a:rPr sz="1800" spc="-40" dirty="0">
                <a:latin typeface="Roboto Lt"/>
                <a:cs typeface="Roboto Lt"/>
              </a:rPr>
              <a:t> </a:t>
            </a:r>
            <a:r>
              <a:rPr sz="1800" spc="-130" dirty="0">
                <a:latin typeface="Roboto Lt"/>
                <a:cs typeface="Roboto Lt"/>
              </a:rPr>
              <a:t>ba</a:t>
            </a:r>
            <a:r>
              <a:rPr sz="1800" spc="-80" dirty="0">
                <a:latin typeface="Roboto Lt"/>
                <a:cs typeface="Roboto Lt"/>
              </a:rPr>
              <a:t>r</a:t>
            </a:r>
            <a:r>
              <a:rPr sz="1800" spc="-40" dirty="0">
                <a:latin typeface="Roboto Lt"/>
                <a:cs typeface="Roboto Lt"/>
              </a:rPr>
              <a:t> </a:t>
            </a:r>
            <a:r>
              <a:rPr sz="1800" spc="-95" dirty="0">
                <a:latin typeface="Roboto Lt"/>
                <a:cs typeface="Roboto Lt"/>
              </a:rPr>
              <a:t>(4</a:t>
            </a:r>
            <a:r>
              <a:rPr sz="1800" spc="-114" dirty="0">
                <a:latin typeface="Roboto Lt"/>
                <a:cs typeface="Roboto Lt"/>
              </a:rPr>
              <a:t>0</a:t>
            </a:r>
            <a:r>
              <a:rPr sz="1800" spc="-35" dirty="0">
                <a:latin typeface="Roboto Lt"/>
                <a:cs typeface="Roboto Lt"/>
              </a:rPr>
              <a:t> </a:t>
            </a:r>
            <a:r>
              <a:rPr sz="1800" spc="-120" dirty="0">
                <a:latin typeface="Roboto Lt"/>
                <a:cs typeface="Roboto Lt"/>
              </a:rPr>
              <a:t>ml</a:t>
            </a:r>
            <a:r>
              <a:rPr sz="1800" spc="-70" dirty="0">
                <a:latin typeface="Roboto Lt"/>
                <a:cs typeface="Roboto Lt"/>
              </a:rPr>
              <a:t>)</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95" dirty="0">
                <a:latin typeface="Roboto Lt"/>
                <a:cs typeface="Roboto Lt"/>
              </a:rPr>
              <a:t>superalcolico.</a:t>
            </a:r>
            <a:endParaRPr sz="1800">
              <a:latin typeface="Roboto Lt"/>
              <a:cs typeface="Roboto Lt"/>
            </a:endParaRPr>
          </a:p>
        </p:txBody>
      </p:sp>
      <p:pic>
        <p:nvPicPr>
          <p:cNvPr id="4" name="object 4"/>
          <p:cNvPicPr/>
          <p:nvPr/>
        </p:nvPicPr>
        <p:blipFill>
          <a:blip r:embed="rId2" cstate="print"/>
          <a:stretch>
            <a:fillRect/>
          </a:stretch>
        </p:blipFill>
        <p:spPr>
          <a:xfrm>
            <a:off x="1215692" y="4045316"/>
            <a:ext cx="6175739" cy="1604999"/>
          </a:xfrm>
          <a:prstGeom prst="rect">
            <a:avLst/>
          </a:prstGeom>
        </p:spPr>
      </p:pic>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4171236"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388594" y="1012323"/>
            <a:ext cx="3722412" cy="391160"/>
          </a:xfrm>
          <a:prstGeom prst="rect">
            <a:avLst/>
          </a:prstGeom>
        </p:spPr>
        <p:txBody>
          <a:bodyPr vert="horz" wrap="square" lIns="0" tIns="12700" rIns="0" bIns="0" rtlCol="0">
            <a:spAutoFit/>
          </a:bodyPr>
          <a:lstStyle/>
          <a:p>
            <a:pPr marL="12700" algn="ctr">
              <a:lnSpc>
                <a:spcPct val="100000"/>
              </a:lnSpc>
              <a:spcBef>
                <a:spcPts val="100"/>
              </a:spcBef>
            </a:pPr>
            <a:r>
              <a:rPr spc="15" dirty="0"/>
              <a:t>INGESTIONE</a:t>
            </a:r>
            <a:r>
              <a:rPr spc="-20" dirty="0"/>
              <a:t> </a:t>
            </a:r>
            <a:r>
              <a:rPr spc="-5" dirty="0"/>
              <a:t>DI</a:t>
            </a:r>
            <a:r>
              <a:rPr spc="-20" dirty="0"/>
              <a:t> </a:t>
            </a:r>
            <a:r>
              <a:rPr spc="15" dirty="0"/>
              <a:t>ALCOL</a:t>
            </a:r>
          </a:p>
        </p:txBody>
      </p:sp>
      <p:sp>
        <p:nvSpPr>
          <p:cNvPr id="3" name="object 3"/>
          <p:cNvSpPr txBox="1"/>
          <p:nvPr/>
        </p:nvSpPr>
        <p:spPr>
          <a:xfrm>
            <a:off x="2548404" y="1980957"/>
            <a:ext cx="4157195" cy="269240"/>
          </a:xfrm>
          <a:prstGeom prst="rect">
            <a:avLst/>
          </a:prstGeom>
        </p:spPr>
        <p:txBody>
          <a:bodyPr vert="horz" wrap="square" lIns="0" tIns="12700" rIns="0" bIns="0" rtlCol="0">
            <a:spAutoFit/>
          </a:bodyPr>
          <a:lstStyle/>
          <a:p>
            <a:pPr marL="12700">
              <a:lnSpc>
                <a:spcPct val="100000"/>
              </a:lnSpc>
              <a:spcBef>
                <a:spcPts val="100"/>
              </a:spcBef>
            </a:pPr>
            <a:r>
              <a:rPr sz="1600" spc="-160" dirty="0">
                <a:latin typeface="Roboto"/>
                <a:cs typeface="Roboto"/>
              </a:rPr>
              <a:t>ESOFAGO</a:t>
            </a:r>
            <a:r>
              <a:rPr sz="1600" spc="-110" dirty="0">
                <a:latin typeface="Roboto"/>
                <a:cs typeface="Roboto"/>
              </a:rPr>
              <a:t>-</a:t>
            </a:r>
            <a:r>
              <a:rPr sz="1600" spc="-20" dirty="0">
                <a:latin typeface="Roboto"/>
                <a:cs typeface="Roboto"/>
              </a:rPr>
              <a:t> </a:t>
            </a:r>
            <a:r>
              <a:rPr sz="1600" i="1" spc="-155" dirty="0">
                <a:latin typeface="Roboto"/>
                <a:cs typeface="Roboto"/>
              </a:rPr>
              <a:t>STOMACO</a:t>
            </a:r>
            <a:r>
              <a:rPr sz="1600" i="1" spc="-30" dirty="0">
                <a:latin typeface="Roboto"/>
                <a:cs typeface="Roboto"/>
              </a:rPr>
              <a:t> </a:t>
            </a:r>
            <a:r>
              <a:rPr sz="1600" spc="-65" dirty="0">
                <a:latin typeface="Roboto"/>
                <a:cs typeface="Roboto"/>
              </a:rPr>
              <a:t>(firs</a:t>
            </a:r>
            <a:r>
              <a:rPr sz="1600" spc="-55" dirty="0">
                <a:latin typeface="Roboto"/>
                <a:cs typeface="Roboto"/>
              </a:rPr>
              <a:t>t</a:t>
            </a:r>
            <a:r>
              <a:rPr sz="1600" spc="-35" dirty="0">
                <a:latin typeface="Roboto"/>
                <a:cs typeface="Roboto"/>
              </a:rPr>
              <a:t> </a:t>
            </a:r>
            <a:r>
              <a:rPr sz="1600" spc="-120" dirty="0">
                <a:latin typeface="Roboto"/>
                <a:cs typeface="Roboto"/>
              </a:rPr>
              <a:t>pas</a:t>
            </a:r>
            <a:r>
              <a:rPr sz="1600" spc="-110" dirty="0">
                <a:latin typeface="Roboto"/>
                <a:cs typeface="Roboto"/>
              </a:rPr>
              <a:t>s</a:t>
            </a:r>
            <a:r>
              <a:rPr sz="1600" spc="-35" dirty="0">
                <a:latin typeface="Roboto"/>
                <a:cs typeface="Roboto"/>
              </a:rPr>
              <a:t> </a:t>
            </a:r>
            <a:r>
              <a:rPr sz="1600" spc="-105" dirty="0">
                <a:latin typeface="Roboto"/>
                <a:cs typeface="Roboto"/>
              </a:rPr>
              <a:t>metabolism)</a:t>
            </a:r>
            <a:endParaRPr sz="1600" dirty="0">
              <a:latin typeface="Roboto"/>
              <a:cs typeface="Roboto"/>
            </a:endParaRPr>
          </a:p>
        </p:txBody>
      </p:sp>
      <p:sp>
        <p:nvSpPr>
          <p:cNvPr id="4" name="object 4"/>
          <p:cNvSpPr txBox="1"/>
          <p:nvPr/>
        </p:nvSpPr>
        <p:spPr>
          <a:xfrm>
            <a:off x="2986810" y="2857786"/>
            <a:ext cx="3261589" cy="269240"/>
          </a:xfrm>
          <a:prstGeom prst="rect">
            <a:avLst/>
          </a:prstGeom>
        </p:spPr>
        <p:txBody>
          <a:bodyPr vert="horz" wrap="square" lIns="0" tIns="12700" rIns="0" bIns="0" rtlCol="0">
            <a:spAutoFit/>
          </a:bodyPr>
          <a:lstStyle/>
          <a:p>
            <a:pPr marL="12700">
              <a:lnSpc>
                <a:spcPct val="100000"/>
              </a:lnSpc>
              <a:spcBef>
                <a:spcPts val="100"/>
              </a:spcBef>
            </a:pPr>
            <a:r>
              <a:rPr sz="1600" spc="-114" dirty="0">
                <a:latin typeface="Roboto"/>
                <a:cs typeface="Roboto"/>
              </a:rPr>
              <a:t>INTESTINO</a:t>
            </a:r>
            <a:r>
              <a:rPr sz="1600" spc="-35" dirty="0">
                <a:latin typeface="Roboto"/>
                <a:cs typeface="Roboto"/>
              </a:rPr>
              <a:t> </a:t>
            </a:r>
            <a:r>
              <a:rPr sz="1600" spc="-135" dirty="0">
                <a:latin typeface="Roboto"/>
                <a:cs typeface="Roboto"/>
              </a:rPr>
              <a:t>TENU</a:t>
            </a:r>
            <a:r>
              <a:rPr sz="1600" spc="-114" dirty="0">
                <a:latin typeface="Roboto"/>
                <a:cs typeface="Roboto"/>
              </a:rPr>
              <a:t>E</a:t>
            </a:r>
            <a:r>
              <a:rPr sz="1600" spc="-150" dirty="0">
                <a:latin typeface="Roboto"/>
                <a:cs typeface="Roboto"/>
              </a:rPr>
              <a:t> </a:t>
            </a:r>
            <a:r>
              <a:rPr sz="1100" spc="-225" dirty="0">
                <a:latin typeface="Roboto"/>
                <a:cs typeface="Roboto"/>
              </a:rPr>
              <a:t>-</a:t>
            </a:r>
            <a:r>
              <a:rPr sz="1100" spc="-25" dirty="0">
                <a:latin typeface="Roboto"/>
                <a:cs typeface="Roboto"/>
              </a:rPr>
              <a:t> </a:t>
            </a:r>
            <a:r>
              <a:rPr lang="it-IT" sz="1100" spc="-25" dirty="0" smtClean="0">
                <a:latin typeface="Roboto"/>
                <a:cs typeface="Roboto"/>
              </a:rPr>
              <a:t> </a:t>
            </a:r>
            <a:r>
              <a:rPr sz="1600" spc="-90" dirty="0" smtClean="0">
                <a:latin typeface="Roboto"/>
                <a:cs typeface="Roboto"/>
              </a:rPr>
              <a:t>Flor</a:t>
            </a:r>
            <a:r>
              <a:rPr sz="1600" spc="-110" dirty="0" smtClean="0">
                <a:latin typeface="Roboto"/>
                <a:cs typeface="Roboto"/>
              </a:rPr>
              <a:t>a</a:t>
            </a:r>
            <a:r>
              <a:rPr sz="1600" spc="-35" dirty="0" smtClean="0">
                <a:latin typeface="Roboto"/>
                <a:cs typeface="Roboto"/>
              </a:rPr>
              <a:t> </a:t>
            </a:r>
            <a:r>
              <a:rPr sz="1600" spc="-95" dirty="0">
                <a:latin typeface="Roboto"/>
                <a:cs typeface="Roboto"/>
              </a:rPr>
              <a:t>batterica</a:t>
            </a:r>
            <a:endParaRPr sz="1600" dirty="0">
              <a:latin typeface="Roboto"/>
              <a:cs typeface="Roboto"/>
            </a:endParaRPr>
          </a:p>
        </p:txBody>
      </p:sp>
      <p:sp>
        <p:nvSpPr>
          <p:cNvPr id="5" name="object 5"/>
          <p:cNvSpPr txBox="1"/>
          <p:nvPr/>
        </p:nvSpPr>
        <p:spPr>
          <a:xfrm>
            <a:off x="1990061" y="3756571"/>
            <a:ext cx="4715538" cy="269240"/>
          </a:xfrm>
          <a:prstGeom prst="rect">
            <a:avLst/>
          </a:prstGeom>
        </p:spPr>
        <p:txBody>
          <a:bodyPr vert="horz" wrap="square" lIns="0" tIns="12700" rIns="0" bIns="0" rtlCol="0">
            <a:spAutoFit/>
          </a:bodyPr>
          <a:lstStyle/>
          <a:p>
            <a:pPr marL="12700" algn="ctr">
              <a:lnSpc>
                <a:spcPct val="100000"/>
              </a:lnSpc>
              <a:spcBef>
                <a:spcPts val="100"/>
              </a:spcBef>
            </a:pPr>
            <a:r>
              <a:rPr sz="1600" spc="-130" dirty="0">
                <a:latin typeface="Roboto"/>
                <a:cs typeface="Roboto"/>
              </a:rPr>
              <a:t>DISTRIBUZIONE</a:t>
            </a:r>
            <a:r>
              <a:rPr sz="1600" spc="325" dirty="0">
                <a:latin typeface="Roboto"/>
                <a:cs typeface="Roboto"/>
              </a:rPr>
              <a:t> </a:t>
            </a:r>
            <a:r>
              <a:rPr sz="1600" spc="-130" dirty="0" smtClean="0">
                <a:latin typeface="Roboto"/>
                <a:cs typeface="Roboto"/>
              </a:rPr>
              <a:t>ATTRAVERSO</a:t>
            </a:r>
            <a:r>
              <a:rPr lang="it-IT" sz="1600" spc="-130" dirty="0" smtClean="0">
                <a:latin typeface="Roboto"/>
                <a:cs typeface="Roboto"/>
              </a:rPr>
              <a:t> </a:t>
            </a:r>
            <a:r>
              <a:rPr sz="1600" spc="-35" dirty="0" smtClean="0">
                <a:latin typeface="Roboto"/>
                <a:cs typeface="Roboto"/>
              </a:rPr>
              <a:t> </a:t>
            </a:r>
            <a:r>
              <a:rPr sz="1600" spc="-125" dirty="0">
                <a:latin typeface="Roboto"/>
                <a:cs typeface="Roboto"/>
              </a:rPr>
              <a:t>L’ACQUA</a:t>
            </a:r>
            <a:r>
              <a:rPr sz="1600" spc="-35" dirty="0">
                <a:latin typeface="Roboto"/>
                <a:cs typeface="Roboto"/>
              </a:rPr>
              <a:t> </a:t>
            </a:r>
            <a:r>
              <a:rPr lang="it-IT" sz="1600" spc="-35" dirty="0" smtClean="0">
                <a:latin typeface="Roboto"/>
                <a:cs typeface="Roboto"/>
              </a:rPr>
              <a:t> </a:t>
            </a:r>
            <a:r>
              <a:rPr sz="1600" spc="-135" dirty="0" smtClean="0">
                <a:latin typeface="Roboto"/>
                <a:cs typeface="Roboto"/>
              </a:rPr>
              <a:t>CORPOREA</a:t>
            </a:r>
            <a:endParaRPr sz="1600" dirty="0">
              <a:latin typeface="Roboto"/>
              <a:cs typeface="Roboto"/>
            </a:endParaRPr>
          </a:p>
        </p:txBody>
      </p:sp>
      <p:sp>
        <p:nvSpPr>
          <p:cNvPr id="6" name="object 6"/>
          <p:cNvSpPr txBox="1"/>
          <p:nvPr/>
        </p:nvSpPr>
        <p:spPr>
          <a:xfrm>
            <a:off x="545170" y="4786173"/>
            <a:ext cx="2384970" cy="228268"/>
          </a:xfrm>
          <a:prstGeom prst="rect">
            <a:avLst/>
          </a:prstGeom>
        </p:spPr>
        <p:txBody>
          <a:bodyPr vert="horz" wrap="square" lIns="0" tIns="12700" rIns="0" bIns="0" rtlCol="0">
            <a:spAutoFit/>
          </a:bodyPr>
          <a:lstStyle/>
          <a:p>
            <a:pPr marL="12700">
              <a:lnSpc>
                <a:spcPct val="100000"/>
              </a:lnSpc>
              <a:spcBef>
                <a:spcPts val="100"/>
              </a:spcBef>
            </a:pPr>
            <a:r>
              <a:rPr sz="1400" spc="-80" dirty="0">
                <a:latin typeface="Roboto Lt"/>
                <a:cs typeface="Roboto Lt"/>
              </a:rPr>
              <a:t>Eliminazion</a:t>
            </a:r>
            <a:r>
              <a:rPr sz="1400" spc="-85" dirty="0">
                <a:latin typeface="Roboto Lt"/>
                <a:cs typeface="Roboto Lt"/>
              </a:rPr>
              <a:t>e</a:t>
            </a:r>
            <a:r>
              <a:rPr sz="1400" spc="-30" dirty="0">
                <a:latin typeface="Roboto Lt"/>
                <a:cs typeface="Roboto Lt"/>
              </a:rPr>
              <a:t> </a:t>
            </a:r>
            <a:r>
              <a:rPr sz="1400" spc="-90" dirty="0">
                <a:latin typeface="Roboto Lt"/>
                <a:cs typeface="Roboto Lt"/>
              </a:rPr>
              <a:t>co</a:t>
            </a:r>
            <a:r>
              <a:rPr sz="1400" spc="-40" dirty="0">
                <a:latin typeface="Roboto Lt"/>
                <a:cs typeface="Roboto Lt"/>
              </a:rPr>
              <a:t>l</a:t>
            </a:r>
            <a:r>
              <a:rPr sz="1400" spc="-30" dirty="0">
                <a:latin typeface="Roboto Lt"/>
                <a:cs typeface="Roboto Lt"/>
              </a:rPr>
              <a:t> </a:t>
            </a:r>
            <a:r>
              <a:rPr sz="1400" spc="-75" dirty="0">
                <a:latin typeface="Roboto Lt"/>
                <a:cs typeface="Roboto Lt"/>
              </a:rPr>
              <a:t>respir</a:t>
            </a:r>
            <a:r>
              <a:rPr sz="1400" spc="-90" dirty="0">
                <a:latin typeface="Roboto Lt"/>
                <a:cs typeface="Roboto Lt"/>
              </a:rPr>
              <a:t>o</a:t>
            </a:r>
            <a:r>
              <a:rPr sz="1400" spc="-30" dirty="0">
                <a:latin typeface="Roboto Lt"/>
                <a:cs typeface="Roboto Lt"/>
              </a:rPr>
              <a:t> </a:t>
            </a:r>
            <a:r>
              <a:rPr sz="1400" spc="-105" dirty="0">
                <a:latin typeface="Roboto Lt"/>
                <a:cs typeface="Roboto Lt"/>
              </a:rPr>
              <a:t>(1-2%)</a:t>
            </a:r>
            <a:endParaRPr sz="1400" dirty="0">
              <a:latin typeface="Roboto Lt"/>
              <a:cs typeface="Roboto Lt"/>
            </a:endParaRPr>
          </a:p>
        </p:txBody>
      </p:sp>
      <p:sp>
        <p:nvSpPr>
          <p:cNvPr id="7" name="object 7"/>
          <p:cNvSpPr/>
          <p:nvPr/>
        </p:nvSpPr>
        <p:spPr>
          <a:xfrm>
            <a:off x="4040699" y="3155225"/>
            <a:ext cx="418465" cy="570865"/>
          </a:xfrm>
          <a:custGeom>
            <a:avLst/>
            <a:gdLst/>
            <a:ahLst/>
            <a:cxnLst/>
            <a:rect l="l" t="t" r="r" b="b"/>
            <a:pathLst>
              <a:path w="418464" h="570864">
                <a:moveTo>
                  <a:pt x="209099" y="570299"/>
                </a:moveTo>
                <a:lnTo>
                  <a:pt x="0" y="224599"/>
                </a:lnTo>
                <a:lnTo>
                  <a:pt x="104549" y="224599"/>
                </a:lnTo>
                <a:lnTo>
                  <a:pt x="104549" y="0"/>
                </a:lnTo>
                <a:lnTo>
                  <a:pt x="313649" y="0"/>
                </a:lnTo>
                <a:lnTo>
                  <a:pt x="313649" y="224599"/>
                </a:lnTo>
                <a:lnTo>
                  <a:pt x="418199" y="224599"/>
                </a:lnTo>
                <a:lnTo>
                  <a:pt x="209099" y="570299"/>
                </a:lnTo>
                <a:close/>
              </a:path>
            </a:pathLst>
          </a:custGeom>
          <a:solidFill>
            <a:srgbClr val="E6481B">
              <a:alpha val="86918"/>
            </a:srgbClr>
          </a:solidFill>
        </p:spPr>
        <p:txBody>
          <a:bodyPr wrap="square" lIns="0" tIns="0" rIns="0" bIns="0" rtlCol="0"/>
          <a:lstStyle/>
          <a:p>
            <a:endParaRPr/>
          </a:p>
        </p:txBody>
      </p:sp>
      <p:sp>
        <p:nvSpPr>
          <p:cNvPr id="8" name="object 8"/>
          <p:cNvSpPr txBox="1"/>
          <p:nvPr/>
        </p:nvSpPr>
        <p:spPr>
          <a:xfrm>
            <a:off x="5822892" y="4767333"/>
            <a:ext cx="2325370" cy="238760"/>
          </a:xfrm>
          <a:prstGeom prst="rect">
            <a:avLst/>
          </a:prstGeom>
        </p:spPr>
        <p:txBody>
          <a:bodyPr vert="horz" wrap="square" lIns="0" tIns="12700" rIns="0" bIns="0" rtlCol="0">
            <a:spAutoFit/>
          </a:bodyPr>
          <a:lstStyle/>
          <a:p>
            <a:pPr marL="12700">
              <a:lnSpc>
                <a:spcPct val="100000"/>
              </a:lnSpc>
              <a:spcBef>
                <a:spcPts val="100"/>
              </a:spcBef>
            </a:pPr>
            <a:r>
              <a:rPr sz="1400" spc="-95" dirty="0">
                <a:latin typeface="Roboto Lt"/>
                <a:cs typeface="Roboto Lt"/>
              </a:rPr>
              <a:t>Metabolismo</a:t>
            </a:r>
            <a:r>
              <a:rPr sz="1400" spc="-30" dirty="0">
                <a:latin typeface="Roboto Lt"/>
                <a:cs typeface="Roboto Lt"/>
              </a:rPr>
              <a:t> </a:t>
            </a:r>
            <a:r>
              <a:rPr sz="1400" spc="-45" dirty="0">
                <a:latin typeface="Roboto Lt"/>
                <a:cs typeface="Roboto Lt"/>
              </a:rPr>
              <a:t>i</a:t>
            </a:r>
            <a:r>
              <a:rPr sz="1400" spc="-95" dirty="0">
                <a:latin typeface="Roboto Lt"/>
                <a:cs typeface="Roboto Lt"/>
              </a:rPr>
              <a:t>n</a:t>
            </a:r>
            <a:r>
              <a:rPr sz="1400" spc="-30" dirty="0">
                <a:latin typeface="Roboto Lt"/>
                <a:cs typeface="Roboto Lt"/>
              </a:rPr>
              <a:t> </a:t>
            </a:r>
            <a:r>
              <a:rPr sz="1400" spc="-60" dirty="0">
                <a:latin typeface="Roboto Lt"/>
                <a:cs typeface="Roboto Lt"/>
              </a:rPr>
              <a:t>altr</a:t>
            </a:r>
            <a:r>
              <a:rPr sz="1400" spc="-35" dirty="0">
                <a:latin typeface="Roboto Lt"/>
                <a:cs typeface="Roboto Lt"/>
              </a:rPr>
              <a:t>i</a:t>
            </a:r>
            <a:r>
              <a:rPr sz="1400" spc="-30" dirty="0">
                <a:latin typeface="Roboto Lt"/>
                <a:cs typeface="Roboto Lt"/>
              </a:rPr>
              <a:t> </a:t>
            </a:r>
            <a:r>
              <a:rPr sz="1400" spc="-80" dirty="0">
                <a:latin typeface="Roboto Lt"/>
                <a:cs typeface="Roboto Lt"/>
              </a:rPr>
              <a:t>tessut</a:t>
            </a:r>
            <a:r>
              <a:rPr sz="1400" spc="-40" dirty="0">
                <a:latin typeface="Roboto Lt"/>
                <a:cs typeface="Roboto Lt"/>
              </a:rPr>
              <a:t>i</a:t>
            </a:r>
            <a:r>
              <a:rPr sz="1400" spc="-30" dirty="0">
                <a:latin typeface="Roboto Lt"/>
                <a:cs typeface="Roboto Lt"/>
              </a:rPr>
              <a:t> </a:t>
            </a:r>
            <a:r>
              <a:rPr sz="1400" spc="-80" dirty="0">
                <a:latin typeface="Roboto Lt"/>
                <a:cs typeface="Roboto Lt"/>
              </a:rPr>
              <a:t>(20%)</a:t>
            </a:r>
            <a:endParaRPr sz="1400" dirty="0">
              <a:latin typeface="Roboto Lt"/>
              <a:cs typeface="Roboto Lt"/>
            </a:endParaRPr>
          </a:p>
        </p:txBody>
      </p:sp>
      <p:sp>
        <p:nvSpPr>
          <p:cNvPr id="9" name="object 9"/>
          <p:cNvSpPr txBox="1"/>
          <p:nvPr/>
        </p:nvSpPr>
        <p:spPr>
          <a:xfrm>
            <a:off x="967625" y="5874072"/>
            <a:ext cx="4187190" cy="520700"/>
          </a:xfrm>
          <a:prstGeom prst="rect">
            <a:avLst/>
          </a:prstGeom>
        </p:spPr>
        <p:txBody>
          <a:bodyPr vert="horz" wrap="square" lIns="0" tIns="46355" rIns="0" bIns="0" rtlCol="0">
            <a:spAutoFit/>
          </a:bodyPr>
          <a:lstStyle/>
          <a:p>
            <a:pPr marL="12700">
              <a:lnSpc>
                <a:spcPct val="100000"/>
              </a:lnSpc>
              <a:spcBef>
                <a:spcPts val="365"/>
              </a:spcBef>
            </a:pPr>
            <a:r>
              <a:rPr sz="1400" spc="-80" dirty="0">
                <a:latin typeface="Roboto Lt"/>
                <a:cs typeface="Roboto Lt"/>
              </a:rPr>
              <a:t>Eliminazion</a:t>
            </a:r>
            <a:r>
              <a:rPr sz="1400" spc="-85" dirty="0">
                <a:latin typeface="Roboto Lt"/>
                <a:cs typeface="Roboto Lt"/>
              </a:rPr>
              <a:t>e</a:t>
            </a:r>
            <a:r>
              <a:rPr sz="1400" spc="-30" dirty="0">
                <a:latin typeface="Roboto Lt"/>
                <a:cs typeface="Roboto Lt"/>
              </a:rPr>
              <a:t> </a:t>
            </a:r>
            <a:r>
              <a:rPr sz="1400" spc="-100" dirty="0">
                <a:latin typeface="Roboto Lt"/>
                <a:cs typeface="Roboto Lt"/>
              </a:rPr>
              <a:t>con</a:t>
            </a:r>
            <a:r>
              <a:rPr sz="1400" spc="-30" dirty="0">
                <a:latin typeface="Roboto Lt"/>
                <a:cs typeface="Roboto Lt"/>
              </a:rPr>
              <a:t> </a:t>
            </a:r>
            <a:r>
              <a:rPr sz="1400" spc="-80" dirty="0">
                <a:latin typeface="Roboto Lt"/>
                <a:cs typeface="Roboto Lt"/>
              </a:rPr>
              <a:t>urin</a:t>
            </a:r>
            <a:r>
              <a:rPr sz="1400" spc="-90" dirty="0">
                <a:latin typeface="Roboto Lt"/>
                <a:cs typeface="Roboto Lt"/>
              </a:rPr>
              <a:t>e</a:t>
            </a:r>
            <a:r>
              <a:rPr sz="1400" spc="-30" dirty="0">
                <a:latin typeface="Roboto Lt"/>
                <a:cs typeface="Roboto Lt"/>
              </a:rPr>
              <a:t> </a:t>
            </a:r>
            <a:r>
              <a:rPr sz="1400" spc="-80" dirty="0">
                <a:latin typeface="Roboto Lt"/>
                <a:cs typeface="Roboto Lt"/>
              </a:rPr>
              <a:t>e</a:t>
            </a:r>
            <a:r>
              <a:rPr sz="1400" spc="-30" dirty="0">
                <a:latin typeface="Roboto Lt"/>
                <a:cs typeface="Roboto Lt"/>
              </a:rPr>
              <a:t> </a:t>
            </a:r>
            <a:r>
              <a:rPr sz="1400" spc="-95" dirty="0">
                <a:latin typeface="Roboto Lt"/>
                <a:cs typeface="Roboto Lt"/>
              </a:rPr>
              <a:t>sudor</a:t>
            </a:r>
            <a:r>
              <a:rPr sz="1400" spc="-90" dirty="0">
                <a:latin typeface="Roboto Lt"/>
                <a:cs typeface="Roboto Lt"/>
              </a:rPr>
              <a:t>e</a:t>
            </a:r>
            <a:r>
              <a:rPr sz="1400" spc="-30" dirty="0">
                <a:latin typeface="Roboto Lt"/>
                <a:cs typeface="Roboto Lt"/>
              </a:rPr>
              <a:t> </a:t>
            </a:r>
            <a:r>
              <a:rPr sz="1400" spc="-105" dirty="0">
                <a:latin typeface="Roboto Lt"/>
                <a:cs typeface="Roboto Lt"/>
              </a:rPr>
              <a:t>(1-2%)</a:t>
            </a:r>
            <a:endParaRPr sz="1400" dirty="0">
              <a:latin typeface="Roboto Lt"/>
              <a:cs typeface="Roboto Lt"/>
            </a:endParaRPr>
          </a:p>
          <a:p>
            <a:pPr marR="5080" algn="r">
              <a:lnSpc>
                <a:spcPct val="100000"/>
              </a:lnSpc>
              <a:spcBef>
                <a:spcPts val="270"/>
              </a:spcBef>
            </a:pPr>
            <a:r>
              <a:rPr sz="1400" b="1" spc="15" dirty="0">
                <a:solidFill>
                  <a:srgbClr val="E6481B"/>
                </a:solidFill>
                <a:latin typeface="Roboto Cn"/>
                <a:cs typeface="Roboto Cn"/>
              </a:rPr>
              <a:t>FEGATO</a:t>
            </a:r>
            <a:r>
              <a:rPr sz="1400" b="1" spc="305" dirty="0">
                <a:solidFill>
                  <a:srgbClr val="E6481B"/>
                </a:solidFill>
                <a:latin typeface="Roboto Cn"/>
                <a:cs typeface="Roboto Cn"/>
              </a:rPr>
              <a:t> </a:t>
            </a:r>
            <a:r>
              <a:rPr sz="1400" b="1" i="1" spc="-40" dirty="0">
                <a:solidFill>
                  <a:srgbClr val="E6481B"/>
                </a:solidFill>
                <a:latin typeface="Roboto Cn"/>
                <a:cs typeface="Roboto Cn"/>
              </a:rPr>
              <a:t>(70-80%)</a:t>
            </a:r>
            <a:endParaRPr sz="1400" dirty="0">
              <a:latin typeface="Roboto Cn"/>
              <a:cs typeface="Roboto Cn"/>
            </a:endParaRPr>
          </a:p>
        </p:txBody>
      </p:sp>
      <p:pic>
        <p:nvPicPr>
          <p:cNvPr id="10" name="object 10"/>
          <p:cNvPicPr/>
          <p:nvPr/>
        </p:nvPicPr>
        <p:blipFill>
          <a:blip r:embed="rId2" cstate="print"/>
          <a:stretch>
            <a:fillRect/>
          </a:stretch>
        </p:blipFill>
        <p:spPr>
          <a:xfrm>
            <a:off x="2789250" y="4273340"/>
            <a:ext cx="2921100" cy="1553370"/>
          </a:xfrm>
          <a:prstGeom prst="rect">
            <a:avLst/>
          </a:prstGeom>
        </p:spPr>
      </p:pic>
      <p:sp>
        <p:nvSpPr>
          <p:cNvPr id="11" name="object 11"/>
          <p:cNvSpPr/>
          <p:nvPr/>
        </p:nvSpPr>
        <p:spPr>
          <a:xfrm>
            <a:off x="4040695" y="2310840"/>
            <a:ext cx="418465" cy="570865"/>
          </a:xfrm>
          <a:custGeom>
            <a:avLst/>
            <a:gdLst/>
            <a:ahLst/>
            <a:cxnLst/>
            <a:rect l="l" t="t" r="r" b="b"/>
            <a:pathLst>
              <a:path w="418464" h="570864">
                <a:moveTo>
                  <a:pt x="418198" y="224599"/>
                </a:moveTo>
                <a:lnTo>
                  <a:pt x="313651" y="224599"/>
                </a:lnTo>
                <a:lnTo>
                  <a:pt x="313651" y="0"/>
                </a:lnTo>
                <a:lnTo>
                  <a:pt x="104546" y="0"/>
                </a:lnTo>
                <a:lnTo>
                  <a:pt x="104546" y="224599"/>
                </a:lnTo>
                <a:lnTo>
                  <a:pt x="0" y="224599"/>
                </a:lnTo>
                <a:lnTo>
                  <a:pt x="209092" y="570306"/>
                </a:lnTo>
                <a:lnTo>
                  <a:pt x="418198" y="224599"/>
                </a:lnTo>
                <a:close/>
              </a:path>
            </a:pathLst>
          </a:custGeom>
          <a:solidFill>
            <a:srgbClr val="E6481B">
              <a:alpha val="86918"/>
            </a:srgbClr>
          </a:solidFill>
        </p:spPr>
        <p:txBody>
          <a:bodyPr wrap="square" lIns="0" tIns="0" rIns="0" bIns="0" rtlCol="0"/>
          <a:lstStyle/>
          <a:p>
            <a:endParaRPr/>
          </a:p>
        </p:txBody>
      </p:sp>
      <p:sp>
        <p:nvSpPr>
          <p:cNvPr id="12" name="object 12"/>
          <p:cNvSpPr/>
          <p:nvPr/>
        </p:nvSpPr>
        <p:spPr>
          <a:xfrm>
            <a:off x="4040699" y="1437437"/>
            <a:ext cx="418465" cy="570865"/>
          </a:xfrm>
          <a:custGeom>
            <a:avLst/>
            <a:gdLst/>
            <a:ahLst/>
            <a:cxnLst/>
            <a:rect l="l" t="t" r="r" b="b"/>
            <a:pathLst>
              <a:path w="418464" h="570864">
                <a:moveTo>
                  <a:pt x="209099" y="570299"/>
                </a:moveTo>
                <a:lnTo>
                  <a:pt x="0" y="224599"/>
                </a:lnTo>
                <a:lnTo>
                  <a:pt x="104549" y="224599"/>
                </a:lnTo>
                <a:lnTo>
                  <a:pt x="104549" y="0"/>
                </a:lnTo>
                <a:lnTo>
                  <a:pt x="313649" y="0"/>
                </a:lnTo>
                <a:lnTo>
                  <a:pt x="313649" y="224599"/>
                </a:lnTo>
                <a:lnTo>
                  <a:pt x="418199" y="224599"/>
                </a:lnTo>
                <a:lnTo>
                  <a:pt x="209099" y="570299"/>
                </a:lnTo>
                <a:close/>
              </a:path>
            </a:pathLst>
          </a:custGeom>
          <a:solidFill>
            <a:srgbClr val="E6481B">
              <a:alpha val="86918"/>
            </a:srgbClr>
          </a:solidFill>
        </p:spPr>
        <p:txBody>
          <a:bodyPr wrap="square" lIns="0" tIns="0" rIns="0" bIns="0" rtlCol="0"/>
          <a:lstStyle/>
          <a:p>
            <a:endParaRPr/>
          </a:p>
        </p:txBody>
      </p:sp>
      <p:pic>
        <p:nvPicPr>
          <p:cNvPr id="13" name="object 13"/>
          <p:cNvPicPr/>
          <p:nvPr/>
        </p:nvPicPr>
        <p:blipFill>
          <a:blip r:embed="rId3" cstate="print"/>
          <a:stretch>
            <a:fillRect/>
          </a:stretch>
        </p:blipFill>
        <p:spPr>
          <a:xfrm>
            <a:off x="0" y="0"/>
            <a:ext cx="9143996" cy="1012323"/>
          </a:xfrm>
          <a:prstGeom prst="rect">
            <a:avLst/>
          </a:prstGeom>
        </p:spPr>
      </p:pic>
      <p:sp>
        <p:nvSpPr>
          <p:cNvPr id="14" name="object 14"/>
          <p:cNvSpPr txBox="1"/>
          <p:nvPr/>
        </p:nvSpPr>
        <p:spPr>
          <a:xfrm>
            <a:off x="132325" y="65913"/>
            <a:ext cx="4117606"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672276" y="994168"/>
            <a:ext cx="8237220" cy="5198110"/>
            <a:chOff x="672276" y="994168"/>
            <a:chExt cx="8237220" cy="5198110"/>
          </a:xfrm>
        </p:grpSpPr>
        <p:pic>
          <p:nvPicPr>
            <p:cNvPr id="3" name="object 3"/>
            <p:cNvPicPr/>
            <p:nvPr/>
          </p:nvPicPr>
          <p:blipFill>
            <a:blip r:embed="rId2" cstate="print"/>
            <a:stretch>
              <a:fillRect/>
            </a:stretch>
          </p:blipFill>
          <p:spPr>
            <a:xfrm>
              <a:off x="672276" y="994168"/>
              <a:ext cx="8237123" cy="5197755"/>
            </a:xfrm>
            <a:prstGeom prst="rect">
              <a:avLst/>
            </a:prstGeom>
          </p:spPr>
        </p:pic>
        <p:sp>
          <p:nvSpPr>
            <p:cNvPr id="4" name="object 4"/>
            <p:cNvSpPr/>
            <p:nvPr/>
          </p:nvSpPr>
          <p:spPr>
            <a:xfrm>
              <a:off x="1885875" y="1553127"/>
              <a:ext cx="1828800" cy="1676400"/>
            </a:xfrm>
            <a:custGeom>
              <a:avLst/>
              <a:gdLst/>
              <a:ahLst/>
              <a:cxnLst/>
              <a:rect l="l" t="t" r="r" b="b"/>
              <a:pathLst>
                <a:path w="1828800" h="1676400">
                  <a:moveTo>
                    <a:pt x="0" y="838200"/>
                  </a:moveTo>
                  <a:lnTo>
                    <a:pt x="1353" y="792210"/>
                  </a:lnTo>
                  <a:lnTo>
                    <a:pt x="5365" y="746868"/>
                  </a:lnTo>
                  <a:lnTo>
                    <a:pt x="11967" y="702239"/>
                  </a:lnTo>
                  <a:lnTo>
                    <a:pt x="21090" y="658386"/>
                  </a:lnTo>
                  <a:lnTo>
                    <a:pt x="32663" y="615373"/>
                  </a:lnTo>
                  <a:lnTo>
                    <a:pt x="46616" y="573264"/>
                  </a:lnTo>
                  <a:lnTo>
                    <a:pt x="62881" y="532122"/>
                  </a:lnTo>
                  <a:lnTo>
                    <a:pt x="81386" y="492012"/>
                  </a:lnTo>
                  <a:lnTo>
                    <a:pt x="102063" y="452998"/>
                  </a:lnTo>
                  <a:lnTo>
                    <a:pt x="124842" y="415144"/>
                  </a:lnTo>
                  <a:lnTo>
                    <a:pt x="149653" y="378513"/>
                  </a:lnTo>
                  <a:lnTo>
                    <a:pt x="176426" y="343169"/>
                  </a:lnTo>
                  <a:lnTo>
                    <a:pt x="205091" y="309177"/>
                  </a:lnTo>
                  <a:lnTo>
                    <a:pt x="235580" y="276600"/>
                  </a:lnTo>
                  <a:lnTo>
                    <a:pt x="267821" y="245503"/>
                  </a:lnTo>
                  <a:lnTo>
                    <a:pt x="301746" y="215948"/>
                  </a:lnTo>
                  <a:lnTo>
                    <a:pt x="337284" y="188000"/>
                  </a:lnTo>
                  <a:lnTo>
                    <a:pt x="374367" y="161723"/>
                  </a:lnTo>
                  <a:lnTo>
                    <a:pt x="412923" y="137182"/>
                  </a:lnTo>
                  <a:lnTo>
                    <a:pt x="452884" y="114438"/>
                  </a:lnTo>
                  <a:lnTo>
                    <a:pt x="494180" y="93558"/>
                  </a:lnTo>
                  <a:lnTo>
                    <a:pt x="536741" y="74604"/>
                  </a:lnTo>
                  <a:lnTo>
                    <a:pt x="580497" y="57641"/>
                  </a:lnTo>
                  <a:lnTo>
                    <a:pt x="625378" y="42731"/>
                  </a:lnTo>
                  <a:lnTo>
                    <a:pt x="671316" y="29941"/>
                  </a:lnTo>
                  <a:lnTo>
                    <a:pt x="718239" y="19332"/>
                  </a:lnTo>
                  <a:lnTo>
                    <a:pt x="766079" y="10970"/>
                  </a:lnTo>
                  <a:lnTo>
                    <a:pt x="814766" y="4918"/>
                  </a:lnTo>
                  <a:lnTo>
                    <a:pt x="864229" y="1240"/>
                  </a:lnTo>
                  <a:lnTo>
                    <a:pt x="914399" y="0"/>
                  </a:lnTo>
                  <a:lnTo>
                    <a:pt x="964570" y="1240"/>
                  </a:lnTo>
                  <a:lnTo>
                    <a:pt x="1014034" y="4918"/>
                  </a:lnTo>
                  <a:lnTo>
                    <a:pt x="1062720" y="10970"/>
                  </a:lnTo>
                  <a:lnTo>
                    <a:pt x="1110560" y="19332"/>
                  </a:lnTo>
                  <a:lnTo>
                    <a:pt x="1157483" y="29941"/>
                  </a:lnTo>
                  <a:lnTo>
                    <a:pt x="1203421" y="42731"/>
                  </a:lnTo>
                  <a:lnTo>
                    <a:pt x="1248302" y="57641"/>
                  </a:lnTo>
                  <a:lnTo>
                    <a:pt x="1292058" y="74604"/>
                  </a:lnTo>
                  <a:lnTo>
                    <a:pt x="1334619" y="93558"/>
                  </a:lnTo>
                  <a:lnTo>
                    <a:pt x="1375915" y="114438"/>
                  </a:lnTo>
                  <a:lnTo>
                    <a:pt x="1415876" y="137182"/>
                  </a:lnTo>
                  <a:lnTo>
                    <a:pt x="1454432" y="161723"/>
                  </a:lnTo>
                  <a:lnTo>
                    <a:pt x="1491515" y="188000"/>
                  </a:lnTo>
                  <a:lnTo>
                    <a:pt x="1527053" y="215948"/>
                  </a:lnTo>
                  <a:lnTo>
                    <a:pt x="1560978" y="245503"/>
                  </a:lnTo>
                  <a:lnTo>
                    <a:pt x="1593220" y="276600"/>
                  </a:lnTo>
                  <a:lnTo>
                    <a:pt x="1623708" y="309177"/>
                  </a:lnTo>
                  <a:lnTo>
                    <a:pt x="1652373" y="343169"/>
                  </a:lnTo>
                  <a:lnTo>
                    <a:pt x="1679146" y="378513"/>
                  </a:lnTo>
                  <a:lnTo>
                    <a:pt x="1703957" y="415144"/>
                  </a:lnTo>
                  <a:lnTo>
                    <a:pt x="1726736" y="452998"/>
                  </a:lnTo>
                  <a:lnTo>
                    <a:pt x="1747413" y="492012"/>
                  </a:lnTo>
                  <a:lnTo>
                    <a:pt x="1765918" y="532122"/>
                  </a:lnTo>
                  <a:lnTo>
                    <a:pt x="1782183" y="573264"/>
                  </a:lnTo>
                  <a:lnTo>
                    <a:pt x="1796136" y="615373"/>
                  </a:lnTo>
                  <a:lnTo>
                    <a:pt x="1807709" y="658386"/>
                  </a:lnTo>
                  <a:lnTo>
                    <a:pt x="1816832" y="702239"/>
                  </a:lnTo>
                  <a:lnTo>
                    <a:pt x="1823434" y="746868"/>
                  </a:lnTo>
                  <a:lnTo>
                    <a:pt x="1827446" y="792210"/>
                  </a:lnTo>
                  <a:lnTo>
                    <a:pt x="1828799" y="838200"/>
                  </a:lnTo>
                  <a:lnTo>
                    <a:pt x="1827446" y="884189"/>
                  </a:lnTo>
                  <a:lnTo>
                    <a:pt x="1823434" y="929531"/>
                  </a:lnTo>
                  <a:lnTo>
                    <a:pt x="1816832" y="974160"/>
                  </a:lnTo>
                  <a:lnTo>
                    <a:pt x="1807709" y="1018013"/>
                  </a:lnTo>
                  <a:lnTo>
                    <a:pt x="1796136" y="1061026"/>
                  </a:lnTo>
                  <a:lnTo>
                    <a:pt x="1782183" y="1103136"/>
                  </a:lnTo>
                  <a:lnTo>
                    <a:pt x="1765918" y="1144277"/>
                  </a:lnTo>
                  <a:lnTo>
                    <a:pt x="1747413" y="1184387"/>
                  </a:lnTo>
                  <a:lnTo>
                    <a:pt x="1726736" y="1223401"/>
                  </a:lnTo>
                  <a:lnTo>
                    <a:pt x="1703957" y="1261255"/>
                  </a:lnTo>
                  <a:lnTo>
                    <a:pt x="1679146" y="1297886"/>
                  </a:lnTo>
                  <a:lnTo>
                    <a:pt x="1652373" y="1333230"/>
                  </a:lnTo>
                  <a:lnTo>
                    <a:pt x="1623708" y="1367222"/>
                  </a:lnTo>
                  <a:lnTo>
                    <a:pt x="1593220" y="1399799"/>
                  </a:lnTo>
                  <a:lnTo>
                    <a:pt x="1560978" y="1430896"/>
                  </a:lnTo>
                  <a:lnTo>
                    <a:pt x="1527053" y="1460451"/>
                  </a:lnTo>
                  <a:lnTo>
                    <a:pt x="1491515" y="1488399"/>
                  </a:lnTo>
                  <a:lnTo>
                    <a:pt x="1454432" y="1514676"/>
                  </a:lnTo>
                  <a:lnTo>
                    <a:pt x="1415876" y="1539218"/>
                  </a:lnTo>
                  <a:lnTo>
                    <a:pt x="1375915" y="1561961"/>
                  </a:lnTo>
                  <a:lnTo>
                    <a:pt x="1334619" y="1582841"/>
                  </a:lnTo>
                  <a:lnTo>
                    <a:pt x="1292058" y="1601795"/>
                  </a:lnTo>
                  <a:lnTo>
                    <a:pt x="1248302" y="1618759"/>
                  </a:lnTo>
                  <a:lnTo>
                    <a:pt x="1203421" y="1633668"/>
                  </a:lnTo>
                  <a:lnTo>
                    <a:pt x="1157483" y="1646458"/>
                  </a:lnTo>
                  <a:lnTo>
                    <a:pt x="1110560" y="1657067"/>
                  </a:lnTo>
                  <a:lnTo>
                    <a:pt x="1062720" y="1665429"/>
                  </a:lnTo>
                  <a:lnTo>
                    <a:pt x="1014034" y="1671481"/>
                  </a:lnTo>
                  <a:lnTo>
                    <a:pt x="964570" y="1675159"/>
                  </a:lnTo>
                  <a:lnTo>
                    <a:pt x="914399" y="1676400"/>
                  </a:lnTo>
                  <a:lnTo>
                    <a:pt x="864229" y="1675159"/>
                  </a:lnTo>
                  <a:lnTo>
                    <a:pt x="814766" y="1671481"/>
                  </a:lnTo>
                  <a:lnTo>
                    <a:pt x="766079" y="1665429"/>
                  </a:lnTo>
                  <a:lnTo>
                    <a:pt x="718239" y="1657067"/>
                  </a:lnTo>
                  <a:lnTo>
                    <a:pt x="671316" y="1646458"/>
                  </a:lnTo>
                  <a:lnTo>
                    <a:pt x="625378" y="1633668"/>
                  </a:lnTo>
                  <a:lnTo>
                    <a:pt x="580497" y="1618759"/>
                  </a:lnTo>
                  <a:lnTo>
                    <a:pt x="536741" y="1601795"/>
                  </a:lnTo>
                  <a:lnTo>
                    <a:pt x="494180" y="1582841"/>
                  </a:lnTo>
                  <a:lnTo>
                    <a:pt x="452884" y="1561961"/>
                  </a:lnTo>
                  <a:lnTo>
                    <a:pt x="412923" y="1539218"/>
                  </a:lnTo>
                  <a:lnTo>
                    <a:pt x="374367" y="1514676"/>
                  </a:lnTo>
                  <a:lnTo>
                    <a:pt x="337284" y="1488399"/>
                  </a:lnTo>
                  <a:lnTo>
                    <a:pt x="301746" y="1460451"/>
                  </a:lnTo>
                  <a:lnTo>
                    <a:pt x="267821" y="1430896"/>
                  </a:lnTo>
                  <a:lnTo>
                    <a:pt x="235580" y="1399799"/>
                  </a:lnTo>
                  <a:lnTo>
                    <a:pt x="205091" y="1367222"/>
                  </a:lnTo>
                  <a:lnTo>
                    <a:pt x="176426" y="1333230"/>
                  </a:lnTo>
                  <a:lnTo>
                    <a:pt x="149653" y="1297886"/>
                  </a:lnTo>
                  <a:lnTo>
                    <a:pt x="124842" y="1261255"/>
                  </a:lnTo>
                  <a:lnTo>
                    <a:pt x="102063" y="1223401"/>
                  </a:lnTo>
                  <a:lnTo>
                    <a:pt x="81386" y="1184387"/>
                  </a:lnTo>
                  <a:lnTo>
                    <a:pt x="62881" y="1144277"/>
                  </a:lnTo>
                  <a:lnTo>
                    <a:pt x="46616" y="1103136"/>
                  </a:lnTo>
                  <a:lnTo>
                    <a:pt x="32663" y="1061026"/>
                  </a:lnTo>
                  <a:lnTo>
                    <a:pt x="21090" y="1018013"/>
                  </a:lnTo>
                  <a:lnTo>
                    <a:pt x="11967" y="974160"/>
                  </a:lnTo>
                  <a:lnTo>
                    <a:pt x="5365" y="929531"/>
                  </a:lnTo>
                  <a:lnTo>
                    <a:pt x="1353" y="884189"/>
                  </a:lnTo>
                  <a:lnTo>
                    <a:pt x="0" y="838200"/>
                  </a:lnTo>
                  <a:close/>
                </a:path>
              </a:pathLst>
            </a:custGeom>
            <a:ln w="25399">
              <a:solidFill>
                <a:srgbClr val="FFCC00"/>
              </a:solidFill>
            </a:ln>
          </p:spPr>
          <p:txBody>
            <a:bodyPr wrap="square" lIns="0" tIns="0" rIns="0" bIns="0" rtlCol="0"/>
            <a:lstStyle/>
            <a:p>
              <a:endParaRPr/>
            </a:p>
          </p:txBody>
        </p:sp>
      </p:grpSp>
      <p:sp>
        <p:nvSpPr>
          <p:cNvPr id="5" name="object 5"/>
          <p:cNvSpPr txBox="1"/>
          <p:nvPr/>
        </p:nvSpPr>
        <p:spPr>
          <a:xfrm>
            <a:off x="1349299" y="2175935"/>
            <a:ext cx="1698701" cy="382156"/>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FFFF00"/>
                </a:solidFill>
                <a:latin typeface="Roboto Cn"/>
                <a:cs typeface="Roboto Cn"/>
              </a:rPr>
              <a:t>ETANOLO</a:t>
            </a:r>
            <a:endParaRPr sz="2400" dirty="0">
              <a:latin typeface="Roboto Cn"/>
              <a:cs typeface="Roboto Cn"/>
            </a:endParaRPr>
          </a:p>
        </p:txBody>
      </p:sp>
      <p:grpSp>
        <p:nvGrpSpPr>
          <p:cNvPr id="6" name="object 6"/>
          <p:cNvGrpSpPr/>
          <p:nvPr/>
        </p:nvGrpSpPr>
        <p:grpSpPr>
          <a:xfrm>
            <a:off x="1576312" y="1014962"/>
            <a:ext cx="1827530" cy="1076325"/>
            <a:chOff x="1576312" y="1014962"/>
            <a:chExt cx="1827530" cy="1076325"/>
          </a:xfrm>
        </p:grpSpPr>
        <p:sp>
          <p:nvSpPr>
            <p:cNvPr id="7" name="object 7"/>
            <p:cNvSpPr/>
            <p:nvPr/>
          </p:nvSpPr>
          <p:spPr>
            <a:xfrm>
              <a:off x="2404036" y="1019724"/>
              <a:ext cx="995044" cy="1066800"/>
            </a:xfrm>
            <a:custGeom>
              <a:avLst/>
              <a:gdLst/>
              <a:ahLst/>
              <a:cxnLst/>
              <a:rect l="l" t="t" r="r" b="b"/>
              <a:pathLst>
                <a:path w="995045" h="1066800">
                  <a:moveTo>
                    <a:pt x="994905" y="196323"/>
                  </a:moveTo>
                  <a:lnTo>
                    <a:pt x="263390" y="196323"/>
                  </a:lnTo>
                  <a:lnTo>
                    <a:pt x="640080" y="0"/>
                  </a:lnTo>
                  <a:lnTo>
                    <a:pt x="994905" y="196323"/>
                  </a:lnTo>
                  <a:close/>
                </a:path>
                <a:path w="995045" h="1066800">
                  <a:moveTo>
                    <a:pt x="176718" y="1066754"/>
                  </a:moveTo>
                  <a:lnTo>
                    <a:pt x="132241" y="1063462"/>
                  </a:lnTo>
                  <a:lnTo>
                    <a:pt x="87854" y="1054984"/>
                  </a:lnTo>
                  <a:lnTo>
                    <a:pt x="43720" y="1041285"/>
                  </a:lnTo>
                  <a:lnTo>
                    <a:pt x="0" y="1022329"/>
                  </a:lnTo>
                  <a:lnTo>
                    <a:pt x="34039" y="1003678"/>
                  </a:lnTo>
                  <a:lnTo>
                    <a:pt x="67161" y="982054"/>
                  </a:lnTo>
                  <a:lnTo>
                    <a:pt x="99313" y="957558"/>
                  </a:lnTo>
                  <a:lnTo>
                    <a:pt x="130443" y="930286"/>
                  </a:lnTo>
                  <a:lnTo>
                    <a:pt x="160496" y="900336"/>
                  </a:lnTo>
                  <a:lnTo>
                    <a:pt x="189422" y="867807"/>
                  </a:lnTo>
                  <a:lnTo>
                    <a:pt x="217165" y="832795"/>
                  </a:lnTo>
                  <a:lnTo>
                    <a:pt x="243675" y="795400"/>
                  </a:lnTo>
                  <a:lnTo>
                    <a:pt x="268897" y="755718"/>
                  </a:lnTo>
                  <a:lnTo>
                    <a:pt x="292780" y="713848"/>
                  </a:lnTo>
                  <a:lnTo>
                    <a:pt x="315269" y="669888"/>
                  </a:lnTo>
                  <a:lnTo>
                    <a:pt x="336312" y="623935"/>
                  </a:lnTo>
                  <a:lnTo>
                    <a:pt x="355857" y="576087"/>
                  </a:lnTo>
                  <a:lnTo>
                    <a:pt x="373851" y="526442"/>
                  </a:lnTo>
                  <a:lnTo>
                    <a:pt x="390239" y="475099"/>
                  </a:lnTo>
                  <a:lnTo>
                    <a:pt x="404971" y="422154"/>
                  </a:lnTo>
                  <a:lnTo>
                    <a:pt x="417992" y="367707"/>
                  </a:lnTo>
                  <a:lnTo>
                    <a:pt x="429251" y="311853"/>
                  </a:lnTo>
                  <a:lnTo>
                    <a:pt x="438693" y="254693"/>
                  </a:lnTo>
                  <a:lnTo>
                    <a:pt x="446266" y="196323"/>
                  </a:lnTo>
                  <a:lnTo>
                    <a:pt x="812029" y="196323"/>
                  </a:lnTo>
                  <a:lnTo>
                    <a:pt x="804908" y="251586"/>
                  </a:lnTo>
                  <a:lnTo>
                    <a:pt x="796090" y="305874"/>
                  </a:lnTo>
                  <a:lnTo>
                    <a:pt x="785614" y="359092"/>
                  </a:lnTo>
                  <a:lnTo>
                    <a:pt x="773518" y="411147"/>
                  </a:lnTo>
                  <a:lnTo>
                    <a:pt x="759843" y="461943"/>
                  </a:lnTo>
                  <a:lnTo>
                    <a:pt x="744627" y="511386"/>
                  </a:lnTo>
                  <a:lnTo>
                    <a:pt x="727910" y="559381"/>
                  </a:lnTo>
                  <a:lnTo>
                    <a:pt x="709730" y="605834"/>
                  </a:lnTo>
                  <a:lnTo>
                    <a:pt x="690127" y="650651"/>
                  </a:lnTo>
                  <a:lnTo>
                    <a:pt x="669139" y="693736"/>
                  </a:lnTo>
                  <a:lnTo>
                    <a:pt x="646807" y="734996"/>
                  </a:lnTo>
                  <a:lnTo>
                    <a:pt x="623168" y="774335"/>
                  </a:lnTo>
                  <a:lnTo>
                    <a:pt x="598263" y="811659"/>
                  </a:lnTo>
                  <a:lnTo>
                    <a:pt x="572131" y="846874"/>
                  </a:lnTo>
                  <a:lnTo>
                    <a:pt x="544810" y="879885"/>
                  </a:lnTo>
                  <a:lnTo>
                    <a:pt x="516339" y="910598"/>
                  </a:lnTo>
                  <a:lnTo>
                    <a:pt x="476973" y="947533"/>
                  </a:lnTo>
                  <a:lnTo>
                    <a:pt x="436400" y="979562"/>
                  </a:lnTo>
                  <a:lnTo>
                    <a:pt x="394784" y="1006650"/>
                  </a:lnTo>
                  <a:lnTo>
                    <a:pt x="352287" y="1028763"/>
                  </a:lnTo>
                  <a:lnTo>
                    <a:pt x="309069" y="1045864"/>
                  </a:lnTo>
                  <a:lnTo>
                    <a:pt x="265294" y="1057920"/>
                  </a:lnTo>
                  <a:lnTo>
                    <a:pt x="221123" y="1064895"/>
                  </a:lnTo>
                  <a:lnTo>
                    <a:pt x="176718" y="1066754"/>
                  </a:lnTo>
                  <a:close/>
                </a:path>
              </a:pathLst>
            </a:custGeom>
            <a:solidFill>
              <a:srgbClr val="FF9900"/>
            </a:solidFill>
          </p:spPr>
          <p:txBody>
            <a:bodyPr wrap="square" lIns="0" tIns="0" rIns="0" bIns="0" rtlCol="0"/>
            <a:lstStyle/>
            <a:p>
              <a:endParaRPr/>
            </a:p>
          </p:txBody>
        </p:sp>
        <p:sp>
          <p:nvSpPr>
            <p:cNvPr id="8" name="object 8"/>
            <p:cNvSpPr/>
            <p:nvPr/>
          </p:nvSpPr>
          <p:spPr>
            <a:xfrm>
              <a:off x="1581074" y="1019724"/>
              <a:ext cx="1005840" cy="1066800"/>
            </a:xfrm>
            <a:custGeom>
              <a:avLst/>
              <a:gdLst/>
              <a:ahLst/>
              <a:cxnLst/>
              <a:rect l="l" t="t" r="r" b="b"/>
              <a:pathLst>
                <a:path w="1005839" h="1066800">
                  <a:moveTo>
                    <a:pt x="1005843" y="1066799"/>
                  </a:moveTo>
                  <a:lnTo>
                    <a:pt x="640080" y="1066799"/>
                  </a:lnTo>
                  <a:lnTo>
                    <a:pt x="604961" y="1065221"/>
                  </a:lnTo>
                  <a:lnTo>
                    <a:pt x="536256" y="1052837"/>
                  </a:lnTo>
                  <a:lnTo>
                    <a:pt x="469921" y="1028692"/>
                  </a:lnTo>
                  <a:lnTo>
                    <a:pt x="406348" y="993438"/>
                  </a:lnTo>
                  <a:lnTo>
                    <a:pt x="345926" y="947725"/>
                  </a:lnTo>
                  <a:lnTo>
                    <a:pt x="317019" y="921150"/>
                  </a:lnTo>
                  <a:lnTo>
                    <a:pt x="289046" y="892204"/>
                  </a:lnTo>
                  <a:lnTo>
                    <a:pt x="262057" y="860969"/>
                  </a:lnTo>
                  <a:lnTo>
                    <a:pt x="236099" y="827526"/>
                  </a:lnTo>
                  <a:lnTo>
                    <a:pt x="211222" y="791956"/>
                  </a:lnTo>
                  <a:lnTo>
                    <a:pt x="187475" y="754341"/>
                  </a:lnTo>
                  <a:lnTo>
                    <a:pt x="164906" y="714762"/>
                  </a:lnTo>
                  <a:lnTo>
                    <a:pt x="143564" y="673301"/>
                  </a:lnTo>
                  <a:lnTo>
                    <a:pt x="123498" y="630038"/>
                  </a:lnTo>
                  <a:lnTo>
                    <a:pt x="104757" y="585055"/>
                  </a:lnTo>
                  <a:lnTo>
                    <a:pt x="87389" y="538434"/>
                  </a:lnTo>
                  <a:lnTo>
                    <a:pt x="71444" y="490256"/>
                  </a:lnTo>
                  <a:lnTo>
                    <a:pt x="56970" y="440601"/>
                  </a:lnTo>
                  <a:lnTo>
                    <a:pt x="44016" y="389553"/>
                  </a:lnTo>
                  <a:lnTo>
                    <a:pt x="32631" y="337191"/>
                  </a:lnTo>
                  <a:lnTo>
                    <a:pt x="22864" y="283597"/>
                  </a:lnTo>
                  <a:lnTo>
                    <a:pt x="14763" y="228853"/>
                  </a:lnTo>
                  <a:lnTo>
                    <a:pt x="8377" y="173040"/>
                  </a:lnTo>
                  <a:lnTo>
                    <a:pt x="3755" y="116239"/>
                  </a:lnTo>
                  <a:lnTo>
                    <a:pt x="947" y="58532"/>
                  </a:lnTo>
                  <a:lnTo>
                    <a:pt x="0" y="0"/>
                  </a:lnTo>
                  <a:lnTo>
                    <a:pt x="365762" y="0"/>
                  </a:lnTo>
                  <a:lnTo>
                    <a:pt x="366710" y="58532"/>
                  </a:lnTo>
                  <a:lnTo>
                    <a:pt x="369518" y="116239"/>
                  </a:lnTo>
                  <a:lnTo>
                    <a:pt x="374140" y="173040"/>
                  </a:lnTo>
                  <a:lnTo>
                    <a:pt x="380526" y="228853"/>
                  </a:lnTo>
                  <a:lnTo>
                    <a:pt x="388627" y="283597"/>
                  </a:lnTo>
                  <a:lnTo>
                    <a:pt x="398394" y="337191"/>
                  </a:lnTo>
                  <a:lnTo>
                    <a:pt x="409779" y="389553"/>
                  </a:lnTo>
                  <a:lnTo>
                    <a:pt x="422733" y="440601"/>
                  </a:lnTo>
                  <a:lnTo>
                    <a:pt x="437207" y="490256"/>
                  </a:lnTo>
                  <a:lnTo>
                    <a:pt x="453152" y="538434"/>
                  </a:lnTo>
                  <a:lnTo>
                    <a:pt x="470520" y="585055"/>
                  </a:lnTo>
                  <a:lnTo>
                    <a:pt x="489261" y="630038"/>
                  </a:lnTo>
                  <a:lnTo>
                    <a:pt x="509327" y="673301"/>
                  </a:lnTo>
                  <a:lnTo>
                    <a:pt x="530669" y="714762"/>
                  </a:lnTo>
                  <a:lnTo>
                    <a:pt x="553238" y="754341"/>
                  </a:lnTo>
                  <a:lnTo>
                    <a:pt x="576985" y="791956"/>
                  </a:lnTo>
                  <a:lnTo>
                    <a:pt x="601862" y="827526"/>
                  </a:lnTo>
                  <a:lnTo>
                    <a:pt x="627820" y="860969"/>
                  </a:lnTo>
                  <a:lnTo>
                    <a:pt x="654809" y="892204"/>
                  </a:lnTo>
                  <a:lnTo>
                    <a:pt x="682782" y="921150"/>
                  </a:lnTo>
                  <a:lnTo>
                    <a:pt x="711689" y="947725"/>
                  </a:lnTo>
                  <a:lnTo>
                    <a:pt x="741482" y="971848"/>
                  </a:lnTo>
                  <a:lnTo>
                    <a:pt x="803528" y="1012413"/>
                  </a:lnTo>
                  <a:lnTo>
                    <a:pt x="868531" y="1042194"/>
                  </a:lnTo>
                  <a:lnTo>
                    <a:pt x="936099" y="1060540"/>
                  </a:lnTo>
                  <a:lnTo>
                    <a:pt x="970723" y="1065221"/>
                  </a:lnTo>
                  <a:lnTo>
                    <a:pt x="1005843" y="1066799"/>
                  </a:lnTo>
                  <a:close/>
                </a:path>
              </a:pathLst>
            </a:custGeom>
            <a:solidFill>
              <a:srgbClr val="CB7900"/>
            </a:solidFill>
          </p:spPr>
          <p:txBody>
            <a:bodyPr wrap="square" lIns="0" tIns="0" rIns="0" bIns="0" rtlCol="0"/>
            <a:lstStyle/>
            <a:p>
              <a:endParaRPr/>
            </a:p>
          </p:txBody>
        </p:sp>
        <p:sp>
          <p:nvSpPr>
            <p:cNvPr id="9" name="object 9"/>
            <p:cNvSpPr/>
            <p:nvPr/>
          </p:nvSpPr>
          <p:spPr>
            <a:xfrm>
              <a:off x="1581075" y="1019724"/>
              <a:ext cx="1818005" cy="1066800"/>
            </a:xfrm>
            <a:custGeom>
              <a:avLst/>
              <a:gdLst/>
              <a:ahLst/>
              <a:cxnLst/>
              <a:rect l="l" t="t" r="r" b="b"/>
              <a:pathLst>
                <a:path w="1818004" h="1066800">
                  <a:moveTo>
                    <a:pt x="822961" y="1022329"/>
                  </a:moveTo>
                  <a:lnTo>
                    <a:pt x="857001" y="1003678"/>
                  </a:lnTo>
                  <a:lnTo>
                    <a:pt x="890123" y="982054"/>
                  </a:lnTo>
                  <a:lnTo>
                    <a:pt x="922275" y="957558"/>
                  </a:lnTo>
                  <a:lnTo>
                    <a:pt x="953405" y="930286"/>
                  </a:lnTo>
                  <a:lnTo>
                    <a:pt x="983458" y="900336"/>
                  </a:lnTo>
                  <a:lnTo>
                    <a:pt x="1012384" y="867807"/>
                  </a:lnTo>
                  <a:lnTo>
                    <a:pt x="1040127" y="832795"/>
                  </a:lnTo>
                  <a:lnTo>
                    <a:pt x="1066637" y="795400"/>
                  </a:lnTo>
                  <a:lnTo>
                    <a:pt x="1091859" y="755718"/>
                  </a:lnTo>
                  <a:lnTo>
                    <a:pt x="1115742" y="713848"/>
                  </a:lnTo>
                  <a:lnTo>
                    <a:pt x="1138231" y="669888"/>
                  </a:lnTo>
                  <a:lnTo>
                    <a:pt x="1159274" y="623935"/>
                  </a:lnTo>
                  <a:lnTo>
                    <a:pt x="1178819" y="576087"/>
                  </a:lnTo>
                  <a:lnTo>
                    <a:pt x="1196813" y="526442"/>
                  </a:lnTo>
                  <a:lnTo>
                    <a:pt x="1213201" y="475099"/>
                  </a:lnTo>
                  <a:lnTo>
                    <a:pt x="1227933" y="422154"/>
                  </a:lnTo>
                  <a:lnTo>
                    <a:pt x="1240954" y="367707"/>
                  </a:lnTo>
                  <a:lnTo>
                    <a:pt x="1252213" y="311853"/>
                  </a:lnTo>
                  <a:lnTo>
                    <a:pt x="1261655" y="254693"/>
                  </a:lnTo>
                  <a:lnTo>
                    <a:pt x="1269228" y="196323"/>
                  </a:lnTo>
                  <a:lnTo>
                    <a:pt x="1086352" y="196323"/>
                  </a:lnTo>
                  <a:lnTo>
                    <a:pt x="1463042" y="0"/>
                  </a:lnTo>
                  <a:lnTo>
                    <a:pt x="1817867" y="196323"/>
                  </a:lnTo>
                  <a:lnTo>
                    <a:pt x="1634991" y="196323"/>
                  </a:lnTo>
                  <a:lnTo>
                    <a:pt x="1627201" y="256205"/>
                  </a:lnTo>
                  <a:lnTo>
                    <a:pt x="1617481" y="314667"/>
                  </a:lnTo>
                  <a:lnTo>
                    <a:pt x="1605892" y="371620"/>
                  </a:lnTo>
                  <a:lnTo>
                    <a:pt x="1592499" y="426979"/>
                  </a:lnTo>
                  <a:lnTo>
                    <a:pt x="1577364" y="480656"/>
                  </a:lnTo>
                  <a:lnTo>
                    <a:pt x="1560550" y="532563"/>
                  </a:lnTo>
                  <a:lnTo>
                    <a:pt x="1542120" y="582614"/>
                  </a:lnTo>
                  <a:lnTo>
                    <a:pt x="1522138" y="630722"/>
                  </a:lnTo>
                  <a:lnTo>
                    <a:pt x="1500665" y="676800"/>
                  </a:lnTo>
                  <a:lnTo>
                    <a:pt x="1477765" y="720759"/>
                  </a:lnTo>
                  <a:lnTo>
                    <a:pt x="1453502" y="762514"/>
                  </a:lnTo>
                  <a:lnTo>
                    <a:pt x="1427937" y="801977"/>
                  </a:lnTo>
                  <a:lnTo>
                    <a:pt x="1401134" y="839061"/>
                  </a:lnTo>
                  <a:lnTo>
                    <a:pt x="1373155" y="873679"/>
                  </a:lnTo>
                  <a:lnTo>
                    <a:pt x="1344065" y="905744"/>
                  </a:lnTo>
                  <a:lnTo>
                    <a:pt x="1313926" y="935169"/>
                  </a:lnTo>
                  <a:lnTo>
                    <a:pt x="1282800" y="961866"/>
                  </a:lnTo>
                  <a:lnTo>
                    <a:pt x="1250751" y="985748"/>
                  </a:lnTo>
                  <a:lnTo>
                    <a:pt x="1217841" y="1006729"/>
                  </a:lnTo>
                  <a:lnTo>
                    <a:pt x="1184134" y="1024721"/>
                  </a:lnTo>
                  <a:lnTo>
                    <a:pt x="1114580" y="1051390"/>
                  </a:lnTo>
                  <a:lnTo>
                    <a:pt x="1042592" y="1065058"/>
                  </a:lnTo>
                  <a:lnTo>
                    <a:pt x="1005843" y="1066799"/>
                  </a:lnTo>
                  <a:lnTo>
                    <a:pt x="640080" y="1066799"/>
                  </a:lnTo>
                  <a:lnTo>
                    <a:pt x="570336" y="1060540"/>
                  </a:lnTo>
                  <a:lnTo>
                    <a:pt x="502768" y="1042194"/>
                  </a:lnTo>
                  <a:lnTo>
                    <a:pt x="437765" y="1012413"/>
                  </a:lnTo>
                  <a:lnTo>
                    <a:pt x="375719" y="971848"/>
                  </a:lnTo>
                  <a:lnTo>
                    <a:pt x="345926" y="947725"/>
                  </a:lnTo>
                  <a:lnTo>
                    <a:pt x="317019" y="921150"/>
                  </a:lnTo>
                  <a:lnTo>
                    <a:pt x="289046" y="892204"/>
                  </a:lnTo>
                  <a:lnTo>
                    <a:pt x="262057" y="860969"/>
                  </a:lnTo>
                  <a:lnTo>
                    <a:pt x="236099" y="827526"/>
                  </a:lnTo>
                  <a:lnTo>
                    <a:pt x="211222" y="791956"/>
                  </a:lnTo>
                  <a:lnTo>
                    <a:pt x="187475" y="754341"/>
                  </a:lnTo>
                  <a:lnTo>
                    <a:pt x="164906" y="714762"/>
                  </a:lnTo>
                  <a:lnTo>
                    <a:pt x="143564" y="673301"/>
                  </a:lnTo>
                  <a:lnTo>
                    <a:pt x="123498" y="630038"/>
                  </a:lnTo>
                  <a:lnTo>
                    <a:pt x="104757" y="585055"/>
                  </a:lnTo>
                  <a:lnTo>
                    <a:pt x="87389" y="538434"/>
                  </a:lnTo>
                  <a:lnTo>
                    <a:pt x="71444" y="490256"/>
                  </a:lnTo>
                  <a:lnTo>
                    <a:pt x="56970" y="440601"/>
                  </a:lnTo>
                  <a:lnTo>
                    <a:pt x="44016" y="389553"/>
                  </a:lnTo>
                  <a:lnTo>
                    <a:pt x="32631" y="337191"/>
                  </a:lnTo>
                  <a:lnTo>
                    <a:pt x="22864" y="283597"/>
                  </a:lnTo>
                  <a:lnTo>
                    <a:pt x="14763" y="228853"/>
                  </a:lnTo>
                  <a:lnTo>
                    <a:pt x="8377" y="173040"/>
                  </a:lnTo>
                  <a:lnTo>
                    <a:pt x="3755" y="116239"/>
                  </a:lnTo>
                  <a:lnTo>
                    <a:pt x="947" y="58532"/>
                  </a:lnTo>
                  <a:lnTo>
                    <a:pt x="0" y="0"/>
                  </a:lnTo>
                  <a:lnTo>
                    <a:pt x="365762" y="0"/>
                  </a:lnTo>
                  <a:lnTo>
                    <a:pt x="366710" y="58532"/>
                  </a:lnTo>
                  <a:lnTo>
                    <a:pt x="369518" y="116239"/>
                  </a:lnTo>
                  <a:lnTo>
                    <a:pt x="374140" y="173040"/>
                  </a:lnTo>
                  <a:lnTo>
                    <a:pt x="380526" y="228853"/>
                  </a:lnTo>
                  <a:lnTo>
                    <a:pt x="388627" y="283597"/>
                  </a:lnTo>
                  <a:lnTo>
                    <a:pt x="398394" y="337191"/>
                  </a:lnTo>
                  <a:lnTo>
                    <a:pt x="409779" y="389553"/>
                  </a:lnTo>
                  <a:lnTo>
                    <a:pt x="422733" y="440601"/>
                  </a:lnTo>
                  <a:lnTo>
                    <a:pt x="437207" y="490256"/>
                  </a:lnTo>
                  <a:lnTo>
                    <a:pt x="453152" y="538434"/>
                  </a:lnTo>
                  <a:lnTo>
                    <a:pt x="470520" y="585055"/>
                  </a:lnTo>
                  <a:lnTo>
                    <a:pt x="489261" y="630038"/>
                  </a:lnTo>
                  <a:lnTo>
                    <a:pt x="509327" y="673301"/>
                  </a:lnTo>
                  <a:lnTo>
                    <a:pt x="530669" y="714762"/>
                  </a:lnTo>
                  <a:lnTo>
                    <a:pt x="553238" y="754341"/>
                  </a:lnTo>
                  <a:lnTo>
                    <a:pt x="576985" y="791956"/>
                  </a:lnTo>
                  <a:lnTo>
                    <a:pt x="601862" y="827526"/>
                  </a:lnTo>
                  <a:lnTo>
                    <a:pt x="627820" y="860969"/>
                  </a:lnTo>
                  <a:lnTo>
                    <a:pt x="654809" y="892204"/>
                  </a:lnTo>
                  <a:lnTo>
                    <a:pt x="682782" y="921150"/>
                  </a:lnTo>
                  <a:lnTo>
                    <a:pt x="711689" y="947725"/>
                  </a:lnTo>
                  <a:lnTo>
                    <a:pt x="741482" y="971848"/>
                  </a:lnTo>
                  <a:lnTo>
                    <a:pt x="803528" y="1012413"/>
                  </a:lnTo>
                  <a:lnTo>
                    <a:pt x="868531" y="1042194"/>
                  </a:lnTo>
                  <a:lnTo>
                    <a:pt x="936099" y="1060540"/>
                  </a:lnTo>
                  <a:lnTo>
                    <a:pt x="970723" y="1065221"/>
                  </a:lnTo>
                  <a:lnTo>
                    <a:pt x="1005843" y="1066799"/>
                  </a:lnTo>
                </a:path>
              </a:pathLst>
            </a:custGeom>
            <a:ln w="9524">
              <a:solidFill>
                <a:srgbClr val="000000"/>
              </a:solidFill>
            </a:ln>
          </p:spPr>
          <p:txBody>
            <a:bodyPr wrap="square" lIns="0" tIns="0" rIns="0" bIns="0" rtlCol="0"/>
            <a:lstStyle/>
            <a:p>
              <a:endParaRPr/>
            </a:p>
          </p:txBody>
        </p:sp>
      </p:grpSp>
      <p:sp>
        <p:nvSpPr>
          <p:cNvPr id="10" name="object 10"/>
          <p:cNvSpPr txBox="1"/>
          <p:nvPr/>
        </p:nvSpPr>
        <p:spPr>
          <a:xfrm>
            <a:off x="1158800" y="1038012"/>
            <a:ext cx="602856" cy="228268"/>
          </a:xfrm>
          <a:prstGeom prst="rect">
            <a:avLst/>
          </a:prstGeom>
        </p:spPr>
        <p:txBody>
          <a:bodyPr vert="horz" wrap="square" lIns="0" tIns="12700" rIns="0" bIns="0" rtlCol="0">
            <a:spAutoFit/>
          </a:bodyPr>
          <a:lstStyle/>
          <a:p>
            <a:pPr marL="12700">
              <a:lnSpc>
                <a:spcPct val="100000"/>
              </a:lnSpc>
              <a:spcBef>
                <a:spcPts val="100"/>
              </a:spcBef>
            </a:pPr>
            <a:r>
              <a:rPr sz="1400" spc="-130" dirty="0">
                <a:latin typeface="Roboto Lt"/>
                <a:cs typeface="Roboto Lt"/>
              </a:rPr>
              <a:t>NAD</a:t>
            </a:r>
            <a:endParaRPr sz="1400" dirty="0">
              <a:latin typeface="Roboto Lt"/>
              <a:cs typeface="Roboto Lt"/>
            </a:endParaRPr>
          </a:p>
        </p:txBody>
      </p:sp>
      <p:sp>
        <p:nvSpPr>
          <p:cNvPr id="11" name="object 11"/>
          <p:cNvSpPr txBox="1"/>
          <p:nvPr/>
        </p:nvSpPr>
        <p:spPr>
          <a:xfrm>
            <a:off x="2342225" y="884886"/>
            <a:ext cx="552450" cy="238760"/>
          </a:xfrm>
          <a:prstGeom prst="rect">
            <a:avLst/>
          </a:prstGeom>
        </p:spPr>
        <p:txBody>
          <a:bodyPr vert="horz" wrap="square" lIns="0" tIns="12700" rIns="0" bIns="0" rtlCol="0">
            <a:spAutoFit/>
          </a:bodyPr>
          <a:lstStyle/>
          <a:p>
            <a:pPr marL="38100">
              <a:lnSpc>
                <a:spcPct val="100000"/>
              </a:lnSpc>
              <a:spcBef>
                <a:spcPts val="100"/>
              </a:spcBef>
            </a:pPr>
            <a:r>
              <a:rPr sz="1400" spc="-110" dirty="0">
                <a:latin typeface="Roboto Lt"/>
                <a:cs typeface="Roboto Lt"/>
              </a:rPr>
              <a:t>NADH</a:t>
            </a:r>
            <a:r>
              <a:rPr sz="1350" spc="-165" baseline="30864" dirty="0">
                <a:latin typeface="Roboto Lt"/>
                <a:cs typeface="Roboto Lt"/>
              </a:rPr>
              <a:t>+</a:t>
            </a:r>
            <a:endParaRPr sz="1350" baseline="30864">
              <a:latin typeface="Roboto Lt"/>
              <a:cs typeface="Roboto Lt"/>
            </a:endParaRPr>
          </a:p>
        </p:txBody>
      </p:sp>
      <p:sp>
        <p:nvSpPr>
          <p:cNvPr id="12" name="object 12"/>
          <p:cNvSpPr txBox="1"/>
          <p:nvPr/>
        </p:nvSpPr>
        <p:spPr>
          <a:xfrm>
            <a:off x="2293045" y="1660661"/>
            <a:ext cx="507230" cy="228268"/>
          </a:xfrm>
          <a:prstGeom prst="rect">
            <a:avLst/>
          </a:prstGeom>
        </p:spPr>
        <p:txBody>
          <a:bodyPr vert="horz" wrap="square" lIns="0" tIns="12700" rIns="0" bIns="0" rtlCol="0">
            <a:spAutoFit/>
          </a:bodyPr>
          <a:lstStyle/>
          <a:p>
            <a:pPr marL="12700">
              <a:lnSpc>
                <a:spcPct val="100000"/>
              </a:lnSpc>
              <a:spcBef>
                <a:spcPts val="100"/>
              </a:spcBef>
            </a:pPr>
            <a:r>
              <a:rPr sz="1400" spc="-125" dirty="0">
                <a:solidFill>
                  <a:srgbClr val="FFFF00"/>
                </a:solidFill>
                <a:latin typeface="Roboto Lt"/>
                <a:cs typeface="Roboto Lt"/>
              </a:rPr>
              <a:t>ADH</a:t>
            </a:r>
            <a:endParaRPr sz="1400" dirty="0">
              <a:latin typeface="Roboto Lt"/>
              <a:cs typeface="Roboto Lt"/>
            </a:endParaRPr>
          </a:p>
        </p:txBody>
      </p:sp>
      <p:sp>
        <p:nvSpPr>
          <p:cNvPr id="13" name="object 13"/>
          <p:cNvSpPr txBox="1"/>
          <p:nvPr/>
        </p:nvSpPr>
        <p:spPr>
          <a:xfrm>
            <a:off x="5091810" y="4977898"/>
            <a:ext cx="3644520" cy="1039259"/>
          </a:xfrm>
          <a:prstGeom prst="rect">
            <a:avLst/>
          </a:prstGeom>
        </p:spPr>
        <p:txBody>
          <a:bodyPr vert="horz" wrap="square" lIns="0" tIns="8890" rIns="0" bIns="0" rtlCol="0">
            <a:spAutoFit/>
          </a:bodyPr>
          <a:lstStyle/>
          <a:p>
            <a:pPr marL="12700" marR="5080" indent="299085">
              <a:lnSpc>
                <a:spcPct val="101600"/>
              </a:lnSpc>
              <a:spcBef>
                <a:spcPts val="70"/>
              </a:spcBef>
            </a:pPr>
            <a:r>
              <a:rPr sz="1600" spc="-140" dirty="0" smtClean="0">
                <a:latin typeface="Roboto Lt"/>
                <a:cs typeface="Roboto Lt"/>
              </a:rPr>
              <a:t>AD</a:t>
            </a:r>
            <a:r>
              <a:rPr sz="1600" spc="-145" dirty="0" smtClean="0">
                <a:latin typeface="Roboto Lt"/>
                <a:cs typeface="Roboto Lt"/>
              </a:rPr>
              <a:t>H</a:t>
            </a:r>
            <a:r>
              <a:rPr sz="1600" spc="-125" dirty="0" smtClean="0">
                <a:latin typeface="Roboto Lt"/>
                <a:cs typeface="Roboto Lt"/>
              </a:rPr>
              <a:t>=</a:t>
            </a:r>
            <a:r>
              <a:rPr sz="1600" spc="-35" dirty="0" smtClean="0">
                <a:latin typeface="Roboto Lt"/>
                <a:cs typeface="Roboto Lt"/>
              </a:rPr>
              <a:t> </a:t>
            </a:r>
            <a:r>
              <a:rPr sz="1600" spc="-95" dirty="0">
                <a:latin typeface="Roboto Lt"/>
                <a:cs typeface="Roboto Lt"/>
              </a:rPr>
              <a:t>Alcoo</a:t>
            </a:r>
            <a:r>
              <a:rPr sz="1600" spc="-40" dirty="0">
                <a:latin typeface="Roboto Lt"/>
                <a:cs typeface="Roboto Lt"/>
              </a:rPr>
              <a:t>l</a:t>
            </a:r>
            <a:r>
              <a:rPr sz="1600" spc="-35" dirty="0">
                <a:latin typeface="Roboto Lt"/>
                <a:cs typeface="Roboto Lt"/>
              </a:rPr>
              <a:t> </a:t>
            </a:r>
            <a:r>
              <a:rPr sz="1600" spc="-90" dirty="0" err="1">
                <a:latin typeface="Roboto Lt"/>
                <a:cs typeface="Roboto Lt"/>
              </a:rPr>
              <a:t>deidrogenasi</a:t>
            </a:r>
            <a:r>
              <a:rPr sz="1600" spc="-90" dirty="0">
                <a:latin typeface="Roboto Lt"/>
                <a:cs typeface="Roboto Lt"/>
              </a:rPr>
              <a:t>  </a:t>
            </a:r>
            <a:r>
              <a:rPr lang="it-IT" sz="1600" spc="-90" dirty="0" smtClean="0">
                <a:latin typeface="Roboto Lt"/>
                <a:cs typeface="Roboto Lt"/>
              </a:rPr>
              <a:t> </a:t>
            </a:r>
            <a:r>
              <a:rPr sz="1600" spc="-140" dirty="0" smtClean="0">
                <a:latin typeface="Roboto Lt"/>
                <a:cs typeface="Roboto Lt"/>
              </a:rPr>
              <a:t>ALD</a:t>
            </a:r>
            <a:r>
              <a:rPr sz="1600" spc="-155" dirty="0" smtClean="0">
                <a:latin typeface="Roboto Lt"/>
                <a:cs typeface="Roboto Lt"/>
              </a:rPr>
              <a:t>H</a:t>
            </a:r>
            <a:r>
              <a:rPr sz="1600" spc="-125" dirty="0" smtClean="0">
                <a:latin typeface="Roboto Lt"/>
                <a:cs typeface="Roboto Lt"/>
              </a:rPr>
              <a:t>=</a:t>
            </a:r>
            <a:r>
              <a:rPr sz="1600" spc="-85" dirty="0" err="1" smtClean="0">
                <a:latin typeface="Roboto Lt"/>
                <a:cs typeface="Roboto Lt"/>
              </a:rPr>
              <a:t>Aldeid</a:t>
            </a:r>
            <a:r>
              <a:rPr sz="1600" spc="-90" dirty="0" err="1" smtClean="0">
                <a:latin typeface="Roboto Lt"/>
                <a:cs typeface="Roboto Lt"/>
              </a:rPr>
              <a:t>e</a:t>
            </a:r>
            <a:r>
              <a:rPr lang="it-IT" sz="1600" spc="-90" dirty="0" smtClean="0">
                <a:latin typeface="Roboto Lt"/>
                <a:cs typeface="Roboto Lt"/>
              </a:rPr>
              <a:t> </a:t>
            </a:r>
            <a:r>
              <a:rPr sz="1600" spc="-90" dirty="0" err="1" smtClean="0">
                <a:latin typeface="Roboto Lt"/>
                <a:cs typeface="Roboto Lt"/>
              </a:rPr>
              <a:t>deidrogenasi</a:t>
            </a:r>
            <a:endParaRPr lang="it-IT" sz="1600" spc="-90" dirty="0" smtClean="0">
              <a:latin typeface="Roboto Lt"/>
              <a:cs typeface="Roboto Lt"/>
            </a:endParaRPr>
          </a:p>
          <a:p>
            <a:pPr marL="12700" marR="5080" indent="299085">
              <a:lnSpc>
                <a:spcPct val="101600"/>
              </a:lnSpc>
              <a:spcBef>
                <a:spcPts val="70"/>
              </a:spcBef>
            </a:pPr>
            <a:r>
              <a:rPr sz="1600" spc="-105" dirty="0" smtClean="0">
                <a:latin typeface="Roboto Lt"/>
                <a:cs typeface="Roboto Lt"/>
              </a:rPr>
              <a:t>CIP2E1</a:t>
            </a:r>
            <a:r>
              <a:rPr sz="1600" spc="-125" dirty="0" smtClean="0">
                <a:latin typeface="Roboto Lt"/>
                <a:cs typeface="Roboto Lt"/>
              </a:rPr>
              <a:t>=</a:t>
            </a:r>
            <a:r>
              <a:rPr sz="1600" spc="-35" dirty="0" smtClean="0">
                <a:latin typeface="Roboto Lt"/>
                <a:cs typeface="Roboto Lt"/>
              </a:rPr>
              <a:t> </a:t>
            </a:r>
            <a:r>
              <a:rPr sz="1600" spc="-105" dirty="0" err="1">
                <a:latin typeface="Roboto Lt"/>
                <a:cs typeface="Roboto Lt"/>
              </a:rPr>
              <a:t>Citocrom</a:t>
            </a:r>
            <a:r>
              <a:rPr sz="1600" spc="-110" dirty="0" err="1">
                <a:latin typeface="Roboto Lt"/>
                <a:cs typeface="Roboto Lt"/>
              </a:rPr>
              <a:t>o</a:t>
            </a:r>
            <a:r>
              <a:rPr sz="1600" spc="-35" dirty="0">
                <a:latin typeface="Roboto Lt"/>
                <a:cs typeface="Roboto Lt"/>
              </a:rPr>
              <a:t> </a:t>
            </a:r>
            <a:r>
              <a:rPr sz="1600" spc="-135" dirty="0" smtClean="0">
                <a:latin typeface="Roboto Lt"/>
                <a:cs typeface="Roboto Lt"/>
              </a:rPr>
              <a:t>P-4502E1</a:t>
            </a:r>
            <a:endParaRPr lang="it-IT" sz="1600" spc="-135" dirty="0" smtClean="0">
              <a:latin typeface="Roboto Lt"/>
              <a:cs typeface="Roboto Lt"/>
            </a:endParaRPr>
          </a:p>
          <a:p>
            <a:pPr marL="12700" marR="5080" indent="299085">
              <a:lnSpc>
                <a:spcPct val="101600"/>
              </a:lnSpc>
              <a:spcBef>
                <a:spcPts val="70"/>
              </a:spcBef>
            </a:pPr>
            <a:endParaRPr sz="1600" dirty="0">
              <a:latin typeface="Roboto Lt"/>
              <a:cs typeface="Roboto Lt"/>
            </a:endParaRPr>
          </a:p>
        </p:txBody>
      </p:sp>
      <p:grpSp>
        <p:nvGrpSpPr>
          <p:cNvPr id="14" name="object 14"/>
          <p:cNvGrpSpPr/>
          <p:nvPr/>
        </p:nvGrpSpPr>
        <p:grpSpPr>
          <a:xfrm>
            <a:off x="1756893" y="3328204"/>
            <a:ext cx="941069" cy="485775"/>
            <a:chOff x="1756893" y="3328204"/>
            <a:chExt cx="941069" cy="485775"/>
          </a:xfrm>
        </p:grpSpPr>
        <p:sp>
          <p:nvSpPr>
            <p:cNvPr id="15" name="object 15"/>
            <p:cNvSpPr/>
            <p:nvPr/>
          </p:nvSpPr>
          <p:spPr>
            <a:xfrm>
              <a:off x="2135853" y="3332966"/>
              <a:ext cx="557530" cy="476250"/>
            </a:xfrm>
            <a:custGeom>
              <a:avLst/>
              <a:gdLst/>
              <a:ahLst/>
              <a:cxnLst/>
              <a:rect l="l" t="t" r="r" b="b"/>
              <a:pathLst>
                <a:path w="557530" h="476250">
                  <a:moveTo>
                    <a:pt x="488865" y="317501"/>
                  </a:moveTo>
                  <a:lnTo>
                    <a:pt x="352796" y="317501"/>
                  </a:lnTo>
                  <a:lnTo>
                    <a:pt x="336239" y="267217"/>
                  </a:lnTo>
                  <a:lnTo>
                    <a:pt x="315616" y="220350"/>
                  </a:lnTo>
                  <a:lnTo>
                    <a:pt x="291246" y="177188"/>
                  </a:lnTo>
                  <a:lnTo>
                    <a:pt x="263452" y="138021"/>
                  </a:lnTo>
                  <a:lnTo>
                    <a:pt x="232555" y="103138"/>
                  </a:lnTo>
                  <a:lnTo>
                    <a:pt x="198876" y="72828"/>
                  </a:lnTo>
                  <a:lnTo>
                    <a:pt x="162736" y="47381"/>
                  </a:lnTo>
                  <a:lnTo>
                    <a:pt x="124457" y="27085"/>
                  </a:lnTo>
                  <a:lnTo>
                    <a:pt x="84361" y="12230"/>
                  </a:lnTo>
                  <a:lnTo>
                    <a:pt x="42768" y="3105"/>
                  </a:lnTo>
                  <a:lnTo>
                    <a:pt x="0" y="0"/>
                  </a:lnTo>
                  <a:lnTo>
                    <a:pt x="136069" y="0"/>
                  </a:lnTo>
                  <a:lnTo>
                    <a:pt x="178837" y="3105"/>
                  </a:lnTo>
                  <a:lnTo>
                    <a:pt x="220430" y="12230"/>
                  </a:lnTo>
                  <a:lnTo>
                    <a:pt x="260527" y="27085"/>
                  </a:lnTo>
                  <a:lnTo>
                    <a:pt x="298805" y="47381"/>
                  </a:lnTo>
                  <a:lnTo>
                    <a:pt x="334945" y="72828"/>
                  </a:lnTo>
                  <a:lnTo>
                    <a:pt x="368624" y="103138"/>
                  </a:lnTo>
                  <a:lnTo>
                    <a:pt x="399521" y="138021"/>
                  </a:lnTo>
                  <a:lnTo>
                    <a:pt x="427315" y="177188"/>
                  </a:lnTo>
                  <a:lnTo>
                    <a:pt x="451685" y="220350"/>
                  </a:lnTo>
                  <a:lnTo>
                    <a:pt x="472309" y="267217"/>
                  </a:lnTo>
                  <a:lnTo>
                    <a:pt x="488865" y="317501"/>
                  </a:lnTo>
                  <a:close/>
                </a:path>
                <a:path w="557530" h="476250">
                  <a:moveTo>
                    <a:pt x="442231" y="476249"/>
                  </a:moveTo>
                  <a:lnTo>
                    <a:pt x="284759" y="317501"/>
                  </a:lnTo>
                  <a:lnTo>
                    <a:pt x="556903" y="317501"/>
                  </a:lnTo>
                  <a:lnTo>
                    <a:pt x="442231" y="476249"/>
                  </a:lnTo>
                  <a:close/>
                </a:path>
              </a:pathLst>
            </a:custGeom>
            <a:solidFill>
              <a:srgbClr val="FFAB40"/>
            </a:solidFill>
          </p:spPr>
          <p:txBody>
            <a:bodyPr wrap="square" lIns="0" tIns="0" rIns="0" bIns="0" rtlCol="0"/>
            <a:lstStyle/>
            <a:p>
              <a:endParaRPr/>
            </a:p>
          </p:txBody>
        </p:sp>
        <p:sp>
          <p:nvSpPr>
            <p:cNvPr id="16" name="object 16"/>
            <p:cNvSpPr/>
            <p:nvPr/>
          </p:nvSpPr>
          <p:spPr>
            <a:xfrm>
              <a:off x="1761656" y="3333719"/>
              <a:ext cx="442595" cy="475615"/>
            </a:xfrm>
            <a:custGeom>
              <a:avLst/>
              <a:gdLst/>
              <a:ahLst/>
              <a:cxnLst/>
              <a:rect l="l" t="t" r="r" b="b"/>
              <a:pathLst>
                <a:path w="442594" h="475614">
                  <a:moveTo>
                    <a:pt x="136069" y="475497"/>
                  </a:moveTo>
                  <a:lnTo>
                    <a:pt x="0" y="475497"/>
                  </a:lnTo>
                  <a:lnTo>
                    <a:pt x="2290" y="422861"/>
                  </a:lnTo>
                  <a:lnTo>
                    <a:pt x="9056" y="371337"/>
                  </a:lnTo>
                  <a:lnTo>
                    <a:pt x="20141" y="321351"/>
                  </a:lnTo>
                  <a:lnTo>
                    <a:pt x="35388" y="273330"/>
                  </a:lnTo>
                  <a:lnTo>
                    <a:pt x="54640" y="227698"/>
                  </a:lnTo>
                  <a:lnTo>
                    <a:pt x="77740" y="184882"/>
                  </a:lnTo>
                  <a:lnTo>
                    <a:pt x="104532" y="145308"/>
                  </a:lnTo>
                  <a:lnTo>
                    <a:pt x="134859" y="109401"/>
                  </a:lnTo>
                  <a:lnTo>
                    <a:pt x="173053" y="73899"/>
                  </a:lnTo>
                  <a:lnTo>
                    <a:pt x="214042" y="45067"/>
                  </a:lnTo>
                  <a:lnTo>
                    <a:pt x="257292" y="23084"/>
                  </a:lnTo>
                  <a:lnTo>
                    <a:pt x="302270" y="8127"/>
                  </a:lnTo>
                  <a:lnTo>
                    <a:pt x="348442" y="373"/>
                  </a:lnTo>
                  <a:lnTo>
                    <a:pt x="395273" y="0"/>
                  </a:lnTo>
                  <a:lnTo>
                    <a:pt x="442231" y="7184"/>
                  </a:lnTo>
                  <a:lnTo>
                    <a:pt x="402189" y="19518"/>
                  </a:lnTo>
                  <a:lnTo>
                    <a:pt x="364094" y="37027"/>
                  </a:lnTo>
                  <a:lnTo>
                    <a:pt x="328164" y="59376"/>
                  </a:lnTo>
                  <a:lnTo>
                    <a:pt x="294618" y="86230"/>
                  </a:lnTo>
                  <a:lnTo>
                    <a:pt x="263675" y="117257"/>
                  </a:lnTo>
                  <a:lnTo>
                    <a:pt x="235553" y="152120"/>
                  </a:lnTo>
                  <a:lnTo>
                    <a:pt x="210472" y="190485"/>
                  </a:lnTo>
                  <a:lnTo>
                    <a:pt x="188649" y="232019"/>
                  </a:lnTo>
                  <a:lnTo>
                    <a:pt x="170303" y="276385"/>
                  </a:lnTo>
                  <a:lnTo>
                    <a:pt x="155654" y="323251"/>
                  </a:lnTo>
                  <a:lnTo>
                    <a:pt x="144919" y="372281"/>
                  </a:lnTo>
                  <a:lnTo>
                    <a:pt x="138318" y="423141"/>
                  </a:lnTo>
                  <a:lnTo>
                    <a:pt x="136069" y="475497"/>
                  </a:lnTo>
                  <a:close/>
                </a:path>
              </a:pathLst>
            </a:custGeom>
            <a:solidFill>
              <a:srgbClr val="CB8833"/>
            </a:solidFill>
          </p:spPr>
          <p:txBody>
            <a:bodyPr wrap="square" lIns="0" tIns="0" rIns="0" bIns="0" rtlCol="0"/>
            <a:lstStyle/>
            <a:p>
              <a:endParaRPr/>
            </a:p>
          </p:txBody>
        </p:sp>
        <p:sp>
          <p:nvSpPr>
            <p:cNvPr id="17" name="object 17"/>
            <p:cNvSpPr/>
            <p:nvPr/>
          </p:nvSpPr>
          <p:spPr>
            <a:xfrm>
              <a:off x="1761656" y="3332966"/>
              <a:ext cx="931544" cy="476250"/>
            </a:xfrm>
            <a:custGeom>
              <a:avLst/>
              <a:gdLst/>
              <a:ahLst/>
              <a:cxnLst/>
              <a:rect l="l" t="t" r="r" b="b"/>
              <a:pathLst>
                <a:path w="931544" h="476250">
                  <a:moveTo>
                    <a:pt x="442231" y="7937"/>
                  </a:moveTo>
                  <a:lnTo>
                    <a:pt x="402189" y="20271"/>
                  </a:lnTo>
                  <a:lnTo>
                    <a:pt x="364094" y="37779"/>
                  </a:lnTo>
                  <a:lnTo>
                    <a:pt x="328164" y="60128"/>
                  </a:lnTo>
                  <a:lnTo>
                    <a:pt x="294618" y="86983"/>
                  </a:lnTo>
                  <a:lnTo>
                    <a:pt x="263675" y="118009"/>
                  </a:lnTo>
                  <a:lnTo>
                    <a:pt x="235553" y="152872"/>
                  </a:lnTo>
                  <a:lnTo>
                    <a:pt x="210472" y="191238"/>
                  </a:lnTo>
                  <a:lnTo>
                    <a:pt x="188649" y="232771"/>
                  </a:lnTo>
                  <a:lnTo>
                    <a:pt x="170303" y="277138"/>
                  </a:lnTo>
                  <a:lnTo>
                    <a:pt x="155654" y="324004"/>
                  </a:lnTo>
                  <a:lnTo>
                    <a:pt x="144919" y="373034"/>
                  </a:lnTo>
                  <a:lnTo>
                    <a:pt x="138318" y="423894"/>
                  </a:lnTo>
                  <a:lnTo>
                    <a:pt x="136069" y="476249"/>
                  </a:lnTo>
                  <a:lnTo>
                    <a:pt x="0" y="476249"/>
                  </a:lnTo>
                  <a:lnTo>
                    <a:pt x="2195" y="424357"/>
                  </a:lnTo>
                  <a:lnTo>
                    <a:pt x="8630" y="374082"/>
                  </a:lnTo>
                  <a:lnTo>
                    <a:pt x="19076" y="325717"/>
                  </a:lnTo>
                  <a:lnTo>
                    <a:pt x="33305" y="279552"/>
                  </a:lnTo>
                  <a:lnTo>
                    <a:pt x="51088" y="235877"/>
                  </a:lnTo>
                  <a:lnTo>
                    <a:pt x="72198" y="194982"/>
                  </a:lnTo>
                  <a:lnTo>
                    <a:pt x="96405" y="157159"/>
                  </a:lnTo>
                  <a:lnTo>
                    <a:pt x="123482" y="122697"/>
                  </a:lnTo>
                  <a:lnTo>
                    <a:pt x="153201" y="91888"/>
                  </a:lnTo>
                  <a:lnTo>
                    <a:pt x="185332" y="65022"/>
                  </a:lnTo>
                  <a:lnTo>
                    <a:pt x="219648" y="42388"/>
                  </a:lnTo>
                  <a:lnTo>
                    <a:pt x="255921" y="24279"/>
                  </a:lnTo>
                  <a:lnTo>
                    <a:pt x="293922" y="10984"/>
                  </a:lnTo>
                  <a:lnTo>
                    <a:pt x="333424" y="2794"/>
                  </a:lnTo>
                  <a:lnTo>
                    <a:pt x="374196" y="0"/>
                  </a:lnTo>
                  <a:lnTo>
                    <a:pt x="510266" y="0"/>
                  </a:lnTo>
                  <a:lnTo>
                    <a:pt x="553034" y="3105"/>
                  </a:lnTo>
                  <a:lnTo>
                    <a:pt x="594627" y="12230"/>
                  </a:lnTo>
                  <a:lnTo>
                    <a:pt x="634724" y="27085"/>
                  </a:lnTo>
                  <a:lnTo>
                    <a:pt x="673002" y="47381"/>
                  </a:lnTo>
                  <a:lnTo>
                    <a:pt x="709142" y="72828"/>
                  </a:lnTo>
                  <a:lnTo>
                    <a:pt x="742821" y="103138"/>
                  </a:lnTo>
                  <a:lnTo>
                    <a:pt x="773718" y="138021"/>
                  </a:lnTo>
                  <a:lnTo>
                    <a:pt x="801512" y="177188"/>
                  </a:lnTo>
                  <a:lnTo>
                    <a:pt x="825882" y="220350"/>
                  </a:lnTo>
                  <a:lnTo>
                    <a:pt x="846506" y="267217"/>
                  </a:lnTo>
                  <a:lnTo>
                    <a:pt x="863062" y="317501"/>
                  </a:lnTo>
                  <a:lnTo>
                    <a:pt x="931100" y="317501"/>
                  </a:lnTo>
                  <a:lnTo>
                    <a:pt x="816428" y="476249"/>
                  </a:lnTo>
                  <a:lnTo>
                    <a:pt x="658956" y="317501"/>
                  </a:lnTo>
                  <a:lnTo>
                    <a:pt x="726993" y="317501"/>
                  </a:lnTo>
                  <a:lnTo>
                    <a:pt x="710436" y="267217"/>
                  </a:lnTo>
                  <a:lnTo>
                    <a:pt x="689813" y="220350"/>
                  </a:lnTo>
                  <a:lnTo>
                    <a:pt x="665443" y="177188"/>
                  </a:lnTo>
                  <a:lnTo>
                    <a:pt x="637649" y="138021"/>
                  </a:lnTo>
                  <a:lnTo>
                    <a:pt x="606752" y="103138"/>
                  </a:lnTo>
                  <a:lnTo>
                    <a:pt x="573073" y="72828"/>
                  </a:lnTo>
                  <a:lnTo>
                    <a:pt x="536933" y="47381"/>
                  </a:lnTo>
                  <a:lnTo>
                    <a:pt x="498654" y="27085"/>
                  </a:lnTo>
                  <a:lnTo>
                    <a:pt x="458558" y="12230"/>
                  </a:lnTo>
                  <a:lnTo>
                    <a:pt x="416965" y="3105"/>
                  </a:lnTo>
                  <a:lnTo>
                    <a:pt x="374196" y="0"/>
                  </a:lnTo>
                </a:path>
              </a:pathLst>
            </a:custGeom>
            <a:ln w="9524">
              <a:solidFill>
                <a:srgbClr val="000000"/>
              </a:solidFill>
            </a:ln>
          </p:spPr>
          <p:txBody>
            <a:bodyPr wrap="square" lIns="0" tIns="0" rIns="0" bIns="0" rtlCol="0"/>
            <a:lstStyle/>
            <a:p>
              <a:endParaRPr/>
            </a:p>
          </p:txBody>
        </p:sp>
      </p:grpSp>
      <p:sp>
        <p:nvSpPr>
          <p:cNvPr id="18" name="object 18"/>
          <p:cNvSpPr txBox="1"/>
          <p:nvPr/>
        </p:nvSpPr>
        <p:spPr>
          <a:xfrm>
            <a:off x="1301280" y="3656054"/>
            <a:ext cx="1746719" cy="410209"/>
          </a:xfrm>
          <a:prstGeom prst="rect">
            <a:avLst/>
          </a:prstGeom>
        </p:spPr>
        <p:txBody>
          <a:bodyPr vert="horz" wrap="square" lIns="0" tIns="12700" rIns="0" bIns="0" rtlCol="0">
            <a:spAutoFit/>
          </a:bodyPr>
          <a:lstStyle/>
          <a:p>
            <a:pPr marL="12700">
              <a:lnSpc>
                <a:spcPts val="1515"/>
              </a:lnSpc>
              <a:spcBef>
                <a:spcPts val="100"/>
              </a:spcBef>
            </a:pPr>
            <a:r>
              <a:rPr sz="1400" spc="-125" dirty="0">
                <a:latin typeface="Roboto Lt"/>
                <a:cs typeface="Roboto Lt"/>
              </a:rPr>
              <a:t>NADP</a:t>
            </a:r>
            <a:endParaRPr sz="1400" dirty="0">
              <a:latin typeface="Roboto Lt"/>
              <a:cs typeface="Roboto Lt"/>
            </a:endParaRPr>
          </a:p>
          <a:p>
            <a:pPr marL="1022350">
              <a:lnSpc>
                <a:spcPts val="1515"/>
              </a:lnSpc>
            </a:pPr>
            <a:r>
              <a:rPr sz="1400" spc="-125" dirty="0">
                <a:latin typeface="Roboto Lt"/>
                <a:cs typeface="Roboto Lt"/>
              </a:rPr>
              <a:t>NADPH</a:t>
            </a:r>
            <a:endParaRPr sz="1400" dirty="0">
              <a:latin typeface="Roboto Lt"/>
              <a:cs typeface="Roboto Lt"/>
            </a:endParaRPr>
          </a:p>
        </p:txBody>
      </p:sp>
      <p:sp>
        <p:nvSpPr>
          <p:cNvPr id="19" name="object 19"/>
          <p:cNvSpPr txBox="1"/>
          <p:nvPr/>
        </p:nvSpPr>
        <p:spPr>
          <a:xfrm>
            <a:off x="1758481" y="3046454"/>
            <a:ext cx="731596" cy="228268"/>
          </a:xfrm>
          <a:prstGeom prst="rect">
            <a:avLst/>
          </a:prstGeom>
        </p:spPr>
        <p:txBody>
          <a:bodyPr vert="horz" wrap="square" lIns="0" tIns="12700" rIns="0" bIns="0" rtlCol="0">
            <a:spAutoFit/>
          </a:bodyPr>
          <a:lstStyle/>
          <a:p>
            <a:pPr marL="12700">
              <a:lnSpc>
                <a:spcPct val="100000"/>
              </a:lnSpc>
              <a:spcBef>
                <a:spcPts val="100"/>
              </a:spcBef>
            </a:pPr>
            <a:r>
              <a:rPr sz="1400" spc="-95" dirty="0">
                <a:solidFill>
                  <a:srgbClr val="FFFF00"/>
                </a:solidFill>
                <a:latin typeface="Roboto Lt"/>
                <a:cs typeface="Roboto Lt"/>
              </a:rPr>
              <a:t>CIP2E1</a:t>
            </a:r>
            <a:endParaRPr sz="1400" dirty="0">
              <a:latin typeface="Roboto Lt"/>
              <a:cs typeface="Roboto Lt"/>
            </a:endParaRPr>
          </a:p>
        </p:txBody>
      </p:sp>
      <p:sp>
        <p:nvSpPr>
          <p:cNvPr id="20" name="object 20"/>
          <p:cNvSpPr txBox="1"/>
          <p:nvPr/>
        </p:nvSpPr>
        <p:spPr>
          <a:xfrm>
            <a:off x="5231951" y="4227412"/>
            <a:ext cx="1092649" cy="269240"/>
          </a:xfrm>
          <a:prstGeom prst="rect">
            <a:avLst/>
          </a:prstGeom>
        </p:spPr>
        <p:txBody>
          <a:bodyPr vert="horz" wrap="square" lIns="0" tIns="12700" rIns="0" bIns="0" rtlCol="0">
            <a:spAutoFit/>
          </a:bodyPr>
          <a:lstStyle/>
          <a:p>
            <a:pPr marL="12700">
              <a:lnSpc>
                <a:spcPct val="100000"/>
              </a:lnSpc>
              <a:spcBef>
                <a:spcPts val="100"/>
              </a:spcBef>
            </a:pPr>
            <a:r>
              <a:rPr sz="1600" b="1" spc="40" dirty="0">
                <a:solidFill>
                  <a:srgbClr val="FFFF00"/>
                </a:solidFill>
                <a:latin typeface="Roboto Cn"/>
                <a:cs typeface="Roboto Cn"/>
              </a:rPr>
              <a:t>ACETATO</a:t>
            </a:r>
            <a:endParaRPr sz="1600" dirty="0">
              <a:latin typeface="Roboto Cn"/>
              <a:cs typeface="Roboto Cn"/>
            </a:endParaRPr>
          </a:p>
        </p:txBody>
      </p:sp>
      <p:sp>
        <p:nvSpPr>
          <p:cNvPr id="21" name="object 21"/>
          <p:cNvSpPr txBox="1"/>
          <p:nvPr/>
        </p:nvSpPr>
        <p:spPr>
          <a:xfrm>
            <a:off x="4365200" y="3488289"/>
            <a:ext cx="524680" cy="228268"/>
          </a:xfrm>
          <a:prstGeom prst="rect">
            <a:avLst/>
          </a:prstGeom>
        </p:spPr>
        <p:txBody>
          <a:bodyPr vert="horz" wrap="square" lIns="0" tIns="12700" rIns="0" bIns="0" rtlCol="0">
            <a:spAutoFit/>
          </a:bodyPr>
          <a:lstStyle/>
          <a:p>
            <a:pPr marL="12700">
              <a:lnSpc>
                <a:spcPct val="100000"/>
              </a:lnSpc>
              <a:spcBef>
                <a:spcPts val="100"/>
              </a:spcBef>
            </a:pPr>
            <a:r>
              <a:rPr sz="1400" spc="-125" dirty="0">
                <a:latin typeface="Roboto"/>
                <a:cs typeface="Roboto"/>
              </a:rPr>
              <a:t>NAD</a:t>
            </a:r>
            <a:endParaRPr sz="1400" dirty="0">
              <a:latin typeface="Roboto"/>
              <a:cs typeface="Roboto"/>
            </a:endParaRPr>
          </a:p>
        </p:txBody>
      </p:sp>
      <p:sp>
        <p:nvSpPr>
          <p:cNvPr id="22" name="object 22"/>
          <p:cNvSpPr txBox="1"/>
          <p:nvPr/>
        </p:nvSpPr>
        <p:spPr>
          <a:xfrm>
            <a:off x="5386748" y="3503779"/>
            <a:ext cx="559435" cy="238760"/>
          </a:xfrm>
          <a:prstGeom prst="rect">
            <a:avLst/>
          </a:prstGeom>
        </p:spPr>
        <p:txBody>
          <a:bodyPr vert="horz" wrap="square" lIns="0" tIns="12700" rIns="0" bIns="0" rtlCol="0">
            <a:spAutoFit/>
          </a:bodyPr>
          <a:lstStyle/>
          <a:p>
            <a:pPr marL="38100">
              <a:lnSpc>
                <a:spcPct val="100000"/>
              </a:lnSpc>
              <a:spcBef>
                <a:spcPts val="100"/>
              </a:spcBef>
            </a:pPr>
            <a:r>
              <a:rPr sz="1400" spc="-110" dirty="0">
                <a:latin typeface="Roboto"/>
                <a:cs typeface="Roboto"/>
              </a:rPr>
              <a:t>NADH</a:t>
            </a:r>
            <a:r>
              <a:rPr sz="1350" spc="-165" baseline="30864" dirty="0">
                <a:latin typeface="Roboto"/>
                <a:cs typeface="Roboto"/>
              </a:rPr>
              <a:t>+</a:t>
            </a:r>
            <a:endParaRPr sz="1350" baseline="30864">
              <a:latin typeface="Roboto"/>
              <a:cs typeface="Roboto"/>
            </a:endParaRPr>
          </a:p>
        </p:txBody>
      </p:sp>
      <p:grpSp>
        <p:nvGrpSpPr>
          <p:cNvPr id="23" name="object 23"/>
          <p:cNvGrpSpPr/>
          <p:nvPr/>
        </p:nvGrpSpPr>
        <p:grpSpPr>
          <a:xfrm>
            <a:off x="4463625" y="2418015"/>
            <a:ext cx="1151890" cy="1819910"/>
            <a:chOff x="4463625" y="2418015"/>
            <a:chExt cx="1151890" cy="1819910"/>
          </a:xfrm>
        </p:grpSpPr>
        <p:sp>
          <p:nvSpPr>
            <p:cNvPr id="24" name="object 24"/>
            <p:cNvSpPr/>
            <p:nvPr/>
          </p:nvSpPr>
          <p:spPr>
            <a:xfrm>
              <a:off x="4482675" y="2437065"/>
              <a:ext cx="1022350" cy="1635125"/>
            </a:xfrm>
            <a:custGeom>
              <a:avLst/>
              <a:gdLst/>
              <a:ahLst/>
              <a:cxnLst/>
              <a:rect l="l" t="t" r="r" b="b"/>
              <a:pathLst>
                <a:path w="1022350" h="1635125">
                  <a:moveTo>
                    <a:pt x="0" y="0"/>
                  </a:moveTo>
                  <a:lnTo>
                    <a:pt x="1021841" y="1634947"/>
                  </a:lnTo>
                </a:path>
              </a:pathLst>
            </a:custGeom>
            <a:ln w="38099">
              <a:solidFill>
                <a:srgbClr val="000000"/>
              </a:solidFill>
            </a:ln>
          </p:spPr>
          <p:txBody>
            <a:bodyPr wrap="square" lIns="0" tIns="0" rIns="0" bIns="0" rtlCol="0"/>
            <a:lstStyle/>
            <a:p>
              <a:endParaRPr/>
            </a:p>
          </p:txBody>
        </p:sp>
        <p:pic>
          <p:nvPicPr>
            <p:cNvPr id="25" name="object 25"/>
            <p:cNvPicPr/>
            <p:nvPr/>
          </p:nvPicPr>
          <p:blipFill>
            <a:blip r:embed="rId3" cstate="print"/>
            <a:stretch>
              <a:fillRect/>
            </a:stretch>
          </p:blipFill>
          <p:spPr>
            <a:xfrm>
              <a:off x="5432102" y="4019609"/>
              <a:ext cx="183102" cy="218073"/>
            </a:xfrm>
            <a:prstGeom prst="rect">
              <a:avLst/>
            </a:prstGeom>
          </p:spPr>
        </p:pic>
      </p:grpSp>
      <p:sp>
        <p:nvSpPr>
          <p:cNvPr id="26" name="object 26"/>
          <p:cNvSpPr txBox="1"/>
          <p:nvPr/>
        </p:nvSpPr>
        <p:spPr>
          <a:xfrm>
            <a:off x="4412047" y="2723410"/>
            <a:ext cx="3284153" cy="228268"/>
          </a:xfrm>
          <a:prstGeom prst="rect">
            <a:avLst/>
          </a:prstGeom>
        </p:spPr>
        <p:txBody>
          <a:bodyPr vert="horz" wrap="square" lIns="0" tIns="12700" rIns="0" bIns="0" rtlCol="0">
            <a:spAutoFit/>
          </a:bodyPr>
          <a:lstStyle/>
          <a:p>
            <a:pPr marL="12700">
              <a:lnSpc>
                <a:spcPct val="100000"/>
              </a:lnSpc>
              <a:spcBef>
                <a:spcPts val="100"/>
              </a:spcBef>
            </a:pPr>
            <a:r>
              <a:rPr sz="1400" spc="-114" dirty="0">
                <a:solidFill>
                  <a:srgbClr val="FFFF00"/>
                </a:solidFill>
                <a:latin typeface="Roboto"/>
                <a:cs typeface="Roboto"/>
              </a:rPr>
              <a:t>ALD</a:t>
            </a:r>
            <a:r>
              <a:rPr sz="1400" spc="-125" dirty="0">
                <a:solidFill>
                  <a:srgbClr val="FFFF00"/>
                </a:solidFill>
                <a:latin typeface="Roboto"/>
                <a:cs typeface="Roboto"/>
              </a:rPr>
              <a:t>H</a:t>
            </a:r>
            <a:r>
              <a:rPr sz="1400" spc="-30" dirty="0">
                <a:solidFill>
                  <a:srgbClr val="FFFF00"/>
                </a:solidFill>
                <a:latin typeface="Roboto"/>
                <a:cs typeface="Roboto"/>
              </a:rPr>
              <a:t> </a:t>
            </a:r>
            <a:r>
              <a:rPr sz="1400" spc="-170" dirty="0">
                <a:solidFill>
                  <a:srgbClr val="FFFF00"/>
                </a:solidFill>
                <a:latin typeface="Roboto"/>
                <a:cs typeface="Roboto"/>
              </a:rPr>
              <a:t>–</a:t>
            </a:r>
            <a:r>
              <a:rPr sz="1400" spc="-30" dirty="0">
                <a:solidFill>
                  <a:srgbClr val="FFFF00"/>
                </a:solidFill>
                <a:latin typeface="Roboto"/>
                <a:cs typeface="Roboto"/>
              </a:rPr>
              <a:t> </a:t>
            </a:r>
            <a:r>
              <a:rPr sz="1400" spc="-110" dirty="0">
                <a:solidFill>
                  <a:srgbClr val="FFFF00"/>
                </a:solidFill>
                <a:latin typeface="Roboto"/>
                <a:cs typeface="Roboto"/>
              </a:rPr>
              <a:t>NE</a:t>
            </a:r>
            <a:r>
              <a:rPr sz="1400" spc="-95" dirty="0">
                <a:solidFill>
                  <a:srgbClr val="FFFF00"/>
                </a:solidFill>
                <a:latin typeface="Roboto"/>
                <a:cs typeface="Roboto"/>
              </a:rPr>
              <a:t>L</a:t>
            </a:r>
            <a:r>
              <a:rPr sz="1400" spc="-30" dirty="0">
                <a:solidFill>
                  <a:srgbClr val="FFFF00"/>
                </a:solidFill>
                <a:latin typeface="Roboto"/>
                <a:cs typeface="Roboto"/>
              </a:rPr>
              <a:t> </a:t>
            </a:r>
            <a:r>
              <a:rPr sz="1400" spc="-120" dirty="0">
                <a:solidFill>
                  <a:srgbClr val="FFFF00"/>
                </a:solidFill>
                <a:latin typeface="Roboto"/>
                <a:cs typeface="Roboto"/>
              </a:rPr>
              <a:t>SESS</a:t>
            </a:r>
            <a:r>
              <a:rPr sz="1400" spc="-130" dirty="0">
                <a:solidFill>
                  <a:srgbClr val="FFFF00"/>
                </a:solidFill>
                <a:latin typeface="Roboto"/>
                <a:cs typeface="Roboto"/>
              </a:rPr>
              <a:t>O</a:t>
            </a:r>
            <a:r>
              <a:rPr sz="1400" spc="-30" dirty="0">
                <a:solidFill>
                  <a:srgbClr val="FFFF00"/>
                </a:solidFill>
                <a:latin typeface="Roboto"/>
                <a:cs typeface="Roboto"/>
              </a:rPr>
              <a:t> </a:t>
            </a:r>
            <a:r>
              <a:rPr sz="1400" spc="-105" dirty="0">
                <a:solidFill>
                  <a:srgbClr val="FFFF00"/>
                </a:solidFill>
                <a:latin typeface="Roboto"/>
                <a:cs typeface="Roboto"/>
              </a:rPr>
              <a:t>FEMMINIL</a:t>
            </a:r>
            <a:r>
              <a:rPr sz="1400" spc="-95" dirty="0">
                <a:solidFill>
                  <a:srgbClr val="FFFF00"/>
                </a:solidFill>
                <a:latin typeface="Roboto"/>
                <a:cs typeface="Roboto"/>
              </a:rPr>
              <a:t>E</a:t>
            </a:r>
            <a:r>
              <a:rPr sz="1400" spc="-30" dirty="0">
                <a:solidFill>
                  <a:srgbClr val="FFFF00"/>
                </a:solidFill>
                <a:latin typeface="Roboto"/>
                <a:cs typeface="Roboto"/>
              </a:rPr>
              <a:t> </a:t>
            </a:r>
            <a:r>
              <a:rPr sz="1400" spc="-110" dirty="0">
                <a:solidFill>
                  <a:srgbClr val="FFFF00"/>
                </a:solidFill>
                <a:latin typeface="Roboto"/>
                <a:cs typeface="Roboto"/>
              </a:rPr>
              <a:t>RIDOTTA?</a:t>
            </a:r>
            <a:endParaRPr sz="1400" dirty="0">
              <a:latin typeface="Roboto"/>
              <a:cs typeface="Roboto"/>
            </a:endParaRPr>
          </a:p>
        </p:txBody>
      </p:sp>
      <p:sp>
        <p:nvSpPr>
          <p:cNvPr id="27" name="object 27"/>
          <p:cNvSpPr txBox="1"/>
          <p:nvPr/>
        </p:nvSpPr>
        <p:spPr>
          <a:xfrm>
            <a:off x="3505585" y="1522855"/>
            <a:ext cx="4419215" cy="911225"/>
          </a:xfrm>
          <a:prstGeom prst="rect">
            <a:avLst/>
          </a:prstGeom>
        </p:spPr>
        <p:txBody>
          <a:bodyPr vert="horz" wrap="square" lIns="0" tIns="12700" rIns="0" bIns="0" rtlCol="0">
            <a:spAutoFit/>
          </a:bodyPr>
          <a:lstStyle/>
          <a:p>
            <a:pPr marL="170180">
              <a:lnSpc>
                <a:spcPct val="100000"/>
              </a:lnSpc>
              <a:spcBef>
                <a:spcPts val="100"/>
              </a:spcBef>
            </a:pPr>
            <a:r>
              <a:rPr sz="1800" i="1" spc="-180" dirty="0">
                <a:solidFill>
                  <a:srgbClr val="FFC000"/>
                </a:solidFill>
                <a:latin typeface="Roboto Lt"/>
                <a:cs typeface="Roboto Lt"/>
              </a:rPr>
              <a:t>AD</a:t>
            </a:r>
            <a:r>
              <a:rPr sz="1800" i="1" spc="-190" dirty="0">
                <a:solidFill>
                  <a:srgbClr val="FFC000"/>
                </a:solidFill>
                <a:latin typeface="Roboto Lt"/>
                <a:cs typeface="Roboto Lt"/>
              </a:rPr>
              <a:t>H</a:t>
            </a:r>
            <a:r>
              <a:rPr sz="1800" i="1" spc="-45" dirty="0">
                <a:solidFill>
                  <a:srgbClr val="FFC000"/>
                </a:solidFill>
                <a:latin typeface="Roboto Lt"/>
                <a:cs typeface="Roboto Lt"/>
              </a:rPr>
              <a:t> </a:t>
            </a:r>
            <a:r>
              <a:rPr sz="1800" i="1" spc="-245" dirty="0">
                <a:solidFill>
                  <a:srgbClr val="FFC000"/>
                </a:solidFill>
                <a:latin typeface="Roboto Lt"/>
                <a:cs typeface="Roboto Lt"/>
              </a:rPr>
              <a:t>–</a:t>
            </a:r>
            <a:r>
              <a:rPr sz="1800" i="1" spc="-40" dirty="0">
                <a:solidFill>
                  <a:srgbClr val="FFC000"/>
                </a:solidFill>
                <a:latin typeface="Roboto Lt"/>
                <a:cs typeface="Roboto Lt"/>
              </a:rPr>
              <a:t> </a:t>
            </a:r>
            <a:r>
              <a:rPr sz="1800" i="1" spc="-170" dirty="0">
                <a:solidFill>
                  <a:srgbClr val="FFC000"/>
                </a:solidFill>
                <a:latin typeface="Roboto Lt"/>
                <a:cs typeface="Roboto Lt"/>
              </a:rPr>
              <a:t>NE</a:t>
            </a:r>
            <a:r>
              <a:rPr sz="1800" i="1" spc="-145" dirty="0">
                <a:solidFill>
                  <a:srgbClr val="FFC000"/>
                </a:solidFill>
                <a:latin typeface="Roboto Lt"/>
                <a:cs typeface="Roboto Lt"/>
              </a:rPr>
              <a:t>L</a:t>
            </a:r>
            <a:r>
              <a:rPr sz="1800" i="1" spc="-40" dirty="0">
                <a:solidFill>
                  <a:srgbClr val="FFC000"/>
                </a:solidFill>
                <a:latin typeface="Roboto Lt"/>
                <a:cs typeface="Roboto Lt"/>
              </a:rPr>
              <a:t> </a:t>
            </a:r>
            <a:r>
              <a:rPr sz="1800" i="1" spc="-165" dirty="0">
                <a:solidFill>
                  <a:srgbClr val="FFC000"/>
                </a:solidFill>
                <a:latin typeface="Roboto Lt"/>
                <a:cs typeface="Roboto Lt"/>
              </a:rPr>
              <a:t>SESS</a:t>
            </a:r>
            <a:r>
              <a:rPr sz="1800" i="1" spc="-180" dirty="0">
                <a:solidFill>
                  <a:srgbClr val="FFC000"/>
                </a:solidFill>
                <a:latin typeface="Roboto Lt"/>
                <a:cs typeface="Roboto Lt"/>
              </a:rPr>
              <a:t>O</a:t>
            </a:r>
            <a:r>
              <a:rPr sz="1800" i="1" spc="-40" dirty="0">
                <a:solidFill>
                  <a:srgbClr val="FFC000"/>
                </a:solidFill>
                <a:latin typeface="Roboto Lt"/>
                <a:cs typeface="Roboto Lt"/>
              </a:rPr>
              <a:t> </a:t>
            </a:r>
            <a:r>
              <a:rPr sz="1800" i="1" spc="-150" dirty="0">
                <a:solidFill>
                  <a:srgbClr val="FFC000"/>
                </a:solidFill>
                <a:latin typeface="Roboto Lt"/>
                <a:cs typeface="Roboto Lt"/>
              </a:rPr>
              <a:t>FEMMINIL</a:t>
            </a:r>
            <a:r>
              <a:rPr sz="1800" i="1" spc="-140" dirty="0">
                <a:solidFill>
                  <a:srgbClr val="FFC000"/>
                </a:solidFill>
                <a:latin typeface="Roboto Lt"/>
                <a:cs typeface="Roboto Lt"/>
              </a:rPr>
              <a:t>E</a:t>
            </a:r>
            <a:r>
              <a:rPr sz="1800" i="1" spc="-40" dirty="0">
                <a:solidFill>
                  <a:srgbClr val="FFC000"/>
                </a:solidFill>
                <a:latin typeface="Roboto Lt"/>
                <a:cs typeface="Roboto Lt"/>
              </a:rPr>
              <a:t> </a:t>
            </a:r>
            <a:r>
              <a:rPr sz="1800" i="1" spc="-165" dirty="0">
                <a:solidFill>
                  <a:srgbClr val="FFC000"/>
                </a:solidFill>
                <a:latin typeface="Roboto Lt"/>
                <a:cs typeface="Roboto Lt"/>
              </a:rPr>
              <a:t>RIDOTTA</a:t>
            </a:r>
            <a:endParaRPr sz="1800" dirty="0">
              <a:latin typeface="Roboto Lt"/>
              <a:cs typeface="Roboto Lt"/>
            </a:endParaRPr>
          </a:p>
          <a:p>
            <a:pPr marL="525780">
              <a:lnSpc>
                <a:spcPts val="2039"/>
              </a:lnSpc>
              <a:spcBef>
                <a:spcPts val="15"/>
              </a:spcBef>
            </a:pPr>
            <a:r>
              <a:rPr sz="1800" i="1" spc="-160" dirty="0">
                <a:solidFill>
                  <a:srgbClr val="FFC000"/>
                </a:solidFill>
                <a:latin typeface="Roboto Lt"/>
                <a:cs typeface="Roboto Lt"/>
              </a:rPr>
              <a:t>masch</a:t>
            </a:r>
            <a:r>
              <a:rPr sz="1800" i="1" spc="-60" dirty="0">
                <a:solidFill>
                  <a:srgbClr val="FFC000"/>
                </a:solidFill>
                <a:latin typeface="Roboto Lt"/>
                <a:cs typeface="Roboto Lt"/>
              </a:rPr>
              <a:t>i</a:t>
            </a:r>
            <a:r>
              <a:rPr sz="1800" i="1" spc="-40" dirty="0">
                <a:solidFill>
                  <a:srgbClr val="FFC000"/>
                </a:solidFill>
                <a:latin typeface="Roboto Lt"/>
                <a:cs typeface="Roboto Lt"/>
              </a:rPr>
              <a:t> </a:t>
            </a:r>
            <a:r>
              <a:rPr sz="1800" i="1" spc="-120" dirty="0">
                <a:solidFill>
                  <a:srgbClr val="FFC000"/>
                </a:solidFill>
                <a:latin typeface="Roboto Lt"/>
                <a:cs typeface="Roboto Lt"/>
              </a:rPr>
              <a:t>e</a:t>
            </a:r>
            <a:r>
              <a:rPr sz="1800" i="1" spc="-45" dirty="0">
                <a:solidFill>
                  <a:srgbClr val="FFC000"/>
                </a:solidFill>
                <a:latin typeface="Roboto Lt"/>
                <a:cs typeface="Roboto Lt"/>
              </a:rPr>
              <a:t> </a:t>
            </a:r>
            <a:r>
              <a:rPr sz="1800" i="1" spc="-150" dirty="0">
                <a:solidFill>
                  <a:srgbClr val="FFC000"/>
                </a:solidFill>
                <a:latin typeface="Roboto Lt"/>
                <a:cs typeface="Roboto Lt"/>
              </a:rPr>
              <a:t>femmin</a:t>
            </a:r>
            <a:r>
              <a:rPr sz="1800" i="1" spc="-130" dirty="0">
                <a:solidFill>
                  <a:srgbClr val="FFC000"/>
                </a:solidFill>
                <a:latin typeface="Roboto Lt"/>
                <a:cs typeface="Roboto Lt"/>
              </a:rPr>
              <a:t>e</a:t>
            </a:r>
            <a:r>
              <a:rPr sz="1800" i="1" spc="-40" dirty="0">
                <a:solidFill>
                  <a:srgbClr val="FFC000"/>
                </a:solidFill>
                <a:latin typeface="Roboto Lt"/>
                <a:cs typeface="Roboto Lt"/>
              </a:rPr>
              <a:t> </a:t>
            </a:r>
            <a:r>
              <a:rPr sz="1800" i="1" spc="-130" dirty="0">
                <a:solidFill>
                  <a:srgbClr val="FFC000"/>
                </a:solidFill>
                <a:latin typeface="Roboto Lt"/>
                <a:cs typeface="Roboto Lt"/>
              </a:rPr>
              <a:t>&lt;</a:t>
            </a:r>
            <a:r>
              <a:rPr sz="1800" i="1" spc="-45" dirty="0">
                <a:solidFill>
                  <a:srgbClr val="FFC000"/>
                </a:solidFill>
                <a:latin typeface="Roboto Lt"/>
                <a:cs typeface="Roboto Lt"/>
              </a:rPr>
              <a:t> </a:t>
            </a:r>
            <a:r>
              <a:rPr sz="1800" i="1" spc="-175" dirty="0">
                <a:solidFill>
                  <a:srgbClr val="FFC000"/>
                </a:solidFill>
                <a:latin typeface="Roboto Lt"/>
                <a:cs typeface="Roboto Lt"/>
              </a:rPr>
              <a:t>18-2</a:t>
            </a:r>
            <a:r>
              <a:rPr sz="1800" i="1" spc="-180" dirty="0">
                <a:solidFill>
                  <a:srgbClr val="FFC000"/>
                </a:solidFill>
                <a:latin typeface="Roboto Lt"/>
                <a:cs typeface="Roboto Lt"/>
              </a:rPr>
              <a:t>0</a:t>
            </a:r>
            <a:r>
              <a:rPr sz="1800" i="1" spc="-45" dirty="0">
                <a:solidFill>
                  <a:srgbClr val="FFC000"/>
                </a:solidFill>
                <a:latin typeface="Roboto Lt"/>
                <a:cs typeface="Roboto Lt"/>
              </a:rPr>
              <a:t> </a:t>
            </a:r>
            <a:r>
              <a:rPr sz="1800" i="1" spc="-145" dirty="0">
                <a:solidFill>
                  <a:srgbClr val="FFC000"/>
                </a:solidFill>
                <a:latin typeface="Roboto Lt"/>
                <a:cs typeface="Roboto Lt"/>
              </a:rPr>
              <a:t>ann</a:t>
            </a:r>
            <a:r>
              <a:rPr sz="1800" i="1" spc="-60" dirty="0">
                <a:solidFill>
                  <a:srgbClr val="FFC000"/>
                </a:solidFill>
                <a:latin typeface="Roboto Lt"/>
                <a:cs typeface="Roboto Lt"/>
              </a:rPr>
              <a:t>i</a:t>
            </a:r>
            <a:r>
              <a:rPr sz="1800" i="1" spc="-40" dirty="0">
                <a:solidFill>
                  <a:srgbClr val="FFC000"/>
                </a:solidFill>
                <a:latin typeface="Roboto Lt"/>
                <a:cs typeface="Roboto Lt"/>
              </a:rPr>
              <a:t> </a:t>
            </a:r>
            <a:r>
              <a:rPr sz="1800" i="1" spc="-90" dirty="0">
                <a:solidFill>
                  <a:srgbClr val="FFC000"/>
                </a:solidFill>
                <a:latin typeface="Roboto Lt"/>
                <a:cs typeface="Roboto Lt"/>
              </a:rPr>
              <a:t>(ridotta?)</a:t>
            </a:r>
            <a:endParaRPr sz="1800" dirty="0">
              <a:latin typeface="Roboto Lt"/>
              <a:cs typeface="Roboto Lt"/>
            </a:endParaRPr>
          </a:p>
          <a:p>
            <a:pPr marL="12700">
              <a:lnSpc>
                <a:spcPts val="2760"/>
              </a:lnSpc>
            </a:pPr>
            <a:r>
              <a:rPr sz="2400" spc="-175" dirty="0">
                <a:solidFill>
                  <a:srgbClr val="FFFF00"/>
                </a:solidFill>
                <a:latin typeface="Roboto Lt"/>
                <a:cs typeface="Roboto Lt"/>
              </a:rPr>
              <a:t>ACETALDEIDE</a:t>
            </a:r>
            <a:endParaRPr sz="2400" dirty="0">
              <a:latin typeface="Roboto Lt"/>
              <a:cs typeface="Roboto Lt"/>
            </a:endParaRPr>
          </a:p>
        </p:txBody>
      </p:sp>
      <p:grpSp>
        <p:nvGrpSpPr>
          <p:cNvPr id="28" name="object 28"/>
          <p:cNvGrpSpPr/>
          <p:nvPr/>
        </p:nvGrpSpPr>
        <p:grpSpPr>
          <a:xfrm>
            <a:off x="0" y="0"/>
            <a:ext cx="9144000" cy="3593465"/>
            <a:chOff x="0" y="0"/>
            <a:chExt cx="9144000" cy="3593465"/>
          </a:xfrm>
        </p:grpSpPr>
        <p:sp>
          <p:nvSpPr>
            <p:cNvPr id="29" name="object 29"/>
            <p:cNvSpPr/>
            <p:nvPr/>
          </p:nvSpPr>
          <p:spPr>
            <a:xfrm>
              <a:off x="4985131" y="3055164"/>
              <a:ext cx="480059" cy="533400"/>
            </a:xfrm>
            <a:custGeom>
              <a:avLst/>
              <a:gdLst/>
              <a:ahLst/>
              <a:cxnLst/>
              <a:rect l="l" t="t" r="r" b="b"/>
              <a:pathLst>
                <a:path w="480060" h="533400">
                  <a:moveTo>
                    <a:pt x="403845" y="355601"/>
                  </a:moveTo>
                  <a:lnTo>
                    <a:pt x="251447" y="355601"/>
                  </a:lnTo>
                  <a:lnTo>
                    <a:pt x="238304" y="293857"/>
                  </a:lnTo>
                  <a:lnTo>
                    <a:pt x="221680" y="236781"/>
                  </a:lnTo>
                  <a:lnTo>
                    <a:pt x="201882" y="184806"/>
                  </a:lnTo>
                  <a:lnTo>
                    <a:pt x="179213" y="138362"/>
                  </a:lnTo>
                  <a:lnTo>
                    <a:pt x="153979" y="97881"/>
                  </a:lnTo>
                  <a:lnTo>
                    <a:pt x="126485" y="63793"/>
                  </a:lnTo>
                  <a:lnTo>
                    <a:pt x="97035" y="36530"/>
                  </a:lnTo>
                  <a:lnTo>
                    <a:pt x="33488" y="4202"/>
                  </a:lnTo>
                  <a:lnTo>
                    <a:pt x="0" y="0"/>
                  </a:lnTo>
                  <a:lnTo>
                    <a:pt x="152397" y="0"/>
                  </a:lnTo>
                  <a:lnTo>
                    <a:pt x="218332" y="16523"/>
                  </a:lnTo>
                  <a:lnTo>
                    <a:pt x="278883" y="63793"/>
                  </a:lnTo>
                  <a:lnTo>
                    <a:pt x="306377" y="97881"/>
                  </a:lnTo>
                  <a:lnTo>
                    <a:pt x="331611" y="138362"/>
                  </a:lnTo>
                  <a:lnTo>
                    <a:pt x="354279" y="184806"/>
                  </a:lnTo>
                  <a:lnTo>
                    <a:pt x="374078" y="236781"/>
                  </a:lnTo>
                  <a:lnTo>
                    <a:pt x="390701" y="293857"/>
                  </a:lnTo>
                  <a:lnTo>
                    <a:pt x="403845" y="355601"/>
                  </a:lnTo>
                  <a:close/>
                </a:path>
                <a:path w="480060" h="533400">
                  <a:moveTo>
                    <a:pt x="342899" y="533400"/>
                  </a:moveTo>
                  <a:lnTo>
                    <a:pt x="175246" y="355601"/>
                  </a:lnTo>
                  <a:lnTo>
                    <a:pt x="480046" y="355601"/>
                  </a:lnTo>
                  <a:lnTo>
                    <a:pt x="342899" y="533400"/>
                  </a:lnTo>
                  <a:close/>
                </a:path>
              </a:pathLst>
            </a:custGeom>
            <a:solidFill>
              <a:srgbClr val="FFAB40"/>
            </a:solidFill>
          </p:spPr>
          <p:txBody>
            <a:bodyPr wrap="square" lIns="0" tIns="0" rIns="0" bIns="0" rtlCol="0"/>
            <a:lstStyle/>
            <a:p>
              <a:endParaRPr/>
            </a:p>
          </p:txBody>
        </p:sp>
        <p:sp>
          <p:nvSpPr>
            <p:cNvPr id="30" name="object 30"/>
            <p:cNvSpPr/>
            <p:nvPr/>
          </p:nvSpPr>
          <p:spPr>
            <a:xfrm>
              <a:off x="4718430" y="3055285"/>
              <a:ext cx="342900" cy="533400"/>
            </a:xfrm>
            <a:custGeom>
              <a:avLst/>
              <a:gdLst/>
              <a:ahLst/>
              <a:cxnLst/>
              <a:rect l="l" t="t" r="r" b="b"/>
              <a:pathLst>
                <a:path w="342900" h="533400">
                  <a:moveTo>
                    <a:pt x="152397" y="533280"/>
                  </a:moveTo>
                  <a:lnTo>
                    <a:pt x="0" y="533280"/>
                  </a:lnTo>
                  <a:lnTo>
                    <a:pt x="1457" y="477562"/>
                  </a:lnTo>
                  <a:lnTo>
                    <a:pt x="5762" y="422972"/>
                  </a:lnTo>
                  <a:lnTo>
                    <a:pt x="12815" y="369906"/>
                  </a:lnTo>
                  <a:lnTo>
                    <a:pt x="22519" y="318758"/>
                  </a:lnTo>
                  <a:lnTo>
                    <a:pt x="34773" y="269922"/>
                  </a:lnTo>
                  <a:lnTo>
                    <a:pt x="49479" y="223795"/>
                  </a:lnTo>
                  <a:lnTo>
                    <a:pt x="66538" y="180770"/>
                  </a:lnTo>
                  <a:lnTo>
                    <a:pt x="85849" y="141243"/>
                  </a:lnTo>
                  <a:lnTo>
                    <a:pt x="107315" y="105609"/>
                  </a:lnTo>
                  <a:lnTo>
                    <a:pt x="142609" y="61127"/>
                  </a:lnTo>
                  <a:lnTo>
                    <a:pt x="180469" y="28525"/>
                  </a:lnTo>
                  <a:lnTo>
                    <a:pt x="220163" y="8062"/>
                  </a:lnTo>
                  <a:lnTo>
                    <a:pt x="260955" y="0"/>
                  </a:lnTo>
                  <a:lnTo>
                    <a:pt x="302112" y="4596"/>
                  </a:lnTo>
                  <a:lnTo>
                    <a:pt x="342899" y="22114"/>
                  </a:lnTo>
                  <a:lnTo>
                    <a:pt x="315406" y="41824"/>
                  </a:lnTo>
                  <a:lnTo>
                    <a:pt x="289541" y="66998"/>
                  </a:lnTo>
                  <a:lnTo>
                    <a:pt x="265449" y="97244"/>
                  </a:lnTo>
                  <a:lnTo>
                    <a:pt x="243274" y="132172"/>
                  </a:lnTo>
                  <a:lnTo>
                    <a:pt x="223164" y="171391"/>
                  </a:lnTo>
                  <a:lnTo>
                    <a:pt x="205262" y="214511"/>
                  </a:lnTo>
                  <a:lnTo>
                    <a:pt x="189715" y="261141"/>
                  </a:lnTo>
                  <a:lnTo>
                    <a:pt x="176669" y="310891"/>
                  </a:lnTo>
                  <a:lnTo>
                    <a:pt x="166268" y="363371"/>
                  </a:lnTo>
                  <a:lnTo>
                    <a:pt x="158659" y="418189"/>
                  </a:lnTo>
                  <a:lnTo>
                    <a:pt x="153987" y="474955"/>
                  </a:lnTo>
                  <a:lnTo>
                    <a:pt x="152397" y="533280"/>
                  </a:lnTo>
                  <a:close/>
                </a:path>
              </a:pathLst>
            </a:custGeom>
            <a:solidFill>
              <a:srgbClr val="CB8833"/>
            </a:solidFill>
          </p:spPr>
          <p:txBody>
            <a:bodyPr wrap="square" lIns="0" tIns="0" rIns="0" bIns="0" rtlCol="0"/>
            <a:lstStyle/>
            <a:p>
              <a:endParaRPr/>
            </a:p>
          </p:txBody>
        </p:sp>
        <p:sp>
          <p:nvSpPr>
            <p:cNvPr id="31" name="object 31"/>
            <p:cNvSpPr/>
            <p:nvPr/>
          </p:nvSpPr>
          <p:spPr>
            <a:xfrm>
              <a:off x="4718430" y="3055164"/>
              <a:ext cx="746760" cy="533400"/>
            </a:xfrm>
            <a:custGeom>
              <a:avLst/>
              <a:gdLst/>
              <a:ahLst/>
              <a:cxnLst/>
              <a:rect l="l" t="t" r="r" b="b"/>
              <a:pathLst>
                <a:path w="746760" h="533400">
                  <a:moveTo>
                    <a:pt x="342899" y="22234"/>
                  </a:moveTo>
                  <a:lnTo>
                    <a:pt x="315406" y="41944"/>
                  </a:lnTo>
                  <a:lnTo>
                    <a:pt x="289541" y="67118"/>
                  </a:lnTo>
                  <a:lnTo>
                    <a:pt x="265449" y="97364"/>
                  </a:lnTo>
                  <a:lnTo>
                    <a:pt x="243274" y="132292"/>
                  </a:lnTo>
                  <a:lnTo>
                    <a:pt x="223164" y="171511"/>
                  </a:lnTo>
                  <a:lnTo>
                    <a:pt x="205262" y="214631"/>
                  </a:lnTo>
                  <a:lnTo>
                    <a:pt x="189715" y="261261"/>
                  </a:lnTo>
                  <a:lnTo>
                    <a:pt x="176669" y="311012"/>
                  </a:lnTo>
                  <a:lnTo>
                    <a:pt x="166268" y="363491"/>
                  </a:lnTo>
                  <a:lnTo>
                    <a:pt x="158659" y="418309"/>
                  </a:lnTo>
                  <a:lnTo>
                    <a:pt x="153987" y="475076"/>
                  </a:lnTo>
                  <a:lnTo>
                    <a:pt x="152397" y="533400"/>
                  </a:lnTo>
                  <a:lnTo>
                    <a:pt x="0" y="533400"/>
                  </a:lnTo>
                  <a:lnTo>
                    <a:pt x="1794" y="471194"/>
                  </a:lnTo>
                  <a:lnTo>
                    <a:pt x="7043" y="411096"/>
                  </a:lnTo>
                  <a:lnTo>
                    <a:pt x="15548" y="353506"/>
                  </a:lnTo>
                  <a:lnTo>
                    <a:pt x="27107" y="298824"/>
                  </a:lnTo>
                  <a:lnTo>
                    <a:pt x="41522" y="247450"/>
                  </a:lnTo>
                  <a:lnTo>
                    <a:pt x="58591" y="199785"/>
                  </a:lnTo>
                  <a:lnTo>
                    <a:pt x="78114" y="156229"/>
                  </a:lnTo>
                  <a:lnTo>
                    <a:pt x="99892" y="117182"/>
                  </a:lnTo>
                  <a:lnTo>
                    <a:pt x="123725" y="83044"/>
                  </a:lnTo>
                  <a:lnTo>
                    <a:pt x="149412" y="54215"/>
                  </a:lnTo>
                  <a:lnTo>
                    <a:pt x="205548" y="14087"/>
                  </a:lnTo>
                  <a:lnTo>
                    <a:pt x="266700" y="0"/>
                  </a:lnTo>
                  <a:lnTo>
                    <a:pt x="419098" y="0"/>
                  </a:lnTo>
                  <a:lnTo>
                    <a:pt x="485033" y="16523"/>
                  </a:lnTo>
                  <a:lnTo>
                    <a:pt x="545583" y="63793"/>
                  </a:lnTo>
                  <a:lnTo>
                    <a:pt x="573078" y="97881"/>
                  </a:lnTo>
                  <a:lnTo>
                    <a:pt x="598311" y="138362"/>
                  </a:lnTo>
                  <a:lnTo>
                    <a:pt x="620980" y="184806"/>
                  </a:lnTo>
                  <a:lnTo>
                    <a:pt x="640778" y="236781"/>
                  </a:lnTo>
                  <a:lnTo>
                    <a:pt x="657402" y="293857"/>
                  </a:lnTo>
                  <a:lnTo>
                    <a:pt x="670545" y="355601"/>
                  </a:lnTo>
                  <a:lnTo>
                    <a:pt x="746747" y="355601"/>
                  </a:lnTo>
                  <a:lnTo>
                    <a:pt x="609599" y="533400"/>
                  </a:lnTo>
                  <a:lnTo>
                    <a:pt x="441946" y="355601"/>
                  </a:lnTo>
                  <a:lnTo>
                    <a:pt x="518148" y="355601"/>
                  </a:lnTo>
                  <a:lnTo>
                    <a:pt x="505004" y="293857"/>
                  </a:lnTo>
                  <a:lnTo>
                    <a:pt x="488381" y="236781"/>
                  </a:lnTo>
                  <a:lnTo>
                    <a:pt x="468582" y="184806"/>
                  </a:lnTo>
                  <a:lnTo>
                    <a:pt x="445914" y="138362"/>
                  </a:lnTo>
                  <a:lnTo>
                    <a:pt x="420680" y="97881"/>
                  </a:lnTo>
                  <a:lnTo>
                    <a:pt x="393186" y="63793"/>
                  </a:lnTo>
                  <a:lnTo>
                    <a:pt x="363736" y="36530"/>
                  </a:lnTo>
                  <a:lnTo>
                    <a:pt x="300188" y="4202"/>
                  </a:lnTo>
                  <a:lnTo>
                    <a:pt x="266700" y="0"/>
                  </a:lnTo>
                </a:path>
              </a:pathLst>
            </a:custGeom>
            <a:ln w="9524">
              <a:solidFill>
                <a:srgbClr val="000000"/>
              </a:solidFill>
            </a:ln>
          </p:spPr>
          <p:txBody>
            <a:bodyPr wrap="square" lIns="0" tIns="0" rIns="0" bIns="0" rtlCol="0"/>
            <a:lstStyle/>
            <a:p>
              <a:endParaRPr/>
            </a:p>
          </p:txBody>
        </p:sp>
        <p:pic>
          <p:nvPicPr>
            <p:cNvPr id="32" name="object 32"/>
            <p:cNvPicPr/>
            <p:nvPr/>
          </p:nvPicPr>
          <p:blipFill>
            <a:blip r:embed="rId4" cstate="print"/>
            <a:stretch>
              <a:fillRect/>
            </a:stretch>
          </p:blipFill>
          <p:spPr>
            <a:xfrm>
              <a:off x="0" y="0"/>
              <a:ext cx="9143996" cy="1012323"/>
            </a:xfrm>
            <a:prstGeom prst="rect">
              <a:avLst/>
            </a:prstGeom>
          </p:spPr>
        </p:pic>
      </p:grpSp>
      <p:sp>
        <p:nvSpPr>
          <p:cNvPr id="33" name="object 33"/>
          <p:cNvSpPr txBox="1"/>
          <p:nvPr/>
        </p:nvSpPr>
        <p:spPr>
          <a:xfrm>
            <a:off x="132325" y="65913"/>
            <a:ext cx="42328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9143996" cy="1012323"/>
          </a:xfrm>
          <a:prstGeom prst="rect">
            <a:avLst/>
          </a:prstGeom>
        </p:spPr>
      </p:pic>
      <p:sp>
        <p:nvSpPr>
          <p:cNvPr id="3" name="object 3"/>
          <p:cNvSpPr txBox="1"/>
          <p:nvPr/>
        </p:nvSpPr>
        <p:spPr>
          <a:xfrm>
            <a:off x="132324" y="65913"/>
            <a:ext cx="5735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pic>
        <p:nvPicPr>
          <p:cNvPr id="4" name="object 4"/>
          <p:cNvPicPr/>
          <p:nvPr/>
        </p:nvPicPr>
        <p:blipFill>
          <a:blip r:embed="rId3" cstate="print"/>
          <a:stretch>
            <a:fillRect/>
          </a:stretch>
        </p:blipFill>
        <p:spPr>
          <a:xfrm>
            <a:off x="1694561" y="4508287"/>
            <a:ext cx="5476996" cy="2222241"/>
          </a:xfrm>
          <a:prstGeom prst="rect">
            <a:avLst/>
          </a:prstGeom>
        </p:spPr>
      </p:pic>
      <p:sp>
        <p:nvSpPr>
          <p:cNvPr id="5" name="object 5"/>
          <p:cNvSpPr txBox="1">
            <a:spLocks noGrp="1"/>
          </p:cNvSpPr>
          <p:nvPr>
            <p:ph type="title"/>
          </p:nvPr>
        </p:nvSpPr>
        <p:spPr>
          <a:xfrm>
            <a:off x="1113375" y="1239780"/>
            <a:ext cx="7108825" cy="737870"/>
          </a:xfrm>
          <a:prstGeom prst="rect">
            <a:avLst/>
          </a:prstGeom>
        </p:spPr>
        <p:txBody>
          <a:bodyPr vert="horz" wrap="square" lIns="0" tIns="67945" rIns="0" bIns="0" rtlCol="0">
            <a:spAutoFit/>
          </a:bodyPr>
          <a:lstStyle/>
          <a:p>
            <a:pPr marL="12700" marR="5080">
              <a:lnSpc>
                <a:spcPct val="79900"/>
              </a:lnSpc>
              <a:spcBef>
                <a:spcPts val="535"/>
              </a:spcBef>
            </a:pPr>
            <a:r>
              <a:rPr sz="1800" spc="5" dirty="0">
                <a:solidFill>
                  <a:srgbClr val="000000"/>
                </a:solidFill>
              </a:rPr>
              <a:t>IERI:</a:t>
            </a:r>
            <a:r>
              <a:rPr sz="1800" spc="10" dirty="0">
                <a:solidFill>
                  <a:srgbClr val="000000"/>
                </a:solidFill>
              </a:rPr>
              <a:t> </a:t>
            </a:r>
            <a:r>
              <a:rPr sz="1800" b="0" spc="-30" dirty="0">
                <a:solidFill>
                  <a:srgbClr val="000000"/>
                </a:solidFill>
                <a:latin typeface="Roboto Lt"/>
                <a:cs typeface="Roboto Lt"/>
              </a:rPr>
              <a:t>i </a:t>
            </a:r>
            <a:r>
              <a:rPr sz="1800" b="0" spc="-95" dirty="0">
                <a:solidFill>
                  <a:srgbClr val="000000"/>
                </a:solidFill>
                <a:latin typeface="Roboto Lt"/>
                <a:cs typeface="Roboto Lt"/>
              </a:rPr>
              <a:t>nostri</a:t>
            </a:r>
            <a:r>
              <a:rPr sz="1800" b="0" spc="-35" dirty="0">
                <a:solidFill>
                  <a:srgbClr val="000000"/>
                </a:solidFill>
                <a:latin typeface="Roboto Lt"/>
                <a:cs typeface="Roboto Lt"/>
              </a:rPr>
              <a:t> </a:t>
            </a:r>
            <a:r>
              <a:rPr sz="1800" b="0" spc="-100" dirty="0">
                <a:solidFill>
                  <a:srgbClr val="000000"/>
                </a:solidFill>
                <a:latin typeface="Roboto Lt"/>
                <a:cs typeface="Roboto Lt"/>
              </a:rPr>
              <a:t>antenati</a:t>
            </a:r>
            <a:r>
              <a:rPr sz="1800" b="0" spc="-30" dirty="0">
                <a:solidFill>
                  <a:srgbClr val="000000"/>
                </a:solidFill>
                <a:latin typeface="Roboto Lt"/>
                <a:cs typeface="Roboto Lt"/>
              </a:rPr>
              <a:t> </a:t>
            </a:r>
            <a:r>
              <a:rPr sz="1800" b="0" spc="-114" dirty="0">
                <a:solidFill>
                  <a:srgbClr val="000000"/>
                </a:solidFill>
                <a:latin typeface="Roboto Lt"/>
                <a:cs typeface="Roboto Lt"/>
              </a:rPr>
              <a:t>erano</a:t>
            </a:r>
            <a:r>
              <a:rPr sz="1800" b="0" spc="-35" dirty="0">
                <a:solidFill>
                  <a:srgbClr val="000000"/>
                </a:solidFill>
                <a:latin typeface="Roboto Lt"/>
                <a:cs typeface="Roboto Lt"/>
              </a:rPr>
              <a:t> </a:t>
            </a:r>
            <a:r>
              <a:rPr sz="1800" b="0" spc="-95" dirty="0">
                <a:solidFill>
                  <a:srgbClr val="000000"/>
                </a:solidFill>
                <a:latin typeface="Roboto Lt"/>
                <a:cs typeface="Roboto Lt"/>
              </a:rPr>
              <a:t>cacciatori</a:t>
            </a:r>
            <a:r>
              <a:rPr sz="1800" b="0" spc="-30" dirty="0">
                <a:solidFill>
                  <a:srgbClr val="000000"/>
                </a:solidFill>
                <a:latin typeface="Roboto Lt"/>
                <a:cs typeface="Roboto Lt"/>
              </a:rPr>
              <a:t> </a:t>
            </a:r>
            <a:r>
              <a:rPr sz="1800" b="0" spc="-105" dirty="0">
                <a:solidFill>
                  <a:srgbClr val="000000"/>
                </a:solidFill>
                <a:latin typeface="Roboto Lt"/>
                <a:cs typeface="Roboto Lt"/>
              </a:rPr>
              <a:t>e</a:t>
            </a:r>
            <a:r>
              <a:rPr sz="1800" b="0" spc="-35" dirty="0">
                <a:solidFill>
                  <a:srgbClr val="000000"/>
                </a:solidFill>
                <a:latin typeface="Roboto Lt"/>
                <a:cs typeface="Roboto Lt"/>
              </a:rPr>
              <a:t> </a:t>
            </a:r>
            <a:r>
              <a:rPr sz="1800" b="0" spc="-85" dirty="0">
                <a:solidFill>
                  <a:srgbClr val="000000"/>
                </a:solidFill>
                <a:latin typeface="Roboto Lt"/>
                <a:cs typeface="Roboto Lt"/>
              </a:rPr>
              <a:t>raccoglitori,</a:t>
            </a:r>
            <a:r>
              <a:rPr sz="1800" b="0" spc="-30" dirty="0">
                <a:solidFill>
                  <a:srgbClr val="000000"/>
                </a:solidFill>
                <a:latin typeface="Roboto Lt"/>
                <a:cs typeface="Roboto Lt"/>
              </a:rPr>
              <a:t> </a:t>
            </a:r>
            <a:r>
              <a:rPr sz="1800" b="0" spc="-125" dirty="0">
                <a:solidFill>
                  <a:srgbClr val="000000"/>
                </a:solidFill>
                <a:latin typeface="Roboto Lt"/>
                <a:cs typeface="Roboto Lt"/>
              </a:rPr>
              <a:t>dovevano</a:t>
            </a:r>
            <a:r>
              <a:rPr sz="1800" b="0" spc="-35" dirty="0">
                <a:solidFill>
                  <a:srgbClr val="000000"/>
                </a:solidFill>
                <a:latin typeface="Roboto Lt"/>
                <a:cs typeface="Roboto Lt"/>
              </a:rPr>
              <a:t> </a:t>
            </a:r>
            <a:r>
              <a:rPr sz="1800" b="0" spc="-100" dirty="0">
                <a:solidFill>
                  <a:srgbClr val="000000"/>
                </a:solidFill>
                <a:latin typeface="Roboto Lt"/>
                <a:cs typeface="Roboto Lt"/>
              </a:rPr>
              <a:t>percorrere</a:t>
            </a:r>
            <a:r>
              <a:rPr sz="1800" b="0" spc="-30" dirty="0">
                <a:solidFill>
                  <a:srgbClr val="000000"/>
                </a:solidFill>
                <a:latin typeface="Roboto Lt"/>
                <a:cs typeface="Roboto Lt"/>
              </a:rPr>
              <a:t> </a:t>
            </a:r>
            <a:r>
              <a:rPr sz="1800" b="0" spc="-120" dirty="0">
                <a:solidFill>
                  <a:srgbClr val="000000"/>
                </a:solidFill>
                <a:latin typeface="Roboto Lt"/>
                <a:cs typeface="Roboto Lt"/>
              </a:rPr>
              <a:t>lunghe </a:t>
            </a:r>
            <a:r>
              <a:rPr sz="1800" b="0" spc="-425" dirty="0">
                <a:solidFill>
                  <a:srgbClr val="000000"/>
                </a:solidFill>
                <a:latin typeface="Roboto Lt"/>
                <a:cs typeface="Roboto Lt"/>
              </a:rPr>
              <a:t> </a:t>
            </a:r>
            <a:r>
              <a:rPr sz="1800" b="0" spc="-105" dirty="0">
                <a:solidFill>
                  <a:srgbClr val="000000"/>
                </a:solidFill>
                <a:latin typeface="Roboto Lt"/>
                <a:cs typeface="Roboto Lt"/>
              </a:rPr>
              <a:t>distanze</a:t>
            </a:r>
            <a:r>
              <a:rPr sz="1800" b="0" spc="-40" dirty="0">
                <a:solidFill>
                  <a:srgbClr val="000000"/>
                </a:solidFill>
                <a:latin typeface="Roboto Lt"/>
                <a:cs typeface="Roboto Lt"/>
              </a:rPr>
              <a:t> </a:t>
            </a:r>
            <a:r>
              <a:rPr sz="1800" b="0" spc="-105" dirty="0">
                <a:solidFill>
                  <a:srgbClr val="000000"/>
                </a:solidFill>
                <a:latin typeface="Roboto Lt"/>
                <a:cs typeface="Roboto Lt"/>
              </a:rPr>
              <a:t>per</a:t>
            </a:r>
            <a:r>
              <a:rPr sz="1800" b="0" spc="-40" dirty="0">
                <a:solidFill>
                  <a:srgbClr val="000000"/>
                </a:solidFill>
                <a:latin typeface="Roboto Lt"/>
                <a:cs typeface="Roboto Lt"/>
              </a:rPr>
              <a:t> </a:t>
            </a:r>
            <a:r>
              <a:rPr sz="1800" b="0" spc="-105" dirty="0">
                <a:solidFill>
                  <a:srgbClr val="000000"/>
                </a:solidFill>
                <a:latin typeface="Roboto Lt"/>
                <a:cs typeface="Roboto Lt"/>
              </a:rPr>
              <a:t>procurarsi</a:t>
            </a:r>
            <a:r>
              <a:rPr sz="1800" b="0" spc="-40" dirty="0">
                <a:solidFill>
                  <a:srgbClr val="000000"/>
                </a:solidFill>
                <a:latin typeface="Roboto Lt"/>
                <a:cs typeface="Roboto Lt"/>
              </a:rPr>
              <a:t> </a:t>
            </a:r>
            <a:r>
              <a:rPr sz="1800" b="0" spc="-35" dirty="0">
                <a:solidFill>
                  <a:srgbClr val="000000"/>
                </a:solidFill>
                <a:latin typeface="Roboto Lt"/>
                <a:cs typeface="Roboto Lt"/>
              </a:rPr>
              <a:t>il</a:t>
            </a:r>
            <a:r>
              <a:rPr sz="1800" b="0" spc="-40" dirty="0">
                <a:solidFill>
                  <a:srgbClr val="000000"/>
                </a:solidFill>
                <a:latin typeface="Roboto Lt"/>
                <a:cs typeface="Roboto Lt"/>
              </a:rPr>
              <a:t> </a:t>
            </a:r>
            <a:r>
              <a:rPr sz="1800" b="0" spc="-100" dirty="0">
                <a:solidFill>
                  <a:srgbClr val="000000"/>
                </a:solidFill>
                <a:latin typeface="Roboto Lt"/>
                <a:cs typeface="Roboto Lt"/>
              </a:rPr>
              <a:t>cibo</a:t>
            </a:r>
            <a:r>
              <a:rPr sz="1800" b="0" spc="-40" dirty="0">
                <a:solidFill>
                  <a:srgbClr val="000000"/>
                </a:solidFill>
                <a:latin typeface="Roboto Lt"/>
                <a:cs typeface="Roboto Lt"/>
              </a:rPr>
              <a:t> </a:t>
            </a:r>
            <a:r>
              <a:rPr sz="1800" b="0" spc="-95" dirty="0">
                <a:solidFill>
                  <a:srgbClr val="000000"/>
                </a:solidFill>
                <a:latin typeface="Roboto Lt"/>
                <a:cs typeface="Roboto Lt"/>
              </a:rPr>
              <a:t>(scarso)</a:t>
            </a:r>
            <a:r>
              <a:rPr sz="1800" b="0" spc="-35" dirty="0">
                <a:solidFill>
                  <a:srgbClr val="000000"/>
                </a:solidFill>
                <a:latin typeface="Roboto Lt"/>
                <a:cs typeface="Roboto Lt"/>
              </a:rPr>
              <a:t> </a:t>
            </a:r>
            <a:r>
              <a:rPr sz="1800" b="0" spc="-105" dirty="0">
                <a:solidFill>
                  <a:srgbClr val="000000"/>
                </a:solidFill>
                <a:latin typeface="Roboto Lt"/>
                <a:cs typeface="Roboto Lt"/>
              </a:rPr>
              <a:t>e</a:t>
            </a:r>
            <a:r>
              <a:rPr sz="1800" b="0" spc="-40" dirty="0">
                <a:solidFill>
                  <a:srgbClr val="000000"/>
                </a:solidFill>
                <a:latin typeface="Roboto Lt"/>
                <a:cs typeface="Roboto Lt"/>
              </a:rPr>
              <a:t> </a:t>
            </a:r>
            <a:r>
              <a:rPr sz="1800" b="0" spc="-120" dirty="0">
                <a:solidFill>
                  <a:srgbClr val="000000"/>
                </a:solidFill>
                <a:latin typeface="Roboto Lt"/>
                <a:cs typeface="Roboto Lt"/>
              </a:rPr>
              <a:t>spesso</a:t>
            </a:r>
            <a:r>
              <a:rPr sz="1800" b="0" spc="-40" dirty="0">
                <a:solidFill>
                  <a:srgbClr val="000000"/>
                </a:solidFill>
                <a:latin typeface="Roboto Lt"/>
                <a:cs typeface="Roboto Lt"/>
              </a:rPr>
              <a:t> </a:t>
            </a:r>
            <a:r>
              <a:rPr sz="1800" b="0" spc="-114" dirty="0">
                <a:solidFill>
                  <a:srgbClr val="000000"/>
                </a:solidFill>
                <a:latin typeface="Roboto Lt"/>
                <a:cs typeface="Roboto Lt"/>
              </a:rPr>
              <a:t>erano</a:t>
            </a:r>
            <a:r>
              <a:rPr sz="1800" b="0" spc="-40" dirty="0">
                <a:solidFill>
                  <a:srgbClr val="000000"/>
                </a:solidFill>
                <a:latin typeface="Roboto Lt"/>
                <a:cs typeface="Roboto Lt"/>
              </a:rPr>
              <a:t> </a:t>
            </a:r>
            <a:r>
              <a:rPr sz="1800" b="0" spc="-125" dirty="0">
                <a:solidFill>
                  <a:srgbClr val="000000"/>
                </a:solidFill>
                <a:latin typeface="Roboto Lt"/>
                <a:cs typeface="Roboto Lt"/>
              </a:rPr>
              <a:t>anche</a:t>
            </a:r>
            <a:r>
              <a:rPr sz="1800" b="0" spc="-40" dirty="0">
                <a:solidFill>
                  <a:srgbClr val="000000"/>
                </a:solidFill>
                <a:latin typeface="Roboto Lt"/>
                <a:cs typeface="Roboto Lt"/>
              </a:rPr>
              <a:t> </a:t>
            </a:r>
            <a:r>
              <a:rPr sz="1800" b="0" spc="-85" dirty="0">
                <a:solidFill>
                  <a:srgbClr val="000000"/>
                </a:solidFill>
                <a:latin typeface="Roboto Lt"/>
                <a:cs typeface="Roboto Lt"/>
              </a:rPr>
              <a:t>costretti</a:t>
            </a:r>
            <a:r>
              <a:rPr sz="1800" b="0" spc="-40" dirty="0">
                <a:solidFill>
                  <a:srgbClr val="000000"/>
                </a:solidFill>
                <a:latin typeface="Roboto Lt"/>
                <a:cs typeface="Roboto Lt"/>
              </a:rPr>
              <a:t> </a:t>
            </a:r>
            <a:r>
              <a:rPr sz="1800" b="0" spc="-125" dirty="0">
                <a:solidFill>
                  <a:srgbClr val="000000"/>
                </a:solidFill>
                <a:latin typeface="Roboto Lt"/>
                <a:cs typeface="Roboto Lt"/>
              </a:rPr>
              <a:t>a</a:t>
            </a:r>
            <a:r>
              <a:rPr sz="1800" b="0" spc="-40" dirty="0">
                <a:solidFill>
                  <a:srgbClr val="000000"/>
                </a:solidFill>
                <a:latin typeface="Roboto Lt"/>
                <a:cs typeface="Roboto Lt"/>
              </a:rPr>
              <a:t> </a:t>
            </a:r>
            <a:r>
              <a:rPr sz="1800" b="0" spc="-80" dirty="0">
                <a:solidFill>
                  <a:srgbClr val="000000"/>
                </a:solidFill>
                <a:latin typeface="Roboto Lt"/>
                <a:cs typeface="Roboto Lt"/>
              </a:rPr>
              <a:t>farlo</a:t>
            </a:r>
            <a:r>
              <a:rPr sz="1800" b="0" spc="-40" dirty="0">
                <a:solidFill>
                  <a:srgbClr val="000000"/>
                </a:solidFill>
                <a:latin typeface="Roboto Lt"/>
                <a:cs typeface="Roboto Lt"/>
              </a:rPr>
              <a:t> </a:t>
            </a:r>
            <a:r>
              <a:rPr sz="1800" b="0" spc="-85" dirty="0">
                <a:solidFill>
                  <a:srgbClr val="000000"/>
                </a:solidFill>
                <a:latin typeface="Roboto Lt"/>
                <a:cs typeface="Roboto Lt"/>
              </a:rPr>
              <a:t>di </a:t>
            </a:r>
            <a:r>
              <a:rPr sz="1800" b="0" spc="-80" dirty="0">
                <a:solidFill>
                  <a:srgbClr val="000000"/>
                </a:solidFill>
                <a:latin typeface="Roboto Lt"/>
                <a:cs typeface="Roboto Lt"/>
              </a:rPr>
              <a:t> </a:t>
            </a:r>
            <a:r>
              <a:rPr sz="1800" b="0" spc="-110" dirty="0">
                <a:solidFill>
                  <a:srgbClr val="000000"/>
                </a:solidFill>
                <a:latin typeface="Roboto Lt"/>
                <a:cs typeface="Roboto Lt"/>
              </a:rPr>
              <a:t>cors</a:t>
            </a:r>
            <a:r>
              <a:rPr sz="1800" b="0" spc="-120" dirty="0">
                <a:solidFill>
                  <a:srgbClr val="000000"/>
                </a:solidFill>
                <a:latin typeface="Roboto Lt"/>
                <a:cs typeface="Roboto Lt"/>
              </a:rPr>
              <a:t>a</a:t>
            </a:r>
            <a:r>
              <a:rPr sz="1800" b="0" spc="-40" dirty="0">
                <a:solidFill>
                  <a:srgbClr val="000000"/>
                </a:solidFill>
                <a:latin typeface="Roboto Lt"/>
                <a:cs typeface="Roboto Lt"/>
              </a:rPr>
              <a:t> </a:t>
            </a:r>
            <a:r>
              <a:rPr sz="1800" b="0" spc="-120" dirty="0">
                <a:solidFill>
                  <a:srgbClr val="000000"/>
                </a:solidFill>
                <a:latin typeface="Roboto Lt"/>
                <a:cs typeface="Roboto Lt"/>
              </a:rPr>
              <a:t>pe</a:t>
            </a:r>
            <a:r>
              <a:rPr sz="1800" b="0" spc="-75" dirty="0">
                <a:solidFill>
                  <a:srgbClr val="000000"/>
                </a:solidFill>
                <a:latin typeface="Roboto Lt"/>
                <a:cs typeface="Roboto Lt"/>
              </a:rPr>
              <a:t>r</a:t>
            </a:r>
            <a:r>
              <a:rPr sz="1800" b="0" spc="-40" dirty="0">
                <a:solidFill>
                  <a:srgbClr val="000000"/>
                </a:solidFill>
                <a:latin typeface="Roboto Lt"/>
                <a:cs typeface="Roboto Lt"/>
              </a:rPr>
              <a:t> </a:t>
            </a:r>
            <a:r>
              <a:rPr sz="1800" b="0" spc="-100" dirty="0">
                <a:solidFill>
                  <a:srgbClr val="000000"/>
                </a:solidFill>
                <a:latin typeface="Roboto Lt"/>
                <a:cs typeface="Roboto Lt"/>
              </a:rPr>
              <a:t>sfuggir</a:t>
            </a:r>
            <a:r>
              <a:rPr sz="1800" b="0" spc="-110" dirty="0">
                <a:solidFill>
                  <a:srgbClr val="000000"/>
                </a:solidFill>
                <a:latin typeface="Roboto Lt"/>
                <a:cs typeface="Roboto Lt"/>
              </a:rPr>
              <a:t>e</a:t>
            </a:r>
            <a:r>
              <a:rPr sz="1800" b="0" spc="-40" dirty="0">
                <a:solidFill>
                  <a:srgbClr val="000000"/>
                </a:solidFill>
                <a:latin typeface="Roboto Lt"/>
                <a:cs typeface="Roboto Lt"/>
              </a:rPr>
              <a:t> </a:t>
            </a:r>
            <a:r>
              <a:rPr sz="1800" b="0" spc="-114" dirty="0">
                <a:solidFill>
                  <a:srgbClr val="000000"/>
                </a:solidFill>
                <a:latin typeface="Roboto Lt"/>
                <a:cs typeface="Roboto Lt"/>
              </a:rPr>
              <a:t>a</a:t>
            </a:r>
            <a:r>
              <a:rPr sz="1800" b="0" spc="-45" dirty="0">
                <a:solidFill>
                  <a:srgbClr val="000000"/>
                </a:solidFill>
                <a:latin typeface="Roboto Lt"/>
                <a:cs typeface="Roboto Lt"/>
              </a:rPr>
              <a:t>i</a:t>
            </a:r>
            <a:r>
              <a:rPr sz="1800" b="0" spc="-40" dirty="0">
                <a:solidFill>
                  <a:srgbClr val="000000"/>
                </a:solidFill>
                <a:latin typeface="Roboto Lt"/>
                <a:cs typeface="Roboto Lt"/>
              </a:rPr>
              <a:t> </a:t>
            </a:r>
            <a:r>
              <a:rPr sz="1800" b="0" spc="-100" dirty="0">
                <a:solidFill>
                  <a:srgbClr val="000000"/>
                </a:solidFill>
                <a:latin typeface="Roboto Lt"/>
                <a:cs typeface="Roboto Lt"/>
              </a:rPr>
              <a:t>predatori</a:t>
            </a:r>
            <a:endParaRPr sz="1800">
              <a:latin typeface="Roboto Lt"/>
              <a:cs typeface="Roboto Lt"/>
            </a:endParaRPr>
          </a:p>
        </p:txBody>
      </p:sp>
      <p:sp>
        <p:nvSpPr>
          <p:cNvPr id="6" name="object 6"/>
          <p:cNvSpPr txBox="1"/>
          <p:nvPr/>
        </p:nvSpPr>
        <p:spPr>
          <a:xfrm>
            <a:off x="1113375" y="2189741"/>
            <a:ext cx="7099934" cy="1471295"/>
          </a:xfrm>
          <a:prstGeom prst="rect">
            <a:avLst/>
          </a:prstGeom>
        </p:spPr>
        <p:txBody>
          <a:bodyPr vert="horz" wrap="square" lIns="0" tIns="66675" rIns="0" bIns="0" rtlCol="0">
            <a:spAutoFit/>
          </a:bodyPr>
          <a:lstStyle/>
          <a:p>
            <a:pPr marL="12700" marR="5080">
              <a:lnSpc>
                <a:spcPct val="80200"/>
              </a:lnSpc>
              <a:spcBef>
                <a:spcPts val="525"/>
              </a:spcBef>
            </a:pPr>
            <a:r>
              <a:rPr sz="1800" b="1" spc="10" dirty="0">
                <a:latin typeface="Roboto Cn"/>
                <a:cs typeface="Roboto Cn"/>
              </a:rPr>
              <a:t>OGGI:</a:t>
            </a:r>
            <a:r>
              <a:rPr sz="1800" b="1" spc="5" dirty="0">
                <a:latin typeface="Roboto Cn"/>
                <a:cs typeface="Roboto Cn"/>
              </a:rPr>
              <a:t> </a:t>
            </a:r>
            <a:r>
              <a:rPr sz="1800" spc="-90" dirty="0">
                <a:latin typeface="Roboto Lt"/>
                <a:cs typeface="Roboto Lt"/>
              </a:rPr>
              <a:t>invece,</a:t>
            </a:r>
            <a:r>
              <a:rPr sz="1800" spc="-40" dirty="0">
                <a:latin typeface="Roboto Lt"/>
                <a:cs typeface="Roboto Lt"/>
              </a:rPr>
              <a:t> </a:t>
            </a:r>
            <a:r>
              <a:rPr sz="1800" spc="-110" dirty="0">
                <a:latin typeface="Roboto Lt"/>
                <a:cs typeface="Roboto Lt"/>
              </a:rPr>
              <a:t>ogni</a:t>
            </a:r>
            <a:r>
              <a:rPr sz="1800" spc="-35" dirty="0">
                <a:latin typeface="Roboto Lt"/>
                <a:cs typeface="Roboto Lt"/>
              </a:rPr>
              <a:t> </a:t>
            </a:r>
            <a:r>
              <a:rPr sz="1800" spc="-125" dirty="0">
                <a:latin typeface="Roboto Lt"/>
                <a:cs typeface="Roboto Lt"/>
              </a:rPr>
              <a:t>50</a:t>
            </a:r>
            <a:r>
              <a:rPr sz="1800" spc="-40" dirty="0">
                <a:latin typeface="Roboto Lt"/>
                <a:cs typeface="Roboto Lt"/>
              </a:rPr>
              <a:t> </a:t>
            </a:r>
            <a:r>
              <a:rPr sz="1800" spc="-105" dirty="0">
                <a:latin typeface="Roboto Lt"/>
                <a:cs typeface="Roboto Lt"/>
              </a:rPr>
              <a:t>metri</a:t>
            </a:r>
            <a:r>
              <a:rPr sz="1800" spc="-35" dirty="0">
                <a:latin typeface="Roboto Lt"/>
                <a:cs typeface="Roboto Lt"/>
              </a:rPr>
              <a:t> </a:t>
            </a:r>
            <a:r>
              <a:rPr sz="1800" spc="-95" dirty="0">
                <a:latin typeface="Roboto Lt"/>
                <a:cs typeface="Roboto Lt"/>
              </a:rPr>
              <a:t>circa</a:t>
            </a:r>
            <a:r>
              <a:rPr sz="1800" spc="-40" dirty="0">
                <a:latin typeface="Roboto Lt"/>
                <a:cs typeface="Roboto Lt"/>
              </a:rPr>
              <a:t> </a:t>
            </a:r>
            <a:r>
              <a:rPr sz="1800" spc="-125" dirty="0">
                <a:latin typeface="Roboto Lt"/>
                <a:cs typeface="Roboto Lt"/>
              </a:rPr>
              <a:t>possiamo</a:t>
            </a:r>
            <a:r>
              <a:rPr sz="1800" spc="-40" dirty="0">
                <a:latin typeface="Roboto Lt"/>
                <a:cs typeface="Roboto Lt"/>
              </a:rPr>
              <a:t> </a:t>
            </a:r>
            <a:r>
              <a:rPr sz="1800" spc="-100" dirty="0">
                <a:latin typeface="Roboto Lt"/>
                <a:cs typeface="Roboto Lt"/>
              </a:rPr>
              <a:t>trovare</a:t>
            </a:r>
            <a:r>
              <a:rPr sz="1800" spc="-30" dirty="0">
                <a:latin typeface="Roboto Lt"/>
                <a:cs typeface="Roboto Lt"/>
              </a:rPr>
              <a:t> </a:t>
            </a:r>
            <a:r>
              <a:rPr sz="1800" spc="-90" dirty="0">
                <a:latin typeface="Roboto Lt"/>
                <a:cs typeface="Roboto Lt"/>
              </a:rPr>
              <a:t>del</a:t>
            </a:r>
            <a:r>
              <a:rPr sz="1800" spc="-40" dirty="0">
                <a:latin typeface="Roboto Lt"/>
                <a:cs typeface="Roboto Lt"/>
              </a:rPr>
              <a:t> </a:t>
            </a:r>
            <a:r>
              <a:rPr sz="1800" spc="-100" dirty="0">
                <a:latin typeface="Roboto Lt"/>
                <a:cs typeface="Roboto Lt"/>
              </a:rPr>
              <a:t>cibo</a:t>
            </a:r>
            <a:r>
              <a:rPr sz="1800" spc="-35" dirty="0">
                <a:latin typeface="Roboto Lt"/>
                <a:cs typeface="Roboto Lt"/>
              </a:rPr>
              <a:t> </a:t>
            </a:r>
            <a:r>
              <a:rPr sz="1800" spc="-90" dirty="0">
                <a:latin typeface="Roboto Lt"/>
                <a:cs typeface="Roboto Lt"/>
              </a:rPr>
              <a:t>in</a:t>
            </a:r>
            <a:r>
              <a:rPr sz="1800" spc="-40" dirty="0">
                <a:latin typeface="Roboto Lt"/>
                <a:cs typeface="Roboto Lt"/>
              </a:rPr>
              <a:t> </a:t>
            </a:r>
            <a:r>
              <a:rPr sz="1800" spc="-95" dirty="0">
                <a:latin typeface="Roboto Lt"/>
                <a:cs typeface="Roboto Lt"/>
              </a:rPr>
              <a:t>vendita,</a:t>
            </a:r>
            <a:r>
              <a:rPr sz="1800" spc="-35" dirty="0">
                <a:latin typeface="Roboto Lt"/>
                <a:cs typeface="Roboto Lt"/>
              </a:rPr>
              <a:t> il</a:t>
            </a:r>
            <a:r>
              <a:rPr sz="1800" spc="-40" dirty="0">
                <a:latin typeface="Roboto Lt"/>
                <a:cs typeface="Roboto Lt"/>
              </a:rPr>
              <a:t> </a:t>
            </a:r>
            <a:r>
              <a:rPr sz="1800" spc="-100" dirty="0">
                <a:latin typeface="Roboto Lt"/>
                <a:cs typeface="Roboto Lt"/>
              </a:rPr>
              <a:t>lavoro</a:t>
            </a:r>
            <a:r>
              <a:rPr sz="1800" spc="-40" dirty="0">
                <a:latin typeface="Roboto Lt"/>
                <a:cs typeface="Roboto Lt"/>
              </a:rPr>
              <a:t> </a:t>
            </a:r>
            <a:r>
              <a:rPr sz="1800" spc="-105" dirty="0">
                <a:latin typeface="Roboto Lt"/>
                <a:cs typeface="Roboto Lt"/>
              </a:rPr>
              <a:t>è </a:t>
            </a:r>
            <a:r>
              <a:rPr sz="1800" spc="-420" dirty="0">
                <a:latin typeface="Roboto Lt"/>
                <a:cs typeface="Roboto Lt"/>
              </a:rPr>
              <a:t> </a:t>
            </a:r>
            <a:r>
              <a:rPr sz="1800" spc="-95" dirty="0">
                <a:latin typeface="Roboto Lt"/>
                <a:cs typeface="Roboto Lt"/>
              </a:rPr>
              <a:t>sedentario,</a:t>
            </a:r>
            <a:r>
              <a:rPr sz="1800" spc="-40" dirty="0">
                <a:latin typeface="Roboto Lt"/>
                <a:cs typeface="Roboto Lt"/>
              </a:rPr>
              <a:t> </a:t>
            </a:r>
            <a:r>
              <a:rPr sz="1800" spc="-105" dirty="0">
                <a:latin typeface="Roboto Lt"/>
                <a:cs typeface="Roboto Lt"/>
              </a:rPr>
              <a:t>per</a:t>
            </a:r>
            <a:r>
              <a:rPr sz="1800" spc="-40" dirty="0">
                <a:latin typeface="Roboto Lt"/>
                <a:cs typeface="Roboto Lt"/>
              </a:rPr>
              <a:t> </a:t>
            </a:r>
            <a:r>
              <a:rPr sz="1800" spc="-120" dirty="0">
                <a:latin typeface="Roboto Lt"/>
                <a:cs typeface="Roboto Lt"/>
              </a:rPr>
              <a:t>muoverci</a:t>
            </a:r>
            <a:r>
              <a:rPr sz="1800" spc="-40" dirty="0">
                <a:latin typeface="Roboto Lt"/>
                <a:cs typeface="Roboto Lt"/>
              </a:rPr>
              <a:t> </a:t>
            </a:r>
            <a:r>
              <a:rPr sz="1800" spc="-130" dirty="0">
                <a:latin typeface="Roboto Lt"/>
                <a:cs typeface="Roboto Lt"/>
              </a:rPr>
              <a:t>usiamo</a:t>
            </a:r>
            <a:r>
              <a:rPr sz="1800" spc="-40" dirty="0">
                <a:latin typeface="Roboto Lt"/>
                <a:cs typeface="Roboto Lt"/>
              </a:rPr>
              <a:t> </a:t>
            </a:r>
            <a:r>
              <a:rPr sz="1800" spc="-105" dirty="0">
                <a:latin typeface="Roboto Lt"/>
                <a:cs typeface="Roboto Lt"/>
              </a:rPr>
              <a:t>l’automobile</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95" dirty="0">
                <a:latin typeface="Roboto Lt"/>
                <a:cs typeface="Roboto Lt"/>
              </a:rPr>
              <a:t>nel</a:t>
            </a:r>
            <a:r>
              <a:rPr sz="1800" spc="-35" dirty="0">
                <a:latin typeface="Roboto Lt"/>
                <a:cs typeface="Roboto Lt"/>
              </a:rPr>
              <a:t> </a:t>
            </a:r>
            <a:r>
              <a:rPr sz="1800" spc="-130" dirty="0">
                <a:latin typeface="Roboto Lt"/>
                <a:cs typeface="Roboto Lt"/>
              </a:rPr>
              <a:t>tempo</a:t>
            </a:r>
            <a:r>
              <a:rPr sz="1800" spc="-35" dirty="0">
                <a:latin typeface="Roboto Lt"/>
                <a:cs typeface="Roboto Lt"/>
              </a:rPr>
              <a:t> </a:t>
            </a:r>
            <a:r>
              <a:rPr sz="1800" spc="-85" dirty="0">
                <a:latin typeface="Roboto Lt"/>
                <a:cs typeface="Roboto Lt"/>
              </a:rPr>
              <a:t>libero</a:t>
            </a:r>
            <a:r>
              <a:rPr sz="1800" spc="-40" dirty="0">
                <a:latin typeface="Roboto Lt"/>
                <a:cs typeface="Roboto Lt"/>
              </a:rPr>
              <a:t> </a:t>
            </a:r>
            <a:r>
              <a:rPr sz="1800" spc="-125" dirty="0">
                <a:latin typeface="Roboto Lt"/>
                <a:cs typeface="Roboto Lt"/>
              </a:rPr>
              <a:t>guardiamo</a:t>
            </a:r>
            <a:r>
              <a:rPr sz="1800" spc="-40" dirty="0">
                <a:latin typeface="Roboto Lt"/>
                <a:cs typeface="Roboto Lt"/>
              </a:rPr>
              <a:t> </a:t>
            </a:r>
            <a:r>
              <a:rPr sz="1800" spc="-85" dirty="0">
                <a:latin typeface="Roboto Lt"/>
                <a:cs typeface="Roboto Lt"/>
              </a:rPr>
              <a:t>la </a:t>
            </a:r>
            <a:r>
              <a:rPr sz="1800" spc="-80" dirty="0">
                <a:latin typeface="Roboto Lt"/>
                <a:cs typeface="Roboto Lt"/>
              </a:rPr>
              <a:t> </a:t>
            </a:r>
            <a:r>
              <a:rPr sz="1800" spc="-85" dirty="0">
                <a:latin typeface="Roboto Lt"/>
                <a:cs typeface="Roboto Lt"/>
              </a:rPr>
              <a:t>televisione,</a:t>
            </a:r>
            <a:r>
              <a:rPr sz="1800" spc="-30" dirty="0">
                <a:latin typeface="Roboto Lt"/>
                <a:cs typeface="Roboto Lt"/>
              </a:rPr>
              <a:t> </a:t>
            </a:r>
            <a:r>
              <a:rPr sz="1800" spc="-125" dirty="0">
                <a:latin typeface="Roboto Lt"/>
                <a:cs typeface="Roboto Lt"/>
              </a:rPr>
              <a:t>navighiamo</a:t>
            </a:r>
            <a:r>
              <a:rPr sz="1800" spc="-35" dirty="0">
                <a:latin typeface="Roboto Lt"/>
                <a:cs typeface="Roboto Lt"/>
              </a:rPr>
              <a:t> </a:t>
            </a:r>
            <a:r>
              <a:rPr sz="1800" spc="-130" dirty="0">
                <a:latin typeface="Roboto Lt"/>
                <a:cs typeface="Roboto Lt"/>
              </a:rPr>
              <a:t>su</a:t>
            </a:r>
            <a:r>
              <a:rPr sz="1800" spc="-35" dirty="0">
                <a:latin typeface="Roboto Lt"/>
                <a:cs typeface="Roboto Lt"/>
              </a:rPr>
              <a:t> </a:t>
            </a:r>
            <a:r>
              <a:rPr sz="1800" spc="-95" dirty="0">
                <a:latin typeface="Roboto Lt"/>
                <a:cs typeface="Roboto Lt"/>
              </a:rPr>
              <a:t>Internet</a:t>
            </a:r>
            <a:r>
              <a:rPr sz="1800" spc="-30" dirty="0">
                <a:latin typeface="Roboto Lt"/>
                <a:cs typeface="Roboto Lt"/>
              </a:rPr>
              <a:t> </a:t>
            </a:r>
            <a:r>
              <a:rPr sz="1800" spc="-120" dirty="0">
                <a:latin typeface="Roboto Lt"/>
                <a:cs typeface="Roboto Lt"/>
              </a:rPr>
              <a:t>o</a:t>
            </a:r>
            <a:r>
              <a:rPr sz="1800" spc="-35" dirty="0">
                <a:latin typeface="Roboto Lt"/>
                <a:cs typeface="Roboto Lt"/>
              </a:rPr>
              <a:t> </a:t>
            </a:r>
            <a:r>
              <a:rPr sz="1800" spc="-120" dirty="0">
                <a:latin typeface="Roboto Lt"/>
                <a:cs typeface="Roboto Lt"/>
              </a:rPr>
              <a:t>giochiamo</a:t>
            </a:r>
            <a:r>
              <a:rPr sz="1800" spc="-30" dirty="0">
                <a:latin typeface="Roboto Lt"/>
                <a:cs typeface="Roboto Lt"/>
              </a:rPr>
              <a:t> </a:t>
            </a:r>
            <a:r>
              <a:rPr sz="1800" spc="-80" dirty="0">
                <a:latin typeface="Roboto Lt"/>
                <a:cs typeface="Roboto Lt"/>
              </a:rPr>
              <a:t>ai</a:t>
            </a:r>
            <a:r>
              <a:rPr sz="1800" spc="-35" dirty="0">
                <a:latin typeface="Roboto Lt"/>
                <a:cs typeface="Roboto Lt"/>
              </a:rPr>
              <a:t> </a:t>
            </a:r>
            <a:r>
              <a:rPr sz="1800" spc="-95" dirty="0">
                <a:latin typeface="Roboto Lt"/>
                <a:cs typeface="Roboto Lt"/>
              </a:rPr>
              <a:t>videogiochi.</a:t>
            </a:r>
            <a:r>
              <a:rPr sz="1800" spc="-35" dirty="0">
                <a:latin typeface="Roboto Lt"/>
                <a:cs typeface="Roboto Lt"/>
              </a:rPr>
              <a:t> </a:t>
            </a:r>
            <a:r>
              <a:rPr sz="1800" spc="-125" dirty="0">
                <a:latin typeface="Roboto Lt"/>
                <a:cs typeface="Roboto Lt"/>
              </a:rPr>
              <a:t>L’ambiente </a:t>
            </a:r>
            <a:r>
              <a:rPr sz="1800" spc="-120" dirty="0">
                <a:latin typeface="Roboto Lt"/>
                <a:cs typeface="Roboto Lt"/>
              </a:rPr>
              <a:t> </a:t>
            </a:r>
            <a:r>
              <a:rPr sz="1800" spc="-100" dirty="0">
                <a:latin typeface="Roboto Lt"/>
                <a:cs typeface="Roboto Lt"/>
              </a:rPr>
              <a:t>influenza</a:t>
            </a:r>
            <a:r>
              <a:rPr sz="1800" spc="-40" dirty="0">
                <a:latin typeface="Roboto Lt"/>
                <a:cs typeface="Roboto Lt"/>
              </a:rPr>
              <a:t> </a:t>
            </a:r>
            <a:r>
              <a:rPr sz="1800" spc="-35" dirty="0">
                <a:latin typeface="Roboto Lt"/>
                <a:cs typeface="Roboto Lt"/>
              </a:rPr>
              <a:t>il</a:t>
            </a:r>
            <a:r>
              <a:rPr sz="1800" spc="-40" dirty="0">
                <a:latin typeface="Roboto Lt"/>
                <a:cs typeface="Roboto Lt"/>
              </a:rPr>
              <a:t> </a:t>
            </a:r>
            <a:r>
              <a:rPr sz="1800" spc="-110" dirty="0">
                <a:latin typeface="Roboto Lt"/>
                <a:cs typeface="Roboto Lt"/>
              </a:rPr>
              <a:t>nostro</a:t>
            </a:r>
            <a:r>
              <a:rPr sz="1800" spc="-40" dirty="0">
                <a:latin typeface="Roboto Lt"/>
                <a:cs typeface="Roboto Lt"/>
              </a:rPr>
              <a:t> </a:t>
            </a:r>
            <a:r>
              <a:rPr sz="1800" spc="-130" dirty="0">
                <a:latin typeface="Roboto Lt"/>
                <a:cs typeface="Roboto Lt"/>
              </a:rPr>
              <a:t>comportamento</a:t>
            </a:r>
            <a:r>
              <a:rPr sz="1800" spc="-40" dirty="0">
                <a:latin typeface="Roboto Lt"/>
                <a:cs typeface="Roboto Lt"/>
              </a:rPr>
              <a:t> </a:t>
            </a:r>
            <a:r>
              <a:rPr sz="1800" spc="-100" dirty="0">
                <a:latin typeface="Roboto Lt"/>
                <a:cs typeface="Roboto Lt"/>
              </a:rPr>
              <a:t>alimentare:</a:t>
            </a:r>
            <a:endParaRPr sz="1800">
              <a:latin typeface="Roboto Lt"/>
              <a:cs typeface="Roboto Lt"/>
            </a:endParaRPr>
          </a:p>
          <a:p>
            <a:pPr marL="12700">
              <a:lnSpc>
                <a:spcPts val="1935"/>
              </a:lnSpc>
            </a:pPr>
            <a:r>
              <a:rPr sz="1800" spc="-105" dirty="0">
                <a:latin typeface="Roboto Lt"/>
                <a:cs typeface="Roboto Lt"/>
              </a:rPr>
              <a:t>s</a:t>
            </a:r>
            <a:r>
              <a:rPr sz="1800" spc="-45" dirty="0">
                <a:latin typeface="Roboto Lt"/>
                <a:cs typeface="Roboto Lt"/>
              </a:rPr>
              <a:t>i</a:t>
            </a:r>
            <a:r>
              <a:rPr sz="1800" spc="-40" dirty="0">
                <a:latin typeface="Roboto Lt"/>
                <a:cs typeface="Roboto Lt"/>
              </a:rPr>
              <a:t> </a:t>
            </a:r>
            <a:r>
              <a:rPr sz="1800" spc="-95" dirty="0">
                <a:latin typeface="Roboto Lt"/>
                <a:cs typeface="Roboto Lt"/>
              </a:rPr>
              <a:t>parl</a:t>
            </a:r>
            <a:r>
              <a:rPr sz="1800" spc="-114" dirty="0">
                <a:latin typeface="Roboto Lt"/>
                <a:cs typeface="Roboto Lt"/>
              </a:rPr>
              <a:t>a</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25" dirty="0">
                <a:latin typeface="Roboto Lt"/>
                <a:cs typeface="Roboto Lt"/>
              </a:rPr>
              <a:t> </a:t>
            </a:r>
            <a:r>
              <a:rPr sz="1800" b="1" spc="25" dirty="0">
                <a:solidFill>
                  <a:srgbClr val="E6481B"/>
                </a:solidFill>
                <a:latin typeface="Roboto Cn"/>
                <a:cs typeface="Roboto Cn"/>
              </a:rPr>
              <a:t>AMBIENTE</a:t>
            </a:r>
            <a:r>
              <a:rPr sz="1800" b="1" spc="15" dirty="0">
                <a:solidFill>
                  <a:srgbClr val="E6481B"/>
                </a:solidFill>
                <a:latin typeface="Roboto Cn"/>
                <a:cs typeface="Roboto Cn"/>
              </a:rPr>
              <a:t> </a:t>
            </a:r>
            <a:r>
              <a:rPr sz="1800" b="1" spc="25" dirty="0">
                <a:solidFill>
                  <a:srgbClr val="E6481B"/>
                </a:solidFill>
                <a:latin typeface="Roboto Cn"/>
                <a:cs typeface="Roboto Cn"/>
              </a:rPr>
              <a:t>ALIMENTARE</a:t>
            </a:r>
            <a:r>
              <a:rPr sz="1800" b="1" spc="10" dirty="0">
                <a:solidFill>
                  <a:srgbClr val="E6481B"/>
                </a:solidFill>
                <a:latin typeface="Roboto Cn"/>
                <a:cs typeface="Roboto Cn"/>
              </a:rPr>
              <a:t> </a:t>
            </a:r>
            <a:r>
              <a:rPr sz="1800" spc="-120" dirty="0">
                <a:latin typeface="Roboto Lt"/>
                <a:cs typeface="Roboto Lt"/>
              </a:rPr>
              <a:t>o</a:t>
            </a:r>
            <a:r>
              <a:rPr sz="1800" spc="-35" dirty="0">
                <a:latin typeface="Roboto Lt"/>
                <a:cs typeface="Roboto Lt"/>
              </a:rPr>
              <a:t> </a:t>
            </a:r>
            <a:r>
              <a:rPr sz="1800" b="1" spc="25" dirty="0">
                <a:solidFill>
                  <a:srgbClr val="E6481B"/>
                </a:solidFill>
                <a:latin typeface="Roboto Cn"/>
                <a:cs typeface="Roboto Cn"/>
              </a:rPr>
              <a:t>AMBIENTE</a:t>
            </a:r>
            <a:r>
              <a:rPr sz="1800" b="1" spc="15" dirty="0">
                <a:solidFill>
                  <a:srgbClr val="E6481B"/>
                </a:solidFill>
                <a:latin typeface="Roboto Cn"/>
                <a:cs typeface="Roboto Cn"/>
              </a:rPr>
              <a:t> </a:t>
            </a:r>
            <a:r>
              <a:rPr sz="1800" b="1" dirty="0">
                <a:solidFill>
                  <a:srgbClr val="E6481B"/>
                </a:solidFill>
                <a:latin typeface="Roboto Cn"/>
                <a:cs typeface="Roboto Cn"/>
              </a:rPr>
              <a:t>OBESOGENO</a:t>
            </a:r>
            <a:endParaRPr sz="1800">
              <a:latin typeface="Roboto Cn"/>
              <a:cs typeface="Roboto Cn"/>
            </a:endParaRPr>
          </a:p>
          <a:p>
            <a:pPr marL="12700">
              <a:lnSpc>
                <a:spcPts val="2090"/>
              </a:lnSpc>
            </a:pPr>
            <a:r>
              <a:rPr sz="1800" i="1" spc="-45" dirty="0">
                <a:latin typeface="Roboto Lt"/>
                <a:cs typeface="Roboto Lt"/>
              </a:rPr>
              <a:t>(i</a:t>
            </a:r>
            <a:r>
              <a:rPr sz="1800" i="1" spc="-35" dirty="0">
                <a:latin typeface="Roboto Lt"/>
                <a:cs typeface="Roboto Lt"/>
              </a:rPr>
              <a:t> </a:t>
            </a:r>
            <a:r>
              <a:rPr sz="1800" i="1" spc="-110" dirty="0">
                <a:latin typeface="Roboto Lt"/>
                <a:cs typeface="Roboto Lt"/>
              </a:rPr>
              <a:t>posti</a:t>
            </a:r>
            <a:r>
              <a:rPr sz="1800" i="1" spc="-40" dirty="0">
                <a:latin typeface="Roboto Lt"/>
                <a:cs typeface="Roboto Lt"/>
              </a:rPr>
              <a:t> </a:t>
            </a:r>
            <a:r>
              <a:rPr sz="1800" i="1" spc="-90" dirty="0">
                <a:latin typeface="Roboto Lt"/>
                <a:cs typeface="Roboto Lt"/>
              </a:rPr>
              <a:t>di</a:t>
            </a:r>
            <a:r>
              <a:rPr sz="1800" i="1" spc="-35" dirty="0">
                <a:latin typeface="Roboto Lt"/>
                <a:cs typeface="Roboto Lt"/>
              </a:rPr>
              <a:t> </a:t>
            </a:r>
            <a:r>
              <a:rPr sz="1800" i="1" spc="-100" dirty="0">
                <a:latin typeface="Roboto Lt"/>
                <a:cs typeface="Roboto Lt"/>
              </a:rPr>
              <a:t>lavoro,</a:t>
            </a:r>
            <a:r>
              <a:rPr sz="1800" i="1" spc="-40" dirty="0">
                <a:latin typeface="Roboto Lt"/>
                <a:cs typeface="Roboto Lt"/>
              </a:rPr>
              <a:t> </a:t>
            </a:r>
            <a:r>
              <a:rPr sz="1800" i="1" spc="-80" dirty="0">
                <a:latin typeface="Roboto Lt"/>
                <a:cs typeface="Roboto Lt"/>
              </a:rPr>
              <a:t>le</a:t>
            </a:r>
            <a:r>
              <a:rPr sz="1800" i="1" spc="-40" dirty="0">
                <a:latin typeface="Roboto Lt"/>
                <a:cs typeface="Roboto Lt"/>
              </a:rPr>
              <a:t> </a:t>
            </a:r>
            <a:r>
              <a:rPr sz="1800" i="1" spc="-105" dirty="0">
                <a:latin typeface="Roboto Lt"/>
                <a:cs typeface="Roboto Lt"/>
              </a:rPr>
              <a:t>scuole,</a:t>
            </a:r>
            <a:r>
              <a:rPr sz="1800" i="1" spc="-40" dirty="0">
                <a:latin typeface="Roboto Lt"/>
                <a:cs typeface="Roboto Lt"/>
              </a:rPr>
              <a:t> </a:t>
            </a:r>
            <a:r>
              <a:rPr sz="1800" i="1" spc="-75" dirty="0">
                <a:latin typeface="Roboto Lt"/>
                <a:cs typeface="Roboto Lt"/>
              </a:rPr>
              <a:t>gli</a:t>
            </a:r>
            <a:r>
              <a:rPr sz="1800" i="1" spc="-40" dirty="0">
                <a:latin typeface="Roboto Lt"/>
                <a:cs typeface="Roboto Lt"/>
              </a:rPr>
              <a:t> </a:t>
            </a:r>
            <a:r>
              <a:rPr sz="1800" i="1" spc="-105" dirty="0">
                <a:latin typeface="Roboto Lt"/>
                <a:cs typeface="Roboto Lt"/>
              </a:rPr>
              <a:t>ospedali,</a:t>
            </a:r>
            <a:r>
              <a:rPr sz="1800" i="1" spc="-40" dirty="0">
                <a:latin typeface="Roboto Lt"/>
                <a:cs typeface="Roboto Lt"/>
              </a:rPr>
              <a:t> </a:t>
            </a:r>
            <a:r>
              <a:rPr sz="1800" i="1" spc="-75" dirty="0">
                <a:latin typeface="Roboto Lt"/>
                <a:cs typeface="Roboto Lt"/>
              </a:rPr>
              <a:t>gli</a:t>
            </a:r>
            <a:r>
              <a:rPr sz="1800" i="1" spc="-40" dirty="0">
                <a:latin typeface="Roboto Lt"/>
                <a:cs typeface="Roboto Lt"/>
              </a:rPr>
              <a:t> </a:t>
            </a:r>
            <a:r>
              <a:rPr sz="1800" i="1" spc="-120" dirty="0">
                <a:latin typeface="Roboto Lt"/>
                <a:cs typeface="Roboto Lt"/>
              </a:rPr>
              <a:t>ambulatori)</a:t>
            </a:r>
            <a:endParaRPr sz="1800">
              <a:latin typeface="Roboto Lt"/>
              <a:cs typeface="Roboto 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871574" y="6271654"/>
            <a:ext cx="2977025" cy="197490"/>
          </a:xfrm>
          <a:prstGeom prst="rect">
            <a:avLst/>
          </a:prstGeom>
        </p:spPr>
        <p:txBody>
          <a:bodyPr vert="horz" wrap="square" lIns="0" tIns="12700" rIns="0" bIns="0" rtlCol="0">
            <a:spAutoFit/>
          </a:bodyPr>
          <a:lstStyle/>
          <a:p>
            <a:pPr marL="12700">
              <a:lnSpc>
                <a:spcPct val="100000"/>
              </a:lnSpc>
              <a:spcBef>
                <a:spcPts val="100"/>
              </a:spcBef>
            </a:pPr>
            <a:r>
              <a:rPr sz="1200" spc="-105" dirty="0">
                <a:latin typeface="Roboto Lt"/>
                <a:cs typeface="Roboto Lt"/>
              </a:rPr>
              <a:t>Mos</a:t>
            </a:r>
            <a:r>
              <a:rPr sz="1200" spc="-80" dirty="0">
                <a:latin typeface="Roboto Lt"/>
                <a:cs typeface="Roboto Lt"/>
              </a:rPr>
              <a:t>s</a:t>
            </a:r>
            <a:r>
              <a:rPr sz="1200" spc="-25" dirty="0">
                <a:latin typeface="Roboto Lt"/>
                <a:cs typeface="Roboto Lt"/>
              </a:rPr>
              <a:t> </a:t>
            </a:r>
            <a:r>
              <a:rPr sz="1200" spc="-114" dirty="0">
                <a:latin typeface="Roboto Lt"/>
                <a:cs typeface="Roboto Lt"/>
              </a:rPr>
              <a:t>M</a:t>
            </a:r>
            <a:r>
              <a:rPr sz="1200" spc="-30" dirty="0">
                <a:latin typeface="Roboto Lt"/>
                <a:cs typeface="Roboto Lt"/>
              </a:rPr>
              <a:t>.</a:t>
            </a:r>
            <a:r>
              <a:rPr sz="1200" spc="-25" dirty="0">
                <a:latin typeface="Roboto Lt"/>
                <a:cs typeface="Roboto Lt"/>
              </a:rPr>
              <a:t> </a:t>
            </a:r>
            <a:r>
              <a:rPr sz="1200" spc="-90" dirty="0">
                <a:latin typeface="Roboto Lt"/>
                <a:cs typeface="Roboto Lt"/>
              </a:rPr>
              <a:t>and</a:t>
            </a:r>
            <a:r>
              <a:rPr sz="1200" spc="-25" dirty="0">
                <a:latin typeface="Roboto Lt"/>
                <a:cs typeface="Roboto Lt"/>
              </a:rPr>
              <a:t> </a:t>
            </a:r>
            <a:r>
              <a:rPr sz="1200" spc="-90" dirty="0">
                <a:latin typeface="Roboto Lt"/>
                <a:cs typeface="Roboto Lt"/>
              </a:rPr>
              <a:t>Burnha</a:t>
            </a:r>
            <a:r>
              <a:rPr sz="1200" spc="-145" dirty="0">
                <a:latin typeface="Roboto Lt"/>
                <a:cs typeface="Roboto Lt"/>
              </a:rPr>
              <a:t>m</a:t>
            </a:r>
            <a:r>
              <a:rPr sz="1200" spc="-25" dirty="0">
                <a:latin typeface="Roboto Lt"/>
                <a:cs typeface="Roboto Lt"/>
              </a:rPr>
              <a:t> </a:t>
            </a:r>
            <a:r>
              <a:rPr sz="1200" spc="-55" dirty="0">
                <a:latin typeface="Roboto Lt"/>
                <a:cs typeface="Roboto Lt"/>
              </a:rPr>
              <a:t>E</a:t>
            </a:r>
            <a:r>
              <a:rPr sz="1200" spc="-20" dirty="0">
                <a:latin typeface="Roboto Lt"/>
                <a:cs typeface="Roboto Lt"/>
              </a:rPr>
              <a:t>.</a:t>
            </a:r>
            <a:r>
              <a:rPr sz="1200" spc="-25" dirty="0">
                <a:latin typeface="Roboto Lt"/>
                <a:cs typeface="Roboto Lt"/>
              </a:rPr>
              <a:t> </a:t>
            </a:r>
            <a:r>
              <a:rPr sz="1200" spc="-50" dirty="0">
                <a:latin typeface="Roboto Lt"/>
                <a:cs typeface="Roboto Lt"/>
              </a:rPr>
              <a:t>L.</a:t>
            </a:r>
            <a:r>
              <a:rPr sz="1200" spc="-25" dirty="0">
                <a:latin typeface="Roboto Lt"/>
                <a:cs typeface="Roboto Lt"/>
              </a:rPr>
              <a:t>,</a:t>
            </a:r>
            <a:r>
              <a:rPr sz="1200" spc="-30" dirty="0">
                <a:latin typeface="Roboto Lt"/>
                <a:cs typeface="Roboto Lt"/>
              </a:rPr>
              <a:t> </a:t>
            </a:r>
            <a:r>
              <a:rPr sz="1200" spc="-95" dirty="0">
                <a:latin typeface="Roboto Lt"/>
                <a:cs typeface="Roboto Lt"/>
              </a:rPr>
              <a:t>Th</a:t>
            </a:r>
            <a:r>
              <a:rPr sz="1200" spc="-80" dirty="0">
                <a:latin typeface="Roboto Lt"/>
                <a:cs typeface="Roboto Lt"/>
              </a:rPr>
              <a:t>e</a:t>
            </a:r>
            <a:r>
              <a:rPr sz="1200" spc="-30" dirty="0">
                <a:latin typeface="Roboto Lt"/>
                <a:cs typeface="Roboto Lt"/>
              </a:rPr>
              <a:t> </a:t>
            </a:r>
            <a:r>
              <a:rPr sz="1200" spc="-90" dirty="0">
                <a:latin typeface="Roboto Lt"/>
                <a:cs typeface="Roboto Lt"/>
              </a:rPr>
              <a:t>Lance</a:t>
            </a:r>
            <a:r>
              <a:rPr sz="1200" spc="-50" dirty="0">
                <a:latin typeface="Roboto Lt"/>
                <a:cs typeface="Roboto Lt"/>
              </a:rPr>
              <a:t>t</a:t>
            </a:r>
            <a:r>
              <a:rPr sz="1200" spc="-30" dirty="0">
                <a:latin typeface="Roboto Lt"/>
                <a:cs typeface="Roboto Lt"/>
              </a:rPr>
              <a:t> </a:t>
            </a:r>
            <a:r>
              <a:rPr sz="1200" spc="-90" dirty="0">
                <a:latin typeface="Roboto Lt"/>
                <a:cs typeface="Roboto Lt"/>
              </a:rPr>
              <a:t>2006</a:t>
            </a:r>
            <a:endParaRPr sz="1200" dirty="0">
              <a:latin typeface="Roboto Lt"/>
              <a:cs typeface="Roboto Lt"/>
            </a:endParaRPr>
          </a:p>
        </p:txBody>
      </p:sp>
      <p:sp>
        <p:nvSpPr>
          <p:cNvPr id="3" name="object 3"/>
          <p:cNvSpPr txBox="1">
            <a:spLocks noGrp="1"/>
          </p:cNvSpPr>
          <p:nvPr>
            <p:ph type="title"/>
          </p:nvPr>
        </p:nvSpPr>
        <p:spPr>
          <a:xfrm>
            <a:off x="198738" y="821245"/>
            <a:ext cx="7391399" cy="382156"/>
          </a:xfrm>
          <a:prstGeom prst="rect">
            <a:avLst/>
          </a:prstGeom>
        </p:spPr>
        <p:txBody>
          <a:bodyPr vert="horz" wrap="square" lIns="0" tIns="12700" rIns="0" bIns="0" rtlCol="0">
            <a:spAutoFit/>
          </a:bodyPr>
          <a:lstStyle/>
          <a:p>
            <a:pPr marL="12700">
              <a:lnSpc>
                <a:spcPct val="100000"/>
              </a:lnSpc>
              <a:spcBef>
                <a:spcPts val="100"/>
              </a:spcBef>
            </a:pPr>
            <a:r>
              <a:rPr spc="15" dirty="0"/>
              <a:t>ALCOL:</a:t>
            </a:r>
            <a:r>
              <a:rPr spc="20" dirty="0"/>
              <a:t> </a:t>
            </a:r>
            <a:r>
              <a:rPr spc="50" dirty="0"/>
              <a:t>TUTTI</a:t>
            </a:r>
            <a:r>
              <a:rPr spc="20" dirty="0"/>
              <a:t> </a:t>
            </a:r>
            <a:r>
              <a:rPr spc="5" dirty="0"/>
              <a:t>GLI</a:t>
            </a:r>
            <a:r>
              <a:rPr spc="15" dirty="0"/>
              <a:t> </a:t>
            </a:r>
            <a:r>
              <a:rPr spc="20" dirty="0"/>
              <a:t>ORGANI </a:t>
            </a:r>
            <a:r>
              <a:rPr spc="-5" dirty="0"/>
              <a:t>SONO</a:t>
            </a:r>
            <a:r>
              <a:rPr spc="25" dirty="0"/>
              <a:t> DANNEGGIATI</a:t>
            </a:r>
          </a:p>
        </p:txBody>
      </p:sp>
      <p:pic>
        <p:nvPicPr>
          <p:cNvPr id="4" name="object 4"/>
          <p:cNvPicPr/>
          <p:nvPr/>
        </p:nvPicPr>
        <p:blipFill>
          <a:blip r:embed="rId2" cstate="print"/>
          <a:stretch>
            <a:fillRect/>
          </a:stretch>
        </p:blipFill>
        <p:spPr>
          <a:xfrm>
            <a:off x="2045525" y="1232645"/>
            <a:ext cx="4689801" cy="4950828"/>
          </a:xfrm>
          <a:prstGeom prst="rect">
            <a:avLst/>
          </a:prstGeom>
        </p:spPr>
      </p:pic>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5" y="65913"/>
            <a:ext cx="4258100"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934620" y="4096096"/>
            <a:ext cx="2876999" cy="2305210"/>
          </a:xfrm>
          <a:prstGeom prst="rect">
            <a:avLst/>
          </a:prstGeom>
        </p:spPr>
      </p:pic>
      <p:pic>
        <p:nvPicPr>
          <p:cNvPr id="3" name="object 3"/>
          <p:cNvPicPr/>
          <p:nvPr/>
        </p:nvPicPr>
        <p:blipFill>
          <a:blip r:embed="rId3" cstate="print"/>
          <a:stretch>
            <a:fillRect/>
          </a:stretch>
        </p:blipFill>
        <p:spPr>
          <a:xfrm>
            <a:off x="193515" y="1037672"/>
            <a:ext cx="3010409" cy="2751374"/>
          </a:xfrm>
          <a:prstGeom prst="rect">
            <a:avLst/>
          </a:prstGeom>
        </p:spPr>
      </p:pic>
      <p:pic>
        <p:nvPicPr>
          <p:cNvPr id="4" name="object 4"/>
          <p:cNvPicPr/>
          <p:nvPr/>
        </p:nvPicPr>
        <p:blipFill>
          <a:blip r:embed="rId4" cstate="print"/>
          <a:stretch>
            <a:fillRect/>
          </a:stretch>
        </p:blipFill>
        <p:spPr>
          <a:xfrm>
            <a:off x="3469503" y="2360896"/>
            <a:ext cx="2413599" cy="1865699"/>
          </a:xfrm>
          <a:prstGeom prst="rect">
            <a:avLst/>
          </a:prstGeom>
        </p:spPr>
      </p:pic>
      <p:pic>
        <p:nvPicPr>
          <p:cNvPr id="5" name="object 5"/>
          <p:cNvPicPr/>
          <p:nvPr/>
        </p:nvPicPr>
        <p:blipFill>
          <a:blip r:embed="rId5" cstate="print"/>
          <a:stretch>
            <a:fillRect/>
          </a:stretch>
        </p:blipFill>
        <p:spPr>
          <a:xfrm>
            <a:off x="5972314" y="1507368"/>
            <a:ext cx="2789056" cy="1968299"/>
          </a:xfrm>
          <a:prstGeom prst="rect">
            <a:avLst/>
          </a:prstGeom>
        </p:spPr>
      </p:pic>
      <p:pic>
        <p:nvPicPr>
          <p:cNvPr id="6" name="object 6"/>
          <p:cNvPicPr/>
          <p:nvPr/>
        </p:nvPicPr>
        <p:blipFill>
          <a:blip r:embed="rId6" cstate="print"/>
          <a:stretch>
            <a:fillRect/>
          </a:stretch>
        </p:blipFill>
        <p:spPr>
          <a:xfrm>
            <a:off x="371148" y="4291849"/>
            <a:ext cx="2949677" cy="2021359"/>
          </a:xfrm>
          <a:prstGeom prst="rect">
            <a:avLst/>
          </a:prstGeom>
        </p:spPr>
      </p:pic>
      <p:sp>
        <p:nvSpPr>
          <p:cNvPr id="7" name="object 7"/>
          <p:cNvSpPr txBox="1">
            <a:spLocks noGrp="1"/>
          </p:cNvSpPr>
          <p:nvPr>
            <p:ph type="title"/>
          </p:nvPr>
        </p:nvSpPr>
        <p:spPr>
          <a:xfrm>
            <a:off x="1838524" y="903730"/>
            <a:ext cx="1464310" cy="299720"/>
          </a:xfrm>
          <a:prstGeom prst="rect">
            <a:avLst/>
          </a:prstGeom>
        </p:spPr>
        <p:txBody>
          <a:bodyPr vert="horz" wrap="square" lIns="0" tIns="12700" rIns="0" bIns="0" rtlCol="0">
            <a:spAutoFit/>
          </a:bodyPr>
          <a:lstStyle/>
          <a:p>
            <a:pPr marL="12700">
              <a:lnSpc>
                <a:spcPct val="100000"/>
              </a:lnSpc>
              <a:spcBef>
                <a:spcPts val="100"/>
              </a:spcBef>
            </a:pPr>
            <a:r>
              <a:rPr sz="1800" b="0" spc="-120" dirty="0">
                <a:latin typeface="Roboto"/>
                <a:cs typeface="Roboto"/>
              </a:rPr>
              <a:t>Fegat</a:t>
            </a:r>
            <a:r>
              <a:rPr sz="1800" b="0" spc="-130" dirty="0">
                <a:latin typeface="Roboto"/>
                <a:cs typeface="Roboto"/>
              </a:rPr>
              <a:t>o</a:t>
            </a:r>
            <a:r>
              <a:rPr sz="1800" b="0" spc="-40" dirty="0">
                <a:latin typeface="Roboto"/>
                <a:cs typeface="Roboto"/>
              </a:rPr>
              <a:t> </a:t>
            </a:r>
            <a:r>
              <a:rPr sz="1800" b="0" spc="-130" dirty="0">
                <a:latin typeface="Roboto"/>
                <a:cs typeface="Roboto"/>
              </a:rPr>
              <a:t>Normale</a:t>
            </a:r>
            <a:endParaRPr sz="1800">
              <a:latin typeface="Roboto"/>
              <a:cs typeface="Roboto"/>
            </a:endParaRPr>
          </a:p>
        </p:txBody>
      </p:sp>
      <p:sp>
        <p:nvSpPr>
          <p:cNvPr id="8" name="object 8"/>
          <p:cNvSpPr txBox="1"/>
          <p:nvPr/>
        </p:nvSpPr>
        <p:spPr>
          <a:xfrm>
            <a:off x="3411832" y="4299109"/>
            <a:ext cx="2254885" cy="299720"/>
          </a:xfrm>
          <a:prstGeom prst="rect">
            <a:avLst/>
          </a:prstGeom>
        </p:spPr>
        <p:txBody>
          <a:bodyPr vert="horz" wrap="square" lIns="0" tIns="12700" rIns="0" bIns="0" rtlCol="0">
            <a:spAutoFit/>
          </a:bodyPr>
          <a:lstStyle/>
          <a:p>
            <a:pPr marL="12700">
              <a:lnSpc>
                <a:spcPct val="100000"/>
              </a:lnSpc>
              <a:spcBef>
                <a:spcPts val="100"/>
              </a:spcBef>
            </a:pPr>
            <a:r>
              <a:rPr sz="1800" spc="-120" dirty="0">
                <a:solidFill>
                  <a:srgbClr val="E6481B"/>
                </a:solidFill>
                <a:latin typeface="Roboto"/>
                <a:cs typeface="Roboto"/>
              </a:rPr>
              <a:t>Fegat</a:t>
            </a:r>
            <a:r>
              <a:rPr sz="1800" spc="-130" dirty="0">
                <a:solidFill>
                  <a:srgbClr val="E6481B"/>
                </a:solidFill>
                <a:latin typeface="Roboto"/>
                <a:cs typeface="Roboto"/>
              </a:rPr>
              <a:t>o</a:t>
            </a:r>
            <a:r>
              <a:rPr sz="1800" spc="-40" dirty="0">
                <a:solidFill>
                  <a:srgbClr val="E6481B"/>
                </a:solidFill>
                <a:latin typeface="Roboto"/>
                <a:cs typeface="Roboto"/>
              </a:rPr>
              <a:t> </a:t>
            </a:r>
            <a:r>
              <a:rPr sz="1800" spc="-125" dirty="0">
                <a:solidFill>
                  <a:srgbClr val="E6481B"/>
                </a:solidFill>
                <a:latin typeface="Roboto"/>
                <a:cs typeface="Roboto"/>
              </a:rPr>
              <a:t>Grass</a:t>
            </a:r>
            <a:r>
              <a:rPr sz="1800" spc="-130" dirty="0">
                <a:solidFill>
                  <a:srgbClr val="E6481B"/>
                </a:solidFill>
                <a:latin typeface="Roboto"/>
                <a:cs typeface="Roboto"/>
              </a:rPr>
              <a:t>o</a:t>
            </a:r>
            <a:r>
              <a:rPr sz="1800" spc="-40" dirty="0">
                <a:solidFill>
                  <a:srgbClr val="E6481B"/>
                </a:solidFill>
                <a:latin typeface="Roboto"/>
                <a:cs typeface="Roboto"/>
              </a:rPr>
              <a:t> </a:t>
            </a:r>
            <a:r>
              <a:rPr sz="1800" spc="-90" dirty="0">
                <a:solidFill>
                  <a:srgbClr val="E6481B"/>
                </a:solidFill>
                <a:latin typeface="Roboto"/>
                <a:cs typeface="Roboto"/>
              </a:rPr>
              <a:t>(steatosi)</a:t>
            </a:r>
            <a:endParaRPr sz="1800">
              <a:latin typeface="Roboto"/>
              <a:cs typeface="Roboto"/>
            </a:endParaRPr>
          </a:p>
        </p:txBody>
      </p:sp>
      <p:sp>
        <p:nvSpPr>
          <p:cNvPr id="9" name="object 9"/>
          <p:cNvSpPr txBox="1"/>
          <p:nvPr/>
        </p:nvSpPr>
        <p:spPr>
          <a:xfrm>
            <a:off x="5844786" y="988782"/>
            <a:ext cx="3036570" cy="575945"/>
          </a:xfrm>
          <a:prstGeom prst="rect">
            <a:avLst/>
          </a:prstGeom>
        </p:spPr>
        <p:txBody>
          <a:bodyPr vert="horz" wrap="square" lIns="0" tIns="12700" rIns="0" bIns="0" rtlCol="0">
            <a:spAutoFit/>
          </a:bodyPr>
          <a:lstStyle/>
          <a:p>
            <a:pPr marL="12700">
              <a:lnSpc>
                <a:spcPct val="100000"/>
              </a:lnSpc>
              <a:spcBef>
                <a:spcPts val="100"/>
              </a:spcBef>
            </a:pPr>
            <a:r>
              <a:rPr sz="1800" spc="-120" dirty="0">
                <a:solidFill>
                  <a:srgbClr val="E6481B"/>
                </a:solidFill>
                <a:latin typeface="Roboto"/>
                <a:cs typeface="Roboto"/>
              </a:rPr>
              <a:t>Fegat</a:t>
            </a:r>
            <a:r>
              <a:rPr sz="1800" spc="-130" dirty="0">
                <a:solidFill>
                  <a:srgbClr val="E6481B"/>
                </a:solidFill>
                <a:latin typeface="Roboto"/>
                <a:cs typeface="Roboto"/>
              </a:rPr>
              <a:t>o</a:t>
            </a:r>
            <a:r>
              <a:rPr sz="1800" spc="-40" dirty="0">
                <a:solidFill>
                  <a:srgbClr val="E6481B"/>
                </a:solidFill>
                <a:latin typeface="Roboto"/>
                <a:cs typeface="Roboto"/>
              </a:rPr>
              <a:t> </a:t>
            </a:r>
            <a:r>
              <a:rPr sz="1800" spc="-125" dirty="0">
                <a:solidFill>
                  <a:srgbClr val="E6481B"/>
                </a:solidFill>
                <a:latin typeface="Roboto"/>
                <a:cs typeface="Roboto"/>
              </a:rPr>
              <a:t>Grass</a:t>
            </a:r>
            <a:r>
              <a:rPr sz="1800" spc="-130" dirty="0">
                <a:solidFill>
                  <a:srgbClr val="E6481B"/>
                </a:solidFill>
                <a:latin typeface="Roboto"/>
                <a:cs typeface="Roboto"/>
              </a:rPr>
              <a:t>o</a:t>
            </a:r>
            <a:r>
              <a:rPr sz="1800" spc="-40" dirty="0">
                <a:solidFill>
                  <a:srgbClr val="E6481B"/>
                </a:solidFill>
                <a:latin typeface="Roboto"/>
                <a:cs typeface="Roboto"/>
              </a:rPr>
              <a:t> </a:t>
            </a:r>
            <a:r>
              <a:rPr sz="1800" spc="-130" dirty="0">
                <a:solidFill>
                  <a:srgbClr val="E6481B"/>
                </a:solidFill>
                <a:latin typeface="Roboto"/>
                <a:cs typeface="Roboto"/>
              </a:rPr>
              <a:t>+</a:t>
            </a:r>
            <a:r>
              <a:rPr sz="1800" spc="-40" dirty="0">
                <a:solidFill>
                  <a:srgbClr val="E6481B"/>
                </a:solidFill>
                <a:latin typeface="Roboto"/>
                <a:cs typeface="Roboto"/>
              </a:rPr>
              <a:t> </a:t>
            </a:r>
            <a:r>
              <a:rPr sz="1800" spc="-114" dirty="0">
                <a:solidFill>
                  <a:srgbClr val="E6481B"/>
                </a:solidFill>
                <a:latin typeface="Roboto"/>
                <a:cs typeface="Roboto"/>
              </a:rPr>
              <a:t>Infiammazione</a:t>
            </a:r>
            <a:endParaRPr sz="1800">
              <a:latin typeface="Roboto"/>
              <a:cs typeface="Roboto"/>
            </a:endParaRPr>
          </a:p>
          <a:p>
            <a:pPr marL="1687830">
              <a:lnSpc>
                <a:spcPct val="100000"/>
              </a:lnSpc>
              <a:spcBef>
                <a:spcPts val="15"/>
              </a:spcBef>
            </a:pPr>
            <a:r>
              <a:rPr sz="1800" spc="-95" dirty="0">
                <a:solidFill>
                  <a:srgbClr val="E6481B"/>
                </a:solidFill>
                <a:latin typeface="Roboto"/>
                <a:cs typeface="Roboto"/>
              </a:rPr>
              <a:t>(steatoepatite)</a:t>
            </a:r>
            <a:endParaRPr sz="1800">
              <a:latin typeface="Roboto"/>
              <a:cs typeface="Roboto"/>
            </a:endParaRPr>
          </a:p>
        </p:txBody>
      </p:sp>
      <p:sp>
        <p:nvSpPr>
          <p:cNvPr id="10" name="object 10"/>
          <p:cNvSpPr txBox="1"/>
          <p:nvPr/>
        </p:nvSpPr>
        <p:spPr>
          <a:xfrm>
            <a:off x="7084354" y="3688755"/>
            <a:ext cx="1442085" cy="487680"/>
          </a:xfrm>
          <a:prstGeom prst="rect">
            <a:avLst/>
          </a:prstGeom>
        </p:spPr>
        <p:txBody>
          <a:bodyPr vert="horz" wrap="square" lIns="0" tIns="12700" rIns="0" bIns="0" rtlCol="0">
            <a:spAutoFit/>
          </a:bodyPr>
          <a:lstStyle/>
          <a:p>
            <a:pPr marL="326390">
              <a:lnSpc>
                <a:spcPct val="100000"/>
              </a:lnSpc>
              <a:spcBef>
                <a:spcPts val="100"/>
              </a:spcBef>
            </a:pPr>
            <a:r>
              <a:rPr sz="1800" spc="-95" dirty="0">
                <a:solidFill>
                  <a:srgbClr val="E6481B"/>
                </a:solidFill>
                <a:latin typeface="Roboto"/>
                <a:cs typeface="Roboto"/>
              </a:rPr>
              <a:t>Cirrosi</a:t>
            </a:r>
            <a:endParaRPr sz="1800">
              <a:latin typeface="Roboto"/>
              <a:cs typeface="Roboto"/>
            </a:endParaRPr>
          </a:p>
          <a:p>
            <a:pPr marL="12700">
              <a:lnSpc>
                <a:spcPct val="100000"/>
              </a:lnSpc>
              <a:spcBef>
                <a:spcPts val="40"/>
              </a:spcBef>
            </a:pPr>
            <a:r>
              <a:rPr sz="1200" spc="-80" dirty="0">
                <a:solidFill>
                  <a:srgbClr val="E6481B"/>
                </a:solidFill>
                <a:latin typeface="Roboto"/>
                <a:cs typeface="Roboto"/>
              </a:rPr>
              <a:t>Fegat</a:t>
            </a:r>
            <a:r>
              <a:rPr sz="1200" spc="-85" dirty="0">
                <a:solidFill>
                  <a:srgbClr val="E6481B"/>
                </a:solidFill>
                <a:latin typeface="Roboto"/>
                <a:cs typeface="Roboto"/>
              </a:rPr>
              <a:t>o</a:t>
            </a:r>
            <a:r>
              <a:rPr sz="1200" spc="-25" dirty="0">
                <a:solidFill>
                  <a:srgbClr val="E6481B"/>
                </a:solidFill>
                <a:latin typeface="Roboto"/>
                <a:cs typeface="Roboto"/>
              </a:rPr>
              <a:t> </a:t>
            </a:r>
            <a:r>
              <a:rPr sz="1200" spc="-100" dirty="0">
                <a:solidFill>
                  <a:srgbClr val="E6481B"/>
                </a:solidFill>
                <a:latin typeface="Roboto"/>
                <a:cs typeface="Roboto"/>
              </a:rPr>
              <a:t>no</a:t>
            </a:r>
            <a:r>
              <a:rPr sz="1200" spc="-95" dirty="0">
                <a:solidFill>
                  <a:srgbClr val="E6481B"/>
                </a:solidFill>
                <a:latin typeface="Roboto"/>
                <a:cs typeface="Roboto"/>
              </a:rPr>
              <a:t>n</a:t>
            </a:r>
            <a:r>
              <a:rPr sz="1200" spc="-30" dirty="0">
                <a:solidFill>
                  <a:srgbClr val="E6481B"/>
                </a:solidFill>
                <a:latin typeface="Roboto"/>
                <a:cs typeface="Roboto"/>
              </a:rPr>
              <a:t> </a:t>
            </a:r>
            <a:r>
              <a:rPr sz="1200" spc="-80" dirty="0">
                <a:solidFill>
                  <a:srgbClr val="E6481B"/>
                </a:solidFill>
                <a:latin typeface="Roboto"/>
                <a:cs typeface="Roboto"/>
              </a:rPr>
              <a:t>funzionante</a:t>
            </a:r>
            <a:endParaRPr sz="1200">
              <a:latin typeface="Roboto"/>
              <a:cs typeface="Roboto"/>
            </a:endParaRPr>
          </a:p>
        </p:txBody>
      </p:sp>
      <p:sp>
        <p:nvSpPr>
          <p:cNvPr id="11" name="object 11"/>
          <p:cNvSpPr txBox="1"/>
          <p:nvPr/>
        </p:nvSpPr>
        <p:spPr>
          <a:xfrm>
            <a:off x="1061489" y="6417568"/>
            <a:ext cx="1715135" cy="299720"/>
          </a:xfrm>
          <a:prstGeom prst="rect">
            <a:avLst/>
          </a:prstGeom>
        </p:spPr>
        <p:txBody>
          <a:bodyPr vert="horz" wrap="square" lIns="0" tIns="12700" rIns="0" bIns="0" rtlCol="0">
            <a:spAutoFit/>
          </a:bodyPr>
          <a:lstStyle/>
          <a:p>
            <a:pPr marL="12700">
              <a:lnSpc>
                <a:spcPct val="100000"/>
              </a:lnSpc>
              <a:spcBef>
                <a:spcPts val="100"/>
              </a:spcBef>
            </a:pPr>
            <a:r>
              <a:rPr sz="1800" spc="-145" dirty="0">
                <a:solidFill>
                  <a:srgbClr val="E6481B"/>
                </a:solidFill>
                <a:latin typeface="Roboto"/>
                <a:cs typeface="Roboto"/>
              </a:rPr>
              <a:t>Tumor</a:t>
            </a:r>
            <a:r>
              <a:rPr sz="1800" spc="-125" dirty="0">
                <a:solidFill>
                  <a:srgbClr val="E6481B"/>
                </a:solidFill>
                <a:latin typeface="Roboto"/>
                <a:cs typeface="Roboto"/>
              </a:rPr>
              <a:t>e</a:t>
            </a:r>
            <a:r>
              <a:rPr sz="1800" spc="-40" dirty="0">
                <a:solidFill>
                  <a:srgbClr val="E6481B"/>
                </a:solidFill>
                <a:latin typeface="Roboto"/>
                <a:cs typeface="Roboto"/>
              </a:rPr>
              <a:t> </a:t>
            </a:r>
            <a:r>
              <a:rPr sz="1800" spc="-114" dirty="0">
                <a:solidFill>
                  <a:srgbClr val="E6481B"/>
                </a:solidFill>
                <a:latin typeface="Roboto"/>
                <a:cs typeface="Roboto"/>
              </a:rPr>
              <a:t>de</a:t>
            </a:r>
            <a:r>
              <a:rPr sz="1800" spc="-55" dirty="0">
                <a:solidFill>
                  <a:srgbClr val="E6481B"/>
                </a:solidFill>
                <a:latin typeface="Roboto"/>
                <a:cs typeface="Roboto"/>
              </a:rPr>
              <a:t>l</a:t>
            </a:r>
            <a:r>
              <a:rPr sz="1800" spc="-40" dirty="0">
                <a:solidFill>
                  <a:srgbClr val="E6481B"/>
                </a:solidFill>
                <a:latin typeface="Roboto"/>
                <a:cs typeface="Roboto"/>
              </a:rPr>
              <a:t> </a:t>
            </a:r>
            <a:r>
              <a:rPr sz="1800" spc="-120" dirty="0">
                <a:solidFill>
                  <a:srgbClr val="E6481B"/>
                </a:solidFill>
                <a:latin typeface="Roboto"/>
                <a:cs typeface="Roboto"/>
              </a:rPr>
              <a:t>Fegato</a:t>
            </a:r>
            <a:endParaRPr sz="1800">
              <a:latin typeface="Roboto"/>
              <a:cs typeface="Roboto"/>
            </a:endParaRPr>
          </a:p>
        </p:txBody>
      </p:sp>
      <p:pic>
        <p:nvPicPr>
          <p:cNvPr id="12" name="object 12"/>
          <p:cNvPicPr/>
          <p:nvPr/>
        </p:nvPicPr>
        <p:blipFill>
          <a:blip r:embed="rId7" cstate="print"/>
          <a:stretch>
            <a:fillRect/>
          </a:stretch>
        </p:blipFill>
        <p:spPr>
          <a:xfrm>
            <a:off x="0" y="0"/>
            <a:ext cx="9143996" cy="1012323"/>
          </a:xfrm>
          <a:prstGeom prst="rect">
            <a:avLst/>
          </a:prstGeom>
        </p:spPr>
      </p:pic>
      <p:sp>
        <p:nvSpPr>
          <p:cNvPr id="13" name="object 13"/>
          <p:cNvSpPr txBox="1"/>
          <p:nvPr/>
        </p:nvSpPr>
        <p:spPr>
          <a:xfrm>
            <a:off x="132325" y="65913"/>
            <a:ext cx="40586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95736" y="1268759"/>
            <a:ext cx="4571999" cy="2438399"/>
          </a:xfrm>
          <a:prstGeom prst="rect">
            <a:avLst/>
          </a:prstGeom>
        </p:spPr>
      </p:pic>
      <p:sp>
        <p:nvSpPr>
          <p:cNvPr id="3" name="object 3"/>
          <p:cNvSpPr txBox="1"/>
          <p:nvPr/>
        </p:nvSpPr>
        <p:spPr>
          <a:xfrm>
            <a:off x="1476674" y="6159492"/>
            <a:ext cx="5076526" cy="389255"/>
          </a:xfrm>
          <a:prstGeom prst="rect">
            <a:avLst/>
          </a:prstGeom>
        </p:spPr>
        <p:txBody>
          <a:bodyPr vert="horz" wrap="square" lIns="0" tIns="19685" rIns="0" bIns="0" rtlCol="0">
            <a:spAutoFit/>
          </a:bodyPr>
          <a:lstStyle/>
          <a:p>
            <a:pPr marL="12700" marR="5080">
              <a:lnSpc>
                <a:spcPts val="1430"/>
              </a:lnSpc>
              <a:spcBef>
                <a:spcPts val="155"/>
              </a:spcBef>
            </a:pPr>
            <a:r>
              <a:rPr sz="1200" spc="-85" dirty="0">
                <a:latin typeface="Roboto Lt"/>
                <a:cs typeface="Roboto Lt"/>
              </a:rPr>
              <a:t>Gennaio</a:t>
            </a:r>
            <a:r>
              <a:rPr sz="1200" spc="-20" dirty="0">
                <a:latin typeface="Roboto Lt"/>
                <a:cs typeface="Roboto Lt"/>
              </a:rPr>
              <a:t> </a:t>
            </a:r>
            <a:r>
              <a:rPr sz="1200" spc="-150" dirty="0">
                <a:latin typeface="Roboto Lt"/>
                <a:cs typeface="Roboto Lt"/>
              </a:rPr>
              <a:t>–</a:t>
            </a:r>
            <a:r>
              <a:rPr sz="1200" spc="-20" dirty="0">
                <a:latin typeface="Roboto Lt"/>
                <a:cs typeface="Roboto Lt"/>
              </a:rPr>
              <a:t> </a:t>
            </a:r>
            <a:r>
              <a:rPr sz="1200" spc="-85" dirty="0">
                <a:latin typeface="Roboto Lt"/>
                <a:cs typeface="Roboto Lt"/>
              </a:rPr>
              <a:t>Giugno</a:t>
            </a:r>
            <a:r>
              <a:rPr sz="1200" spc="-20" dirty="0">
                <a:latin typeface="Roboto Lt"/>
                <a:cs typeface="Roboto Lt"/>
              </a:rPr>
              <a:t> </a:t>
            </a:r>
            <a:r>
              <a:rPr sz="1200" spc="-90" dirty="0">
                <a:latin typeface="Roboto Lt"/>
                <a:cs typeface="Roboto Lt"/>
              </a:rPr>
              <a:t>2014</a:t>
            </a:r>
            <a:r>
              <a:rPr sz="1200" spc="-20" dirty="0">
                <a:latin typeface="Roboto Lt"/>
                <a:cs typeface="Roboto Lt"/>
              </a:rPr>
              <a:t> </a:t>
            </a:r>
            <a:r>
              <a:rPr sz="1200" spc="-150" dirty="0">
                <a:latin typeface="Roboto Lt"/>
                <a:cs typeface="Roboto Lt"/>
              </a:rPr>
              <a:t>–</a:t>
            </a:r>
            <a:r>
              <a:rPr sz="1200" spc="-20" dirty="0">
                <a:latin typeface="Roboto Lt"/>
                <a:cs typeface="Roboto Lt"/>
              </a:rPr>
              <a:t> </a:t>
            </a:r>
            <a:r>
              <a:rPr sz="1200" spc="-75" dirty="0">
                <a:latin typeface="Roboto Lt"/>
                <a:cs typeface="Roboto Lt"/>
              </a:rPr>
              <a:t>Centro</a:t>
            </a:r>
            <a:r>
              <a:rPr sz="1200" spc="-20" dirty="0">
                <a:latin typeface="Roboto Lt"/>
                <a:cs typeface="Roboto Lt"/>
              </a:rPr>
              <a:t> </a:t>
            </a:r>
            <a:r>
              <a:rPr sz="1200" spc="-70" dirty="0">
                <a:latin typeface="Roboto Lt"/>
                <a:cs typeface="Roboto Lt"/>
              </a:rPr>
              <a:t>Alcologico</a:t>
            </a:r>
            <a:r>
              <a:rPr sz="1200" spc="-20" dirty="0">
                <a:latin typeface="Roboto Lt"/>
                <a:cs typeface="Roboto Lt"/>
              </a:rPr>
              <a:t> </a:t>
            </a:r>
            <a:r>
              <a:rPr sz="1200" spc="-75" dirty="0">
                <a:latin typeface="Roboto Lt"/>
                <a:cs typeface="Roboto Lt"/>
              </a:rPr>
              <a:t>Regionale</a:t>
            </a:r>
            <a:r>
              <a:rPr sz="1200" spc="-20" dirty="0">
                <a:latin typeface="Roboto Lt"/>
                <a:cs typeface="Roboto Lt"/>
              </a:rPr>
              <a:t> </a:t>
            </a:r>
            <a:r>
              <a:rPr sz="1200" spc="-70" dirty="0">
                <a:latin typeface="Roboto Lt"/>
                <a:cs typeface="Roboto Lt"/>
              </a:rPr>
              <a:t>(CAR)</a:t>
            </a:r>
            <a:r>
              <a:rPr sz="1200" spc="-20" dirty="0">
                <a:latin typeface="Roboto Lt"/>
                <a:cs typeface="Roboto Lt"/>
              </a:rPr>
              <a:t> </a:t>
            </a:r>
            <a:r>
              <a:rPr sz="1200" spc="-150" dirty="0">
                <a:latin typeface="Roboto Lt"/>
                <a:cs typeface="Roboto Lt"/>
              </a:rPr>
              <a:t>–</a:t>
            </a:r>
            <a:r>
              <a:rPr sz="1200" spc="-20" dirty="0">
                <a:latin typeface="Roboto Lt"/>
                <a:cs typeface="Roboto Lt"/>
              </a:rPr>
              <a:t> </a:t>
            </a:r>
            <a:r>
              <a:rPr sz="1200" spc="-85" dirty="0">
                <a:latin typeface="Roboto Lt"/>
                <a:cs typeface="Roboto Lt"/>
              </a:rPr>
              <a:t>Regione</a:t>
            </a:r>
            <a:r>
              <a:rPr sz="1200" spc="-20" dirty="0">
                <a:latin typeface="Roboto Lt"/>
                <a:cs typeface="Roboto Lt"/>
              </a:rPr>
              <a:t> </a:t>
            </a:r>
            <a:r>
              <a:rPr sz="1200" spc="-70" dirty="0">
                <a:latin typeface="Roboto Lt"/>
                <a:cs typeface="Roboto Lt"/>
              </a:rPr>
              <a:t>Liguria </a:t>
            </a:r>
            <a:r>
              <a:rPr sz="1200" spc="-65" dirty="0">
                <a:latin typeface="Roboto Lt"/>
                <a:cs typeface="Roboto Lt"/>
              </a:rPr>
              <a:t> </a:t>
            </a:r>
            <a:r>
              <a:rPr sz="1200" spc="-85" dirty="0">
                <a:latin typeface="Roboto Lt"/>
                <a:cs typeface="Roboto Lt"/>
              </a:rPr>
              <a:t>Giann</a:t>
            </a:r>
            <a:r>
              <a:rPr sz="1200" spc="-35" dirty="0">
                <a:latin typeface="Roboto Lt"/>
                <a:cs typeface="Roboto Lt"/>
              </a:rPr>
              <a:t>i</a:t>
            </a:r>
            <a:r>
              <a:rPr sz="1200" spc="-25" dirty="0">
                <a:latin typeface="Roboto Lt"/>
                <a:cs typeface="Roboto Lt"/>
              </a:rPr>
              <a:t> </a:t>
            </a:r>
            <a:r>
              <a:rPr sz="1200" spc="-70" dirty="0">
                <a:latin typeface="Roboto Lt"/>
                <a:cs typeface="Roboto Lt"/>
              </a:rPr>
              <a:t>Testin</a:t>
            </a:r>
            <a:r>
              <a:rPr sz="1200" spc="-80" dirty="0">
                <a:latin typeface="Roboto Lt"/>
                <a:cs typeface="Roboto Lt"/>
              </a:rPr>
              <a:t>o</a:t>
            </a:r>
            <a:r>
              <a:rPr sz="1200" spc="-30" dirty="0">
                <a:latin typeface="Roboto Lt"/>
                <a:cs typeface="Roboto Lt"/>
              </a:rPr>
              <a:t> </a:t>
            </a:r>
            <a:r>
              <a:rPr sz="1200" spc="-70" dirty="0">
                <a:latin typeface="Roboto Lt"/>
                <a:cs typeface="Roboto Lt"/>
              </a:rPr>
              <a:t>e</a:t>
            </a:r>
            <a:r>
              <a:rPr sz="1200" spc="-25" dirty="0">
                <a:latin typeface="Roboto Lt"/>
                <a:cs typeface="Roboto Lt"/>
              </a:rPr>
              <a:t> </a:t>
            </a:r>
            <a:r>
              <a:rPr sz="1200" spc="-75" dirty="0">
                <a:latin typeface="Roboto Lt"/>
                <a:cs typeface="Roboto Lt"/>
              </a:rPr>
              <a:t>Paol</a:t>
            </a:r>
            <a:r>
              <a:rPr sz="1200" spc="-80" dirty="0">
                <a:latin typeface="Roboto Lt"/>
                <a:cs typeface="Roboto Lt"/>
              </a:rPr>
              <a:t>o</a:t>
            </a:r>
            <a:r>
              <a:rPr sz="1200" spc="-25" dirty="0">
                <a:latin typeface="Roboto Lt"/>
                <a:cs typeface="Roboto Lt"/>
              </a:rPr>
              <a:t> </a:t>
            </a:r>
            <a:r>
              <a:rPr sz="1200" spc="-75" dirty="0">
                <a:latin typeface="Roboto Lt"/>
                <a:cs typeface="Roboto Lt"/>
              </a:rPr>
              <a:t>Borro</a:t>
            </a:r>
            <a:endParaRPr sz="1200">
              <a:latin typeface="Roboto Lt"/>
              <a:cs typeface="Roboto Lt"/>
            </a:endParaRPr>
          </a:p>
        </p:txBody>
      </p:sp>
      <p:grpSp>
        <p:nvGrpSpPr>
          <p:cNvPr id="4" name="object 4"/>
          <p:cNvGrpSpPr/>
          <p:nvPr/>
        </p:nvGrpSpPr>
        <p:grpSpPr>
          <a:xfrm>
            <a:off x="3209737" y="4094821"/>
            <a:ext cx="821055" cy="123825"/>
            <a:chOff x="3209737" y="4094821"/>
            <a:chExt cx="821055" cy="123825"/>
          </a:xfrm>
        </p:grpSpPr>
        <p:sp>
          <p:nvSpPr>
            <p:cNvPr id="5" name="object 5"/>
            <p:cNvSpPr/>
            <p:nvPr/>
          </p:nvSpPr>
          <p:spPr>
            <a:xfrm>
              <a:off x="3228787" y="4155290"/>
              <a:ext cx="708025" cy="1905"/>
            </a:xfrm>
            <a:custGeom>
              <a:avLst/>
              <a:gdLst/>
              <a:ahLst/>
              <a:cxnLst/>
              <a:rect l="l" t="t" r="r" b="b"/>
              <a:pathLst>
                <a:path w="708025" h="1904">
                  <a:moveTo>
                    <a:pt x="0" y="0"/>
                  </a:moveTo>
                  <a:lnTo>
                    <a:pt x="707927" y="1519"/>
                  </a:lnTo>
                </a:path>
              </a:pathLst>
            </a:custGeom>
            <a:ln w="38099">
              <a:solidFill>
                <a:srgbClr val="E6481B"/>
              </a:solidFill>
            </a:ln>
          </p:spPr>
          <p:txBody>
            <a:bodyPr wrap="square" lIns="0" tIns="0" rIns="0" bIns="0" rtlCol="0"/>
            <a:lstStyle/>
            <a:p>
              <a:endParaRPr/>
            </a:p>
          </p:txBody>
        </p:sp>
        <p:pic>
          <p:nvPicPr>
            <p:cNvPr id="6" name="object 6"/>
            <p:cNvPicPr/>
            <p:nvPr/>
          </p:nvPicPr>
          <p:blipFill>
            <a:blip r:embed="rId3" cstate="print"/>
            <a:stretch>
              <a:fillRect/>
            </a:stretch>
          </p:blipFill>
          <p:spPr>
            <a:xfrm>
              <a:off x="3874727" y="4094821"/>
              <a:ext cx="155911" cy="123792"/>
            </a:xfrm>
            <a:prstGeom prst="rect">
              <a:avLst/>
            </a:prstGeom>
          </p:spPr>
        </p:pic>
      </p:grpSp>
      <p:sp>
        <p:nvSpPr>
          <p:cNvPr id="7" name="object 7"/>
          <p:cNvSpPr txBox="1"/>
          <p:nvPr/>
        </p:nvSpPr>
        <p:spPr>
          <a:xfrm>
            <a:off x="-152400" y="3880506"/>
            <a:ext cx="9753599" cy="2283702"/>
          </a:xfrm>
          <a:prstGeom prst="rect">
            <a:avLst/>
          </a:prstGeom>
        </p:spPr>
        <p:txBody>
          <a:bodyPr vert="horz" wrap="square" lIns="0" tIns="120015" rIns="0" bIns="0" rtlCol="0">
            <a:spAutoFit/>
          </a:bodyPr>
          <a:lstStyle/>
          <a:p>
            <a:pPr marL="12700">
              <a:lnSpc>
                <a:spcPct val="100000"/>
              </a:lnSpc>
              <a:spcBef>
                <a:spcPts val="945"/>
              </a:spcBef>
              <a:tabLst>
                <a:tab pos="3656965" algn="l"/>
              </a:tabLst>
            </a:pPr>
            <a:r>
              <a:rPr lang="it-IT" sz="1800" b="1" spc="20" dirty="0" smtClean="0">
                <a:solidFill>
                  <a:srgbClr val="E6481B"/>
                </a:solidFill>
                <a:latin typeface="Roboto Cn"/>
                <a:cs typeface="Roboto Cn"/>
              </a:rPr>
              <a:t>   </a:t>
            </a:r>
            <a:r>
              <a:rPr sz="1800" b="1" spc="20" dirty="0" smtClean="0">
                <a:solidFill>
                  <a:srgbClr val="E6481B"/>
                </a:solidFill>
                <a:latin typeface="Roboto Cn"/>
                <a:cs typeface="Roboto Cn"/>
              </a:rPr>
              <a:t>FEGATO </a:t>
            </a:r>
            <a:r>
              <a:rPr sz="1800" b="1" spc="10" dirty="0" smtClean="0">
                <a:solidFill>
                  <a:srgbClr val="E6481B"/>
                </a:solidFill>
                <a:latin typeface="Roboto Cn"/>
                <a:cs typeface="Roboto Cn"/>
              </a:rPr>
              <a:t>GRASSO</a:t>
            </a:r>
            <a:r>
              <a:rPr sz="1800" b="1" spc="20" dirty="0" smtClean="0">
                <a:solidFill>
                  <a:srgbClr val="E6481B"/>
                </a:solidFill>
                <a:latin typeface="Roboto Cn"/>
                <a:cs typeface="Roboto Cn"/>
              </a:rPr>
              <a:t> </a:t>
            </a:r>
            <a:r>
              <a:rPr sz="1800" b="1" spc="10" dirty="0" smtClean="0">
                <a:solidFill>
                  <a:srgbClr val="E6481B"/>
                </a:solidFill>
                <a:latin typeface="Roboto Cn"/>
                <a:cs typeface="Roboto Cn"/>
              </a:rPr>
              <a:t>(</a:t>
            </a:r>
            <a:r>
              <a:rPr sz="1800" b="1" spc="10" dirty="0" err="1" smtClean="0">
                <a:solidFill>
                  <a:srgbClr val="E6481B"/>
                </a:solidFill>
                <a:latin typeface="Roboto Cn"/>
                <a:cs typeface="Roboto Cn"/>
              </a:rPr>
              <a:t>steatosi</a:t>
            </a:r>
            <a:r>
              <a:rPr sz="1800" b="1" spc="10" dirty="0" smtClean="0">
                <a:solidFill>
                  <a:srgbClr val="E6481B"/>
                </a:solidFill>
                <a:latin typeface="Roboto Cn"/>
                <a:cs typeface="Roboto Cn"/>
              </a:rPr>
              <a:t>)	</a:t>
            </a:r>
            <a:r>
              <a:rPr lang="it-IT" sz="1800" b="1" spc="10" dirty="0" smtClean="0">
                <a:solidFill>
                  <a:srgbClr val="E6481B"/>
                </a:solidFill>
                <a:latin typeface="Roboto Cn"/>
                <a:cs typeface="Roboto Cn"/>
              </a:rPr>
              <a:t>          </a:t>
            </a:r>
            <a:r>
              <a:rPr sz="1800" b="1" spc="10" dirty="0" err="1" smtClean="0">
                <a:solidFill>
                  <a:srgbClr val="E6481B"/>
                </a:solidFill>
                <a:latin typeface="Roboto Cn"/>
                <a:cs typeface="Roboto Cn"/>
              </a:rPr>
              <a:t>Liberazione</a:t>
            </a:r>
            <a:r>
              <a:rPr sz="1800" b="1" spc="10" dirty="0" smtClean="0">
                <a:solidFill>
                  <a:srgbClr val="E6481B"/>
                </a:solidFill>
                <a:latin typeface="Roboto Cn"/>
                <a:cs typeface="Roboto Cn"/>
              </a:rPr>
              <a:t> </a:t>
            </a:r>
            <a:r>
              <a:rPr sz="1800" b="1" spc="5" dirty="0" err="1" smtClean="0">
                <a:solidFill>
                  <a:srgbClr val="E6481B"/>
                </a:solidFill>
                <a:latin typeface="Roboto Cn"/>
                <a:cs typeface="Roboto Cn"/>
              </a:rPr>
              <a:t>sostanze</a:t>
            </a:r>
            <a:r>
              <a:rPr sz="1800" b="1" spc="20" dirty="0" smtClean="0">
                <a:solidFill>
                  <a:srgbClr val="E6481B"/>
                </a:solidFill>
                <a:latin typeface="Roboto Cn"/>
                <a:cs typeface="Roboto Cn"/>
              </a:rPr>
              <a:t> </a:t>
            </a:r>
            <a:r>
              <a:rPr sz="1800" b="1" spc="5" dirty="0" err="1" smtClean="0">
                <a:solidFill>
                  <a:srgbClr val="E6481B"/>
                </a:solidFill>
                <a:latin typeface="Roboto Cn"/>
                <a:cs typeface="Roboto Cn"/>
              </a:rPr>
              <a:t>infiammatorie</a:t>
            </a:r>
            <a:r>
              <a:rPr sz="1800" b="1" spc="10" dirty="0" smtClean="0">
                <a:solidFill>
                  <a:srgbClr val="E6481B"/>
                </a:solidFill>
                <a:latin typeface="Roboto Cn"/>
                <a:cs typeface="Roboto Cn"/>
              </a:rPr>
              <a:t> </a:t>
            </a:r>
            <a:endParaRPr lang="it-IT" sz="1800" b="1" spc="10" dirty="0" smtClean="0">
              <a:solidFill>
                <a:srgbClr val="E6481B"/>
              </a:solidFill>
              <a:latin typeface="Roboto Cn"/>
              <a:cs typeface="Roboto Cn"/>
            </a:endParaRPr>
          </a:p>
          <a:p>
            <a:pPr marL="12700">
              <a:lnSpc>
                <a:spcPct val="100000"/>
              </a:lnSpc>
              <a:spcBef>
                <a:spcPts val="945"/>
              </a:spcBef>
              <a:tabLst>
                <a:tab pos="3656965" algn="l"/>
              </a:tabLst>
            </a:pPr>
            <a:r>
              <a:rPr lang="it-IT" b="1" spc="10" dirty="0">
                <a:solidFill>
                  <a:srgbClr val="E6481B"/>
                </a:solidFill>
                <a:latin typeface="Roboto Cn"/>
                <a:cs typeface="Roboto Cn"/>
              </a:rPr>
              <a:t> </a:t>
            </a:r>
            <a:r>
              <a:rPr lang="it-IT" b="1" spc="10" dirty="0" smtClean="0">
                <a:solidFill>
                  <a:srgbClr val="E6481B"/>
                </a:solidFill>
                <a:latin typeface="Roboto Cn"/>
                <a:cs typeface="Roboto Cn"/>
              </a:rPr>
              <a:t>                                                                 </a:t>
            </a:r>
            <a:r>
              <a:rPr sz="1800" b="1" spc="5" dirty="0" smtClean="0">
                <a:solidFill>
                  <a:srgbClr val="E6481B"/>
                </a:solidFill>
                <a:latin typeface="Roboto Cn"/>
                <a:cs typeface="Roboto Cn"/>
              </a:rPr>
              <a:t>(</a:t>
            </a:r>
            <a:r>
              <a:rPr sz="1800" b="1" spc="5" dirty="0" err="1" smtClean="0">
                <a:solidFill>
                  <a:srgbClr val="E6481B"/>
                </a:solidFill>
                <a:latin typeface="Roboto Cn"/>
                <a:cs typeface="Roboto Cn"/>
              </a:rPr>
              <a:t>citochine</a:t>
            </a:r>
            <a:r>
              <a:rPr sz="1800" b="1" spc="5" dirty="0" smtClean="0">
                <a:solidFill>
                  <a:srgbClr val="E6481B"/>
                </a:solidFill>
                <a:latin typeface="Roboto Cn"/>
                <a:cs typeface="Roboto Cn"/>
              </a:rPr>
              <a:t>)</a:t>
            </a:r>
            <a:endParaRPr sz="1800" dirty="0" smtClean="0">
              <a:latin typeface="Roboto Cn"/>
              <a:cs typeface="Roboto Cn"/>
            </a:endParaRPr>
          </a:p>
          <a:p>
            <a:pPr marL="927735" marR="1978025">
              <a:lnSpc>
                <a:spcPct val="100699"/>
              </a:lnSpc>
              <a:spcBef>
                <a:spcPts val="830"/>
              </a:spcBef>
            </a:pPr>
            <a:r>
              <a:rPr spc="-95" dirty="0" err="1" smtClean="0">
                <a:latin typeface="Roboto Lt"/>
                <a:cs typeface="Roboto Lt"/>
              </a:rPr>
              <a:t>Ecografie</a:t>
            </a:r>
            <a:r>
              <a:rPr spc="-35" dirty="0" smtClean="0">
                <a:latin typeface="Roboto Lt"/>
                <a:cs typeface="Roboto Lt"/>
              </a:rPr>
              <a:t> </a:t>
            </a:r>
            <a:r>
              <a:rPr spc="-90" dirty="0">
                <a:latin typeface="Roboto Lt"/>
                <a:cs typeface="Roboto Lt"/>
              </a:rPr>
              <a:t>del</a:t>
            </a:r>
            <a:r>
              <a:rPr spc="-35" dirty="0">
                <a:latin typeface="Roboto Lt"/>
                <a:cs typeface="Roboto Lt"/>
              </a:rPr>
              <a:t> </a:t>
            </a:r>
            <a:r>
              <a:rPr spc="-150" dirty="0">
                <a:latin typeface="Roboto Lt"/>
                <a:cs typeface="Roboto Lt"/>
              </a:rPr>
              <a:t>CAR</a:t>
            </a:r>
            <a:r>
              <a:rPr spc="-40" dirty="0">
                <a:latin typeface="Roboto Lt"/>
                <a:cs typeface="Roboto Lt"/>
              </a:rPr>
              <a:t> </a:t>
            </a:r>
            <a:r>
              <a:rPr spc="-105" dirty="0">
                <a:latin typeface="Roboto Lt"/>
                <a:cs typeface="Roboto Lt"/>
              </a:rPr>
              <a:t>e/o</a:t>
            </a:r>
            <a:r>
              <a:rPr spc="-35" dirty="0">
                <a:latin typeface="Roboto Lt"/>
                <a:cs typeface="Roboto Lt"/>
              </a:rPr>
              <a:t> </a:t>
            </a:r>
            <a:r>
              <a:rPr spc="-125" dirty="0">
                <a:latin typeface="Roboto Lt"/>
                <a:cs typeface="Roboto Lt"/>
              </a:rPr>
              <a:t>esami</a:t>
            </a:r>
            <a:r>
              <a:rPr spc="-40" dirty="0">
                <a:latin typeface="Roboto Lt"/>
                <a:cs typeface="Roboto Lt"/>
              </a:rPr>
              <a:t> </a:t>
            </a:r>
            <a:r>
              <a:rPr spc="-90" dirty="0">
                <a:latin typeface="Roboto Lt"/>
                <a:cs typeface="Roboto Lt"/>
              </a:rPr>
              <a:t>in</a:t>
            </a:r>
            <a:r>
              <a:rPr spc="-35" dirty="0">
                <a:latin typeface="Roboto Lt"/>
                <a:cs typeface="Roboto Lt"/>
              </a:rPr>
              <a:t> </a:t>
            </a:r>
            <a:r>
              <a:rPr spc="-85" dirty="0">
                <a:latin typeface="Roboto Lt"/>
                <a:cs typeface="Roboto Lt"/>
              </a:rPr>
              <a:t>altre</a:t>
            </a:r>
            <a:r>
              <a:rPr spc="-40" dirty="0">
                <a:latin typeface="Roboto Lt"/>
                <a:cs typeface="Roboto Lt"/>
              </a:rPr>
              <a:t> </a:t>
            </a:r>
            <a:r>
              <a:rPr spc="-100" dirty="0">
                <a:latin typeface="Roboto Lt"/>
                <a:cs typeface="Roboto Lt"/>
              </a:rPr>
              <a:t>sedi</a:t>
            </a:r>
            <a:r>
              <a:rPr spc="-35" dirty="0">
                <a:latin typeface="Roboto Lt"/>
                <a:cs typeface="Roboto Lt"/>
              </a:rPr>
              <a:t> </a:t>
            </a:r>
            <a:r>
              <a:rPr spc="-150" dirty="0">
                <a:latin typeface="Roboto Lt"/>
                <a:cs typeface="Roboto Lt"/>
              </a:rPr>
              <a:t>ASL</a:t>
            </a:r>
            <a:r>
              <a:rPr spc="-35" dirty="0">
                <a:latin typeface="Roboto Lt"/>
                <a:cs typeface="Roboto Lt"/>
              </a:rPr>
              <a:t> </a:t>
            </a:r>
            <a:r>
              <a:rPr spc="-125" dirty="0">
                <a:latin typeface="Roboto Lt"/>
                <a:cs typeface="Roboto Lt"/>
              </a:rPr>
              <a:t>3</a:t>
            </a:r>
            <a:r>
              <a:rPr spc="-40" dirty="0">
                <a:latin typeface="Roboto Lt"/>
                <a:cs typeface="Roboto Lt"/>
              </a:rPr>
              <a:t> </a:t>
            </a:r>
            <a:r>
              <a:rPr spc="-130" dirty="0">
                <a:latin typeface="Roboto Lt"/>
                <a:cs typeface="Roboto Lt"/>
              </a:rPr>
              <a:t>Genovese </a:t>
            </a:r>
            <a:r>
              <a:rPr spc="-420" dirty="0">
                <a:latin typeface="Roboto Lt"/>
                <a:cs typeface="Roboto Lt"/>
              </a:rPr>
              <a:t> </a:t>
            </a:r>
            <a:r>
              <a:rPr spc="-125" dirty="0">
                <a:latin typeface="Roboto Lt"/>
                <a:cs typeface="Roboto Lt"/>
              </a:rPr>
              <a:t>80</a:t>
            </a:r>
            <a:r>
              <a:rPr spc="-40" dirty="0">
                <a:latin typeface="Roboto Lt"/>
                <a:cs typeface="Roboto Lt"/>
              </a:rPr>
              <a:t> </a:t>
            </a:r>
            <a:r>
              <a:rPr spc="-105" dirty="0">
                <a:latin typeface="Roboto Lt"/>
                <a:cs typeface="Roboto Lt"/>
              </a:rPr>
              <a:t>giovani</a:t>
            </a:r>
            <a:r>
              <a:rPr spc="-40" dirty="0">
                <a:latin typeface="Roboto Lt"/>
                <a:cs typeface="Roboto Lt"/>
              </a:rPr>
              <a:t> </a:t>
            </a:r>
            <a:r>
              <a:rPr spc="-114" dirty="0">
                <a:latin typeface="Roboto Lt"/>
                <a:cs typeface="Roboto Lt"/>
              </a:rPr>
              <a:t>&lt;</a:t>
            </a:r>
            <a:r>
              <a:rPr spc="-40" dirty="0">
                <a:latin typeface="Roboto Lt"/>
                <a:cs typeface="Roboto Lt"/>
              </a:rPr>
              <a:t> </a:t>
            </a:r>
            <a:r>
              <a:rPr spc="-125" dirty="0">
                <a:latin typeface="Roboto Lt"/>
                <a:cs typeface="Roboto Lt"/>
              </a:rPr>
              <a:t>25</a:t>
            </a:r>
            <a:r>
              <a:rPr spc="-40" dirty="0">
                <a:latin typeface="Roboto Lt"/>
                <a:cs typeface="Roboto Lt"/>
              </a:rPr>
              <a:t> </a:t>
            </a:r>
            <a:r>
              <a:rPr spc="-110" dirty="0">
                <a:latin typeface="Roboto Lt"/>
                <a:cs typeface="Roboto Lt"/>
              </a:rPr>
              <a:t>anni</a:t>
            </a:r>
            <a:r>
              <a:rPr spc="40" dirty="0">
                <a:latin typeface="Roboto Lt"/>
                <a:cs typeface="Roboto Lt"/>
              </a:rPr>
              <a:t> </a:t>
            </a:r>
            <a:r>
              <a:rPr spc="-105" dirty="0">
                <a:latin typeface="Roboto Lt"/>
                <a:cs typeface="Roboto Lt"/>
              </a:rPr>
              <a:t>(binge-drinkers):</a:t>
            </a:r>
            <a:r>
              <a:rPr spc="40" dirty="0">
                <a:latin typeface="Roboto Lt"/>
                <a:cs typeface="Roboto Lt"/>
              </a:rPr>
              <a:t> </a:t>
            </a:r>
            <a:r>
              <a:rPr spc="-120" dirty="0">
                <a:latin typeface="Roboto Lt"/>
                <a:cs typeface="Roboto Lt"/>
              </a:rPr>
              <a:t>21/80</a:t>
            </a:r>
            <a:r>
              <a:rPr spc="-40" dirty="0">
                <a:latin typeface="Roboto Lt"/>
                <a:cs typeface="Roboto Lt"/>
              </a:rPr>
              <a:t> </a:t>
            </a:r>
            <a:r>
              <a:rPr spc="-100" dirty="0">
                <a:latin typeface="Roboto Lt"/>
                <a:cs typeface="Roboto Lt"/>
              </a:rPr>
              <a:t>(26.25%)</a:t>
            </a:r>
            <a:endParaRPr dirty="0">
              <a:latin typeface="Roboto Lt"/>
              <a:cs typeface="Roboto Lt"/>
            </a:endParaRPr>
          </a:p>
          <a:p>
            <a:pPr marL="927735">
              <a:lnSpc>
                <a:spcPct val="100000"/>
              </a:lnSpc>
              <a:spcBef>
                <a:spcPts val="15"/>
              </a:spcBef>
              <a:tabLst>
                <a:tab pos="2115185" algn="l"/>
              </a:tabLst>
            </a:pPr>
            <a:r>
              <a:rPr i="1" spc="-125" dirty="0">
                <a:latin typeface="Roboto Lt"/>
                <a:cs typeface="Roboto Lt"/>
              </a:rPr>
              <a:t>Maschi</a:t>
            </a:r>
            <a:r>
              <a:rPr spc="-125" dirty="0">
                <a:latin typeface="Roboto Lt"/>
                <a:cs typeface="Roboto Lt"/>
              </a:rPr>
              <a:t>:	</a:t>
            </a:r>
            <a:r>
              <a:rPr spc="-150" dirty="0">
                <a:latin typeface="Roboto Lt"/>
                <a:cs typeface="Roboto Lt"/>
              </a:rPr>
              <a:t>43%</a:t>
            </a:r>
            <a:endParaRPr dirty="0">
              <a:latin typeface="Roboto Lt"/>
              <a:cs typeface="Roboto Lt"/>
            </a:endParaRPr>
          </a:p>
          <a:p>
            <a:pPr marL="927735">
              <a:lnSpc>
                <a:spcPct val="100000"/>
              </a:lnSpc>
              <a:spcBef>
                <a:spcPts val="15"/>
              </a:spcBef>
              <a:tabLst>
                <a:tab pos="2091689" algn="l"/>
              </a:tabLst>
            </a:pPr>
            <a:r>
              <a:rPr i="1" spc="-140" dirty="0">
                <a:latin typeface="Roboto Lt"/>
                <a:cs typeface="Roboto Lt"/>
              </a:rPr>
              <a:t>Femmine</a:t>
            </a:r>
            <a:r>
              <a:rPr spc="-140" dirty="0">
                <a:latin typeface="Roboto Lt"/>
                <a:cs typeface="Roboto Lt"/>
              </a:rPr>
              <a:t>:	</a:t>
            </a:r>
            <a:r>
              <a:rPr spc="-150" dirty="0">
                <a:latin typeface="Roboto Lt"/>
                <a:cs typeface="Roboto Lt"/>
              </a:rPr>
              <a:t>57</a:t>
            </a:r>
            <a:r>
              <a:rPr spc="-150" dirty="0" smtClean="0">
                <a:latin typeface="Roboto Lt"/>
                <a:cs typeface="Roboto Lt"/>
              </a:rPr>
              <a:t>%</a:t>
            </a:r>
            <a:endParaRPr lang="it-IT" spc="-150" dirty="0" smtClean="0">
              <a:latin typeface="Roboto Lt"/>
              <a:cs typeface="Roboto Lt"/>
            </a:endParaRPr>
          </a:p>
          <a:p>
            <a:pPr marL="927735">
              <a:lnSpc>
                <a:spcPct val="100000"/>
              </a:lnSpc>
              <a:spcBef>
                <a:spcPts val="15"/>
              </a:spcBef>
              <a:tabLst>
                <a:tab pos="2091689" algn="l"/>
              </a:tabLst>
            </a:pPr>
            <a:endParaRPr sz="1800" dirty="0">
              <a:latin typeface="Roboto Lt"/>
              <a:cs typeface="Roboto Lt"/>
            </a:endParaRPr>
          </a:p>
        </p:txBody>
      </p:sp>
      <p:pic>
        <p:nvPicPr>
          <p:cNvPr id="8" name="object 8"/>
          <p:cNvPicPr/>
          <p:nvPr/>
        </p:nvPicPr>
        <p:blipFill>
          <a:blip r:embed="rId4" cstate="print"/>
          <a:stretch>
            <a:fillRect/>
          </a:stretch>
        </p:blipFill>
        <p:spPr>
          <a:xfrm>
            <a:off x="0" y="0"/>
            <a:ext cx="9143996" cy="1012323"/>
          </a:xfrm>
          <a:prstGeom prst="rect">
            <a:avLst/>
          </a:prstGeom>
        </p:spPr>
      </p:pic>
      <p:sp>
        <p:nvSpPr>
          <p:cNvPr id="9" name="object 9"/>
          <p:cNvSpPr txBox="1"/>
          <p:nvPr/>
        </p:nvSpPr>
        <p:spPr>
          <a:xfrm>
            <a:off x="132325" y="65913"/>
            <a:ext cx="40586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332334" y="1447516"/>
            <a:ext cx="6130925" cy="3463925"/>
            <a:chOff x="332334" y="1447516"/>
            <a:chExt cx="6130925" cy="3463925"/>
          </a:xfrm>
        </p:grpSpPr>
        <p:pic>
          <p:nvPicPr>
            <p:cNvPr id="3" name="object 3"/>
            <p:cNvPicPr/>
            <p:nvPr/>
          </p:nvPicPr>
          <p:blipFill>
            <a:blip r:embed="rId2" cstate="print"/>
            <a:stretch>
              <a:fillRect/>
            </a:stretch>
          </p:blipFill>
          <p:spPr>
            <a:xfrm>
              <a:off x="332334" y="1447516"/>
              <a:ext cx="4813299" cy="3463924"/>
            </a:xfrm>
            <a:prstGeom prst="rect">
              <a:avLst/>
            </a:prstGeom>
          </p:spPr>
        </p:pic>
        <p:sp>
          <p:nvSpPr>
            <p:cNvPr id="4" name="object 4"/>
            <p:cNvSpPr/>
            <p:nvPr/>
          </p:nvSpPr>
          <p:spPr>
            <a:xfrm>
              <a:off x="5199795" y="2422945"/>
              <a:ext cx="1244600" cy="327025"/>
            </a:xfrm>
            <a:custGeom>
              <a:avLst/>
              <a:gdLst/>
              <a:ahLst/>
              <a:cxnLst/>
              <a:rect l="l" t="t" r="r" b="b"/>
              <a:pathLst>
                <a:path w="1244600" h="327025">
                  <a:moveTo>
                    <a:pt x="1244410" y="0"/>
                  </a:moveTo>
                  <a:lnTo>
                    <a:pt x="0" y="326831"/>
                  </a:lnTo>
                </a:path>
              </a:pathLst>
            </a:custGeom>
            <a:ln w="38099">
              <a:solidFill>
                <a:srgbClr val="E6481B"/>
              </a:solidFill>
            </a:ln>
          </p:spPr>
          <p:txBody>
            <a:bodyPr wrap="square" lIns="0" tIns="0" rIns="0" bIns="0" rtlCol="0"/>
            <a:lstStyle/>
            <a:p>
              <a:endParaRPr/>
            </a:p>
          </p:txBody>
        </p:sp>
        <p:pic>
          <p:nvPicPr>
            <p:cNvPr id="5" name="object 5"/>
            <p:cNvPicPr/>
            <p:nvPr/>
          </p:nvPicPr>
          <p:blipFill>
            <a:blip r:embed="rId3" cstate="print"/>
            <a:stretch>
              <a:fillRect/>
            </a:stretch>
          </p:blipFill>
          <p:spPr>
            <a:xfrm>
              <a:off x="5108328" y="2678402"/>
              <a:ext cx="162842" cy="120982"/>
            </a:xfrm>
            <a:prstGeom prst="rect">
              <a:avLst/>
            </a:prstGeom>
          </p:spPr>
        </p:pic>
      </p:grpSp>
      <p:sp>
        <p:nvSpPr>
          <p:cNvPr id="6" name="object 6"/>
          <p:cNvSpPr txBox="1">
            <a:spLocks noGrp="1"/>
          </p:cNvSpPr>
          <p:nvPr>
            <p:ph type="title"/>
          </p:nvPr>
        </p:nvSpPr>
        <p:spPr>
          <a:xfrm>
            <a:off x="509464" y="821245"/>
            <a:ext cx="7363072" cy="382156"/>
          </a:xfrm>
          <a:prstGeom prst="rect">
            <a:avLst/>
          </a:prstGeom>
        </p:spPr>
        <p:txBody>
          <a:bodyPr vert="horz" wrap="square" lIns="0" tIns="12700" rIns="0" bIns="0" rtlCol="0">
            <a:spAutoFit/>
          </a:bodyPr>
          <a:lstStyle/>
          <a:p>
            <a:pPr marL="12700">
              <a:lnSpc>
                <a:spcPct val="100000"/>
              </a:lnSpc>
              <a:spcBef>
                <a:spcPts val="100"/>
              </a:spcBef>
            </a:pPr>
            <a:r>
              <a:rPr spc="25" dirty="0"/>
              <a:t>Aterosclerosi: </a:t>
            </a:r>
            <a:r>
              <a:rPr spc="10" dirty="0"/>
              <a:t>placca</a:t>
            </a:r>
            <a:r>
              <a:rPr spc="30" dirty="0"/>
              <a:t> </a:t>
            </a:r>
            <a:r>
              <a:rPr spc="10" dirty="0"/>
              <a:t>di</a:t>
            </a:r>
            <a:r>
              <a:rPr spc="25" dirty="0"/>
              <a:t> </a:t>
            </a:r>
            <a:r>
              <a:rPr spc="20" dirty="0"/>
              <a:t>aterosclerosi</a:t>
            </a:r>
            <a:r>
              <a:rPr spc="25" dirty="0"/>
              <a:t> </a:t>
            </a:r>
            <a:r>
              <a:rPr spc="15" dirty="0"/>
              <a:t>coronarica</a:t>
            </a:r>
          </a:p>
        </p:txBody>
      </p:sp>
      <p:sp>
        <p:nvSpPr>
          <p:cNvPr id="7" name="object 7"/>
          <p:cNvSpPr txBox="1"/>
          <p:nvPr/>
        </p:nvSpPr>
        <p:spPr>
          <a:xfrm>
            <a:off x="1112400" y="5181956"/>
            <a:ext cx="7445375" cy="852169"/>
          </a:xfrm>
          <a:prstGeom prst="rect">
            <a:avLst/>
          </a:prstGeom>
        </p:spPr>
        <p:txBody>
          <a:bodyPr vert="horz" wrap="square" lIns="0" tIns="10795" rIns="0" bIns="0" rtlCol="0">
            <a:spAutoFit/>
          </a:bodyPr>
          <a:lstStyle/>
          <a:p>
            <a:pPr marL="12700" marR="5080">
              <a:lnSpc>
                <a:spcPct val="100699"/>
              </a:lnSpc>
              <a:spcBef>
                <a:spcPts val="85"/>
              </a:spcBef>
            </a:pPr>
            <a:r>
              <a:rPr sz="1800" spc="-135" dirty="0">
                <a:latin typeface="Roboto Lt"/>
                <a:cs typeface="Roboto Lt"/>
              </a:rPr>
              <a:t>Le</a:t>
            </a:r>
            <a:r>
              <a:rPr sz="1800" spc="-40" dirty="0">
                <a:latin typeface="Roboto Lt"/>
                <a:cs typeface="Roboto Lt"/>
              </a:rPr>
              <a:t> </a:t>
            </a:r>
            <a:r>
              <a:rPr sz="1800" spc="-114" dirty="0">
                <a:latin typeface="Roboto Lt"/>
                <a:cs typeface="Roboto Lt"/>
              </a:rPr>
              <a:t>sostanze</a:t>
            </a:r>
            <a:r>
              <a:rPr sz="1800" spc="-40" dirty="0">
                <a:latin typeface="Roboto Lt"/>
                <a:cs typeface="Roboto Lt"/>
              </a:rPr>
              <a:t> </a:t>
            </a:r>
            <a:r>
              <a:rPr sz="1800" spc="-120" dirty="0">
                <a:latin typeface="Roboto Lt"/>
                <a:cs typeface="Roboto Lt"/>
              </a:rPr>
              <a:t>pro-infiammatorie</a:t>
            </a:r>
            <a:r>
              <a:rPr sz="1800" spc="-40" dirty="0">
                <a:latin typeface="Roboto Lt"/>
                <a:cs typeface="Roboto Lt"/>
              </a:rPr>
              <a:t> </a:t>
            </a:r>
            <a:r>
              <a:rPr sz="1800" spc="-85" dirty="0">
                <a:latin typeface="Roboto Lt"/>
                <a:cs typeface="Roboto Lt"/>
              </a:rPr>
              <a:t>liberate</a:t>
            </a:r>
            <a:r>
              <a:rPr sz="1800" spc="-35" dirty="0">
                <a:latin typeface="Roboto Lt"/>
                <a:cs typeface="Roboto Lt"/>
              </a:rPr>
              <a:t> </a:t>
            </a:r>
            <a:r>
              <a:rPr sz="1800" spc="-95" dirty="0">
                <a:latin typeface="Roboto Lt"/>
                <a:cs typeface="Roboto Lt"/>
              </a:rPr>
              <a:t>dal</a:t>
            </a:r>
            <a:r>
              <a:rPr sz="1800" spc="-40" dirty="0">
                <a:latin typeface="Roboto Lt"/>
                <a:cs typeface="Roboto Lt"/>
              </a:rPr>
              <a:t> </a:t>
            </a:r>
            <a:r>
              <a:rPr sz="1800" spc="-100" dirty="0">
                <a:latin typeface="Roboto Lt"/>
                <a:cs typeface="Roboto Lt"/>
              </a:rPr>
              <a:t>fegato</a:t>
            </a:r>
            <a:r>
              <a:rPr sz="1800" spc="-40" dirty="0">
                <a:latin typeface="Roboto Lt"/>
                <a:cs typeface="Roboto Lt"/>
              </a:rPr>
              <a:t> </a:t>
            </a:r>
            <a:r>
              <a:rPr sz="1800" spc="-114" dirty="0">
                <a:latin typeface="Roboto Lt"/>
                <a:cs typeface="Roboto Lt"/>
              </a:rPr>
              <a:t>grasso</a:t>
            </a:r>
            <a:r>
              <a:rPr sz="1800" spc="-40" dirty="0">
                <a:latin typeface="Roboto Lt"/>
                <a:cs typeface="Roboto Lt"/>
              </a:rPr>
              <a:t> </a:t>
            </a:r>
            <a:r>
              <a:rPr sz="1800" spc="-105" dirty="0">
                <a:latin typeface="Roboto Lt"/>
                <a:cs typeface="Roboto Lt"/>
              </a:rPr>
              <a:t>e/o</a:t>
            </a:r>
            <a:r>
              <a:rPr sz="1800" spc="-35" dirty="0">
                <a:latin typeface="Roboto Lt"/>
                <a:cs typeface="Roboto Lt"/>
              </a:rPr>
              <a:t> </a:t>
            </a:r>
            <a:r>
              <a:rPr sz="1800" spc="-95" dirty="0">
                <a:latin typeface="Roboto Lt"/>
                <a:cs typeface="Roboto Lt"/>
              </a:rPr>
              <a:t>dal</a:t>
            </a:r>
            <a:r>
              <a:rPr sz="1800" spc="-40" dirty="0">
                <a:latin typeface="Roboto Lt"/>
                <a:cs typeface="Roboto Lt"/>
              </a:rPr>
              <a:t> </a:t>
            </a:r>
            <a:r>
              <a:rPr sz="1800" spc="-114" dirty="0">
                <a:latin typeface="Roboto Lt"/>
                <a:cs typeface="Roboto Lt"/>
              </a:rPr>
              <a:t>grasso</a:t>
            </a:r>
            <a:r>
              <a:rPr sz="1800" spc="-40" dirty="0">
                <a:latin typeface="Roboto Lt"/>
                <a:cs typeface="Roboto Lt"/>
              </a:rPr>
              <a:t> </a:t>
            </a:r>
            <a:r>
              <a:rPr sz="1800" spc="-95" dirty="0">
                <a:latin typeface="Roboto Lt"/>
                <a:cs typeface="Roboto Lt"/>
              </a:rPr>
              <a:t>viscerale </a:t>
            </a:r>
            <a:r>
              <a:rPr sz="1800" spc="-90" dirty="0">
                <a:latin typeface="Roboto Lt"/>
                <a:cs typeface="Roboto Lt"/>
              </a:rPr>
              <a:t> (quello</a:t>
            </a:r>
            <a:r>
              <a:rPr sz="1800" spc="-25" dirty="0">
                <a:latin typeface="Roboto Lt"/>
                <a:cs typeface="Roboto Lt"/>
              </a:rPr>
              <a:t> </a:t>
            </a:r>
            <a:r>
              <a:rPr sz="1800" spc="-125" dirty="0">
                <a:latin typeface="Roboto Lt"/>
                <a:cs typeface="Roboto Lt"/>
              </a:rPr>
              <a:t>accumulato</a:t>
            </a:r>
            <a:r>
              <a:rPr sz="1800" spc="-25" dirty="0">
                <a:latin typeface="Roboto Lt"/>
                <a:cs typeface="Roboto Lt"/>
              </a:rPr>
              <a:t> </a:t>
            </a:r>
            <a:r>
              <a:rPr sz="1800" spc="-90" dirty="0">
                <a:latin typeface="Roboto Lt"/>
                <a:cs typeface="Roboto Lt"/>
              </a:rPr>
              <a:t>in</a:t>
            </a:r>
            <a:r>
              <a:rPr sz="1800" spc="-30" dirty="0">
                <a:latin typeface="Roboto Lt"/>
                <a:cs typeface="Roboto Lt"/>
              </a:rPr>
              <a:t> </a:t>
            </a:r>
            <a:r>
              <a:rPr sz="1800" spc="-114" dirty="0">
                <a:latin typeface="Roboto Lt"/>
                <a:cs typeface="Roboto Lt"/>
              </a:rPr>
              <a:t>sede</a:t>
            </a:r>
            <a:r>
              <a:rPr sz="1800" spc="-25" dirty="0">
                <a:latin typeface="Roboto Lt"/>
                <a:cs typeface="Roboto Lt"/>
              </a:rPr>
              <a:t> </a:t>
            </a:r>
            <a:r>
              <a:rPr sz="1800" spc="-114" dirty="0">
                <a:latin typeface="Roboto Lt"/>
                <a:cs typeface="Roboto Lt"/>
              </a:rPr>
              <a:t>addominale)</a:t>
            </a:r>
            <a:r>
              <a:rPr sz="1800" spc="-30" dirty="0">
                <a:latin typeface="Roboto Lt"/>
                <a:cs typeface="Roboto Lt"/>
              </a:rPr>
              <a:t> </a:t>
            </a:r>
            <a:r>
              <a:rPr sz="1800" spc="-100" dirty="0">
                <a:latin typeface="Roboto Lt"/>
                <a:cs typeface="Roboto Lt"/>
              </a:rPr>
              <a:t>liberano</a:t>
            </a:r>
            <a:r>
              <a:rPr sz="1800" spc="-25" dirty="0">
                <a:latin typeface="Roboto Lt"/>
                <a:cs typeface="Roboto Lt"/>
              </a:rPr>
              <a:t> </a:t>
            </a:r>
            <a:r>
              <a:rPr sz="1800" spc="-114" dirty="0">
                <a:latin typeface="Roboto Lt"/>
                <a:cs typeface="Roboto Lt"/>
              </a:rPr>
              <a:t>sostanze</a:t>
            </a:r>
            <a:r>
              <a:rPr sz="1800" spc="-30" dirty="0">
                <a:latin typeface="Roboto Lt"/>
                <a:cs typeface="Roboto Lt"/>
              </a:rPr>
              <a:t> </a:t>
            </a:r>
            <a:r>
              <a:rPr sz="1800" spc="-105" dirty="0">
                <a:latin typeface="Roboto Lt"/>
                <a:cs typeface="Roboto Lt"/>
              </a:rPr>
              <a:t>infiammatorie</a:t>
            </a:r>
            <a:r>
              <a:rPr sz="1800" spc="-25" dirty="0">
                <a:latin typeface="Roboto Lt"/>
                <a:cs typeface="Roboto Lt"/>
              </a:rPr>
              <a:t> </a:t>
            </a:r>
            <a:r>
              <a:rPr sz="1800" spc="-90" dirty="0">
                <a:latin typeface="Roboto Lt"/>
                <a:cs typeface="Roboto Lt"/>
              </a:rPr>
              <a:t>(citochine) </a:t>
            </a:r>
            <a:r>
              <a:rPr sz="1800" spc="-425" dirty="0">
                <a:latin typeface="Roboto Lt"/>
                <a:cs typeface="Roboto Lt"/>
              </a:rPr>
              <a:t> </a:t>
            </a:r>
            <a:r>
              <a:rPr sz="1800" spc="-120" dirty="0">
                <a:latin typeface="Roboto Lt"/>
                <a:cs typeface="Roboto Lt"/>
              </a:rPr>
              <a:t>che</a:t>
            </a:r>
            <a:r>
              <a:rPr sz="1800" spc="-40" dirty="0">
                <a:latin typeface="Roboto Lt"/>
                <a:cs typeface="Roboto Lt"/>
              </a:rPr>
              <a:t> </a:t>
            </a:r>
            <a:r>
              <a:rPr sz="1800" spc="-105" dirty="0">
                <a:latin typeface="Roboto Lt"/>
                <a:cs typeface="Roboto Lt"/>
              </a:rPr>
              <a:t>favoriscono</a:t>
            </a:r>
            <a:r>
              <a:rPr sz="1800" spc="-40" dirty="0">
                <a:latin typeface="Roboto Lt"/>
                <a:cs typeface="Roboto Lt"/>
              </a:rPr>
              <a:t> </a:t>
            </a:r>
            <a:r>
              <a:rPr sz="1800" spc="-95" dirty="0">
                <a:latin typeface="Roboto Lt"/>
                <a:cs typeface="Roboto Lt"/>
              </a:rPr>
              <a:t>aterosclerosi</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114" dirty="0">
                <a:latin typeface="Roboto Lt"/>
                <a:cs typeface="Roboto Lt"/>
              </a:rPr>
              <a:t>danni</a:t>
            </a:r>
            <a:r>
              <a:rPr sz="1800" spc="-40" dirty="0">
                <a:latin typeface="Roboto Lt"/>
                <a:cs typeface="Roboto Lt"/>
              </a:rPr>
              <a:t> </a:t>
            </a:r>
            <a:r>
              <a:rPr sz="1800" spc="-114" dirty="0">
                <a:latin typeface="Roboto Lt"/>
                <a:cs typeface="Roboto Lt"/>
              </a:rPr>
              <a:t>cardio-vascolari</a:t>
            </a:r>
            <a:endParaRPr sz="1800">
              <a:latin typeface="Roboto Lt"/>
              <a:cs typeface="Roboto Lt"/>
            </a:endParaRPr>
          </a:p>
        </p:txBody>
      </p:sp>
      <p:sp>
        <p:nvSpPr>
          <p:cNvPr id="8" name="object 8"/>
          <p:cNvSpPr txBox="1"/>
          <p:nvPr/>
        </p:nvSpPr>
        <p:spPr>
          <a:xfrm>
            <a:off x="5396349" y="1698093"/>
            <a:ext cx="3366651" cy="2413000"/>
          </a:xfrm>
          <a:prstGeom prst="rect">
            <a:avLst/>
          </a:prstGeom>
        </p:spPr>
        <p:txBody>
          <a:bodyPr vert="horz" wrap="square" lIns="0" tIns="122555" rIns="0" bIns="0" rtlCol="0">
            <a:spAutoFit/>
          </a:bodyPr>
          <a:lstStyle/>
          <a:p>
            <a:pPr marR="560070" algn="ctr">
              <a:lnSpc>
                <a:spcPct val="100000"/>
              </a:lnSpc>
              <a:spcBef>
                <a:spcPts val="965"/>
              </a:spcBef>
            </a:pPr>
            <a:r>
              <a:rPr sz="1800" spc="-170" dirty="0">
                <a:latin typeface="Roboto Lt"/>
                <a:cs typeface="Roboto Lt"/>
              </a:rPr>
              <a:t>IL-</a:t>
            </a:r>
            <a:r>
              <a:rPr sz="1800" spc="-35" dirty="0">
                <a:latin typeface="Roboto Lt"/>
                <a:cs typeface="Roboto Lt"/>
              </a:rPr>
              <a:t> </a:t>
            </a:r>
            <a:r>
              <a:rPr sz="1800" spc="-125" dirty="0">
                <a:latin typeface="Roboto Lt"/>
                <a:cs typeface="Roboto Lt"/>
              </a:rPr>
              <a:t>6</a:t>
            </a:r>
            <a:endParaRPr sz="1800" dirty="0">
              <a:latin typeface="Roboto Lt"/>
              <a:cs typeface="Roboto Lt"/>
            </a:endParaRPr>
          </a:p>
          <a:p>
            <a:pPr marR="560070" algn="ctr">
              <a:lnSpc>
                <a:spcPct val="100000"/>
              </a:lnSpc>
              <a:spcBef>
                <a:spcPts val="865"/>
              </a:spcBef>
            </a:pPr>
            <a:r>
              <a:rPr sz="1800" spc="-170" dirty="0">
                <a:latin typeface="Roboto Lt"/>
                <a:cs typeface="Roboto Lt"/>
              </a:rPr>
              <a:t>IL-</a:t>
            </a:r>
            <a:r>
              <a:rPr sz="1800" spc="-35" dirty="0">
                <a:latin typeface="Roboto Lt"/>
                <a:cs typeface="Roboto Lt"/>
              </a:rPr>
              <a:t> </a:t>
            </a:r>
            <a:r>
              <a:rPr sz="1800" spc="-125" dirty="0">
                <a:latin typeface="Roboto Lt"/>
                <a:cs typeface="Roboto Lt"/>
              </a:rPr>
              <a:t>1</a:t>
            </a:r>
            <a:endParaRPr sz="1800" dirty="0">
              <a:latin typeface="Roboto Lt"/>
              <a:cs typeface="Roboto Lt"/>
            </a:endParaRPr>
          </a:p>
          <a:p>
            <a:pPr marR="560070" algn="ctr">
              <a:lnSpc>
                <a:spcPct val="100000"/>
              </a:lnSpc>
              <a:spcBef>
                <a:spcPts val="840"/>
              </a:spcBef>
            </a:pPr>
            <a:r>
              <a:rPr sz="1800" spc="-170" dirty="0">
                <a:latin typeface="Roboto Lt"/>
                <a:cs typeface="Roboto Lt"/>
              </a:rPr>
              <a:t>IL-</a:t>
            </a:r>
            <a:r>
              <a:rPr sz="1800" spc="-35" dirty="0">
                <a:latin typeface="Roboto Lt"/>
                <a:cs typeface="Roboto Lt"/>
              </a:rPr>
              <a:t> </a:t>
            </a:r>
            <a:r>
              <a:rPr sz="1800" spc="-125" dirty="0">
                <a:latin typeface="Roboto Lt"/>
                <a:cs typeface="Roboto Lt"/>
              </a:rPr>
              <a:t>2</a:t>
            </a:r>
            <a:endParaRPr sz="1800" dirty="0">
              <a:latin typeface="Roboto Lt"/>
              <a:cs typeface="Roboto Lt"/>
            </a:endParaRPr>
          </a:p>
          <a:p>
            <a:pPr marL="1133475" marR="1437005">
              <a:lnSpc>
                <a:spcPct val="138900"/>
              </a:lnSpc>
            </a:pPr>
            <a:r>
              <a:rPr sz="1800" spc="-170" dirty="0">
                <a:latin typeface="Roboto Lt"/>
                <a:cs typeface="Roboto Lt"/>
              </a:rPr>
              <a:t>IL-</a:t>
            </a:r>
            <a:r>
              <a:rPr sz="1800" spc="-35" dirty="0">
                <a:latin typeface="Roboto Lt"/>
                <a:cs typeface="Roboto Lt"/>
              </a:rPr>
              <a:t> </a:t>
            </a:r>
            <a:r>
              <a:rPr sz="1800" spc="-80" dirty="0">
                <a:latin typeface="Roboto Lt"/>
                <a:cs typeface="Roboto Lt"/>
              </a:rPr>
              <a:t>8  </a:t>
            </a:r>
            <a:r>
              <a:rPr sz="1800" spc="-150" dirty="0">
                <a:latin typeface="Roboto Lt"/>
                <a:cs typeface="Roboto Lt"/>
              </a:rPr>
              <a:t>TN</a:t>
            </a:r>
            <a:r>
              <a:rPr sz="1800" spc="-125" dirty="0">
                <a:latin typeface="Roboto Lt"/>
                <a:cs typeface="Roboto Lt"/>
              </a:rPr>
              <a:t>F</a:t>
            </a:r>
            <a:r>
              <a:rPr sz="1800" spc="-40" dirty="0">
                <a:latin typeface="Roboto Lt"/>
                <a:cs typeface="Roboto Lt"/>
              </a:rPr>
              <a:t> </a:t>
            </a:r>
            <a:r>
              <a:rPr sz="1800" spc="-295" dirty="0">
                <a:latin typeface="Roboto Lt"/>
                <a:cs typeface="Roboto Lt"/>
              </a:rPr>
              <a:t>-</a:t>
            </a:r>
            <a:r>
              <a:rPr sz="1800" spc="-40" dirty="0">
                <a:latin typeface="Roboto Lt"/>
                <a:cs typeface="Roboto Lt"/>
              </a:rPr>
              <a:t> </a:t>
            </a:r>
            <a:r>
              <a:rPr sz="1800" spc="-125" dirty="0">
                <a:latin typeface="Roboto Lt"/>
                <a:cs typeface="Roboto Lt"/>
              </a:rPr>
              <a:t>a</a:t>
            </a:r>
            <a:endParaRPr sz="1800" dirty="0">
              <a:latin typeface="Roboto Lt"/>
              <a:cs typeface="Roboto Lt"/>
            </a:endParaRPr>
          </a:p>
          <a:p>
            <a:pPr marL="12700">
              <a:lnSpc>
                <a:spcPct val="100000"/>
              </a:lnSpc>
              <a:spcBef>
                <a:spcPts val="1585"/>
              </a:spcBef>
            </a:pPr>
            <a:r>
              <a:rPr sz="1800" spc="-95" dirty="0">
                <a:latin typeface="Roboto Lt"/>
                <a:cs typeface="Roboto Lt"/>
              </a:rPr>
              <a:t>(citochine</a:t>
            </a:r>
            <a:r>
              <a:rPr sz="1800" spc="-30" dirty="0">
                <a:latin typeface="Roboto Lt"/>
                <a:cs typeface="Roboto Lt"/>
              </a:rPr>
              <a:t> </a:t>
            </a:r>
            <a:r>
              <a:rPr sz="1800" spc="-295" dirty="0">
                <a:latin typeface="Roboto Lt"/>
                <a:cs typeface="Roboto Lt"/>
              </a:rPr>
              <a:t>-</a:t>
            </a:r>
            <a:r>
              <a:rPr sz="1800" spc="-35" dirty="0">
                <a:latin typeface="Roboto Lt"/>
                <a:cs typeface="Roboto Lt"/>
              </a:rPr>
              <a:t> </a:t>
            </a:r>
            <a:r>
              <a:rPr sz="1800" spc="-114" dirty="0">
                <a:latin typeface="Roboto Lt"/>
                <a:cs typeface="Roboto Lt"/>
              </a:rPr>
              <a:t>sostanze</a:t>
            </a:r>
            <a:r>
              <a:rPr sz="1800" spc="-35" dirty="0">
                <a:latin typeface="Roboto Lt"/>
                <a:cs typeface="Roboto Lt"/>
              </a:rPr>
              <a:t> </a:t>
            </a:r>
            <a:r>
              <a:rPr sz="1800" spc="-105" dirty="0">
                <a:latin typeface="Roboto Lt"/>
                <a:cs typeface="Roboto Lt"/>
              </a:rPr>
              <a:t>infiammatorie)</a:t>
            </a:r>
            <a:endParaRPr sz="1800" dirty="0">
              <a:latin typeface="Roboto Lt"/>
              <a:cs typeface="Roboto Lt"/>
            </a:endParaRPr>
          </a:p>
        </p:txBody>
      </p:sp>
      <p:sp>
        <p:nvSpPr>
          <p:cNvPr id="9" name="object 9"/>
          <p:cNvSpPr/>
          <p:nvPr/>
        </p:nvSpPr>
        <p:spPr>
          <a:xfrm>
            <a:off x="6431124" y="1930275"/>
            <a:ext cx="0" cy="1791335"/>
          </a:xfrm>
          <a:custGeom>
            <a:avLst/>
            <a:gdLst/>
            <a:ahLst/>
            <a:cxnLst/>
            <a:rect l="l" t="t" r="r" b="b"/>
            <a:pathLst>
              <a:path h="1791335">
                <a:moveTo>
                  <a:pt x="0" y="0"/>
                </a:moveTo>
                <a:lnTo>
                  <a:pt x="0" y="1790999"/>
                </a:lnTo>
              </a:path>
            </a:pathLst>
          </a:custGeom>
          <a:ln w="38099">
            <a:solidFill>
              <a:srgbClr val="E6481B"/>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0" y="0"/>
            <a:ext cx="9143996" cy="1012323"/>
          </a:xfrm>
          <a:prstGeom prst="rect">
            <a:avLst/>
          </a:prstGeom>
        </p:spPr>
      </p:pic>
      <p:sp>
        <p:nvSpPr>
          <p:cNvPr id="11" name="object 11"/>
          <p:cNvSpPr txBox="1"/>
          <p:nvPr/>
        </p:nvSpPr>
        <p:spPr>
          <a:xfrm>
            <a:off x="132325" y="65913"/>
            <a:ext cx="40586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4833" y="1567620"/>
            <a:ext cx="2876986" cy="2952299"/>
          </a:xfrm>
          <a:prstGeom prst="rect">
            <a:avLst/>
          </a:prstGeom>
        </p:spPr>
      </p:pic>
      <p:grpSp>
        <p:nvGrpSpPr>
          <p:cNvPr id="3" name="object 3"/>
          <p:cNvGrpSpPr/>
          <p:nvPr/>
        </p:nvGrpSpPr>
        <p:grpSpPr>
          <a:xfrm>
            <a:off x="1674350" y="2418312"/>
            <a:ext cx="7240905" cy="4135120"/>
            <a:chOff x="1674350" y="2418312"/>
            <a:chExt cx="7240905" cy="4135120"/>
          </a:xfrm>
        </p:grpSpPr>
        <p:pic>
          <p:nvPicPr>
            <p:cNvPr id="4" name="object 4"/>
            <p:cNvPicPr/>
            <p:nvPr/>
          </p:nvPicPr>
          <p:blipFill>
            <a:blip r:embed="rId3" cstate="print"/>
            <a:stretch>
              <a:fillRect/>
            </a:stretch>
          </p:blipFill>
          <p:spPr>
            <a:xfrm>
              <a:off x="3275856" y="2418312"/>
              <a:ext cx="5638800" cy="4095749"/>
            </a:xfrm>
            <a:prstGeom prst="rect">
              <a:avLst/>
            </a:prstGeom>
          </p:spPr>
        </p:pic>
        <p:pic>
          <p:nvPicPr>
            <p:cNvPr id="5" name="object 5"/>
            <p:cNvPicPr/>
            <p:nvPr/>
          </p:nvPicPr>
          <p:blipFill>
            <a:blip r:embed="rId4" cstate="print"/>
            <a:stretch>
              <a:fillRect/>
            </a:stretch>
          </p:blipFill>
          <p:spPr>
            <a:xfrm>
              <a:off x="1674350" y="4519920"/>
              <a:ext cx="2091234" cy="2033279"/>
            </a:xfrm>
            <a:prstGeom prst="rect">
              <a:avLst/>
            </a:prstGeom>
          </p:spPr>
        </p:pic>
      </p:grpSp>
      <p:sp>
        <p:nvSpPr>
          <p:cNvPr id="6" name="object 6"/>
          <p:cNvSpPr txBox="1">
            <a:spLocks noGrp="1"/>
          </p:cNvSpPr>
          <p:nvPr>
            <p:ph type="title"/>
          </p:nvPr>
        </p:nvSpPr>
        <p:spPr>
          <a:xfrm>
            <a:off x="207860" y="1040507"/>
            <a:ext cx="8965367" cy="382156"/>
          </a:xfrm>
          <a:prstGeom prst="rect">
            <a:avLst/>
          </a:prstGeom>
        </p:spPr>
        <p:txBody>
          <a:bodyPr vert="horz" wrap="square" lIns="0" tIns="12700" rIns="0" bIns="0" rtlCol="0">
            <a:spAutoFit/>
          </a:bodyPr>
          <a:lstStyle/>
          <a:p>
            <a:pPr marL="12700">
              <a:lnSpc>
                <a:spcPct val="100000"/>
              </a:lnSpc>
              <a:spcBef>
                <a:spcPts val="100"/>
              </a:spcBef>
            </a:pPr>
            <a:r>
              <a:rPr spc="15" dirty="0"/>
              <a:t>ALCO</a:t>
            </a:r>
            <a:r>
              <a:rPr spc="20" dirty="0"/>
              <a:t>L</a:t>
            </a:r>
            <a:r>
              <a:rPr spc="-210" dirty="0"/>
              <a:t> </a:t>
            </a:r>
            <a:r>
              <a:rPr spc="25" dirty="0"/>
              <a:t>:</a:t>
            </a:r>
            <a:r>
              <a:rPr spc="15" dirty="0"/>
              <a:t> </a:t>
            </a:r>
            <a:r>
              <a:rPr dirty="0"/>
              <a:t>LESIONI</a:t>
            </a:r>
            <a:r>
              <a:rPr spc="15" dirty="0"/>
              <a:t> </a:t>
            </a:r>
            <a:r>
              <a:rPr spc="5" dirty="0"/>
              <a:t>BENIGNE</a:t>
            </a:r>
            <a:r>
              <a:rPr spc="20" dirty="0"/>
              <a:t> </a:t>
            </a:r>
            <a:r>
              <a:rPr spc="35" dirty="0"/>
              <a:t>AL</a:t>
            </a:r>
            <a:r>
              <a:rPr spc="20" dirty="0"/>
              <a:t> </a:t>
            </a:r>
            <a:r>
              <a:rPr spc="-5" dirty="0"/>
              <a:t>SEN</a:t>
            </a:r>
            <a:r>
              <a:rPr dirty="0"/>
              <a:t>O</a:t>
            </a:r>
            <a:r>
              <a:rPr spc="20" dirty="0"/>
              <a:t> </a:t>
            </a:r>
            <a:r>
              <a:rPr spc="-5" dirty="0"/>
              <a:t>I</a:t>
            </a:r>
            <a:r>
              <a:rPr spc="10" dirty="0"/>
              <a:t>N</a:t>
            </a:r>
            <a:r>
              <a:rPr spc="15" dirty="0"/>
              <a:t> </a:t>
            </a:r>
            <a:r>
              <a:rPr spc="25" dirty="0"/>
              <a:t>ACCRESCIMENTO</a:t>
            </a:r>
          </a:p>
        </p:txBody>
      </p:sp>
      <p:pic>
        <p:nvPicPr>
          <p:cNvPr id="7" name="object 7"/>
          <p:cNvPicPr/>
          <p:nvPr/>
        </p:nvPicPr>
        <p:blipFill>
          <a:blip r:embed="rId5" cstate="print"/>
          <a:stretch>
            <a:fillRect/>
          </a:stretch>
        </p:blipFill>
        <p:spPr>
          <a:xfrm>
            <a:off x="0" y="0"/>
            <a:ext cx="9143996" cy="1012323"/>
          </a:xfrm>
          <a:prstGeom prst="rect">
            <a:avLst/>
          </a:prstGeom>
        </p:spPr>
      </p:pic>
      <p:sp>
        <p:nvSpPr>
          <p:cNvPr id="8" name="object 8"/>
          <p:cNvSpPr txBox="1"/>
          <p:nvPr/>
        </p:nvSpPr>
        <p:spPr>
          <a:xfrm>
            <a:off x="132325" y="65913"/>
            <a:ext cx="40586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501" y="985183"/>
            <a:ext cx="8500798" cy="382156"/>
          </a:xfrm>
          <a:prstGeom prst="rect">
            <a:avLst/>
          </a:prstGeom>
        </p:spPr>
        <p:txBody>
          <a:bodyPr vert="horz" wrap="square" lIns="0" tIns="12700" rIns="0" bIns="0" rtlCol="0">
            <a:spAutoFit/>
          </a:bodyPr>
          <a:lstStyle/>
          <a:p>
            <a:pPr marL="12700">
              <a:lnSpc>
                <a:spcPct val="100000"/>
              </a:lnSpc>
              <a:spcBef>
                <a:spcPts val="100"/>
              </a:spcBef>
            </a:pPr>
            <a:r>
              <a:rPr spc="15" dirty="0"/>
              <a:t>Polipi </a:t>
            </a:r>
            <a:r>
              <a:rPr spc="10" dirty="0"/>
              <a:t>adenomatosi</a:t>
            </a:r>
            <a:r>
              <a:rPr spc="25" dirty="0"/>
              <a:t> </a:t>
            </a:r>
            <a:r>
              <a:rPr spc="5" dirty="0"/>
              <a:t>nell’intestino</a:t>
            </a:r>
            <a:r>
              <a:rPr spc="20" dirty="0"/>
              <a:t> </a:t>
            </a:r>
            <a:r>
              <a:rPr spc="15" dirty="0"/>
              <a:t>favoriti</a:t>
            </a:r>
            <a:r>
              <a:rPr spc="25" dirty="0"/>
              <a:t> </a:t>
            </a:r>
            <a:r>
              <a:rPr spc="5" dirty="0"/>
              <a:t>da</a:t>
            </a:r>
            <a:r>
              <a:rPr spc="20" dirty="0"/>
              <a:t> </a:t>
            </a:r>
            <a:r>
              <a:rPr spc="15" dirty="0"/>
              <a:t>alcol</a:t>
            </a:r>
            <a:r>
              <a:rPr spc="25" dirty="0"/>
              <a:t> </a:t>
            </a:r>
            <a:r>
              <a:rPr spc="55" dirty="0"/>
              <a:t>e</a:t>
            </a:r>
            <a:r>
              <a:rPr spc="25" dirty="0"/>
              <a:t> </a:t>
            </a:r>
            <a:r>
              <a:rPr spc="5" dirty="0"/>
              <a:t>fumo</a:t>
            </a:r>
            <a:endParaRPr dirty="0"/>
          </a:p>
        </p:txBody>
      </p:sp>
      <p:grpSp>
        <p:nvGrpSpPr>
          <p:cNvPr id="3" name="object 3"/>
          <p:cNvGrpSpPr/>
          <p:nvPr/>
        </p:nvGrpSpPr>
        <p:grpSpPr>
          <a:xfrm>
            <a:off x="1766761" y="1549728"/>
            <a:ext cx="2448560" cy="2448560"/>
            <a:chOff x="1766761" y="1549728"/>
            <a:chExt cx="2448560" cy="2448560"/>
          </a:xfrm>
        </p:grpSpPr>
        <p:pic>
          <p:nvPicPr>
            <p:cNvPr id="4" name="object 4"/>
            <p:cNvPicPr/>
            <p:nvPr/>
          </p:nvPicPr>
          <p:blipFill>
            <a:blip r:embed="rId2" cstate="print"/>
            <a:stretch>
              <a:fillRect/>
            </a:stretch>
          </p:blipFill>
          <p:spPr>
            <a:xfrm>
              <a:off x="1766761" y="1549728"/>
              <a:ext cx="2447999" cy="2447999"/>
            </a:xfrm>
            <a:prstGeom prst="rect">
              <a:avLst/>
            </a:prstGeom>
          </p:spPr>
        </p:pic>
        <p:sp>
          <p:nvSpPr>
            <p:cNvPr id="5" name="object 5"/>
            <p:cNvSpPr/>
            <p:nvPr/>
          </p:nvSpPr>
          <p:spPr>
            <a:xfrm>
              <a:off x="2939550" y="3042950"/>
              <a:ext cx="788035" cy="788035"/>
            </a:xfrm>
            <a:custGeom>
              <a:avLst/>
              <a:gdLst/>
              <a:ahLst/>
              <a:cxnLst/>
              <a:rect l="l" t="t" r="r" b="b"/>
              <a:pathLst>
                <a:path w="788035" h="788035">
                  <a:moveTo>
                    <a:pt x="0" y="393899"/>
                  </a:moveTo>
                  <a:lnTo>
                    <a:pt x="3069" y="344490"/>
                  </a:lnTo>
                  <a:lnTo>
                    <a:pt x="12030" y="296911"/>
                  </a:lnTo>
                  <a:lnTo>
                    <a:pt x="26513" y="251533"/>
                  </a:lnTo>
                  <a:lnTo>
                    <a:pt x="46151" y="208725"/>
                  </a:lnTo>
                  <a:lnTo>
                    <a:pt x="70573" y="168856"/>
                  </a:lnTo>
                  <a:lnTo>
                    <a:pt x="99411" y="132295"/>
                  </a:lnTo>
                  <a:lnTo>
                    <a:pt x="132295" y="99411"/>
                  </a:lnTo>
                  <a:lnTo>
                    <a:pt x="168856" y="70573"/>
                  </a:lnTo>
                  <a:lnTo>
                    <a:pt x="208725" y="46151"/>
                  </a:lnTo>
                  <a:lnTo>
                    <a:pt x="251533" y="26513"/>
                  </a:lnTo>
                  <a:lnTo>
                    <a:pt x="296911" y="12030"/>
                  </a:lnTo>
                  <a:lnTo>
                    <a:pt x="344490" y="3069"/>
                  </a:lnTo>
                  <a:lnTo>
                    <a:pt x="393899" y="0"/>
                  </a:lnTo>
                  <a:lnTo>
                    <a:pt x="445675" y="3416"/>
                  </a:lnTo>
                  <a:lnTo>
                    <a:pt x="496126" y="13495"/>
                  </a:lnTo>
                  <a:lnTo>
                    <a:pt x="544638" y="29983"/>
                  </a:lnTo>
                  <a:lnTo>
                    <a:pt x="590601" y="52628"/>
                  </a:lnTo>
                  <a:lnTo>
                    <a:pt x="633402" y="81175"/>
                  </a:lnTo>
                  <a:lnTo>
                    <a:pt x="672429" y="115370"/>
                  </a:lnTo>
                  <a:lnTo>
                    <a:pt x="706624" y="154397"/>
                  </a:lnTo>
                  <a:lnTo>
                    <a:pt x="735171" y="197198"/>
                  </a:lnTo>
                  <a:lnTo>
                    <a:pt x="757816" y="243161"/>
                  </a:lnTo>
                  <a:lnTo>
                    <a:pt x="774304" y="291673"/>
                  </a:lnTo>
                  <a:lnTo>
                    <a:pt x="784383" y="342124"/>
                  </a:lnTo>
                  <a:lnTo>
                    <a:pt x="787799" y="393899"/>
                  </a:lnTo>
                  <a:lnTo>
                    <a:pt x="784730" y="443309"/>
                  </a:lnTo>
                  <a:lnTo>
                    <a:pt x="775769" y="490888"/>
                  </a:lnTo>
                  <a:lnTo>
                    <a:pt x="761286" y="536266"/>
                  </a:lnTo>
                  <a:lnTo>
                    <a:pt x="741648" y="579074"/>
                  </a:lnTo>
                  <a:lnTo>
                    <a:pt x="717226" y="618943"/>
                  </a:lnTo>
                  <a:lnTo>
                    <a:pt x="688388" y="655504"/>
                  </a:lnTo>
                  <a:lnTo>
                    <a:pt x="655504" y="688388"/>
                  </a:lnTo>
                  <a:lnTo>
                    <a:pt x="618943" y="717226"/>
                  </a:lnTo>
                  <a:lnTo>
                    <a:pt x="579074" y="741648"/>
                  </a:lnTo>
                  <a:lnTo>
                    <a:pt x="536266" y="761286"/>
                  </a:lnTo>
                  <a:lnTo>
                    <a:pt x="490888" y="775769"/>
                  </a:lnTo>
                  <a:lnTo>
                    <a:pt x="443309" y="784730"/>
                  </a:lnTo>
                  <a:lnTo>
                    <a:pt x="393899" y="787799"/>
                  </a:lnTo>
                  <a:lnTo>
                    <a:pt x="344490" y="784730"/>
                  </a:lnTo>
                  <a:lnTo>
                    <a:pt x="296911" y="775769"/>
                  </a:lnTo>
                  <a:lnTo>
                    <a:pt x="251533" y="761286"/>
                  </a:lnTo>
                  <a:lnTo>
                    <a:pt x="208725" y="741648"/>
                  </a:lnTo>
                  <a:lnTo>
                    <a:pt x="168856" y="717226"/>
                  </a:lnTo>
                  <a:lnTo>
                    <a:pt x="132295" y="688388"/>
                  </a:lnTo>
                  <a:lnTo>
                    <a:pt x="99411" y="655504"/>
                  </a:lnTo>
                  <a:lnTo>
                    <a:pt x="70573" y="618943"/>
                  </a:lnTo>
                  <a:lnTo>
                    <a:pt x="46151" y="579074"/>
                  </a:lnTo>
                  <a:lnTo>
                    <a:pt x="26513" y="536266"/>
                  </a:lnTo>
                  <a:lnTo>
                    <a:pt x="12030" y="490888"/>
                  </a:lnTo>
                  <a:lnTo>
                    <a:pt x="3069" y="443309"/>
                  </a:lnTo>
                  <a:lnTo>
                    <a:pt x="0" y="393899"/>
                  </a:lnTo>
                  <a:close/>
                </a:path>
              </a:pathLst>
            </a:custGeom>
            <a:ln w="76199">
              <a:solidFill>
                <a:srgbClr val="E4005C"/>
              </a:solidFill>
            </a:ln>
          </p:spPr>
          <p:txBody>
            <a:bodyPr wrap="square" lIns="0" tIns="0" rIns="0" bIns="0" rtlCol="0"/>
            <a:lstStyle/>
            <a:p>
              <a:endParaRPr/>
            </a:p>
          </p:txBody>
        </p:sp>
      </p:grpSp>
      <p:grpSp>
        <p:nvGrpSpPr>
          <p:cNvPr id="6" name="object 6"/>
          <p:cNvGrpSpPr/>
          <p:nvPr/>
        </p:nvGrpSpPr>
        <p:grpSpPr>
          <a:xfrm>
            <a:off x="4385250" y="1564175"/>
            <a:ext cx="2449830" cy="2449830"/>
            <a:chOff x="4385250" y="1564175"/>
            <a:chExt cx="2449830" cy="2449830"/>
          </a:xfrm>
        </p:grpSpPr>
        <p:pic>
          <p:nvPicPr>
            <p:cNvPr id="7" name="object 7"/>
            <p:cNvPicPr/>
            <p:nvPr/>
          </p:nvPicPr>
          <p:blipFill>
            <a:blip r:embed="rId3" cstate="print"/>
            <a:stretch>
              <a:fillRect/>
            </a:stretch>
          </p:blipFill>
          <p:spPr>
            <a:xfrm>
              <a:off x="4385250" y="1564175"/>
              <a:ext cx="2449499" cy="2449499"/>
            </a:xfrm>
            <a:prstGeom prst="rect">
              <a:avLst/>
            </a:prstGeom>
          </p:spPr>
        </p:pic>
        <p:sp>
          <p:nvSpPr>
            <p:cNvPr id="8" name="object 8"/>
            <p:cNvSpPr/>
            <p:nvPr/>
          </p:nvSpPr>
          <p:spPr>
            <a:xfrm>
              <a:off x="4892706" y="1872294"/>
              <a:ext cx="1421765" cy="1421765"/>
            </a:xfrm>
            <a:custGeom>
              <a:avLst/>
              <a:gdLst/>
              <a:ahLst/>
              <a:cxnLst/>
              <a:rect l="l" t="t" r="r" b="b"/>
              <a:pathLst>
                <a:path w="1421764" h="1421764">
                  <a:moveTo>
                    <a:pt x="0" y="710849"/>
                  </a:moveTo>
                  <a:lnTo>
                    <a:pt x="1639" y="662180"/>
                  </a:lnTo>
                  <a:lnTo>
                    <a:pt x="6489" y="614391"/>
                  </a:lnTo>
                  <a:lnTo>
                    <a:pt x="14441" y="567588"/>
                  </a:lnTo>
                  <a:lnTo>
                    <a:pt x="25392" y="521877"/>
                  </a:lnTo>
                  <a:lnTo>
                    <a:pt x="39234" y="477364"/>
                  </a:lnTo>
                  <a:lnTo>
                    <a:pt x="55862" y="434155"/>
                  </a:lnTo>
                  <a:lnTo>
                    <a:pt x="75169" y="392355"/>
                  </a:lnTo>
                  <a:lnTo>
                    <a:pt x="97051" y="352070"/>
                  </a:lnTo>
                  <a:lnTo>
                    <a:pt x="121402" y="313407"/>
                  </a:lnTo>
                  <a:lnTo>
                    <a:pt x="148114" y="276470"/>
                  </a:lnTo>
                  <a:lnTo>
                    <a:pt x="177083" y="241367"/>
                  </a:lnTo>
                  <a:lnTo>
                    <a:pt x="208203" y="208203"/>
                  </a:lnTo>
                  <a:lnTo>
                    <a:pt x="241367" y="177083"/>
                  </a:lnTo>
                  <a:lnTo>
                    <a:pt x="276470" y="148114"/>
                  </a:lnTo>
                  <a:lnTo>
                    <a:pt x="313407" y="121402"/>
                  </a:lnTo>
                  <a:lnTo>
                    <a:pt x="352070" y="97051"/>
                  </a:lnTo>
                  <a:lnTo>
                    <a:pt x="392355" y="75169"/>
                  </a:lnTo>
                  <a:lnTo>
                    <a:pt x="434155" y="55862"/>
                  </a:lnTo>
                  <a:lnTo>
                    <a:pt x="477364" y="39234"/>
                  </a:lnTo>
                  <a:lnTo>
                    <a:pt x="521877" y="25392"/>
                  </a:lnTo>
                  <a:lnTo>
                    <a:pt x="567588" y="14441"/>
                  </a:lnTo>
                  <a:lnTo>
                    <a:pt x="614391" y="6489"/>
                  </a:lnTo>
                  <a:lnTo>
                    <a:pt x="662180" y="1639"/>
                  </a:lnTo>
                  <a:lnTo>
                    <a:pt x="710849" y="0"/>
                  </a:lnTo>
                  <a:lnTo>
                    <a:pt x="762045" y="1844"/>
                  </a:lnTo>
                  <a:lnTo>
                    <a:pt x="812679" y="7328"/>
                  </a:lnTo>
                  <a:lnTo>
                    <a:pt x="862571" y="16377"/>
                  </a:lnTo>
                  <a:lnTo>
                    <a:pt x="911542" y="28917"/>
                  </a:lnTo>
                  <a:lnTo>
                    <a:pt x="959413" y="44873"/>
                  </a:lnTo>
                  <a:lnTo>
                    <a:pt x="1006005" y="64172"/>
                  </a:lnTo>
                  <a:lnTo>
                    <a:pt x="1051138" y="86739"/>
                  </a:lnTo>
                  <a:lnTo>
                    <a:pt x="1094633" y="112500"/>
                  </a:lnTo>
                  <a:lnTo>
                    <a:pt x="1136310" y="141381"/>
                  </a:lnTo>
                  <a:lnTo>
                    <a:pt x="1175991" y="173306"/>
                  </a:lnTo>
                  <a:lnTo>
                    <a:pt x="1213496" y="208203"/>
                  </a:lnTo>
                  <a:lnTo>
                    <a:pt x="1248393" y="245708"/>
                  </a:lnTo>
                  <a:lnTo>
                    <a:pt x="1280319" y="285389"/>
                  </a:lnTo>
                  <a:lnTo>
                    <a:pt x="1309199" y="327066"/>
                  </a:lnTo>
                  <a:lnTo>
                    <a:pt x="1334960" y="370561"/>
                  </a:lnTo>
                  <a:lnTo>
                    <a:pt x="1357527" y="415694"/>
                  </a:lnTo>
                  <a:lnTo>
                    <a:pt x="1376826" y="462286"/>
                  </a:lnTo>
                  <a:lnTo>
                    <a:pt x="1392782" y="510157"/>
                  </a:lnTo>
                  <a:lnTo>
                    <a:pt x="1405322" y="559128"/>
                  </a:lnTo>
                  <a:lnTo>
                    <a:pt x="1414371" y="609020"/>
                  </a:lnTo>
                  <a:lnTo>
                    <a:pt x="1419855" y="659654"/>
                  </a:lnTo>
                  <a:lnTo>
                    <a:pt x="1421699" y="710849"/>
                  </a:lnTo>
                  <a:lnTo>
                    <a:pt x="1420060" y="759519"/>
                  </a:lnTo>
                  <a:lnTo>
                    <a:pt x="1415210" y="807308"/>
                  </a:lnTo>
                  <a:lnTo>
                    <a:pt x="1407258" y="854111"/>
                  </a:lnTo>
                  <a:lnTo>
                    <a:pt x="1396307" y="899822"/>
                  </a:lnTo>
                  <a:lnTo>
                    <a:pt x="1382465" y="944335"/>
                  </a:lnTo>
                  <a:lnTo>
                    <a:pt x="1365837" y="987544"/>
                  </a:lnTo>
                  <a:lnTo>
                    <a:pt x="1346530" y="1029345"/>
                  </a:lnTo>
                  <a:lnTo>
                    <a:pt x="1324648" y="1069629"/>
                  </a:lnTo>
                  <a:lnTo>
                    <a:pt x="1300298" y="1108293"/>
                  </a:lnTo>
                  <a:lnTo>
                    <a:pt x="1273585" y="1145229"/>
                  </a:lnTo>
                  <a:lnTo>
                    <a:pt x="1244616" y="1180332"/>
                  </a:lnTo>
                  <a:lnTo>
                    <a:pt x="1213496" y="1213497"/>
                  </a:lnTo>
                  <a:lnTo>
                    <a:pt x="1180332" y="1244616"/>
                  </a:lnTo>
                  <a:lnTo>
                    <a:pt x="1145229" y="1273585"/>
                  </a:lnTo>
                  <a:lnTo>
                    <a:pt x="1108293" y="1300298"/>
                  </a:lnTo>
                  <a:lnTo>
                    <a:pt x="1069629" y="1324648"/>
                  </a:lnTo>
                  <a:lnTo>
                    <a:pt x="1029345" y="1346530"/>
                  </a:lnTo>
                  <a:lnTo>
                    <a:pt x="987544" y="1365838"/>
                  </a:lnTo>
                  <a:lnTo>
                    <a:pt x="944335" y="1382465"/>
                  </a:lnTo>
                  <a:lnTo>
                    <a:pt x="899822" y="1396307"/>
                  </a:lnTo>
                  <a:lnTo>
                    <a:pt x="854111" y="1407258"/>
                  </a:lnTo>
                  <a:lnTo>
                    <a:pt x="807308" y="1415211"/>
                  </a:lnTo>
                  <a:lnTo>
                    <a:pt x="759519" y="1420060"/>
                  </a:lnTo>
                  <a:lnTo>
                    <a:pt x="710849" y="1421700"/>
                  </a:lnTo>
                  <a:lnTo>
                    <a:pt x="662180" y="1420060"/>
                  </a:lnTo>
                  <a:lnTo>
                    <a:pt x="614391" y="1415211"/>
                  </a:lnTo>
                  <a:lnTo>
                    <a:pt x="567588" y="1407258"/>
                  </a:lnTo>
                  <a:lnTo>
                    <a:pt x="521877" y="1396307"/>
                  </a:lnTo>
                  <a:lnTo>
                    <a:pt x="477364" y="1382465"/>
                  </a:lnTo>
                  <a:lnTo>
                    <a:pt x="434155" y="1365838"/>
                  </a:lnTo>
                  <a:lnTo>
                    <a:pt x="392355" y="1346530"/>
                  </a:lnTo>
                  <a:lnTo>
                    <a:pt x="352070" y="1324648"/>
                  </a:lnTo>
                  <a:lnTo>
                    <a:pt x="313407" y="1300298"/>
                  </a:lnTo>
                  <a:lnTo>
                    <a:pt x="276470" y="1273585"/>
                  </a:lnTo>
                  <a:lnTo>
                    <a:pt x="241367" y="1244616"/>
                  </a:lnTo>
                  <a:lnTo>
                    <a:pt x="208203" y="1213497"/>
                  </a:lnTo>
                  <a:lnTo>
                    <a:pt x="177083" y="1180332"/>
                  </a:lnTo>
                  <a:lnTo>
                    <a:pt x="148114" y="1145229"/>
                  </a:lnTo>
                  <a:lnTo>
                    <a:pt x="121402" y="1108293"/>
                  </a:lnTo>
                  <a:lnTo>
                    <a:pt x="97051" y="1069629"/>
                  </a:lnTo>
                  <a:lnTo>
                    <a:pt x="75169" y="1029345"/>
                  </a:lnTo>
                  <a:lnTo>
                    <a:pt x="55862" y="987544"/>
                  </a:lnTo>
                  <a:lnTo>
                    <a:pt x="39234" y="944335"/>
                  </a:lnTo>
                  <a:lnTo>
                    <a:pt x="25392" y="899822"/>
                  </a:lnTo>
                  <a:lnTo>
                    <a:pt x="14441" y="854111"/>
                  </a:lnTo>
                  <a:lnTo>
                    <a:pt x="6489" y="807308"/>
                  </a:lnTo>
                  <a:lnTo>
                    <a:pt x="1639" y="759519"/>
                  </a:lnTo>
                  <a:lnTo>
                    <a:pt x="0" y="710849"/>
                  </a:lnTo>
                  <a:close/>
                </a:path>
              </a:pathLst>
            </a:custGeom>
            <a:ln w="76199">
              <a:solidFill>
                <a:srgbClr val="E4005C"/>
              </a:solidFill>
            </a:ln>
          </p:spPr>
          <p:txBody>
            <a:bodyPr wrap="square" lIns="0" tIns="0" rIns="0" bIns="0" rtlCol="0"/>
            <a:lstStyle/>
            <a:p>
              <a:endParaRPr/>
            </a:p>
          </p:txBody>
        </p:sp>
      </p:grpSp>
      <p:grpSp>
        <p:nvGrpSpPr>
          <p:cNvPr id="9" name="object 9"/>
          <p:cNvGrpSpPr/>
          <p:nvPr/>
        </p:nvGrpSpPr>
        <p:grpSpPr>
          <a:xfrm>
            <a:off x="1781762" y="4097994"/>
            <a:ext cx="2557780" cy="2422525"/>
            <a:chOff x="1781762" y="4097994"/>
            <a:chExt cx="2557780" cy="2422525"/>
          </a:xfrm>
        </p:grpSpPr>
        <p:pic>
          <p:nvPicPr>
            <p:cNvPr id="10" name="object 10"/>
            <p:cNvPicPr/>
            <p:nvPr/>
          </p:nvPicPr>
          <p:blipFill>
            <a:blip r:embed="rId4" cstate="print"/>
            <a:stretch>
              <a:fillRect/>
            </a:stretch>
          </p:blipFill>
          <p:spPr>
            <a:xfrm>
              <a:off x="1781762" y="4097994"/>
              <a:ext cx="2422199" cy="2422199"/>
            </a:xfrm>
            <a:prstGeom prst="rect">
              <a:avLst/>
            </a:prstGeom>
          </p:spPr>
        </p:pic>
        <p:sp>
          <p:nvSpPr>
            <p:cNvPr id="11" name="object 11"/>
            <p:cNvSpPr/>
            <p:nvPr/>
          </p:nvSpPr>
          <p:spPr>
            <a:xfrm>
              <a:off x="2687882" y="4869000"/>
              <a:ext cx="1613535" cy="1613535"/>
            </a:xfrm>
            <a:custGeom>
              <a:avLst/>
              <a:gdLst/>
              <a:ahLst/>
              <a:cxnLst/>
              <a:rect l="l" t="t" r="r" b="b"/>
              <a:pathLst>
                <a:path w="1613535" h="1613535">
                  <a:moveTo>
                    <a:pt x="0" y="806549"/>
                  </a:moveTo>
                  <a:lnTo>
                    <a:pt x="1369" y="759159"/>
                  </a:lnTo>
                  <a:lnTo>
                    <a:pt x="5427" y="712489"/>
                  </a:lnTo>
                  <a:lnTo>
                    <a:pt x="12097" y="666616"/>
                  </a:lnTo>
                  <a:lnTo>
                    <a:pt x="21305" y="621615"/>
                  </a:lnTo>
                  <a:lnTo>
                    <a:pt x="32974" y="577562"/>
                  </a:lnTo>
                  <a:lnTo>
                    <a:pt x="47029" y="534533"/>
                  </a:lnTo>
                  <a:lnTo>
                    <a:pt x="63394" y="492604"/>
                  </a:lnTo>
                  <a:lnTo>
                    <a:pt x="81993" y="451849"/>
                  </a:lnTo>
                  <a:lnTo>
                    <a:pt x="102752" y="412345"/>
                  </a:lnTo>
                  <a:lnTo>
                    <a:pt x="125593" y="374167"/>
                  </a:lnTo>
                  <a:lnTo>
                    <a:pt x="150442" y="337392"/>
                  </a:lnTo>
                  <a:lnTo>
                    <a:pt x="177222" y="302094"/>
                  </a:lnTo>
                  <a:lnTo>
                    <a:pt x="205859" y="268349"/>
                  </a:lnTo>
                  <a:lnTo>
                    <a:pt x="236276" y="236232"/>
                  </a:lnTo>
                  <a:lnTo>
                    <a:pt x="268398" y="205821"/>
                  </a:lnTo>
                  <a:lnTo>
                    <a:pt x="302150" y="177189"/>
                  </a:lnTo>
                  <a:lnTo>
                    <a:pt x="337454" y="150414"/>
                  </a:lnTo>
                  <a:lnTo>
                    <a:pt x="374237" y="125570"/>
                  </a:lnTo>
                  <a:lnTo>
                    <a:pt x="412422" y="102732"/>
                  </a:lnTo>
                  <a:lnTo>
                    <a:pt x="451933" y="81978"/>
                  </a:lnTo>
                  <a:lnTo>
                    <a:pt x="492695" y="63382"/>
                  </a:lnTo>
                  <a:lnTo>
                    <a:pt x="534633" y="47020"/>
                  </a:lnTo>
                  <a:lnTo>
                    <a:pt x="577670" y="32968"/>
                  </a:lnTo>
                  <a:lnTo>
                    <a:pt x="621730" y="21301"/>
                  </a:lnTo>
                  <a:lnTo>
                    <a:pt x="666739" y="12095"/>
                  </a:lnTo>
                  <a:lnTo>
                    <a:pt x="712621" y="5426"/>
                  </a:lnTo>
                  <a:lnTo>
                    <a:pt x="759300" y="1369"/>
                  </a:lnTo>
                  <a:lnTo>
                    <a:pt x="806699" y="0"/>
                  </a:lnTo>
                  <a:lnTo>
                    <a:pt x="855896" y="1499"/>
                  </a:lnTo>
                  <a:lnTo>
                    <a:pt x="904659" y="5965"/>
                  </a:lnTo>
                  <a:lnTo>
                    <a:pt x="952864" y="13346"/>
                  </a:lnTo>
                  <a:lnTo>
                    <a:pt x="1000388" y="23590"/>
                  </a:lnTo>
                  <a:lnTo>
                    <a:pt x="1047108" y="36647"/>
                  </a:lnTo>
                  <a:lnTo>
                    <a:pt x="1092900" y="52465"/>
                  </a:lnTo>
                  <a:lnTo>
                    <a:pt x="1137642" y="70994"/>
                  </a:lnTo>
                  <a:lnTo>
                    <a:pt x="1181209" y="92183"/>
                  </a:lnTo>
                  <a:lnTo>
                    <a:pt x="1223480" y="115980"/>
                  </a:lnTo>
                  <a:lnTo>
                    <a:pt x="1264329" y="142335"/>
                  </a:lnTo>
                  <a:lnTo>
                    <a:pt x="1303635" y="171196"/>
                  </a:lnTo>
                  <a:lnTo>
                    <a:pt x="1341274" y="202512"/>
                  </a:lnTo>
                  <a:lnTo>
                    <a:pt x="1377122" y="236232"/>
                  </a:lnTo>
                  <a:lnTo>
                    <a:pt x="1410849" y="272074"/>
                  </a:lnTo>
                  <a:lnTo>
                    <a:pt x="1442171" y="309706"/>
                  </a:lnTo>
                  <a:lnTo>
                    <a:pt x="1471037" y="349004"/>
                  </a:lnTo>
                  <a:lnTo>
                    <a:pt x="1497397" y="389847"/>
                  </a:lnTo>
                  <a:lnTo>
                    <a:pt x="1521198" y="432109"/>
                  </a:lnTo>
                  <a:lnTo>
                    <a:pt x="1542391" y="475668"/>
                  </a:lnTo>
                  <a:lnTo>
                    <a:pt x="1560923" y="520402"/>
                  </a:lnTo>
                  <a:lnTo>
                    <a:pt x="1576745" y="566186"/>
                  </a:lnTo>
                  <a:lnTo>
                    <a:pt x="1589804" y="612897"/>
                  </a:lnTo>
                  <a:lnTo>
                    <a:pt x="1600051" y="660412"/>
                  </a:lnTo>
                  <a:lnTo>
                    <a:pt x="1607432" y="708608"/>
                  </a:lnTo>
                  <a:lnTo>
                    <a:pt x="1611899" y="757362"/>
                  </a:lnTo>
                  <a:lnTo>
                    <a:pt x="1613399" y="806549"/>
                  </a:lnTo>
                  <a:lnTo>
                    <a:pt x="1612030" y="853940"/>
                  </a:lnTo>
                  <a:lnTo>
                    <a:pt x="1607972" y="900610"/>
                  </a:lnTo>
                  <a:lnTo>
                    <a:pt x="1601301" y="946483"/>
                  </a:lnTo>
                  <a:lnTo>
                    <a:pt x="1592094" y="991484"/>
                  </a:lnTo>
                  <a:lnTo>
                    <a:pt x="1580425" y="1035537"/>
                  </a:lnTo>
                  <a:lnTo>
                    <a:pt x="1566370" y="1078566"/>
                  </a:lnTo>
                  <a:lnTo>
                    <a:pt x="1550005" y="1120495"/>
                  </a:lnTo>
                  <a:lnTo>
                    <a:pt x="1531405" y="1161250"/>
                  </a:lnTo>
                  <a:lnTo>
                    <a:pt x="1510647" y="1200754"/>
                  </a:lnTo>
                  <a:lnTo>
                    <a:pt x="1487806" y="1238931"/>
                  </a:lnTo>
                  <a:lnTo>
                    <a:pt x="1462957" y="1275707"/>
                  </a:lnTo>
                  <a:lnTo>
                    <a:pt x="1436176" y="1311005"/>
                  </a:lnTo>
                  <a:lnTo>
                    <a:pt x="1407540" y="1344750"/>
                  </a:lnTo>
                  <a:lnTo>
                    <a:pt x="1377122" y="1376866"/>
                  </a:lnTo>
                  <a:lnTo>
                    <a:pt x="1345000" y="1407278"/>
                  </a:lnTo>
                  <a:lnTo>
                    <a:pt x="1311249" y="1435910"/>
                  </a:lnTo>
                  <a:lnTo>
                    <a:pt x="1275944" y="1462685"/>
                  </a:lnTo>
                  <a:lnTo>
                    <a:pt x="1239162" y="1487529"/>
                  </a:lnTo>
                  <a:lnTo>
                    <a:pt x="1200977" y="1510366"/>
                  </a:lnTo>
                  <a:lnTo>
                    <a:pt x="1161465" y="1531121"/>
                  </a:lnTo>
                  <a:lnTo>
                    <a:pt x="1120703" y="1549717"/>
                  </a:lnTo>
                  <a:lnTo>
                    <a:pt x="1078766" y="1566079"/>
                  </a:lnTo>
                  <a:lnTo>
                    <a:pt x="1035729" y="1580131"/>
                  </a:lnTo>
                  <a:lnTo>
                    <a:pt x="991668" y="1591798"/>
                  </a:lnTo>
                  <a:lnTo>
                    <a:pt x="946659" y="1601004"/>
                  </a:lnTo>
                  <a:lnTo>
                    <a:pt x="900777" y="1607673"/>
                  </a:lnTo>
                  <a:lnTo>
                    <a:pt x="854099" y="1611730"/>
                  </a:lnTo>
                  <a:lnTo>
                    <a:pt x="806699" y="1613099"/>
                  </a:lnTo>
                  <a:lnTo>
                    <a:pt x="759300" y="1611730"/>
                  </a:lnTo>
                  <a:lnTo>
                    <a:pt x="712621" y="1607673"/>
                  </a:lnTo>
                  <a:lnTo>
                    <a:pt x="666739" y="1601004"/>
                  </a:lnTo>
                  <a:lnTo>
                    <a:pt x="621730" y="1591798"/>
                  </a:lnTo>
                  <a:lnTo>
                    <a:pt x="577670" y="1580131"/>
                  </a:lnTo>
                  <a:lnTo>
                    <a:pt x="534633" y="1566079"/>
                  </a:lnTo>
                  <a:lnTo>
                    <a:pt x="492695" y="1549717"/>
                  </a:lnTo>
                  <a:lnTo>
                    <a:pt x="451933" y="1531121"/>
                  </a:lnTo>
                  <a:lnTo>
                    <a:pt x="412422" y="1510366"/>
                  </a:lnTo>
                  <a:lnTo>
                    <a:pt x="374237" y="1487529"/>
                  </a:lnTo>
                  <a:lnTo>
                    <a:pt x="337454" y="1462685"/>
                  </a:lnTo>
                  <a:lnTo>
                    <a:pt x="302150" y="1435910"/>
                  </a:lnTo>
                  <a:lnTo>
                    <a:pt x="268398" y="1407278"/>
                  </a:lnTo>
                  <a:lnTo>
                    <a:pt x="236276" y="1376866"/>
                  </a:lnTo>
                  <a:lnTo>
                    <a:pt x="205859" y="1344750"/>
                  </a:lnTo>
                  <a:lnTo>
                    <a:pt x="177222" y="1311005"/>
                  </a:lnTo>
                  <a:lnTo>
                    <a:pt x="150442" y="1275707"/>
                  </a:lnTo>
                  <a:lnTo>
                    <a:pt x="125593" y="1238931"/>
                  </a:lnTo>
                  <a:lnTo>
                    <a:pt x="102752" y="1200754"/>
                  </a:lnTo>
                  <a:lnTo>
                    <a:pt x="81993" y="1161250"/>
                  </a:lnTo>
                  <a:lnTo>
                    <a:pt x="63394" y="1120495"/>
                  </a:lnTo>
                  <a:lnTo>
                    <a:pt x="47029" y="1078566"/>
                  </a:lnTo>
                  <a:lnTo>
                    <a:pt x="32974" y="1035537"/>
                  </a:lnTo>
                  <a:lnTo>
                    <a:pt x="21305" y="991484"/>
                  </a:lnTo>
                  <a:lnTo>
                    <a:pt x="12097" y="946483"/>
                  </a:lnTo>
                  <a:lnTo>
                    <a:pt x="5427" y="900610"/>
                  </a:lnTo>
                  <a:lnTo>
                    <a:pt x="1369" y="853940"/>
                  </a:lnTo>
                  <a:lnTo>
                    <a:pt x="0" y="806549"/>
                  </a:lnTo>
                  <a:close/>
                </a:path>
              </a:pathLst>
            </a:custGeom>
            <a:ln w="76199">
              <a:solidFill>
                <a:srgbClr val="E4005C"/>
              </a:solidFill>
            </a:ln>
          </p:spPr>
          <p:txBody>
            <a:bodyPr wrap="square" lIns="0" tIns="0" rIns="0" bIns="0" rtlCol="0"/>
            <a:lstStyle/>
            <a:p>
              <a:endParaRPr/>
            </a:p>
          </p:txBody>
        </p:sp>
      </p:grpSp>
      <p:grpSp>
        <p:nvGrpSpPr>
          <p:cNvPr id="12" name="object 12"/>
          <p:cNvGrpSpPr/>
          <p:nvPr/>
        </p:nvGrpSpPr>
        <p:grpSpPr>
          <a:xfrm>
            <a:off x="4398900" y="4084350"/>
            <a:ext cx="2422525" cy="2422525"/>
            <a:chOff x="4398900" y="4084350"/>
            <a:chExt cx="2422525" cy="2422525"/>
          </a:xfrm>
        </p:grpSpPr>
        <p:pic>
          <p:nvPicPr>
            <p:cNvPr id="13" name="object 13"/>
            <p:cNvPicPr/>
            <p:nvPr/>
          </p:nvPicPr>
          <p:blipFill>
            <a:blip r:embed="rId5" cstate="print"/>
            <a:stretch>
              <a:fillRect/>
            </a:stretch>
          </p:blipFill>
          <p:spPr>
            <a:xfrm>
              <a:off x="4398900" y="4084350"/>
              <a:ext cx="2422199" cy="2422199"/>
            </a:xfrm>
            <a:prstGeom prst="rect">
              <a:avLst/>
            </a:prstGeom>
          </p:spPr>
        </p:pic>
        <p:sp>
          <p:nvSpPr>
            <p:cNvPr id="14" name="object 14"/>
            <p:cNvSpPr/>
            <p:nvPr/>
          </p:nvSpPr>
          <p:spPr>
            <a:xfrm>
              <a:off x="4513488" y="4855716"/>
              <a:ext cx="1583055" cy="1583055"/>
            </a:xfrm>
            <a:custGeom>
              <a:avLst/>
              <a:gdLst/>
              <a:ahLst/>
              <a:cxnLst/>
              <a:rect l="l" t="t" r="r" b="b"/>
              <a:pathLst>
                <a:path w="1583054" h="1583054">
                  <a:moveTo>
                    <a:pt x="0" y="791399"/>
                  </a:moveTo>
                  <a:lnTo>
                    <a:pt x="1444" y="743190"/>
                  </a:lnTo>
                  <a:lnTo>
                    <a:pt x="5722" y="695744"/>
                  </a:lnTo>
                  <a:lnTo>
                    <a:pt x="12750" y="649144"/>
                  </a:lnTo>
                  <a:lnTo>
                    <a:pt x="22446" y="603475"/>
                  </a:lnTo>
                  <a:lnTo>
                    <a:pt x="34728" y="558817"/>
                  </a:lnTo>
                  <a:lnTo>
                    <a:pt x="49511" y="515254"/>
                  </a:lnTo>
                  <a:lnTo>
                    <a:pt x="66715" y="472870"/>
                  </a:lnTo>
                  <a:lnTo>
                    <a:pt x="86255" y="431746"/>
                  </a:lnTo>
                  <a:lnTo>
                    <a:pt x="108049" y="391965"/>
                  </a:lnTo>
                  <a:lnTo>
                    <a:pt x="132014" y="353610"/>
                  </a:lnTo>
                  <a:lnTo>
                    <a:pt x="158068" y="316765"/>
                  </a:lnTo>
                  <a:lnTo>
                    <a:pt x="186127" y="281511"/>
                  </a:lnTo>
                  <a:lnTo>
                    <a:pt x="216109" y="247931"/>
                  </a:lnTo>
                  <a:lnTo>
                    <a:pt x="247931" y="216109"/>
                  </a:lnTo>
                  <a:lnTo>
                    <a:pt x="281511" y="186127"/>
                  </a:lnTo>
                  <a:lnTo>
                    <a:pt x="316764" y="158068"/>
                  </a:lnTo>
                  <a:lnTo>
                    <a:pt x="353610" y="132014"/>
                  </a:lnTo>
                  <a:lnTo>
                    <a:pt x="391965" y="108049"/>
                  </a:lnTo>
                  <a:lnTo>
                    <a:pt x="431745" y="86255"/>
                  </a:lnTo>
                  <a:lnTo>
                    <a:pt x="472870" y="66715"/>
                  </a:lnTo>
                  <a:lnTo>
                    <a:pt x="515254" y="49511"/>
                  </a:lnTo>
                  <a:lnTo>
                    <a:pt x="558817" y="34728"/>
                  </a:lnTo>
                  <a:lnTo>
                    <a:pt x="603474" y="22446"/>
                  </a:lnTo>
                  <a:lnTo>
                    <a:pt x="649144" y="12750"/>
                  </a:lnTo>
                  <a:lnTo>
                    <a:pt x="695744" y="5722"/>
                  </a:lnTo>
                  <a:lnTo>
                    <a:pt x="743190" y="1444"/>
                  </a:lnTo>
                  <a:lnTo>
                    <a:pt x="791399" y="0"/>
                  </a:lnTo>
                  <a:lnTo>
                    <a:pt x="839663" y="1471"/>
                  </a:lnTo>
                  <a:lnTo>
                    <a:pt x="887501" y="5853"/>
                  </a:lnTo>
                  <a:lnTo>
                    <a:pt x="934792" y="13095"/>
                  </a:lnTo>
                  <a:lnTo>
                    <a:pt x="981414" y="23147"/>
                  </a:lnTo>
                  <a:lnTo>
                    <a:pt x="1027248" y="35959"/>
                  </a:lnTo>
                  <a:lnTo>
                    <a:pt x="1072172" y="51480"/>
                  </a:lnTo>
                  <a:lnTo>
                    <a:pt x="1116065" y="69661"/>
                  </a:lnTo>
                  <a:lnTo>
                    <a:pt x="1158806" y="90452"/>
                  </a:lnTo>
                  <a:lnTo>
                    <a:pt x="1200275" y="113802"/>
                  </a:lnTo>
                  <a:lnTo>
                    <a:pt x="1240350" y="139662"/>
                  </a:lnTo>
                  <a:lnTo>
                    <a:pt x="1278910" y="167980"/>
                  </a:lnTo>
                  <a:lnTo>
                    <a:pt x="1315835" y="198708"/>
                  </a:lnTo>
                  <a:lnTo>
                    <a:pt x="1351004" y="231795"/>
                  </a:lnTo>
                  <a:lnTo>
                    <a:pt x="1384091" y="266964"/>
                  </a:lnTo>
                  <a:lnTo>
                    <a:pt x="1414819" y="303889"/>
                  </a:lnTo>
                  <a:lnTo>
                    <a:pt x="1443137" y="342449"/>
                  </a:lnTo>
                  <a:lnTo>
                    <a:pt x="1468997" y="382524"/>
                  </a:lnTo>
                  <a:lnTo>
                    <a:pt x="1492347" y="423992"/>
                  </a:lnTo>
                  <a:lnTo>
                    <a:pt x="1513138" y="466734"/>
                  </a:lnTo>
                  <a:lnTo>
                    <a:pt x="1531319" y="510627"/>
                  </a:lnTo>
                  <a:lnTo>
                    <a:pt x="1546840" y="555551"/>
                  </a:lnTo>
                  <a:lnTo>
                    <a:pt x="1559652" y="601384"/>
                  </a:lnTo>
                  <a:lnTo>
                    <a:pt x="1569704" y="648007"/>
                  </a:lnTo>
                  <a:lnTo>
                    <a:pt x="1576946" y="695298"/>
                  </a:lnTo>
                  <a:lnTo>
                    <a:pt x="1581328" y="743136"/>
                  </a:lnTo>
                  <a:lnTo>
                    <a:pt x="1582799" y="791399"/>
                  </a:lnTo>
                  <a:lnTo>
                    <a:pt x="1581355" y="839609"/>
                  </a:lnTo>
                  <a:lnTo>
                    <a:pt x="1577077" y="887055"/>
                  </a:lnTo>
                  <a:lnTo>
                    <a:pt x="1570049" y="933655"/>
                  </a:lnTo>
                  <a:lnTo>
                    <a:pt x="1560353" y="979325"/>
                  </a:lnTo>
                  <a:lnTo>
                    <a:pt x="1548071" y="1023982"/>
                  </a:lnTo>
                  <a:lnTo>
                    <a:pt x="1533287" y="1067545"/>
                  </a:lnTo>
                  <a:lnTo>
                    <a:pt x="1516084" y="1109929"/>
                  </a:lnTo>
                  <a:lnTo>
                    <a:pt x="1496544" y="1151054"/>
                  </a:lnTo>
                  <a:lnTo>
                    <a:pt x="1474750" y="1190834"/>
                  </a:lnTo>
                  <a:lnTo>
                    <a:pt x="1450785" y="1229189"/>
                  </a:lnTo>
                  <a:lnTo>
                    <a:pt x="1424731" y="1266035"/>
                  </a:lnTo>
                  <a:lnTo>
                    <a:pt x="1396672" y="1301288"/>
                  </a:lnTo>
                  <a:lnTo>
                    <a:pt x="1366690" y="1334868"/>
                  </a:lnTo>
                  <a:lnTo>
                    <a:pt x="1334868" y="1366690"/>
                  </a:lnTo>
                  <a:lnTo>
                    <a:pt x="1301288" y="1396672"/>
                  </a:lnTo>
                  <a:lnTo>
                    <a:pt x="1266034" y="1424731"/>
                  </a:lnTo>
                  <a:lnTo>
                    <a:pt x="1229189" y="1450785"/>
                  </a:lnTo>
                  <a:lnTo>
                    <a:pt x="1190834" y="1474750"/>
                  </a:lnTo>
                  <a:lnTo>
                    <a:pt x="1151053" y="1496544"/>
                  </a:lnTo>
                  <a:lnTo>
                    <a:pt x="1109929" y="1516084"/>
                  </a:lnTo>
                  <a:lnTo>
                    <a:pt x="1067545" y="1533288"/>
                  </a:lnTo>
                  <a:lnTo>
                    <a:pt x="1023982" y="1548071"/>
                  </a:lnTo>
                  <a:lnTo>
                    <a:pt x="979324" y="1560353"/>
                  </a:lnTo>
                  <a:lnTo>
                    <a:pt x="933655" y="1570049"/>
                  </a:lnTo>
                  <a:lnTo>
                    <a:pt x="887055" y="1577077"/>
                  </a:lnTo>
                  <a:lnTo>
                    <a:pt x="839609" y="1581355"/>
                  </a:lnTo>
                  <a:lnTo>
                    <a:pt x="791399" y="1582799"/>
                  </a:lnTo>
                  <a:lnTo>
                    <a:pt x="743190" y="1581355"/>
                  </a:lnTo>
                  <a:lnTo>
                    <a:pt x="695744" y="1577077"/>
                  </a:lnTo>
                  <a:lnTo>
                    <a:pt x="649144" y="1570049"/>
                  </a:lnTo>
                  <a:lnTo>
                    <a:pt x="603474" y="1560353"/>
                  </a:lnTo>
                  <a:lnTo>
                    <a:pt x="558817" y="1548071"/>
                  </a:lnTo>
                  <a:lnTo>
                    <a:pt x="515254" y="1533288"/>
                  </a:lnTo>
                  <a:lnTo>
                    <a:pt x="472870" y="1516084"/>
                  </a:lnTo>
                  <a:lnTo>
                    <a:pt x="431745" y="1496544"/>
                  </a:lnTo>
                  <a:lnTo>
                    <a:pt x="391965" y="1474750"/>
                  </a:lnTo>
                  <a:lnTo>
                    <a:pt x="353610" y="1450785"/>
                  </a:lnTo>
                  <a:lnTo>
                    <a:pt x="316764" y="1424731"/>
                  </a:lnTo>
                  <a:lnTo>
                    <a:pt x="281511" y="1396672"/>
                  </a:lnTo>
                  <a:lnTo>
                    <a:pt x="247931" y="1366690"/>
                  </a:lnTo>
                  <a:lnTo>
                    <a:pt x="216109" y="1334868"/>
                  </a:lnTo>
                  <a:lnTo>
                    <a:pt x="186127" y="1301288"/>
                  </a:lnTo>
                  <a:lnTo>
                    <a:pt x="158068" y="1266035"/>
                  </a:lnTo>
                  <a:lnTo>
                    <a:pt x="132014" y="1229189"/>
                  </a:lnTo>
                  <a:lnTo>
                    <a:pt x="108049" y="1190834"/>
                  </a:lnTo>
                  <a:lnTo>
                    <a:pt x="86255" y="1151054"/>
                  </a:lnTo>
                  <a:lnTo>
                    <a:pt x="66715" y="1109929"/>
                  </a:lnTo>
                  <a:lnTo>
                    <a:pt x="49511" y="1067545"/>
                  </a:lnTo>
                  <a:lnTo>
                    <a:pt x="34728" y="1023982"/>
                  </a:lnTo>
                  <a:lnTo>
                    <a:pt x="22446" y="979325"/>
                  </a:lnTo>
                  <a:lnTo>
                    <a:pt x="12750" y="933655"/>
                  </a:lnTo>
                  <a:lnTo>
                    <a:pt x="5722" y="887055"/>
                  </a:lnTo>
                  <a:lnTo>
                    <a:pt x="1444" y="839609"/>
                  </a:lnTo>
                  <a:lnTo>
                    <a:pt x="0" y="791399"/>
                  </a:lnTo>
                  <a:close/>
                </a:path>
              </a:pathLst>
            </a:custGeom>
            <a:ln w="76199">
              <a:solidFill>
                <a:srgbClr val="E4005C"/>
              </a:solidFill>
            </a:ln>
          </p:spPr>
          <p:txBody>
            <a:bodyPr wrap="square" lIns="0" tIns="0" rIns="0" bIns="0" rtlCol="0"/>
            <a:lstStyle/>
            <a:p>
              <a:endParaRPr/>
            </a:p>
          </p:txBody>
        </p:sp>
      </p:grpSp>
      <p:pic>
        <p:nvPicPr>
          <p:cNvPr id="15" name="object 15"/>
          <p:cNvPicPr/>
          <p:nvPr/>
        </p:nvPicPr>
        <p:blipFill>
          <a:blip r:embed="rId6" cstate="print"/>
          <a:stretch>
            <a:fillRect/>
          </a:stretch>
        </p:blipFill>
        <p:spPr>
          <a:xfrm>
            <a:off x="0" y="0"/>
            <a:ext cx="9143996" cy="1012323"/>
          </a:xfrm>
          <a:prstGeom prst="rect">
            <a:avLst/>
          </a:prstGeom>
        </p:spPr>
      </p:pic>
      <p:sp>
        <p:nvSpPr>
          <p:cNvPr id="16" name="object 16"/>
          <p:cNvSpPr txBox="1"/>
          <p:nvPr/>
        </p:nvSpPr>
        <p:spPr>
          <a:xfrm>
            <a:off x="132325" y="65913"/>
            <a:ext cx="4169092"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5487" y="756468"/>
            <a:ext cx="5802513" cy="575945"/>
          </a:xfrm>
          <a:prstGeom prst="rect">
            <a:avLst/>
          </a:prstGeom>
        </p:spPr>
        <p:txBody>
          <a:bodyPr vert="horz" wrap="square" lIns="0" tIns="10795" rIns="0" bIns="0" rtlCol="0">
            <a:spAutoFit/>
          </a:bodyPr>
          <a:lstStyle/>
          <a:p>
            <a:pPr marL="12700" marR="5080">
              <a:lnSpc>
                <a:spcPct val="100699"/>
              </a:lnSpc>
              <a:spcBef>
                <a:spcPts val="85"/>
              </a:spcBef>
            </a:pPr>
            <a:r>
              <a:rPr sz="1800" spc="10" dirty="0"/>
              <a:t>Maschio </a:t>
            </a:r>
            <a:r>
              <a:rPr sz="1800" spc="-35" dirty="0"/>
              <a:t>-</a:t>
            </a:r>
            <a:r>
              <a:rPr sz="1800" spc="10" dirty="0"/>
              <a:t> </a:t>
            </a:r>
            <a:r>
              <a:rPr sz="1800" spc="20" dirty="0"/>
              <a:t>Alcol</a:t>
            </a:r>
            <a:r>
              <a:rPr sz="1800" spc="15" dirty="0"/>
              <a:t> </a:t>
            </a:r>
            <a:r>
              <a:rPr sz="1800" spc="35" dirty="0"/>
              <a:t>e</a:t>
            </a:r>
            <a:r>
              <a:rPr sz="1800" spc="15" dirty="0"/>
              <a:t> </a:t>
            </a:r>
            <a:r>
              <a:rPr sz="1800" spc="5" dirty="0"/>
              <a:t>alterazioni</a:t>
            </a:r>
            <a:r>
              <a:rPr sz="1800" spc="10" dirty="0"/>
              <a:t> </a:t>
            </a:r>
            <a:r>
              <a:rPr sz="1800" spc="20" dirty="0"/>
              <a:t>sfera</a:t>
            </a:r>
            <a:r>
              <a:rPr sz="1800" spc="15" dirty="0"/>
              <a:t> sessuale </a:t>
            </a:r>
            <a:r>
              <a:rPr sz="1800" spc="20" dirty="0"/>
              <a:t> </a:t>
            </a:r>
            <a:r>
              <a:rPr sz="1800" spc="15" dirty="0"/>
              <a:t>Alterazione</a:t>
            </a:r>
            <a:r>
              <a:rPr sz="1800" spc="35" dirty="0"/>
              <a:t> </a:t>
            </a:r>
            <a:r>
              <a:rPr sz="1800" spc="20" dirty="0"/>
              <a:t>asse</a:t>
            </a:r>
            <a:r>
              <a:rPr sz="1800" spc="35" dirty="0"/>
              <a:t> </a:t>
            </a:r>
            <a:r>
              <a:rPr sz="1800" dirty="0"/>
              <a:t>ipotalamico-ipofisario-gonadico</a:t>
            </a:r>
          </a:p>
        </p:txBody>
      </p:sp>
      <p:sp>
        <p:nvSpPr>
          <p:cNvPr id="3" name="object 3"/>
          <p:cNvSpPr txBox="1"/>
          <p:nvPr/>
        </p:nvSpPr>
        <p:spPr>
          <a:xfrm>
            <a:off x="1323202" y="1559305"/>
            <a:ext cx="6433185" cy="5020310"/>
          </a:xfrm>
          <a:prstGeom prst="rect">
            <a:avLst/>
          </a:prstGeom>
        </p:spPr>
        <p:txBody>
          <a:bodyPr vert="horz" wrap="square" lIns="0" tIns="12700" rIns="0" bIns="0" rtlCol="0">
            <a:spAutoFit/>
          </a:bodyPr>
          <a:lstStyle/>
          <a:p>
            <a:pPr marL="299720" indent="-287655">
              <a:lnSpc>
                <a:spcPct val="100000"/>
              </a:lnSpc>
              <a:spcBef>
                <a:spcPts val="100"/>
              </a:spcBef>
              <a:buChar char="-"/>
              <a:tabLst>
                <a:tab pos="299720" algn="l"/>
                <a:tab pos="300355" algn="l"/>
              </a:tabLst>
            </a:pPr>
            <a:r>
              <a:rPr sz="1800" spc="-80" dirty="0">
                <a:latin typeface="Roboto Lt"/>
                <a:cs typeface="Roboto Lt"/>
              </a:rPr>
              <a:t>atrofi</a:t>
            </a:r>
            <a:r>
              <a:rPr sz="1800" spc="-105" dirty="0">
                <a:latin typeface="Roboto Lt"/>
                <a:cs typeface="Roboto Lt"/>
              </a:rPr>
              <a:t>a</a:t>
            </a:r>
            <a:r>
              <a:rPr sz="1800" spc="-40" dirty="0">
                <a:latin typeface="Roboto Lt"/>
                <a:cs typeface="Roboto Lt"/>
              </a:rPr>
              <a:t> </a:t>
            </a:r>
            <a:r>
              <a:rPr sz="1800" spc="-90" dirty="0">
                <a:latin typeface="Roboto Lt"/>
                <a:cs typeface="Roboto Lt"/>
              </a:rPr>
              <a:t>testicolare</a:t>
            </a:r>
            <a:endParaRPr sz="1800">
              <a:latin typeface="Roboto Lt"/>
              <a:cs typeface="Roboto Lt"/>
            </a:endParaRPr>
          </a:p>
          <a:p>
            <a:pPr marL="299720" indent="-287655">
              <a:lnSpc>
                <a:spcPct val="100000"/>
              </a:lnSpc>
              <a:spcBef>
                <a:spcPts val="15"/>
              </a:spcBef>
              <a:buChar char="-"/>
              <a:tabLst>
                <a:tab pos="299720" algn="l"/>
                <a:tab pos="300355" algn="l"/>
              </a:tabLst>
            </a:pPr>
            <a:r>
              <a:rPr sz="1800" spc="-114" dirty="0">
                <a:latin typeface="Roboto Lt"/>
                <a:cs typeface="Roboto Lt"/>
              </a:rPr>
              <a:t>ginecomastia</a:t>
            </a:r>
            <a:r>
              <a:rPr sz="1800" spc="-35" dirty="0">
                <a:latin typeface="Roboto Lt"/>
                <a:cs typeface="Roboto Lt"/>
              </a:rPr>
              <a:t> </a:t>
            </a:r>
            <a:r>
              <a:rPr sz="1800" spc="-125" dirty="0">
                <a:latin typeface="Roboto Lt"/>
                <a:cs typeface="Roboto Lt"/>
              </a:rPr>
              <a:t>(aumento</a:t>
            </a:r>
            <a:r>
              <a:rPr sz="1800" spc="-30" dirty="0">
                <a:latin typeface="Roboto Lt"/>
                <a:cs typeface="Roboto Lt"/>
              </a:rPr>
              <a:t> </a:t>
            </a:r>
            <a:r>
              <a:rPr sz="1800" spc="-85" dirty="0">
                <a:latin typeface="Roboto Lt"/>
                <a:cs typeface="Roboto Lt"/>
              </a:rPr>
              <a:t>delle</a:t>
            </a:r>
            <a:r>
              <a:rPr sz="1800" spc="-35" dirty="0">
                <a:latin typeface="Roboto Lt"/>
                <a:cs typeface="Roboto Lt"/>
              </a:rPr>
              <a:t> </a:t>
            </a:r>
            <a:r>
              <a:rPr sz="1800" spc="-140" dirty="0">
                <a:latin typeface="Roboto Lt"/>
                <a:cs typeface="Roboto Lt"/>
              </a:rPr>
              <a:t>mammelle</a:t>
            </a:r>
            <a:r>
              <a:rPr sz="1800" spc="-35" dirty="0">
                <a:latin typeface="Roboto Lt"/>
                <a:cs typeface="Roboto Lt"/>
              </a:rPr>
              <a:t> </a:t>
            </a:r>
            <a:r>
              <a:rPr sz="1800" spc="-110" dirty="0">
                <a:latin typeface="Roboto Lt"/>
                <a:cs typeface="Roboto Lt"/>
              </a:rPr>
              <a:t>nell’uomo)</a:t>
            </a:r>
            <a:endParaRPr sz="1800">
              <a:latin typeface="Roboto Lt"/>
              <a:cs typeface="Roboto Lt"/>
            </a:endParaRPr>
          </a:p>
          <a:p>
            <a:pPr marL="299720" indent="-287655">
              <a:lnSpc>
                <a:spcPct val="100000"/>
              </a:lnSpc>
              <a:spcBef>
                <a:spcPts val="15"/>
              </a:spcBef>
              <a:buChar char="-"/>
              <a:tabLst>
                <a:tab pos="299720" algn="l"/>
                <a:tab pos="300355" algn="l"/>
              </a:tabLst>
            </a:pPr>
            <a:r>
              <a:rPr sz="1800" spc="-100" dirty="0">
                <a:latin typeface="Roboto Lt"/>
                <a:cs typeface="Roboto Lt"/>
              </a:rPr>
              <a:t>riduzion</a:t>
            </a:r>
            <a:r>
              <a:rPr sz="1800" spc="-110" dirty="0">
                <a:latin typeface="Roboto Lt"/>
                <a:cs typeface="Roboto Lt"/>
              </a:rPr>
              <a:t>e</a:t>
            </a:r>
            <a:r>
              <a:rPr sz="1800" spc="-40" dirty="0">
                <a:latin typeface="Roboto Lt"/>
                <a:cs typeface="Roboto Lt"/>
              </a:rPr>
              <a:t> </a:t>
            </a:r>
            <a:r>
              <a:rPr sz="1800" spc="-114" dirty="0">
                <a:latin typeface="Roboto Lt"/>
                <a:cs typeface="Roboto Lt"/>
              </a:rPr>
              <a:t>de</a:t>
            </a:r>
            <a:r>
              <a:rPr sz="1800" spc="-45" dirty="0">
                <a:latin typeface="Roboto Lt"/>
                <a:cs typeface="Roboto Lt"/>
              </a:rPr>
              <a:t>l</a:t>
            </a:r>
            <a:r>
              <a:rPr sz="1800" spc="-40" dirty="0">
                <a:latin typeface="Roboto Lt"/>
                <a:cs typeface="Roboto Lt"/>
              </a:rPr>
              <a:t> </a:t>
            </a:r>
            <a:r>
              <a:rPr sz="1800" spc="-140" dirty="0">
                <a:latin typeface="Roboto Lt"/>
                <a:cs typeface="Roboto Lt"/>
              </a:rPr>
              <a:t>numer</a:t>
            </a:r>
            <a:r>
              <a:rPr sz="1800" spc="-130" dirty="0">
                <a:latin typeface="Roboto Lt"/>
                <a:cs typeface="Roboto Lt"/>
              </a:rPr>
              <a:t>o</a:t>
            </a:r>
            <a:r>
              <a:rPr sz="1800" spc="-40" dirty="0">
                <a:latin typeface="Roboto Lt"/>
                <a:cs typeface="Roboto Lt"/>
              </a:rPr>
              <a:t> </a:t>
            </a:r>
            <a:r>
              <a:rPr sz="1800" spc="-100" dirty="0">
                <a:latin typeface="Roboto Lt"/>
                <a:cs typeface="Roboto Lt"/>
              </a:rPr>
              <a:t>degl</a:t>
            </a:r>
            <a:r>
              <a:rPr sz="1800" spc="-50" dirty="0">
                <a:latin typeface="Roboto Lt"/>
                <a:cs typeface="Roboto Lt"/>
              </a:rPr>
              <a:t>i</a:t>
            </a:r>
            <a:r>
              <a:rPr sz="1800" spc="-40" dirty="0">
                <a:latin typeface="Roboto Lt"/>
                <a:cs typeface="Roboto Lt"/>
              </a:rPr>
              <a:t> </a:t>
            </a:r>
            <a:r>
              <a:rPr sz="1800" spc="-114" dirty="0">
                <a:latin typeface="Roboto Lt"/>
                <a:cs typeface="Roboto Lt"/>
              </a:rPr>
              <a:t>spermatozoi</a:t>
            </a:r>
            <a:endParaRPr sz="1800">
              <a:latin typeface="Roboto Lt"/>
              <a:cs typeface="Roboto Lt"/>
            </a:endParaRPr>
          </a:p>
          <a:p>
            <a:pPr marL="299720" marR="5080" indent="-287655">
              <a:lnSpc>
                <a:spcPct val="100699"/>
              </a:lnSpc>
              <a:buChar char="-"/>
              <a:tabLst>
                <a:tab pos="299720" algn="l"/>
                <a:tab pos="300355" algn="l"/>
              </a:tabLst>
            </a:pPr>
            <a:r>
              <a:rPr sz="1800" spc="-95" dirty="0">
                <a:latin typeface="Roboto Lt"/>
                <a:cs typeface="Roboto Lt"/>
              </a:rPr>
              <a:t>alterazione</a:t>
            </a:r>
            <a:r>
              <a:rPr sz="1800" spc="-40" dirty="0">
                <a:latin typeface="Roboto Lt"/>
                <a:cs typeface="Roboto Lt"/>
              </a:rPr>
              <a:t> </a:t>
            </a:r>
            <a:r>
              <a:rPr sz="1800" spc="-90" dirty="0">
                <a:latin typeface="Roboto Lt"/>
                <a:cs typeface="Roboto Lt"/>
              </a:rPr>
              <a:t>della</a:t>
            </a:r>
            <a:r>
              <a:rPr sz="1800" spc="-40" dirty="0">
                <a:latin typeface="Roboto Lt"/>
                <a:cs typeface="Roboto Lt"/>
              </a:rPr>
              <a:t> </a:t>
            </a:r>
            <a:r>
              <a:rPr sz="1800" spc="-95" dirty="0">
                <a:latin typeface="Roboto Lt"/>
                <a:cs typeface="Roboto Lt"/>
              </a:rPr>
              <a:t>funzionalità</a:t>
            </a:r>
            <a:r>
              <a:rPr sz="1800" spc="-35" dirty="0">
                <a:latin typeface="Roboto Lt"/>
                <a:cs typeface="Roboto Lt"/>
              </a:rPr>
              <a:t> </a:t>
            </a:r>
            <a:r>
              <a:rPr sz="1800" spc="-90" dirty="0">
                <a:latin typeface="Roboto Lt"/>
                <a:cs typeface="Roboto Lt"/>
              </a:rPr>
              <a:t>degli</a:t>
            </a:r>
            <a:r>
              <a:rPr sz="1800" spc="-40" dirty="0">
                <a:latin typeface="Roboto Lt"/>
                <a:cs typeface="Roboto Lt"/>
              </a:rPr>
              <a:t> </a:t>
            </a:r>
            <a:r>
              <a:rPr sz="1800" spc="-114" dirty="0">
                <a:latin typeface="Roboto Lt"/>
                <a:cs typeface="Roboto Lt"/>
              </a:rPr>
              <a:t>spermatozoi</a:t>
            </a:r>
            <a:r>
              <a:rPr sz="1800" spc="-35" dirty="0">
                <a:latin typeface="Roboto Lt"/>
                <a:cs typeface="Roboto Lt"/>
              </a:rPr>
              <a:t> </a:t>
            </a:r>
            <a:r>
              <a:rPr sz="1800" spc="-85" dirty="0">
                <a:latin typeface="Roboto Lt"/>
                <a:cs typeface="Roboto Lt"/>
              </a:rPr>
              <a:t>(alterata</a:t>
            </a:r>
            <a:r>
              <a:rPr sz="1800" spc="-35" dirty="0">
                <a:latin typeface="Roboto Lt"/>
                <a:cs typeface="Roboto Lt"/>
              </a:rPr>
              <a:t> </a:t>
            </a:r>
            <a:r>
              <a:rPr sz="1800" spc="-105" dirty="0">
                <a:latin typeface="Roboto Lt"/>
                <a:cs typeface="Roboto Lt"/>
              </a:rPr>
              <a:t>morfologia</a:t>
            </a:r>
            <a:r>
              <a:rPr sz="1800" spc="-40" dirty="0">
                <a:latin typeface="Roboto Lt"/>
                <a:cs typeface="Roboto Lt"/>
              </a:rPr>
              <a:t> </a:t>
            </a:r>
            <a:r>
              <a:rPr sz="1800" spc="-105" dirty="0">
                <a:latin typeface="Roboto Lt"/>
                <a:cs typeface="Roboto Lt"/>
              </a:rPr>
              <a:t>e </a:t>
            </a:r>
            <a:r>
              <a:rPr sz="1800" spc="-420" dirty="0">
                <a:latin typeface="Roboto Lt"/>
                <a:cs typeface="Roboto Lt"/>
              </a:rPr>
              <a:t> </a:t>
            </a:r>
            <a:r>
              <a:rPr sz="1800" spc="-85" dirty="0">
                <a:latin typeface="Roboto Lt"/>
                <a:cs typeface="Roboto Lt"/>
              </a:rPr>
              <a:t>ridott</a:t>
            </a:r>
            <a:r>
              <a:rPr sz="1800" spc="-110" dirty="0">
                <a:latin typeface="Roboto Lt"/>
                <a:cs typeface="Roboto Lt"/>
              </a:rPr>
              <a:t>a</a:t>
            </a:r>
            <a:r>
              <a:rPr sz="1800" spc="-40" dirty="0">
                <a:latin typeface="Roboto Lt"/>
                <a:cs typeface="Roboto Lt"/>
              </a:rPr>
              <a:t> </a:t>
            </a:r>
            <a:r>
              <a:rPr sz="1800" spc="-95" dirty="0">
                <a:latin typeface="Roboto Lt"/>
                <a:cs typeface="Roboto Lt"/>
              </a:rPr>
              <a:t>mobilità)</a:t>
            </a:r>
            <a:endParaRPr sz="1800">
              <a:latin typeface="Roboto Lt"/>
              <a:cs typeface="Roboto Lt"/>
            </a:endParaRPr>
          </a:p>
          <a:p>
            <a:pPr marL="299720" indent="-287655">
              <a:lnSpc>
                <a:spcPct val="100000"/>
              </a:lnSpc>
              <a:spcBef>
                <a:spcPts val="15"/>
              </a:spcBef>
              <a:buChar char="-"/>
              <a:tabLst>
                <a:tab pos="299720" algn="l"/>
                <a:tab pos="300355" algn="l"/>
              </a:tabLst>
            </a:pPr>
            <a:r>
              <a:rPr sz="1800" spc="-100" dirty="0">
                <a:latin typeface="Roboto Lt"/>
                <a:cs typeface="Roboto Lt"/>
              </a:rPr>
              <a:t>riduzion</a:t>
            </a:r>
            <a:r>
              <a:rPr sz="1800" spc="-110" dirty="0">
                <a:latin typeface="Roboto Lt"/>
                <a:cs typeface="Roboto Lt"/>
              </a:rPr>
              <a:t>e</a:t>
            </a:r>
            <a:r>
              <a:rPr sz="1800" spc="-40" dirty="0">
                <a:latin typeface="Roboto Lt"/>
                <a:cs typeface="Roboto Lt"/>
              </a:rPr>
              <a:t> </a:t>
            </a:r>
            <a:r>
              <a:rPr sz="1800" spc="-114" dirty="0">
                <a:latin typeface="Roboto Lt"/>
                <a:cs typeface="Roboto Lt"/>
              </a:rPr>
              <a:t>de</a:t>
            </a:r>
            <a:r>
              <a:rPr sz="1800" spc="-45" dirty="0">
                <a:latin typeface="Roboto Lt"/>
                <a:cs typeface="Roboto Lt"/>
              </a:rPr>
              <a:t>l</a:t>
            </a:r>
            <a:r>
              <a:rPr sz="1800" spc="-40" dirty="0">
                <a:latin typeface="Roboto Lt"/>
                <a:cs typeface="Roboto Lt"/>
              </a:rPr>
              <a:t> </a:t>
            </a:r>
            <a:r>
              <a:rPr sz="1800" spc="-130" dirty="0">
                <a:latin typeface="Roboto Lt"/>
                <a:cs typeface="Roboto Lt"/>
              </a:rPr>
              <a:t>volum</a:t>
            </a:r>
            <a:r>
              <a:rPr sz="1800" spc="-120" dirty="0">
                <a:latin typeface="Roboto Lt"/>
                <a:cs typeface="Roboto Lt"/>
              </a:rPr>
              <a:t>e</a:t>
            </a:r>
            <a:r>
              <a:rPr sz="1800" spc="-40" dirty="0">
                <a:latin typeface="Roboto Lt"/>
                <a:cs typeface="Roboto Lt"/>
              </a:rPr>
              <a:t> </a:t>
            </a:r>
            <a:r>
              <a:rPr sz="1800" spc="-114" dirty="0">
                <a:latin typeface="Roboto Lt"/>
                <a:cs typeface="Roboto Lt"/>
              </a:rPr>
              <a:t>de</a:t>
            </a:r>
            <a:r>
              <a:rPr sz="1800" spc="-45" dirty="0">
                <a:latin typeface="Roboto Lt"/>
                <a:cs typeface="Roboto Lt"/>
              </a:rPr>
              <a:t>l</a:t>
            </a:r>
            <a:r>
              <a:rPr sz="1800" spc="-40" dirty="0">
                <a:latin typeface="Roboto Lt"/>
                <a:cs typeface="Roboto Lt"/>
              </a:rPr>
              <a:t> </a:t>
            </a:r>
            <a:r>
              <a:rPr sz="1800" spc="-145" dirty="0">
                <a:latin typeface="Roboto Lt"/>
                <a:cs typeface="Roboto Lt"/>
              </a:rPr>
              <a:t>seme</a:t>
            </a:r>
            <a:endParaRPr sz="1800">
              <a:latin typeface="Roboto Lt"/>
              <a:cs typeface="Roboto Lt"/>
            </a:endParaRPr>
          </a:p>
          <a:p>
            <a:pPr marL="299720" indent="-287655">
              <a:lnSpc>
                <a:spcPct val="100000"/>
              </a:lnSpc>
              <a:spcBef>
                <a:spcPts val="15"/>
              </a:spcBef>
              <a:buChar char="-"/>
              <a:tabLst>
                <a:tab pos="299720" algn="l"/>
                <a:tab pos="300355" algn="l"/>
              </a:tabLst>
            </a:pPr>
            <a:r>
              <a:rPr sz="1800" spc="-85" dirty="0">
                <a:latin typeface="Roboto Lt"/>
                <a:cs typeface="Roboto Lt"/>
              </a:rPr>
              <a:t>ridott</a:t>
            </a:r>
            <a:r>
              <a:rPr sz="1800" spc="-110" dirty="0">
                <a:latin typeface="Roboto Lt"/>
                <a:cs typeface="Roboto Lt"/>
              </a:rPr>
              <a:t>a</a:t>
            </a:r>
            <a:r>
              <a:rPr sz="1800" spc="-40" dirty="0">
                <a:latin typeface="Roboto Lt"/>
                <a:cs typeface="Roboto Lt"/>
              </a:rPr>
              <a:t> </a:t>
            </a:r>
            <a:r>
              <a:rPr sz="1800" spc="-95" dirty="0">
                <a:latin typeface="Roboto Lt"/>
                <a:cs typeface="Roboto Lt"/>
              </a:rPr>
              <a:t>crescit</a:t>
            </a:r>
            <a:r>
              <a:rPr sz="1800" spc="-114" dirty="0">
                <a:latin typeface="Roboto Lt"/>
                <a:cs typeface="Roboto Lt"/>
              </a:rPr>
              <a:t>a</a:t>
            </a:r>
            <a:r>
              <a:rPr sz="1800" spc="-40" dirty="0">
                <a:latin typeface="Roboto Lt"/>
                <a:cs typeface="Roboto Lt"/>
              </a:rPr>
              <a:t> </a:t>
            </a:r>
            <a:r>
              <a:rPr sz="1800" spc="-85" dirty="0">
                <a:latin typeface="Roboto Lt"/>
                <a:cs typeface="Roboto Lt"/>
              </a:rPr>
              <a:t>dell</a:t>
            </a:r>
            <a:r>
              <a:rPr sz="1800" spc="-110" dirty="0">
                <a:latin typeface="Roboto Lt"/>
                <a:cs typeface="Roboto Lt"/>
              </a:rPr>
              <a:t>a</a:t>
            </a:r>
            <a:r>
              <a:rPr sz="1800" spc="-40" dirty="0">
                <a:latin typeface="Roboto Lt"/>
                <a:cs typeface="Roboto Lt"/>
              </a:rPr>
              <a:t> </a:t>
            </a:r>
            <a:r>
              <a:rPr sz="1800" spc="-120" dirty="0">
                <a:latin typeface="Roboto Lt"/>
                <a:cs typeface="Roboto Lt"/>
              </a:rPr>
              <a:t>barba</a:t>
            </a:r>
            <a:endParaRPr sz="1800">
              <a:latin typeface="Roboto Lt"/>
              <a:cs typeface="Roboto Lt"/>
            </a:endParaRPr>
          </a:p>
          <a:p>
            <a:pPr marL="299720" indent="-287655">
              <a:lnSpc>
                <a:spcPct val="100000"/>
              </a:lnSpc>
              <a:spcBef>
                <a:spcPts val="15"/>
              </a:spcBef>
              <a:buChar char="-"/>
              <a:tabLst>
                <a:tab pos="299720" algn="l"/>
                <a:tab pos="300355" algn="l"/>
              </a:tabLst>
            </a:pPr>
            <a:r>
              <a:rPr sz="1800" spc="-105" dirty="0">
                <a:latin typeface="Roboto Lt"/>
                <a:cs typeface="Roboto Lt"/>
              </a:rPr>
              <a:t>eritem</a:t>
            </a:r>
            <a:r>
              <a:rPr sz="1800" spc="-114" dirty="0">
                <a:latin typeface="Roboto Lt"/>
                <a:cs typeface="Roboto Lt"/>
              </a:rPr>
              <a:t>a</a:t>
            </a:r>
            <a:r>
              <a:rPr sz="1800" spc="-40" dirty="0">
                <a:latin typeface="Roboto Lt"/>
                <a:cs typeface="Roboto Lt"/>
              </a:rPr>
              <a:t> </a:t>
            </a:r>
            <a:r>
              <a:rPr sz="1800" spc="-120" dirty="0">
                <a:latin typeface="Roboto Lt"/>
                <a:cs typeface="Roboto Lt"/>
              </a:rPr>
              <a:t>palmare</a:t>
            </a:r>
            <a:endParaRPr sz="1800">
              <a:latin typeface="Roboto Lt"/>
              <a:cs typeface="Roboto Lt"/>
            </a:endParaRPr>
          </a:p>
          <a:p>
            <a:pPr marL="299720" indent="-287655">
              <a:lnSpc>
                <a:spcPct val="100000"/>
              </a:lnSpc>
              <a:spcBef>
                <a:spcPts val="15"/>
              </a:spcBef>
              <a:buChar char="-"/>
              <a:tabLst>
                <a:tab pos="299720" algn="l"/>
                <a:tab pos="300355" algn="l"/>
              </a:tabLst>
            </a:pPr>
            <a:r>
              <a:rPr sz="1800" spc="-100" dirty="0">
                <a:latin typeface="Roboto Lt"/>
                <a:cs typeface="Roboto Lt"/>
              </a:rPr>
              <a:t>distribuzione</a:t>
            </a:r>
            <a:r>
              <a:rPr sz="1800" spc="-40" dirty="0">
                <a:latin typeface="Roboto Lt"/>
                <a:cs typeface="Roboto Lt"/>
              </a:rPr>
              <a:t> </a:t>
            </a:r>
            <a:r>
              <a:rPr sz="1800" spc="-75" dirty="0">
                <a:latin typeface="Roboto Lt"/>
                <a:cs typeface="Roboto Lt"/>
              </a:rPr>
              <a:t>pilifera</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90" dirty="0">
                <a:latin typeface="Roboto Lt"/>
                <a:cs typeface="Roboto Lt"/>
              </a:rPr>
              <a:t>tipo</a:t>
            </a:r>
            <a:r>
              <a:rPr sz="1800" spc="-30" dirty="0">
                <a:latin typeface="Roboto Lt"/>
                <a:cs typeface="Roboto Lt"/>
              </a:rPr>
              <a:t> </a:t>
            </a:r>
            <a:r>
              <a:rPr sz="1800" spc="-110" dirty="0">
                <a:latin typeface="Roboto Lt"/>
                <a:cs typeface="Roboto Lt"/>
              </a:rPr>
              <a:t>femminile</a:t>
            </a:r>
            <a:endParaRPr sz="1800">
              <a:latin typeface="Roboto Lt"/>
              <a:cs typeface="Roboto Lt"/>
            </a:endParaRPr>
          </a:p>
          <a:p>
            <a:pPr marL="299720" indent="-287655">
              <a:lnSpc>
                <a:spcPct val="100000"/>
              </a:lnSpc>
              <a:spcBef>
                <a:spcPts val="15"/>
              </a:spcBef>
              <a:buChar char="-"/>
              <a:tabLst>
                <a:tab pos="299720" algn="l"/>
                <a:tab pos="300355" algn="l"/>
              </a:tabLst>
            </a:pPr>
            <a:r>
              <a:rPr sz="1800" spc="-80" dirty="0">
                <a:latin typeface="Roboto Lt"/>
                <a:cs typeface="Roboto Lt"/>
              </a:rPr>
              <a:t>atrofi</a:t>
            </a:r>
            <a:r>
              <a:rPr sz="1800" spc="-105" dirty="0">
                <a:latin typeface="Roboto Lt"/>
                <a:cs typeface="Roboto Lt"/>
              </a:rPr>
              <a:t>a</a:t>
            </a:r>
            <a:r>
              <a:rPr sz="1800" spc="-40" dirty="0">
                <a:latin typeface="Roboto Lt"/>
                <a:cs typeface="Roboto Lt"/>
              </a:rPr>
              <a:t> </a:t>
            </a:r>
            <a:r>
              <a:rPr sz="1800" spc="-100" dirty="0">
                <a:latin typeface="Roboto Lt"/>
                <a:cs typeface="Roboto Lt"/>
              </a:rPr>
              <a:t>prostatica</a:t>
            </a:r>
            <a:endParaRPr sz="1800">
              <a:latin typeface="Roboto Lt"/>
              <a:cs typeface="Roboto Lt"/>
            </a:endParaRPr>
          </a:p>
          <a:p>
            <a:pPr marL="299720" indent="-287655">
              <a:lnSpc>
                <a:spcPct val="100000"/>
              </a:lnSpc>
              <a:spcBef>
                <a:spcPts val="15"/>
              </a:spcBef>
              <a:buChar char="-"/>
              <a:tabLst>
                <a:tab pos="299720" algn="l"/>
                <a:tab pos="300355" algn="l"/>
              </a:tabLst>
            </a:pPr>
            <a:r>
              <a:rPr sz="1800" spc="-95" dirty="0">
                <a:latin typeface="Roboto Lt"/>
                <a:cs typeface="Roboto Lt"/>
              </a:rPr>
              <a:t>disturbi</a:t>
            </a:r>
            <a:r>
              <a:rPr sz="1800" spc="-35" dirty="0">
                <a:latin typeface="Roboto Lt"/>
                <a:cs typeface="Roboto Lt"/>
              </a:rPr>
              <a:t> </a:t>
            </a:r>
            <a:r>
              <a:rPr sz="1800" spc="-100" dirty="0">
                <a:latin typeface="Roboto Lt"/>
                <a:cs typeface="Roboto Lt"/>
              </a:rPr>
              <a:t>dell’eiaculazione</a:t>
            </a:r>
            <a:endParaRPr sz="1800">
              <a:latin typeface="Roboto Lt"/>
              <a:cs typeface="Roboto Lt"/>
            </a:endParaRPr>
          </a:p>
          <a:p>
            <a:pPr marL="299720" indent="-287655">
              <a:lnSpc>
                <a:spcPct val="100000"/>
              </a:lnSpc>
              <a:spcBef>
                <a:spcPts val="15"/>
              </a:spcBef>
              <a:buChar char="-"/>
              <a:tabLst>
                <a:tab pos="299720" algn="l"/>
                <a:tab pos="300355" algn="l"/>
              </a:tabLst>
            </a:pPr>
            <a:r>
              <a:rPr sz="1800" spc="-120" dirty="0">
                <a:latin typeface="Roboto Lt"/>
                <a:cs typeface="Roboto Lt"/>
              </a:rPr>
              <a:t>impotenza</a:t>
            </a:r>
            <a:endParaRPr sz="1800">
              <a:latin typeface="Roboto Lt"/>
              <a:cs typeface="Roboto Lt"/>
            </a:endParaRPr>
          </a:p>
          <a:p>
            <a:pPr>
              <a:lnSpc>
                <a:spcPct val="100000"/>
              </a:lnSpc>
              <a:spcBef>
                <a:spcPts val="20"/>
              </a:spcBef>
            </a:pPr>
            <a:endParaRPr sz="1950">
              <a:latin typeface="Roboto Lt"/>
              <a:cs typeface="Roboto Lt"/>
            </a:endParaRPr>
          </a:p>
          <a:p>
            <a:pPr marL="287020" marR="186690">
              <a:lnSpc>
                <a:spcPct val="100699"/>
              </a:lnSpc>
              <a:spcBef>
                <a:spcPts val="5"/>
              </a:spcBef>
            </a:pPr>
            <a:r>
              <a:rPr sz="1800" spc="-114" dirty="0">
                <a:solidFill>
                  <a:srgbClr val="E6481B"/>
                </a:solidFill>
                <a:latin typeface="Roboto Lt"/>
                <a:cs typeface="Roboto Lt"/>
              </a:rPr>
              <a:t>Riduzione</a:t>
            </a:r>
            <a:r>
              <a:rPr sz="1800" spc="-30" dirty="0">
                <a:solidFill>
                  <a:srgbClr val="E6481B"/>
                </a:solidFill>
                <a:latin typeface="Roboto Lt"/>
                <a:cs typeface="Roboto Lt"/>
              </a:rPr>
              <a:t> </a:t>
            </a:r>
            <a:r>
              <a:rPr sz="1800" spc="-90" dirty="0">
                <a:solidFill>
                  <a:srgbClr val="E6481B"/>
                </a:solidFill>
                <a:latin typeface="Roboto Lt"/>
                <a:cs typeface="Roboto Lt"/>
              </a:rPr>
              <a:t>testicolare</a:t>
            </a:r>
            <a:r>
              <a:rPr sz="1800" spc="-25" dirty="0">
                <a:solidFill>
                  <a:srgbClr val="E6481B"/>
                </a:solidFill>
                <a:latin typeface="Roboto Lt"/>
                <a:cs typeface="Roboto Lt"/>
              </a:rPr>
              <a:t> </a:t>
            </a:r>
            <a:r>
              <a:rPr sz="1800" spc="-140" dirty="0">
                <a:solidFill>
                  <a:srgbClr val="E6481B"/>
                </a:solidFill>
                <a:latin typeface="Roboto Lt"/>
                <a:cs typeface="Roboto Lt"/>
              </a:rPr>
              <a:t>40-60%</a:t>
            </a:r>
            <a:r>
              <a:rPr sz="1800" spc="-140" dirty="0">
                <a:latin typeface="Roboto Lt"/>
                <a:cs typeface="Roboto Lt"/>
              </a:rPr>
              <a:t>:</a:t>
            </a:r>
            <a:r>
              <a:rPr sz="1800" spc="-30" dirty="0">
                <a:latin typeface="Roboto Lt"/>
                <a:cs typeface="Roboto Lt"/>
              </a:rPr>
              <a:t> </a:t>
            </a:r>
            <a:r>
              <a:rPr sz="1800" spc="-114" dirty="0">
                <a:latin typeface="Roboto Lt"/>
                <a:cs typeface="Roboto Lt"/>
              </a:rPr>
              <a:t>&lt;</a:t>
            </a:r>
            <a:r>
              <a:rPr sz="1800" spc="-30" dirty="0">
                <a:latin typeface="Roboto Lt"/>
                <a:cs typeface="Roboto Lt"/>
              </a:rPr>
              <a:t> </a:t>
            </a:r>
            <a:r>
              <a:rPr sz="1800" spc="-100" dirty="0">
                <a:latin typeface="Roboto Lt"/>
                <a:cs typeface="Roboto Lt"/>
              </a:rPr>
              <a:t>testosterone;</a:t>
            </a:r>
            <a:r>
              <a:rPr sz="1800" spc="-25" dirty="0">
                <a:latin typeface="Roboto Lt"/>
                <a:cs typeface="Roboto Lt"/>
              </a:rPr>
              <a:t> </a:t>
            </a:r>
            <a:r>
              <a:rPr sz="1800" spc="-114" dirty="0">
                <a:latin typeface="Roboto Lt"/>
                <a:cs typeface="Roboto Lt"/>
              </a:rPr>
              <a:t>&lt;</a:t>
            </a:r>
            <a:r>
              <a:rPr sz="1800" spc="-30" dirty="0">
                <a:latin typeface="Roboto Lt"/>
                <a:cs typeface="Roboto Lt"/>
              </a:rPr>
              <a:t> </a:t>
            </a:r>
            <a:r>
              <a:rPr sz="1800" spc="-120" dirty="0">
                <a:latin typeface="Roboto Lt"/>
                <a:cs typeface="Roboto Lt"/>
              </a:rPr>
              <a:t>assorbimento</a:t>
            </a:r>
            <a:r>
              <a:rPr sz="1800" spc="-30" dirty="0">
                <a:latin typeface="Roboto Lt"/>
                <a:cs typeface="Roboto Lt"/>
              </a:rPr>
              <a:t> </a:t>
            </a:r>
            <a:r>
              <a:rPr sz="1800" spc="-100" dirty="0">
                <a:latin typeface="Roboto Lt"/>
                <a:cs typeface="Roboto Lt"/>
              </a:rPr>
              <a:t>zinco; </a:t>
            </a:r>
            <a:r>
              <a:rPr sz="1800" spc="-420" dirty="0">
                <a:latin typeface="Roboto Lt"/>
                <a:cs typeface="Roboto Lt"/>
              </a:rPr>
              <a:t> </a:t>
            </a:r>
            <a:r>
              <a:rPr sz="1800" spc="-85" dirty="0">
                <a:latin typeface="Roboto Lt"/>
                <a:cs typeface="Roboto Lt"/>
              </a:rPr>
              <a:t>ridott</a:t>
            </a:r>
            <a:r>
              <a:rPr sz="1800" spc="-110" dirty="0">
                <a:latin typeface="Roboto Lt"/>
                <a:cs typeface="Roboto Lt"/>
              </a:rPr>
              <a:t>a</a:t>
            </a:r>
            <a:r>
              <a:rPr sz="1800" spc="-40" dirty="0">
                <a:latin typeface="Roboto Lt"/>
                <a:cs typeface="Roboto Lt"/>
              </a:rPr>
              <a:t> </a:t>
            </a:r>
            <a:r>
              <a:rPr sz="1800" spc="-95" dirty="0">
                <a:latin typeface="Roboto Lt"/>
                <a:cs typeface="Roboto Lt"/>
              </a:rPr>
              <a:t>inattivazion</a:t>
            </a:r>
            <a:r>
              <a:rPr sz="1800" spc="-110" dirty="0">
                <a:latin typeface="Roboto Lt"/>
                <a:cs typeface="Roboto Lt"/>
              </a:rPr>
              <a:t>e</a:t>
            </a:r>
            <a:r>
              <a:rPr sz="1800" spc="-40" dirty="0">
                <a:latin typeface="Roboto Lt"/>
                <a:cs typeface="Roboto Lt"/>
              </a:rPr>
              <a:t> </a:t>
            </a:r>
            <a:r>
              <a:rPr sz="1800" spc="-100" dirty="0">
                <a:latin typeface="Roboto Lt"/>
                <a:cs typeface="Roboto Lt"/>
              </a:rPr>
              <a:t>estrogeni;</a:t>
            </a:r>
            <a:endParaRPr sz="1800">
              <a:latin typeface="Roboto Lt"/>
              <a:cs typeface="Roboto Lt"/>
            </a:endParaRPr>
          </a:p>
          <a:p>
            <a:pPr marL="287020">
              <a:lnSpc>
                <a:spcPct val="100000"/>
              </a:lnSpc>
              <a:spcBef>
                <a:spcPts val="15"/>
              </a:spcBef>
            </a:pPr>
            <a:r>
              <a:rPr sz="1800" spc="-110" dirty="0">
                <a:latin typeface="Roboto Lt"/>
                <a:cs typeface="Roboto Lt"/>
              </a:rPr>
              <a:t>azione</a:t>
            </a:r>
            <a:r>
              <a:rPr sz="1800" spc="-40" dirty="0">
                <a:latin typeface="Roboto Lt"/>
                <a:cs typeface="Roboto Lt"/>
              </a:rPr>
              <a:t> </a:t>
            </a:r>
            <a:r>
              <a:rPr sz="1800" spc="-100" dirty="0">
                <a:latin typeface="Roboto Lt"/>
                <a:cs typeface="Roboto Lt"/>
              </a:rPr>
              <a:t>tossic</a:t>
            </a:r>
            <a:r>
              <a:rPr sz="1800" spc="-114" dirty="0">
                <a:latin typeface="Roboto Lt"/>
                <a:cs typeface="Roboto Lt"/>
              </a:rPr>
              <a:t>a</a:t>
            </a:r>
            <a:r>
              <a:rPr sz="1800" spc="-35" dirty="0">
                <a:latin typeface="Roboto Lt"/>
                <a:cs typeface="Roboto Lt"/>
              </a:rPr>
              <a:t> </a:t>
            </a:r>
            <a:r>
              <a:rPr sz="1800" spc="-95" dirty="0">
                <a:latin typeface="Roboto Lt"/>
                <a:cs typeface="Roboto Lt"/>
              </a:rPr>
              <a:t>acetaldeide;</a:t>
            </a:r>
            <a:endParaRPr sz="1800">
              <a:latin typeface="Roboto Lt"/>
              <a:cs typeface="Roboto Lt"/>
            </a:endParaRPr>
          </a:p>
          <a:p>
            <a:pPr marL="287020">
              <a:lnSpc>
                <a:spcPct val="100000"/>
              </a:lnSpc>
              <a:spcBef>
                <a:spcPts val="15"/>
              </a:spcBef>
            </a:pPr>
            <a:r>
              <a:rPr sz="1800" spc="-114" dirty="0">
                <a:latin typeface="Roboto Lt"/>
                <a:cs typeface="Roboto Lt"/>
              </a:rPr>
              <a:t>&gt;</a:t>
            </a:r>
            <a:r>
              <a:rPr sz="1800" spc="-40" dirty="0">
                <a:latin typeface="Roboto Lt"/>
                <a:cs typeface="Roboto Lt"/>
              </a:rPr>
              <a:t> </a:t>
            </a:r>
            <a:r>
              <a:rPr sz="1800" spc="-125" dirty="0">
                <a:latin typeface="Roboto Lt"/>
                <a:cs typeface="Roboto Lt"/>
              </a:rPr>
              <a:t>aromatas</a:t>
            </a:r>
            <a:r>
              <a:rPr sz="1800" spc="-50" dirty="0">
                <a:latin typeface="Roboto Lt"/>
                <a:cs typeface="Roboto Lt"/>
              </a:rPr>
              <a:t>i</a:t>
            </a:r>
            <a:r>
              <a:rPr sz="1800" spc="-40" dirty="0">
                <a:latin typeface="Roboto Lt"/>
                <a:cs typeface="Roboto Lt"/>
              </a:rPr>
              <a:t> </a:t>
            </a:r>
            <a:r>
              <a:rPr sz="1800" spc="-114" dirty="0">
                <a:latin typeface="Roboto Lt"/>
                <a:cs typeface="Roboto Lt"/>
              </a:rPr>
              <a:t>(androgen</a:t>
            </a:r>
            <a:r>
              <a:rPr sz="1800" spc="-50" dirty="0">
                <a:latin typeface="Roboto Lt"/>
                <a:cs typeface="Roboto Lt"/>
              </a:rPr>
              <a:t>i</a:t>
            </a:r>
            <a:r>
              <a:rPr sz="1800" spc="-10" dirty="0">
                <a:latin typeface="Roboto Lt"/>
                <a:cs typeface="Roboto Lt"/>
              </a:rPr>
              <a:t> </a:t>
            </a:r>
            <a:r>
              <a:rPr sz="1800" dirty="0">
                <a:latin typeface="Arial MT"/>
                <a:cs typeface="Arial MT"/>
              </a:rPr>
              <a:t>→</a:t>
            </a:r>
            <a:r>
              <a:rPr sz="1800" spc="-100" dirty="0">
                <a:latin typeface="Arial MT"/>
                <a:cs typeface="Arial MT"/>
              </a:rPr>
              <a:t> </a:t>
            </a:r>
            <a:r>
              <a:rPr sz="1800" spc="-95" dirty="0">
                <a:latin typeface="Roboto Lt"/>
                <a:cs typeface="Roboto Lt"/>
              </a:rPr>
              <a:t>estrogeni);</a:t>
            </a:r>
            <a:endParaRPr sz="1800">
              <a:latin typeface="Roboto Lt"/>
              <a:cs typeface="Roboto Lt"/>
            </a:endParaRPr>
          </a:p>
          <a:p>
            <a:pPr marL="287020">
              <a:lnSpc>
                <a:spcPct val="100000"/>
              </a:lnSpc>
              <a:spcBef>
                <a:spcPts val="15"/>
              </a:spcBef>
            </a:pPr>
            <a:r>
              <a:rPr sz="1800" spc="-114" dirty="0">
                <a:latin typeface="Roboto Lt"/>
                <a:cs typeface="Roboto Lt"/>
              </a:rPr>
              <a:t>&lt;</a:t>
            </a:r>
            <a:r>
              <a:rPr sz="1800" spc="-35" dirty="0">
                <a:latin typeface="Roboto Lt"/>
                <a:cs typeface="Roboto Lt"/>
              </a:rPr>
              <a:t> </a:t>
            </a:r>
            <a:r>
              <a:rPr sz="1800" spc="-110" dirty="0">
                <a:latin typeface="Roboto Lt"/>
                <a:cs typeface="Roboto Lt"/>
              </a:rPr>
              <a:t>vitamina</a:t>
            </a:r>
            <a:r>
              <a:rPr sz="1800" spc="-35" dirty="0">
                <a:latin typeface="Roboto Lt"/>
                <a:cs typeface="Roboto Lt"/>
              </a:rPr>
              <a:t> </a:t>
            </a:r>
            <a:r>
              <a:rPr sz="1800" spc="-105" dirty="0">
                <a:latin typeface="Roboto Lt"/>
                <a:cs typeface="Roboto Lt"/>
              </a:rPr>
              <a:t>A/&lt;testosterone</a:t>
            </a:r>
            <a:r>
              <a:rPr sz="1800" dirty="0">
                <a:latin typeface="Roboto Lt"/>
                <a:cs typeface="Roboto Lt"/>
              </a:rPr>
              <a:t> </a:t>
            </a:r>
            <a:r>
              <a:rPr sz="1800" dirty="0">
                <a:latin typeface="Arial MT"/>
                <a:cs typeface="Arial MT"/>
              </a:rPr>
              <a:t>→</a:t>
            </a:r>
            <a:r>
              <a:rPr sz="1800" spc="-95" dirty="0">
                <a:latin typeface="Arial MT"/>
                <a:cs typeface="Arial MT"/>
              </a:rPr>
              <a:t> </a:t>
            </a:r>
            <a:r>
              <a:rPr sz="1800" spc="-114" dirty="0">
                <a:latin typeface="Roboto Lt"/>
                <a:cs typeface="Roboto Lt"/>
              </a:rPr>
              <a:t>&lt;</a:t>
            </a:r>
            <a:r>
              <a:rPr sz="1800" spc="-35" dirty="0">
                <a:latin typeface="Roboto Lt"/>
                <a:cs typeface="Roboto Lt"/>
              </a:rPr>
              <a:t> </a:t>
            </a:r>
            <a:r>
              <a:rPr sz="1800" spc="-120" dirty="0">
                <a:latin typeface="Roboto Lt"/>
                <a:cs typeface="Roboto Lt"/>
              </a:rPr>
              <a:t>spermatogenesi</a:t>
            </a:r>
            <a:endParaRPr sz="180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1348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58812" y="859559"/>
            <a:ext cx="3327388" cy="391160"/>
          </a:xfrm>
          <a:prstGeom prst="rect">
            <a:avLst/>
          </a:prstGeom>
        </p:spPr>
        <p:txBody>
          <a:bodyPr vert="horz" wrap="square" lIns="0" tIns="12700" rIns="0" bIns="0" rtlCol="0">
            <a:spAutoFit/>
          </a:bodyPr>
          <a:lstStyle/>
          <a:p>
            <a:pPr marL="12700">
              <a:lnSpc>
                <a:spcPct val="100000"/>
              </a:lnSpc>
              <a:spcBef>
                <a:spcPts val="100"/>
              </a:spcBef>
            </a:pPr>
            <a:r>
              <a:rPr spc="10" dirty="0"/>
              <a:t>Plasticità</a:t>
            </a:r>
            <a:r>
              <a:rPr spc="-50" dirty="0"/>
              <a:t> </a:t>
            </a:r>
            <a:r>
              <a:rPr spc="15" dirty="0"/>
              <a:t>Neuronale</a:t>
            </a:r>
          </a:p>
        </p:txBody>
      </p:sp>
      <p:pic>
        <p:nvPicPr>
          <p:cNvPr id="3" name="object 3"/>
          <p:cNvPicPr/>
          <p:nvPr/>
        </p:nvPicPr>
        <p:blipFill>
          <a:blip r:embed="rId2" cstate="print"/>
          <a:stretch>
            <a:fillRect/>
          </a:stretch>
        </p:blipFill>
        <p:spPr>
          <a:xfrm>
            <a:off x="740245" y="1637366"/>
            <a:ext cx="7668899" cy="3804455"/>
          </a:xfrm>
          <a:prstGeom prst="rect">
            <a:avLst/>
          </a:prstGeom>
        </p:spPr>
      </p:pic>
      <p:sp>
        <p:nvSpPr>
          <p:cNvPr id="4" name="object 4"/>
          <p:cNvSpPr txBox="1"/>
          <p:nvPr/>
        </p:nvSpPr>
        <p:spPr>
          <a:xfrm>
            <a:off x="807876" y="2505221"/>
            <a:ext cx="1473835" cy="299720"/>
          </a:xfrm>
          <a:prstGeom prst="rect">
            <a:avLst/>
          </a:prstGeom>
        </p:spPr>
        <p:txBody>
          <a:bodyPr vert="horz" wrap="square" lIns="0" tIns="12700" rIns="0" bIns="0" rtlCol="0">
            <a:spAutoFit/>
          </a:bodyPr>
          <a:lstStyle/>
          <a:p>
            <a:pPr marL="12700">
              <a:lnSpc>
                <a:spcPct val="100000"/>
              </a:lnSpc>
              <a:spcBef>
                <a:spcPts val="100"/>
              </a:spcBef>
            </a:pPr>
            <a:r>
              <a:rPr sz="1800" spc="15" dirty="0">
                <a:solidFill>
                  <a:srgbClr val="FFFFFF"/>
                </a:solidFill>
                <a:latin typeface="Roboto Lt"/>
                <a:cs typeface="Roboto Lt"/>
              </a:rPr>
              <a:t>RAZIONALITÀ</a:t>
            </a:r>
            <a:endParaRPr sz="1800">
              <a:latin typeface="Roboto Lt"/>
              <a:cs typeface="Roboto Lt"/>
            </a:endParaRPr>
          </a:p>
        </p:txBody>
      </p:sp>
      <p:sp>
        <p:nvSpPr>
          <p:cNvPr id="5" name="object 5"/>
          <p:cNvSpPr txBox="1"/>
          <p:nvPr/>
        </p:nvSpPr>
        <p:spPr>
          <a:xfrm>
            <a:off x="1425440" y="4759416"/>
            <a:ext cx="109918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Roboto Lt"/>
                <a:cs typeface="Roboto Lt"/>
              </a:rPr>
              <a:t>EMOZIONI</a:t>
            </a:r>
            <a:endParaRPr sz="1800">
              <a:latin typeface="Roboto Lt"/>
              <a:cs typeface="Roboto Lt"/>
            </a:endParaRPr>
          </a:p>
        </p:txBody>
      </p:sp>
      <p:grpSp>
        <p:nvGrpSpPr>
          <p:cNvPr id="6" name="object 6"/>
          <p:cNvGrpSpPr/>
          <p:nvPr/>
        </p:nvGrpSpPr>
        <p:grpSpPr>
          <a:xfrm>
            <a:off x="1743112" y="2839224"/>
            <a:ext cx="1285240" cy="1876425"/>
            <a:chOff x="1743112" y="2839224"/>
            <a:chExt cx="1285240" cy="1876425"/>
          </a:xfrm>
        </p:grpSpPr>
        <p:sp>
          <p:nvSpPr>
            <p:cNvPr id="7" name="object 7"/>
            <p:cNvSpPr/>
            <p:nvPr/>
          </p:nvSpPr>
          <p:spPr>
            <a:xfrm>
              <a:off x="2087099" y="3230860"/>
              <a:ext cx="922019" cy="1403350"/>
            </a:xfrm>
            <a:custGeom>
              <a:avLst/>
              <a:gdLst/>
              <a:ahLst/>
              <a:cxnLst/>
              <a:rect l="l" t="t" r="r" b="b"/>
              <a:pathLst>
                <a:path w="922019" h="1403350">
                  <a:moveTo>
                    <a:pt x="921617" y="0"/>
                  </a:moveTo>
                  <a:lnTo>
                    <a:pt x="0" y="1403163"/>
                  </a:lnTo>
                </a:path>
              </a:pathLst>
            </a:custGeom>
            <a:ln w="38099">
              <a:solidFill>
                <a:srgbClr val="FFFFFF"/>
              </a:solidFill>
            </a:ln>
          </p:spPr>
          <p:txBody>
            <a:bodyPr wrap="square" lIns="0" tIns="0" rIns="0" bIns="0" rtlCol="0"/>
            <a:lstStyle/>
            <a:p>
              <a:endParaRPr/>
            </a:p>
          </p:txBody>
        </p:sp>
        <p:pic>
          <p:nvPicPr>
            <p:cNvPr id="8" name="object 8"/>
            <p:cNvPicPr/>
            <p:nvPr/>
          </p:nvPicPr>
          <p:blipFill>
            <a:blip r:embed="rId3" cstate="print"/>
            <a:stretch>
              <a:fillRect/>
            </a:stretch>
          </p:blipFill>
          <p:spPr>
            <a:xfrm>
              <a:off x="2026945" y="4555638"/>
              <a:ext cx="138539" cy="160016"/>
            </a:xfrm>
            <a:prstGeom prst="rect">
              <a:avLst/>
            </a:prstGeom>
          </p:spPr>
        </p:pic>
        <p:sp>
          <p:nvSpPr>
            <p:cNvPr id="9" name="object 9"/>
            <p:cNvSpPr/>
            <p:nvPr/>
          </p:nvSpPr>
          <p:spPr>
            <a:xfrm>
              <a:off x="1762162" y="2858274"/>
              <a:ext cx="904875" cy="257175"/>
            </a:xfrm>
            <a:custGeom>
              <a:avLst/>
              <a:gdLst/>
              <a:ahLst/>
              <a:cxnLst/>
              <a:rect l="l" t="t" r="r" b="b"/>
              <a:pathLst>
                <a:path w="904875" h="257175">
                  <a:moveTo>
                    <a:pt x="0" y="0"/>
                  </a:moveTo>
                  <a:lnTo>
                    <a:pt x="904880" y="256580"/>
                  </a:lnTo>
                </a:path>
              </a:pathLst>
            </a:custGeom>
            <a:ln w="38099">
              <a:solidFill>
                <a:srgbClr val="FFFFFF"/>
              </a:solidFill>
            </a:ln>
          </p:spPr>
          <p:txBody>
            <a:bodyPr wrap="square" lIns="0" tIns="0" rIns="0" bIns="0" rtlCol="0"/>
            <a:lstStyle/>
            <a:p>
              <a:endParaRPr/>
            </a:p>
          </p:txBody>
        </p:sp>
        <p:pic>
          <p:nvPicPr>
            <p:cNvPr id="10" name="object 10"/>
            <p:cNvPicPr/>
            <p:nvPr/>
          </p:nvPicPr>
          <p:blipFill>
            <a:blip r:embed="rId4" cstate="print"/>
            <a:stretch>
              <a:fillRect/>
            </a:stretch>
          </p:blipFill>
          <p:spPr>
            <a:xfrm>
              <a:off x="2595082" y="3042895"/>
              <a:ext cx="163043" cy="120543"/>
            </a:xfrm>
            <a:prstGeom prst="rect">
              <a:avLst/>
            </a:prstGeom>
          </p:spPr>
        </p:pic>
      </p:grpSp>
      <p:sp>
        <p:nvSpPr>
          <p:cNvPr id="11" name="object 11"/>
          <p:cNvSpPr txBox="1"/>
          <p:nvPr/>
        </p:nvSpPr>
        <p:spPr>
          <a:xfrm>
            <a:off x="807886" y="5615394"/>
            <a:ext cx="8031314" cy="1017905"/>
          </a:xfrm>
          <a:prstGeom prst="rect">
            <a:avLst/>
          </a:prstGeom>
        </p:spPr>
        <p:txBody>
          <a:bodyPr vert="horz" wrap="square" lIns="0" tIns="10795" rIns="0" bIns="0" rtlCol="0">
            <a:spAutoFit/>
          </a:bodyPr>
          <a:lstStyle/>
          <a:p>
            <a:pPr marL="12700" marR="1746885">
              <a:lnSpc>
                <a:spcPct val="100699"/>
              </a:lnSpc>
              <a:spcBef>
                <a:spcPts val="85"/>
              </a:spcBef>
            </a:pPr>
            <a:r>
              <a:rPr sz="1800" spc="-105" dirty="0">
                <a:latin typeface="Roboto Lt"/>
                <a:cs typeface="Roboto Lt"/>
              </a:rPr>
              <a:t>Etanolo</a:t>
            </a:r>
            <a:r>
              <a:rPr sz="1800" spc="-25" dirty="0">
                <a:latin typeface="Roboto Lt"/>
                <a:cs typeface="Roboto Lt"/>
              </a:rPr>
              <a:t> </a:t>
            </a:r>
            <a:r>
              <a:rPr sz="1800" spc="-105" dirty="0">
                <a:latin typeface="Roboto Lt"/>
                <a:cs typeface="Roboto Lt"/>
              </a:rPr>
              <a:t>e</a:t>
            </a:r>
            <a:r>
              <a:rPr sz="1800" spc="-30" dirty="0">
                <a:latin typeface="Roboto Lt"/>
                <a:cs typeface="Roboto Lt"/>
              </a:rPr>
              <a:t> </a:t>
            </a:r>
            <a:r>
              <a:rPr sz="1800" spc="-85" dirty="0">
                <a:latin typeface="Roboto Lt"/>
                <a:cs typeface="Roboto Lt"/>
              </a:rPr>
              <a:t>altre</a:t>
            </a:r>
            <a:r>
              <a:rPr sz="1800" spc="-30" dirty="0">
                <a:latin typeface="Roboto Lt"/>
                <a:cs typeface="Roboto Lt"/>
              </a:rPr>
              <a:t> </a:t>
            </a:r>
            <a:r>
              <a:rPr sz="1800" spc="-114" dirty="0">
                <a:latin typeface="Roboto Lt"/>
                <a:cs typeface="Roboto Lt"/>
              </a:rPr>
              <a:t>sostanze</a:t>
            </a:r>
            <a:r>
              <a:rPr sz="1800" spc="-30" dirty="0">
                <a:latin typeface="Roboto Lt"/>
                <a:cs typeface="Roboto Lt"/>
              </a:rPr>
              <a:t> </a:t>
            </a:r>
            <a:r>
              <a:rPr sz="1800" spc="-125" dirty="0">
                <a:latin typeface="Roboto Lt"/>
                <a:cs typeface="Roboto Lt"/>
              </a:rPr>
              <a:t>danneggiano</a:t>
            </a:r>
            <a:r>
              <a:rPr sz="1800" spc="-30" dirty="0">
                <a:latin typeface="Roboto Lt"/>
                <a:cs typeface="Roboto Lt"/>
              </a:rPr>
              <a:t> </a:t>
            </a:r>
            <a:r>
              <a:rPr sz="1800" spc="-80" dirty="0">
                <a:latin typeface="Roboto Lt"/>
                <a:cs typeface="Roboto Lt"/>
              </a:rPr>
              <a:t>circuiti</a:t>
            </a:r>
            <a:r>
              <a:rPr sz="1800" spc="-30" dirty="0">
                <a:latin typeface="Roboto Lt"/>
                <a:cs typeface="Roboto Lt"/>
              </a:rPr>
              <a:t> </a:t>
            </a:r>
            <a:r>
              <a:rPr sz="1800" spc="-90" dirty="0">
                <a:latin typeface="Roboto Lt"/>
                <a:cs typeface="Roboto Lt"/>
              </a:rPr>
              <a:t>della</a:t>
            </a:r>
            <a:r>
              <a:rPr sz="1800" spc="-30" dirty="0">
                <a:latin typeface="Roboto Lt"/>
                <a:cs typeface="Roboto Lt"/>
              </a:rPr>
              <a:t> </a:t>
            </a:r>
            <a:r>
              <a:rPr sz="1800" spc="-90" dirty="0">
                <a:latin typeface="Roboto Lt"/>
                <a:cs typeface="Roboto Lt"/>
              </a:rPr>
              <a:t>razionalità</a:t>
            </a:r>
            <a:r>
              <a:rPr sz="1800" spc="-30" dirty="0">
                <a:latin typeface="Roboto Lt"/>
                <a:cs typeface="Roboto Lt"/>
              </a:rPr>
              <a:t> </a:t>
            </a:r>
            <a:r>
              <a:rPr sz="1800" spc="-105" dirty="0">
                <a:latin typeface="Roboto Lt"/>
                <a:cs typeface="Roboto Lt"/>
              </a:rPr>
              <a:t>e</a:t>
            </a:r>
            <a:r>
              <a:rPr sz="1800" spc="-30" dirty="0">
                <a:latin typeface="Roboto Lt"/>
                <a:cs typeface="Roboto Lt"/>
              </a:rPr>
              <a:t> </a:t>
            </a:r>
            <a:r>
              <a:rPr sz="1800" spc="-90" dirty="0">
                <a:latin typeface="Roboto Lt"/>
                <a:cs typeface="Roboto Lt"/>
              </a:rPr>
              <a:t>della </a:t>
            </a:r>
            <a:r>
              <a:rPr sz="1800" spc="-425" dirty="0">
                <a:latin typeface="Roboto Lt"/>
                <a:cs typeface="Roboto Lt"/>
              </a:rPr>
              <a:t> </a:t>
            </a:r>
            <a:r>
              <a:rPr sz="1800" spc="-100" dirty="0">
                <a:latin typeface="Roboto Lt"/>
                <a:cs typeface="Roboto Lt"/>
              </a:rPr>
              <a:t>responsabilità</a:t>
            </a:r>
            <a:r>
              <a:rPr sz="1800" spc="-40" dirty="0">
                <a:latin typeface="Roboto Lt"/>
                <a:cs typeface="Roboto Lt"/>
              </a:rPr>
              <a:t> </a:t>
            </a:r>
            <a:r>
              <a:rPr sz="1800" spc="-85" dirty="0">
                <a:latin typeface="Roboto Lt"/>
                <a:cs typeface="Roboto Lt"/>
              </a:rPr>
              <a:t>inoltre</a:t>
            </a:r>
            <a:r>
              <a:rPr sz="1800" spc="-35" dirty="0">
                <a:latin typeface="Roboto Lt"/>
                <a:cs typeface="Roboto Lt"/>
              </a:rPr>
              <a:t> </a:t>
            </a:r>
            <a:r>
              <a:rPr sz="1800" spc="-125" dirty="0">
                <a:latin typeface="Roboto Lt"/>
                <a:cs typeface="Roboto Lt"/>
              </a:rPr>
              <a:t>ne</a:t>
            </a:r>
            <a:r>
              <a:rPr sz="1800" spc="-35" dirty="0">
                <a:latin typeface="Roboto Lt"/>
                <a:cs typeface="Roboto Lt"/>
              </a:rPr>
              <a:t> </a:t>
            </a:r>
            <a:r>
              <a:rPr sz="1800" spc="-110" dirty="0">
                <a:latin typeface="Roboto Lt"/>
                <a:cs typeface="Roboto Lt"/>
              </a:rPr>
              <a:t>contrastano</a:t>
            </a:r>
            <a:r>
              <a:rPr sz="1800" spc="-40" dirty="0">
                <a:latin typeface="Roboto Lt"/>
                <a:cs typeface="Roboto Lt"/>
              </a:rPr>
              <a:t> </a:t>
            </a:r>
            <a:r>
              <a:rPr sz="1800" spc="-35" dirty="0">
                <a:latin typeface="Roboto Lt"/>
                <a:cs typeface="Roboto Lt"/>
              </a:rPr>
              <a:t>il </a:t>
            </a:r>
            <a:r>
              <a:rPr sz="1800" spc="-95" dirty="0">
                <a:latin typeface="Roboto Lt"/>
                <a:cs typeface="Roboto Lt"/>
              </a:rPr>
              <a:t>controllo</a:t>
            </a:r>
            <a:r>
              <a:rPr sz="1800" spc="-35" dirty="0">
                <a:latin typeface="Roboto Lt"/>
                <a:cs typeface="Roboto Lt"/>
              </a:rPr>
              <a:t> </a:t>
            </a:r>
            <a:r>
              <a:rPr sz="1800" spc="-90" dirty="0">
                <a:latin typeface="Roboto Lt"/>
                <a:cs typeface="Roboto Lt"/>
              </a:rPr>
              <a:t>sulle</a:t>
            </a:r>
            <a:r>
              <a:rPr sz="1800" spc="-40" dirty="0">
                <a:latin typeface="Roboto Lt"/>
                <a:cs typeface="Roboto Lt"/>
              </a:rPr>
              <a:t> </a:t>
            </a:r>
            <a:r>
              <a:rPr sz="1800" spc="-105" dirty="0">
                <a:latin typeface="Roboto Lt"/>
                <a:cs typeface="Roboto Lt"/>
              </a:rPr>
              <a:t>emozioni.</a:t>
            </a:r>
            <a:endParaRPr sz="1800" dirty="0">
              <a:latin typeface="Roboto Lt"/>
              <a:cs typeface="Roboto Lt"/>
            </a:endParaRPr>
          </a:p>
          <a:p>
            <a:pPr marL="4540250">
              <a:lnSpc>
                <a:spcPts val="1430"/>
              </a:lnSpc>
              <a:spcBef>
                <a:spcPts val="610"/>
              </a:spcBef>
            </a:pPr>
            <a:r>
              <a:rPr sz="1200" spc="-120" dirty="0">
                <a:latin typeface="Roboto Lt"/>
                <a:cs typeface="Roboto Lt"/>
              </a:rPr>
              <a:t>D</a:t>
            </a:r>
            <a:r>
              <a:rPr sz="1200" spc="-95" dirty="0">
                <a:latin typeface="Roboto Lt"/>
                <a:cs typeface="Roboto Lt"/>
              </a:rPr>
              <a:t>a</a:t>
            </a:r>
            <a:r>
              <a:rPr sz="1200" spc="-25" dirty="0">
                <a:latin typeface="Roboto Lt"/>
                <a:cs typeface="Roboto Lt"/>
              </a:rPr>
              <a:t> </a:t>
            </a:r>
            <a:r>
              <a:rPr sz="1200" spc="-60" dirty="0">
                <a:latin typeface="Roboto Lt"/>
                <a:cs typeface="Roboto Lt"/>
              </a:rPr>
              <a:t>Prof</a:t>
            </a:r>
            <a:r>
              <a:rPr sz="1200" spc="-30" dirty="0">
                <a:latin typeface="Roboto Lt"/>
                <a:cs typeface="Roboto Lt"/>
              </a:rPr>
              <a:t>.</a:t>
            </a:r>
            <a:r>
              <a:rPr sz="1200" spc="-25" dirty="0">
                <a:latin typeface="Roboto Lt"/>
                <a:cs typeface="Roboto Lt"/>
              </a:rPr>
              <a:t> </a:t>
            </a:r>
            <a:r>
              <a:rPr sz="1200" spc="-85" dirty="0">
                <a:latin typeface="Roboto Lt"/>
                <a:cs typeface="Roboto Lt"/>
              </a:rPr>
              <a:t>Emanuel</a:t>
            </a:r>
            <a:r>
              <a:rPr sz="1200" spc="-75" dirty="0">
                <a:latin typeface="Roboto Lt"/>
                <a:cs typeface="Roboto Lt"/>
              </a:rPr>
              <a:t>e</a:t>
            </a:r>
            <a:r>
              <a:rPr sz="1200" spc="-25" dirty="0">
                <a:latin typeface="Roboto Lt"/>
                <a:cs typeface="Roboto Lt"/>
              </a:rPr>
              <a:t> </a:t>
            </a:r>
            <a:r>
              <a:rPr sz="1200" spc="-75" dirty="0">
                <a:latin typeface="Roboto Lt"/>
                <a:cs typeface="Roboto Lt"/>
              </a:rPr>
              <a:t>Scafato</a:t>
            </a:r>
            <a:endParaRPr sz="1200" dirty="0">
              <a:latin typeface="Roboto Lt"/>
              <a:cs typeface="Roboto Lt"/>
            </a:endParaRPr>
          </a:p>
          <a:p>
            <a:pPr marL="4540250">
              <a:lnSpc>
                <a:spcPts val="1430"/>
              </a:lnSpc>
            </a:pPr>
            <a:r>
              <a:rPr sz="1200" spc="-65" dirty="0">
                <a:latin typeface="Roboto Lt"/>
                <a:cs typeface="Roboto Lt"/>
              </a:rPr>
              <a:t>Direttore</a:t>
            </a:r>
            <a:r>
              <a:rPr sz="1200" spc="-20" dirty="0">
                <a:latin typeface="Roboto Lt"/>
                <a:cs typeface="Roboto Lt"/>
              </a:rPr>
              <a:t> </a:t>
            </a:r>
            <a:r>
              <a:rPr sz="1200" spc="-75" dirty="0">
                <a:latin typeface="Roboto Lt"/>
                <a:cs typeface="Roboto Lt"/>
              </a:rPr>
              <a:t>Osservatorio</a:t>
            </a:r>
            <a:r>
              <a:rPr sz="1200" spc="-20" dirty="0">
                <a:latin typeface="Roboto Lt"/>
                <a:cs typeface="Roboto Lt"/>
              </a:rPr>
              <a:t> </a:t>
            </a:r>
            <a:r>
              <a:rPr sz="1200" spc="-50" dirty="0">
                <a:latin typeface="Roboto Lt"/>
                <a:cs typeface="Roboto Lt"/>
              </a:rPr>
              <a:t>Alcol,</a:t>
            </a:r>
            <a:r>
              <a:rPr sz="1200" spc="-15" dirty="0">
                <a:latin typeface="Roboto Lt"/>
                <a:cs typeface="Roboto Lt"/>
              </a:rPr>
              <a:t> </a:t>
            </a:r>
            <a:r>
              <a:rPr sz="1200" spc="-60" dirty="0">
                <a:latin typeface="Roboto Lt"/>
                <a:cs typeface="Roboto Lt"/>
              </a:rPr>
              <a:t>Istituto</a:t>
            </a:r>
            <a:r>
              <a:rPr sz="1200" spc="-20" dirty="0">
                <a:latin typeface="Roboto Lt"/>
                <a:cs typeface="Roboto Lt"/>
              </a:rPr>
              <a:t> </a:t>
            </a:r>
            <a:r>
              <a:rPr sz="1200" spc="-75" dirty="0">
                <a:latin typeface="Roboto Lt"/>
                <a:cs typeface="Roboto Lt"/>
              </a:rPr>
              <a:t>Superiore</a:t>
            </a:r>
            <a:r>
              <a:rPr sz="1200" spc="-20" dirty="0">
                <a:latin typeface="Roboto Lt"/>
                <a:cs typeface="Roboto Lt"/>
              </a:rPr>
              <a:t> </a:t>
            </a:r>
            <a:r>
              <a:rPr sz="1200" spc="-55" dirty="0">
                <a:latin typeface="Roboto Lt"/>
                <a:cs typeface="Roboto Lt"/>
              </a:rPr>
              <a:t>di</a:t>
            </a:r>
            <a:r>
              <a:rPr sz="1200" spc="-15" dirty="0">
                <a:latin typeface="Roboto Lt"/>
                <a:cs typeface="Roboto Lt"/>
              </a:rPr>
              <a:t> </a:t>
            </a:r>
            <a:r>
              <a:rPr sz="1200" spc="-75" dirty="0">
                <a:latin typeface="Roboto Lt"/>
                <a:cs typeface="Roboto Lt"/>
              </a:rPr>
              <a:t>Sanità</a:t>
            </a:r>
            <a:endParaRPr sz="1200" dirty="0">
              <a:latin typeface="Roboto Lt"/>
              <a:cs typeface="Roboto Lt"/>
            </a:endParaRPr>
          </a:p>
        </p:txBody>
      </p:sp>
      <p:pic>
        <p:nvPicPr>
          <p:cNvPr id="12" name="object 12"/>
          <p:cNvPicPr/>
          <p:nvPr/>
        </p:nvPicPr>
        <p:blipFill>
          <a:blip r:embed="rId5" cstate="print"/>
          <a:stretch>
            <a:fillRect/>
          </a:stretch>
        </p:blipFill>
        <p:spPr>
          <a:xfrm>
            <a:off x="0" y="0"/>
            <a:ext cx="9143996" cy="1012323"/>
          </a:xfrm>
          <a:prstGeom prst="rect">
            <a:avLst/>
          </a:prstGeom>
        </p:spPr>
      </p:pic>
      <p:sp>
        <p:nvSpPr>
          <p:cNvPr id="13" name="object 13"/>
          <p:cNvSpPr txBox="1"/>
          <p:nvPr/>
        </p:nvSpPr>
        <p:spPr>
          <a:xfrm>
            <a:off x="132325" y="65913"/>
            <a:ext cx="41348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666550" y="1932800"/>
            <a:ext cx="2841899" cy="4391699"/>
          </a:xfrm>
          <a:prstGeom prst="rect">
            <a:avLst/>
          </a:prstGeom>
        </p:spPr>
      </p:pic>
      <p:sp>
        <p:nvSpPr>
          <p:cNvPr id="3" name="object 3"/>
          <p:cNvSpPr txBox="1"/>
          <p:nvPr/>
        </p:nvSpPr>
        <p:spPr>
          <a:xfrm>
            <a:off x="388400" y="3417734"/>
            <a:ext cx="2145030" cy="2845435"/>
          </a:xfrm>
          <a:prstGeom prst="rect">
            <a:avLst/>
          </a:prstGeom>
        </p:spPr>
        <p:txBody>
          <a:bodyPr vert="horz" wrap="square" lIns="0" tIns="12700" rIns="0" bIns="0" rtlCol="0">
            <a:spAutoFit/>
          </a:bodyPr>
          <a:lstStyle/>
          <a:p>
            <a:pPr marL="12700">
              <a:lnSpc>
                <a:spcPts val="1430"/>
              </a:lnSpc>
              <a:spcBef>
                <a:spcPts val="100"/>
              </a:spcBef>
            </a:pPr>
            <a:r>
              <a:rPr sz="1200" b="1" spc="-30" dirty="0">
                <a:latin typeface="Roboto Cn"/>
                <a:cs typeface="Roboto Cn"/>
              </a:rPr>
              <a:t>16 </a:t>
            </a:r>
            <a:r>
              <a:rPr sz="1200" b="1" spc="5" dirty="0">
                <a:latin typeface="Roboto Cn"/>
                <a:cs typeface="Roboto Cn"/>
              </a:rPr>
              <a:t>ANNI</a:t>
            </a:r>
            <a:endParaRPr sz="1200">
              <a:latin typeface="Roboto Cn"/>
              <a:cs typeface="Roboto Cn"/>
            </a:endParaRPr>
          </a:p>
          <a:p>
            <a:pPr marL="12700" marR="123189">
              <a:lnSpc>
                <a:spcPct val="79000"/>
              </a:lnSpc>
              <a:spcBef>
                <a:spcPts val="295"/>
              </a:spcBef>
            </a:pPr>
            <a:r>
              <a:rPr sz="1200" spc="-35" dirty="0">
                <a:latin typeface="Roboto Lt"/>
                <a:cs typeface="Roboto Lt"/>
              </a:rPr>
              <a:t>I</a:t>
            </a:r>
            <a:r>
              <a:rPr sz="1200" spc="-25" dirty="0">
                <a:latin typeface="Roboto Lt"/>
                <a:cs typeface="Roboto Lt"/>
              </a:rPr>
              <a:t>l </a:t>
            </a:r>
            <a:r>
              <a:rPr sz="1200" spc="-60" dirty="0">
                <a:latin typeface="Roboto Lt"/>
                <a:cs typeface="Roboto Lt"/>
              </a:rPr>
              <a:t>cervell</a:t>
            </a:r>
            <a:r>
              <a:rPr sz="1200" spc="-75" dirty="0">
                <a:latin typeface="Roboto Lt"/>
                <a:cs typeface="Roboto Lt"/>
              </a:rPr>
              <a:t>o</a:t>
            </a:r>
            <a:r>
              <a:rPr sz="1200" spc="-25" dirty="0">
                <a:latin typeface="Roboto Lt"/>
                <a:cs typeface="Roboto Lt"/>
              </a:rPr>
              <a:t> </a:t>
            </a:r>
            <a:r>
              <a:rPr sz="1200" spc="-70" dirty="0">
                <a:latin typeface="Roboto Lt"/>
                <a:cs typeface="Roboto Lt"/>
              </a:rPr>
              <a:t>è</a:t>
            </a:r>
            <a:r>
              <a:rPr sz="1200" spc="-25" dirty="0">
                <a:latin typeface="Roboto Lt"/>
                <a:cs typeface="Roboto Lt"/>
              </a:rPr>
              <a:t> </a:t>
            </a:r>
            <a:r>
              <a:rPr sz="1200" spc="-40" dirty="0">
                <a:latin typeface="Roboto Lt"/>
                <a:cs typeface="Roboto Lt"/>
              </a:rPr>
              <a:t>i</a:t>
            </a:r>
            <a:r>
              <a:rPr sz="1200" spc="-80" dirty="0">
                <a:latin typeface="Roboto Lt"/>
                <a:cs typeface="Roboto Lt"/>
              </a:rPr>
              <a:t>n</a:t>
            </a:r>
            <a:r>
              <a:rPr sz="1200" spc="-25" dirty="0">
                <a:latin typeface="Roboto Lt"/>
                <a:cs typeface="Roboto Lt"/>
              </a:rPr>
              <a:t> </a:t>
            </a:r>
            <a:r>
              <a:rPr sz="1200" spc="-70" dirty="0">
                <a:latin typeface="Roboto Lt"/>
                <a:cs typeface="Roboto Lt"/>
              </a:rPr>
              <a:t>fase</a:t>
            </a:r>
            <a:r>
              <a:rPr sz="1200" spc="-25" dirty="0">
                <a:latin typeface="Roboto Lt"/>
                <a:cs typeface="Roboto Lt"/>
              </a:rPr>
              <a:t> </a:t>
            </a:r>
            <a:r>
              <a:rPr sz="1200" spc="-80" dirty="0">
                <a:latin typeface="Roboto Lt"/>
                <a:cs typeface="Roboto Lt"/>
              </a:rPr>
              <a:t>d</a:t>
            </a:r>
            <a:r>
              <a:rPr sz="1200" spc="-30" dirty="0">
                <a:latin typeface="Roboto Lt"/>
                <a:cs typeface="Roboto Lt"/>
              </a:rPr>
              <a:t>i</a:t>
            </a:r>
            <a:r>
              <a:rPr sz="1200" spc="-25" dirty="0">
                <a:latin typeface="Roboto Lt"/>
                <a:cs typeface="Roboto Lt"/>
              </a:rPr>
              <a:t> </a:t>
            </a:r>
            <a:r>
              <a:rPr sz="1200" spc="-65" dirty="0">
                <a:latin typeface="Roboto Lt"/>
                <a:cs typeface="Roboto Lt"/>
              </a:rPr>
              <a:t>pieno  </a:t>
            </a:r>
            <a:r>
              <a:rPr sz="1200" spc="-70" dirty="0">
                <a:latin typeface="Roboto Lt"/>
                <a:cs typeface="Roboto Lt"/>
              </a:rPr>
              <a:t>svilupp</a:t>
            </a:r>
            <a:r>
              <a:rPr sz="1200" spc="-85" dirty="0">
                <a:latin typeface="Roboto Lt"/>
                <a:cs typeface="Roboto Lt"/>
              </a:rPr>
              <a:t>o</a:t>
            </a:r>
            <a:r>
              <a:rPr sz="1200" spc="-25" dirty="0">
                <a:latin typeface="Roboto Lt"/>
                <a:cs typeface="Roboto Lt"/>
              </a:rPr>
              <a:t> </a:t>
            </a:r>
            <a:r>
              <a:rPr sz="1200" spc="-70" dirty="0">
                <a:latin typeface="Roboto Lt"/>
                <a:cs typeface="Roboto Lt"/>
              </a:rPr>
              <a:t>e</a:t>
            </a:r>
            <a:r>
              <a:rPr sz="1200" spc="-25" dirty="0">
                <a:latin typeface="Roboto Lt"/>
                <a:cs typeface="Roboto Lt"/>
              </a:rPr>
              <a:t> </a:t>
            </a:r>
            <a:r>
              <a:rPr sz="1200" spc="-75" dirty="0">
                <a:latin typeface="Roboto Lt"/>
                <a:cs typeface="Roboto Lt"/>
              </a:rPr>
              <a:t>s</a:t>
            </a:r>
            <a:r>
              <a:rPr sz="1200" spc="-30" dirty="0">
                <a:latin typeface="Roboto Lt"/>
                <a:cs typeface="Roboto Lt"/>
              </a:rPr>
              <a:t>i</a:t>
            </a:r>
            <a:r>
              <a:rPr sz="1200" spc="-25" dirty="0">
                <a:latin typeface="Roboto Lt"/>
                <a:cs typeface="Roboto Lt"/>
              </a:rPr>
              <a:t> </a:t>
            </a:r>
            <a:r>
              <a:rPr sz="1200" spc="-75" dirty="0">
                <a:latin typeface="Roboto Lt"/>
                <a:cs typeface="Roboto Lt"/>
              </a:rPr>
              <a:t>rimodellan</a:t>
            </a:r>
            <a:r>
              <a:rPr sz="1200" spc="-80" dirty="0">
                <a:latin typeface="Roboto Lt"/>
                <a:cs typeface="Roboto Lt"/>
              </a:rPr>
              <a:t>o</a:t>
            </a:r>
            <a:r>
              <a:rPr sz="1200" spc="-25" dirty="0">
                <a:latin typeface="Roboto Lt"/>
                <a:cs typeface="Roboto Lt"/>
              </a:rPr>
              <a:t> </a:t>
            </a:r>
            <a:r>
              <a:rPr sz="1200" spc="-45" dirty="0">
                <a:latin typeface="Roboto Lt"/>
                <a:cs typeface="Roboto Lt"/>
              </a:rPr>
              <a:t>le  </a:t>
            </a:r>
            <a:r>
              <a:rPr sz="1200" spc="-80" dirty="0">
                <a:latin typeface="Roboto Lt"/>
                <a:cs typeface="Roboto Lt"/>
              </a:rPr>
              <a:t>connession</a:t>
            </a:r>
            <a:r>
              <a:rPr sz="1200" spc="-35" dirty="0">
                <a:latin typeface="Roboto Lt"/>
                <a:cs typeface="Roboto Lt"/>
              </a:rPr>
              <a:t>i</a:t>
            </a:r>
            <a:r>
              <a:rPr sz="1200" spc="-25" dirty="0">
                <a:latin typeface="Roboto Lt"/>
                <a:cs typeface="Roboto Lt"/>
              </a:rPr>
              <a:t> </a:t>
            </a:r>
            <a:r>
              <a:rPr sz="1200" spc="-85" dirty="0">
                <a:latin typeface="Roboto Lt"/>
                <a:cs typeface="Roboto Lt"/>
              </a:rPr>
              <a:t>a</a:t>
            </a:r>
            <a:r>
              <a:rPr sz="1200" spc="-25" dirty="0">
                <a:latin typeface="Roboto Lt"/>
                <a:cs typeface="Roboto Lt"/>
              </a:rPr>
              <a:t> </a:t>
            </a:r>
            <a:r>
              <a:rPr sz="1200" spc="-70" dirty="0">
                <a:latin typeface="Roboto Lt"/>
                <a:cs typeface="Roboto Lt"/>
              </a:rPr>
              <a:t>prevalenza  </a:t>
            </a:r>
            <a:r>
              <a:rPr sz="1200" spc="-65" dirty="0">
                <a:latin typeface="Roboto Lt"/>
                <a:cs typeface="Roboto Lt"/>
              </a:rPr>
              <a:t>prefrontal</a:t>
            </a:r>
            <a:r>
              <a:rPr sz="1200" spc="-70" dirty="0">
                <a:latin typeface="Roboto Lt"/>
                <a:cs typeface="Roboto Lt"/>
              </a:rPr>
              <a:t>e</a:t>
            </a:r>
            <a:r>
              <a:rPr sz="1200" spc="-25" dirty="0">
                <a:latin typeface="Roboto Lt"/>
                <a:cs typeface="Roboto Lt"/>
              </a:rPr>
              <a:t> </a:t>
            </a:r>
            <a:r>
              <a:rPr sz="1200" spc="-50" dirty="0">
                <a:latin typeface="Roboto Lt"/>
                <a:cs typeface="Roboto Lt"/>
              </a:rPr>
              <a:t>(razionalità).</a:t>
            </a:r>
            <a:r>
              <a:rPr sz="1200" spc="-25" dirty="0">
                <a:latin typeface="Roboto Lt"/>
                <a:cs typeface="Roboto Lt"/>
              </a:rPr>
              <a:t> </a:t>
            </a:r>
            <a:r>
              <a:rPr sz="1200" spc="-45" dirty="0">
                <a:latin typeface="Roboto Lt"/>
                <a:cs typeface="Roboto Lt"/>
              </a:rPr>
              <a:t>I</a:t>
            </a:r>
            <a:r>
              <a:rPr sz="1200" spc="-85" dirty="0">
                <a:latin typeface="Roboto Lt"/>
                <a:cs typeface="Roboto Lt"/>
              </a:rPr>
              <a:t>n</a:t>
            </a:r>
            <a:r>
              <a:rPr sz="1200" spc="-25" dirty="0">
                <a:latin typeface="Roboto Lt"/>
                <a:cs typeface="Roboto Lt"/>
              </a:rPr>
              <a:t> </a:t>
            </a:r>
            <a:r>
              <a:rPr sz="1200" spc="-70" dirty="0">
                <a:latin typeface="Roboto Lt"/>
                <a:cs typeface="Roboto Lt"/>
              </a:rPr>
              <a:t>questa  fase</a:t>
            </a:r>
            <a:r>
              <a:rPr sz="1200" spc="-25" dirty="0">
                <a:latin typeface="Roboto Lt"/>
                <a:cs typeface="Roboto Lt"/>
              </a:rPr>
              <a:t> </a:t>
            </a:r>
            <a:r>
              <a:rPr sz="1200" spc="-60" dirty="0">
                <a:latin typeface="Roboto Lt"/>
                <a:cs typeface="Roboto Lt"/>
              </a:rPr>
              <a:t>l’alco</a:t>
            </a:r>
            <a:r>
              <a:rPr sz="1200" spc="-35" dirty="0">
                <a:latin typeface="Roboto Lt"/>
                <a:cs typeface="Roboto Lt"/>
              </a:rPr>
              <a:t>l</a:t>
            </a:r>
            <a:r>
              <a:rPr sz="1200" spc="-25" dirty="0">
                <a:latin typeface="Roboto Lt"/>
                <a:cs typeface="Roboto Lt"/>
              </a:rPr>
              <a:t> </a:t>
            </a:r>
            <a:r>
              <a:rPr sz="1200" spc="-80" dirty="0">
                <a:latin typeface="Roboto Lt"/>
                <a:cs typeface="Roboto Lt"/>
              </a:rPr>
              <a:t>impedisc</a:t>
            </a:r>
            <a:r>
              <a:rPr sz="1200" spc="-75" dirty="0">
                <a:latin typeface="Roboto Lt"/>
                <a:cs typeface="Roboto Lt"/>
              </a:rPr>
              <a:t>e</a:t>
            </a:r>
            <a:r>
              <a:rPr sz="1200" spc="-25" dirty="0">
                <a:latin typeface="Roboto Lt"/>
                <a:cs typeface="Roboto Lt"/>
              </a:rPr>
              <a:t> </a:t>
            </a:r>
            <a:r>
              <a:rPr sz="1200" spc="-30" dirty="0">
                <a:latin typeface="Roboto Lt"/>
                <a:cs typeface="Roboto Lt"/>
              </a:rPr>
              <a:t>il  </a:t>
            </a:r>
            <a:r>
              <a:rPr sz="1200" spc="-80" dirty="0">
                <a:latin typeface="Roboto Lt"/>
                <a:cs typeface="Roboto Lt"/>
              </a:rPr>
              <a:t>rimodellamento</a:t>
            </a:r>
            <a:endParaRPr sz="1200">
              <a:latin typeface="Roboto Lt"/>
              <a:cs typeface="Roboto Lt"/>
            </a:endParaRPr>
          </a:p>
          <a:p>
            <a:pPr>
              <a:lnSpc>
                <a:spcPct val="100000"/>
              </a:lnSpc>
            </a:pPr>
            <a:endParaRPr sz="1400">
              <a:latin typeface="Roboto Lt"/>
              <a:cs typeface="Roboto Lt"/>
            </a:endParaRPr>
          </a:p>
          <a:p>
            <a:pPr marL="12700">
              <a:lnSpc>
                <a:spcPts val="1430"/>
              </a:lnSpc>
              <a:spcBef>
                <a:spcPts val="1175"/>
              </a:spcBef>
            </a:pPr>
            <a:r>
              <a:rPr sz="1200" b="1" spc="-30" dirty="0">
                <a:latin typeface="Roboto Cn"/>
                <a:cs typeface="Roboto Cn"/>
              </a:rPr>
              <a:t>20-25</a:t>
            </a:r>
            <a:r>
              <a:rPr sz="1200" b="1" spc="-25" dirty="0">
                <a:latin typeface="Roboto Cn"/>
                <a:cs typeface="Roboto Cn"/>
              </a:rPr>
              <a:t> </a:t>
            </a:r>
            <a:r>
              <a:rPr sz="1200" b="1" spc="5" dirty="0">
                <a:latin typeface="Roboto Cn"/>
                <a:cs typeface="Roboto Cn"/>
              </a:rPr>
              <a:t>ANNI</a:t>
            </a:r>
            <a:endParaRPr sz="1200">
              <a:latin typeface="Roboto Cn"/>
              <a:cs typeface="Roboto Cn"/>
            </a:endParaRPr>
          </a:p>
          <a:p>
            <a:pPr marL="12700" marR="5080">
              <a:lnSpc>
                <a:spcPct val="78700"/>
              </a:lnSpc>
              <a:spcBef>
                <a:spcPts val="295"/>
              </a:spcBef>
            </a:pPr>
            <a:r>
              <a:rPr sz="1200" spc="-100" dirty="0">
                <a:latin typeface="Roboto Lt"/>
                <a:cs typeface="Roboto Lt"/>
              </a:rPr>
              <a:t>L</a:t>
            </a:r>
            <a:r>
              <a:rPr sz="1200" spc="-95" dirty="0">
                <a:latin typeface="Roboto Lt"/>
                <a:cs typeface="Roboto Lt"/>
              </a:rPr>
              <a:t>o</a:t>
            </a:r>
            <a:r>
              <a:rPr sz="1200" spc="-30" dirty="0">
                <a:latin typeface="Roboto Lt"/>
                <a:cs typeface="Roboto Lt"/>
              </a:rPr>
              <a:t> </a:t>
            </a:r>
            <a:r>
              <a:rPr sz="1200" spc="-70" dirty="0">
                <a:latin typeface="Roboto Lt"/>
                <a:cs typeface="Roboto Lt"/>
              </a:rPr>
              <a:t>svilupp</a:t>
            </a:r>
            <a:r>
              <a:rPr sz="1200" spc="-85" dirty="0">
                <a:latin typeface="Roboto Lt"/>
                <a:cs typeface="Roboto Lt"/>
              </a:rPr>
              <a:t>o</a:t>
            </a:r>
            <a:r>
              <a:rPr sz="1200" spc="-25" dirty="0">
                <a:latin typeface="Roboto Lt"/>
                <a:cs typeface="Roboto Lt"/>
              </a:rPr>
              <a:t> </a:t>
            </a:r>
            <a:r>
              <a:rPr sz="1200" spc="-70" dirty="0">
                <a:latin typeface="Roboto Lt"/>
                <a:cs typeface="Roboto Lt"/>
              </a:rPr>
              <a:t>è</a:t>
            </a:r>
            <a:r>
              <a:rPr sz="1200" spc="-25" dirty="0">
                <a:latin typeface="Roboto Lt"/>
                <a:cs typeface="Roboto Lt"/>
              </a:rPr>
              <a:t> </a:t>
            </a:r>
            <a:r>
              <a:rPr sz="1200" spc="-75" dirty="0">
                <a:latin typeface="Roboto Lt"/>
                <a:cs typeface="Roboto Lt"/>
              </a:rPr>
              <a:t>completato</a:t>
            </a:r>
            <a:r>
              <a:rPr sz="1200" spc="-35" dirty="0">
                <a:latin typeface="Roboto Lt"/>
                <a:cs typeface="Roboto Lt"/>
              </a:rPr>
              <a:t>.</a:t>
            </a:r>
            <a:r>
              <a:rPr sz="1200" spc="-25" dirty="0">
                <a:latin typeface="Roboto Lt"/>
                <a:cs typeface="Roboto Lt"/>
              </a:rPr>
              <a:t> </a:t>
            </a:r>
            <a:r>
              <a:rPr sz="1200" spc="-70" dirty="0">
                <a:latin typeface="Roboto Lt"/>
                <a:cs typeface="Roboto Lt"/>
              </a:rPr>
              <a:t>Le  </a:t>
            </a:r>
            <a:r>
              <a:rPr sz="1200" spc="-80" dirty="0">
                <a:latin typeface="Roboto Lt"/>
                <a:cs typeface="Roboto Lt"/>
              </a:rPr>
              <a:t>connession</a:t>
            </a:r>
            <a:r>
              <a:rPr sz="1200" spc="-35" dirty="0">
                <a:latin typeface="Roboto Lt"/>
                <a:cs typeface="Roboto Lt"/>
              </a:rPr>
              <a:t>i</a:t>
            </a:r>
            <a:r>
              <a:rPr sz="1200" spc="-25" dirty="0">
                <a:latin typeface="Roboto Lt"/>
                <a:cs typeface="Roboto Lt"/>
              </a:rPr>
              <a:t> </a:t>
            </a:r>
            <a:r>
              <a:rPr sz="1200" spc="-90" dirty="0">
                <a:latin typeface="Roboto Lt"/>
                <a:cs typeface="Roboto Lt"/>
              </a:rPr>
              <a:t>son</a:t>
            </a:r>
            <a:r>
              <a:rPr sz="1200" spc="-85" dirty="0">
                <a:latin typeface="Roboto Lt"/>
                <a:cs typeface="Roboto Lt"/>
              </a:rPr>
              <a:t>o</a:t>
            </a:r>
            <a:r>
              <a:rPr sz="1200" spc="-25" dirty="0">
                <a:latin typeface="Roboto Lt"/>
                <a:cs typeface="Roboto Lt"/>
              </a:rPr>
              <a:t> </a:t>
            </a:r>
            <a:r>
              <a:rPr sz="1200" spc="-65" dirty="0">
                <a:latin typeface="Roboto Lt"/>
                <a:cs typeface="Roboto Lt"/>
              </a:rPr>
              <a:t>rimodellate  irreversibilment</a:t>
            </a:r>
            <a:r>
              <a:rPr sz="1200" spc="-75" dirty="0">
                <a:latin typeface="Roboto Lt"/>
                <a:cs typeface="Roboto Lt"/>
              </a:rPr>
              <a:t>e</a:t>
            </a:r>
            <a:r>
              <a:rPr sz="1200" spc="-25" dirty="0">
                <a:latin typeface="Roboto Lt"/>
                <a:cs typeface="Roboto Lt"/>
              </a:rPr>
              <a:t> </a:t>
            </a:r>
            <a:r>
              <a:rPr sz="1200" dirty="0">
                <a:latin typeface="Roboto Lt"/>
                <a:cs typeface="Roboto Lt"/>
              </a:rPr>
              <a:t>.</a:t>
            </a:r>
            <a:r>
              <a:rPr sz="1200" spc="-25" dirty="0">
                <a:latin typeface="Roboto Lt"/>
                <a:cs typeface="Roboto Lt"/>
              </a:rPr>
              <a:t> </a:t>
            </a:r>
            <a:r>
              <a:rPr sz="1200" spc="-35" dirty="0">
                <a:latin typeface="Roboto Lt"/>
                <a:cs typeface="Roboto Lt"/>
              </a:rPr>
              <a:t>I</a:t>
            </a:r>
            <a:r>
              <a:rPr sz="1200" spc="-25" dirty="0">
                <a:latin typeface="Roboto Lt"/>
                <a:cs typeface="Roboto Lt"/>
              </a:rPr>
              <a:t>l </a:t>
            </a:r>
            <a:r>
              <a:rPr sz="1200" spc="-60" dirty="0">
                <a:latin typeface="Roboto Lt"/>
                <a:cs typeface="Roboto Lt"/>
              </a:rPr>
              <a:t>risultat</a:t>
            </a:r>
            <a:r>
              <a:rPr sz="1200" spc="-80" dirty="0">
                <a:latin typeface="Roboto Lt"/>
                <a:cs typeface="Roboto Lt"/>
              </a:rPr>
              <a:t>o</a:t>
            </a:r>
            <a:r>
              <a:rPr sz="1200" spc="-25" dirty="0">
                <a:latin typeface="Roboto Lt"/>
                <a:cs typeface="Roboto Lt"/>
              </a:rPr>
              <a:t> </a:t>
            </a:r>
            <a:r>
              <a:rPr sz="1200" spc="-55" dirty="0">
                <a:latin typeface="Roboto Lt"/>
                <a:cs typeface="Roboto Lt"/>
              </a:rPr>
              <a:t>finale  </a:t>
            </a:r>
            <a:r>
              <a:rPr sz="1200" spc="-70" dirty="0">
                <a:latin typeface="Roboto Lt"/>
                <a:cs typeface="Roboto Lt"/>
              </a:rPr>
              <a:t>conferisce</a:t>
            </a:r>
            <a:r>
              <a:rPr sz="1200" spc="-25" dirty="0">
                <a:latin typeface="Roboto Lt"/>
                <a:cs typeface="Roboto Lt"/>
              </a:rPr>
              <a:t> </a:t>
            </a:r>
            <a:r>
              <a:rPr sz="1200" spc="-65" dirty="0">
                <a:latin typeface="Roboto Lt"/>
                <a:cs typeface="Roboto Lt"/>
              </a:rPr>
              <a:t>all’adult</a:t>
            </a:r>
            <a:r>
              <a:rPr sz="1200" spc="-85" dirty="0">
                <a:latin typeface="Roboto Lt"/>
                <a:cs typeface="Roboto Lt"/>
              </a:rPr>
              <a:t>o</a:t>
            </a:r>
            <a:r>
              <a:rPr sz="1200" spc="-25" dirty="0">
                <a:latin typeface="Roboto Lt"/>
                <a:cs typeface="Roboto Lt"/>
              </a:rPr>
              <a:t> </a:t>
            </a:r>
            <a:r>
              <a:rPr sz="1200" spc="-35" dirty="0">
                <a:latin typeface="Roboto Lt"/>
                <a:cs typeface="Roboto Lt"/>
              </a:rPr>
              <a:t>l</a:t>
            </a:r>
            <a:r>
              <a:rPr sz="1200" spc="-65" dirty="0">
                <a:latin typeface="Roboto Lt"/>
                <a:cs typeface="Roboto Lt"/>
              </a:rPr>
              <a:t>e</a:t>
            </a:r>
            <a:r>
              <a:rPr sz="1200" spc="-25" dirty="0">
                <a:latin typeface="Roboto Lt"/>
                <a:cs typeface="Roboto Lt"/>
              </a:rPr>
              <a:t> </a:t>
            </a:r>
            <a:r>
              <a:rPr sz="1200" spc="-70" dirty="0">
                <a:latin typeface="Roboto Lt"/>
                <a:cs typeface="Roboto Lt"/>
              </a:rPr>
              <a:t>sue  </a:t>
            </a:r>
            <a:r>
              <a:rPr sz="1200" spc="-65" dirty="0">
                <a:latin typeface="Roboto Lt"/>
                <a:cs typeface="Roboto Lt"/>
              </a:rPr>
              <a:t>caratteristiche</a:t>
            </a:r>
            <a:r>
              <a:rPr sz="1200" spc="-25" dirty="0">
                <a:latin typeface="Roboto Lt"/>
                <a:cs typeface="Roboto Lt"/>
              </a:rPr>
              <a:t> </a:t>
            </a:r>
            <a:r>
              <a:rPr sz="1200" spc="-55" dirty="0">
                <a:latin typeface="Roboto Lt"/>
                <a:cs typeface="Roboto Lt"/>
              </a:rPr>
              <a:t>di</a:t>
            </a:r>
            <a:r>
              <a:rPr sz="1200" spc="-25" dirty="0">
                <a:latin typeface="Roboto Lt"/>
                <a:cs typeface="Roboto Lt"/>
              </a:rPr>
              <a:t> </a:t>
            </a:r>
            <a:r>
              <a:rPr sz="1200" spc="-65" dirty="0">
                <a:latin typeface="Roboto Lt"/>
                <a:cs typeface="Roboto Lt"/>
              </a:rPr>
              <a:t>razionalità</a:t>
            </a:r>
            <a:r>
              <a:rPr sz="1200" spc="-25" dirty="0">
                <a:latin typeface="Roboto Lt"/>
                <a:cs typeface="Roboto Lt"/>
              </a:rPr>
              <a:t> </a:t>
            </a:r>
            <a:r>
              <a:rPr sz="1200" spc="-70" dirty="0">
                <a:latin typeface="Roboto Lt"/>
                <a:cs typeface="Roboto Lt"/>
              </a:rPr>
              <a:t>grazie </a:t>
            </a:r>
            <a:r>
              <a:rPr sz="1200" spc="-65" dirty="0">
                <a:latin typeface="Roboto Lt"/>
                <a:cs typeface="Roboto Lt"/>
              </a:rPr>
              <a:t> </a:t>
            </a:r>
            <a:r>
              <a:rPr sz="1200" spc="-50" dirty="0">
                <a:latin typeface="Roboto Lt"/>
                <a:cs typeface="Roboto Lt"/>
              </a:rPr>
              <a:t>all</a:t>
            </a:r>
            <a:r>
              <a:rPr sz="1200" spc="-75" dirty="0">
                <a:latin typeface="Roboto Lt"/>
                <a:cs typeface="Roboto Lt"/>
              </a:rPr>
              <a:t>a</a:t>
            </a:r>
            <a:r>
              <a:rPr sz="1200" spc="-25" dirty="0">
                <a:latin typeface="Roboto Lt"/>
                <a:cs typeface="Roboto Lt"/>
              </a:rPr>
              <a:t> </a:t>
            </a:r>
            <a:r>
              <a:rPr sz="1200" spc="-75" dirty="0">
                <a:latin typeface="Roboto Lt"/>
                <a:cs typeface="Roboto Lt"/>
              </a:rPr>
              <a:t>prevalenz</a:t>
            </a:r>
            <a:r>
              <a:rPr sz="1200" spc="-80" dirty="0">
                <a:latin typeface="Roboto Lt"/>
                <a:cs typeface="Roboto Lt"/>
              </a:rPr>
              <a:t>a</a:t>
            </a:r>
            <a:r>
              <a:rPr sz="1200" spc="-25" dirty="0">
                <a:latin typeface="Roboto Lt"/>
                <a:cs typeface="Roboto Lt"/>
              </a:rPr>
              <a:t> </a:t>
            </a:r>
            <a:r>
              <a:rPr sz="1200" spc="-65" dirty="0">
                <a:latin typeface="Roboto Lt"/>
                <a:cs typeface="Roboto Lt"/>
              </a:rPr>
              <a:t>prefrontal</a:t>
            </a:r>
            <a:r>
              <a:rPr sz="1200" spc="-70" dirty="0">
                <a:latin typeface="Roboto Lt"/>
                <a:cs typeface="Roboto Lt"/>
              </a:rPr>
              <a:t>e</a:t>
            </a:r>
            <a:r>
              <a:rPr sz="1200" spc="-25" dirty="0">
                <a:latin typeface="Roboto Lt"/>
                <a:cs typeface="Roboto Lt"/>
              </a:rPr>
              <a:t> </a:t>
            </a:r>
            <a:r>
              <a:rPr sz="1200" spc="-95" dirty="0">
                <a:latin typeface="Roboto Lt"/>
                <a:cs typeface="Roboto Lt"/>
              </a:rPr>
              <a:t>S</a:t>
            </a:r>
            <a:r>
              <a:rPr sz="1200" spc="-85" dirty="0">
                <a:latin typeface="Roboto Lt"/>
                <a:cs typeface="Roboto Lt"/>
              </a:rPr>
              <a:t>E</a:t>
            </a:r>
            <a:r>
              <a:rPr sz="1200" spc="-25" dirty="0">
                <a:latin typeface="Roboto Lt"/>
                <a:cs typeface="Roboto Lt"/>
              </a:rPr>
              <a:t> </a:t>
            </a:r>
            <a:r>
              <a:rPr sz="1200" spc="-55" dirty="0">
                <a:latin typeface="Roboto Lt"/>
                <a:cs typeface="Roboto Lt"/>
              </a:rPr>
              <a:t>l’alcol  </a:t>
            </a:r>
            <a:r>
              <a:rPr sz="1200" spc="-95" dirty="0">
                <a:latin typeface="Roboto Lt"/>
                <a:cs typeface="Roboto Lt"/>
              </a:rPr>
              <a:t>no</a:t>
            </a:r>
            <a:r>
              <a:rPr sz="1200" spc="-90" dirty="0">
                <a:latin typeface="Roboto Lt"/>
                <a:cs typeface="Roboto Lt"/>
              </a:rPr>
              <a:t>n</a:t>
            </a:r>
            <a:r>
              <a:rPr sz="1200" spc="-25" dirty="0">
                <a:latin typeface="Roboto Lt"/>
                <a:cs typeface="Roboto Lt"/>
              </a:rPr>
              <a:t> </a:t>
            </a:r>
            <a:r>
              <a:rPr sz="1200" spc="-95" dirty="0">
                <a:latin typeface="Roboto Lt"/>
                <a:cs typeface="Roboto Lt"/>
              </a:rPr>
              <a:t>h</a:t>
            </a:r>
            <a:r>
              <a:rPr sz="1200" spc="-85" dirty="0">
                <a:latin typeface="Roboto Lt"/>
                <a:cs typeface="Roboto Lt"/>
              </a:rPr>
              <a:t>a</a:t>
            </a:r>
            <a:r>
              <a:rPr sz="1200" spc="-30" dirty="0">
                <a:latin typeface="Roboto Lt"/>
                <a:cs typeface="Roboto Lt"/>
              </a:rPr>
              <a:t> </a:t>
            </a:r>
            <a:r>
              <a:rPr sz="1200" spc="-80" dirty="0">
                <a:latin typeface="Roboto Lt"/>
                <a:cs typeface="Roboto Lt"/>
              </a:rPr>
              <a:t>danneggiat</a:t>
            </a:r>
            <a:r>
              <a:rPr sz="1200" spc="-85" dirty="0">
                <a:latin typeface="Roboto Lt"/>
                <a:cs typeface="Roboto Lt"/>
              </a:rPr>
              <a:t>o</a:t>
            </a:r>
            <a:r>
              <a:rPr sz="1200" spc="-25" dirty="0">
                <a:latin typeface="Roboto Lt"/>
                <a:cs typeface="Roboto Lt"/>
              </a:rPr>
              <a:t> </a:t>
            </a:r>
            <a:r>
              <a:rPr sz="1200" spc="-35" dirty="0">
                <a:latin typeface="Roboto Lt"/>
                <a:cs typeface="Roboto Lt"/>
              </a:rPr>
              <a:t>l</a:t>
            </a:r>
            <a:r>
              <a:rPr sz="1200" spc="-75" dirty="0">
                <a:latin typeface="Roboto Lt"/>
                <a:cs typeface="Roboto Lt"/>
              </a:rPr>
              <a:t>o</a:t>
            </a:r>
            <a:r>
              <a:rPr sz="1200" spc="-25" dirty="0">
                <a:latin typeface="Roboto Lt"/>
                <a:cs typeface="Roboto Lt"/>
              </a:rPr>
              <a:t> </a:t>
            </a:r>
            <a:r>
              <a:rPr sz="1200" spc="-70" dirty="0">
                <a:latin typeface="Roboto Lt"/>
                <a:cs typeface="Roboto Lt"/>
              </a:rPr>
              <a:t>sviluppo  </a:t>
            </a:r>
            <a:r>
              <a:rPr sz="1200" spc="-65" dirty="0">
                <a:latin typeface="Roboto Lt"/>
                <a:cs typeface="Roboto Lt"/>
              </a:rPr>
              <a:t>cerebrale.</a:t>
            </a:r>
            <a:endParaRPr sz="1200">
              <a:latin typeface="Roboto Lt"/>
              <a:cs typeface="Roboto Lt"/>
            </a:endParaRPr>
          </a:p>
        </p:txBody>
      </p:sp>
      <p:sp>
        <p:nvSpPr>
          <p:cNvPr id="4" name="object 4"/>
          <p:cNvSpPr txBox="1"/>
          <p:nvPr/>
        </p:nvSpPr>
        <p:spPr>
          <a:xfrm>
            <a:off x="4796600" y="2025687"/>
            <a:ext cx="3999229" cy="2410460"/>
          </a:xfrm>
          <a:prstGeom prst="rect">
            <a:avLst/>
          </a:prstGeom>
        </p:spPr>
        <p:txBody>
          <a:bodyPr vert="horz" wrap="square" lIns="0" tIns="53340" rIns="0" bIns="0" rtlCol="0">
            <a:spAutoFit/>
          </a:bodyPr>
          <a:lstStyle/>
          <a:p>
            <a:pPr marL="12700" marR="6350" algn="just">
              <a:lnSpc>
                <a:spcPts val="1350"/>
              </a:lnSpc>
              <a:spcBef>
                <a:spcPts val="420"/>
              </a:spcBef>
            </a:pPr>
            <a:r>
              <a:rPr sz="1400" spc="-95" dirty="0">
                <a:latin typeface="Roboto Lt"/>
                <a:cs typeface="Roboto Lt"/>
              </a:rPr>
              <a:t>Dai</a:t>
            </a:r>
            <a:r>
              <a:rPr sz="1400" spc="-90" dirty="0">
                <a:latin typeface="Roboto Lt"/>
                <a:cs typeface="Roboto Lt"/>
              </a:rPr>
              <a:t> </a:t>
            </a:r>
            <a:r>
              <a:rPr sz="1400" spc="-100" dirty="0">
                <a:latin typeface="Roboto Lt"/>
                <a:cs typeface="Roboto Lt"/>
              </a:rPr>
              <a:t>12</a:t>
            </a:r>
            <a:r>
              <a:rPr sz="1400" spc="-95" dirty="0">
                <a:latin typeface="Roboto Lt"/>
                <a:cs typeface="Roboto Lt"/>
              </a:rPr>
              <a:t> </a:t>
            </a:r>
            <a:r>
              <a:rPr sz="1400" spc="-65" dirty="0">
                <a:latin typeface="Roboto Lt"/>
                <a:cs typeface="Roboto Lt"/>
              </a:rPr>
              <a:t>ai</a:t>
            </a:r>
            <a:r>
              <a:rPr sz="1400" spc="-60" dirty="0">
                <a:latin typeface="Roboto Lt"/>
                <a:cs typeface="Roboto Lt"/>
              </a:rPr>
              <a:t> </a:t>
            </a:r>
            <a:r>
              <a:rPr sz="1400" spc="-100" dirty="0">
                <a:latin typeface="Roboto Lt"/>
                <a:cs typeface="Roboto Lt"/>
              </a:rPr>
              <a:t>25</a:t>
            </a:r>
            <a:r>
              <a:rPr sz="1400" spc="-95" dirty="0">
                <a:latin typeface="Roboto Lt"/>
                <a:cs typeface="Roboto Lt"/>
              </a:rPr>
              <a:t> </a:t>
            </a:r>
            <a:r>
              <a:rPr sz="1400" spc="-90" dirty="0">
                <a:latin typeface="Roboto Lt"/>
                <a:cs typeface="Roboto Lt"/>
              </a:rPr>
              <a:t>anni</a:t>
            </a:r>
            <a:r>
              <a:rPr sz="1400" spc="-85" dirty="0">
                <a:latin typeface="Roboto Lt"/>
                <a:cs typeface="Roboto Lt"/>
              </a:rPr>
              <a:t> </a:t>
            </a:r>
            <a:r>
              <a:rPr sz="1400" spc="-110" dirty="0">
                <a:latin typeface="Roboto Lt"/>
                <a:cs typeface="Roboto Lt"/>
              </a:rPr>
              <a:t>un</a:t>
            </a:r>
            <a:r>
              <a:rPr sz="1400" spc="-105" dirty="0">
                <a:latin typeface="Roboto Lt"/>
                <a:cs typeface="Roboto Lt"/>
              </a:rPr>
              <a:t> ampio</a:t>
            </a:r>
            <a:r>
              <a:rPr sz="1400" spc="-100" dirty="0">
                <a:latin typeface="Roboto Lt"/>
                <a:cs typeface="Roboto Lt"/>
              </a:rPr>
              <a:t> </a:t>
            </a:r>
            <a:r>
              <a:rPr sz="1400" spc="-90" dirty="0">
                <a:latin typeface="Roboto Lt"/>
                <a:cs typeface="Roboto Lt"/>
              </a:rPr>
              <a:t>rimodellamento</a:t>
            </a:r>
            <a:r>
              <a:rPr sz="1400" spc="-85" dirty="0">
                <a:latin typeface="Roboto Lt"/>
                <a:cs typeface="Roboto Lt"/>
              </a:rPr>
              <a:t> </a:t>
            </a:r>
            <a:r>
              <a:rPr sz="1400" spc="-80" dirty="0">
                <a:latin typeface="Roboto Lt"/>
                <a:cs typeface="Roboto Lt"/>
              </a:rPr>
              <a:t>(</a:t>
            </a:r>
            <a:r>
              <a:rPr sz="1400" i="1" spc="-80" dirty="0">
                <a:latin typeface="Roboto Lt"/>
                <a:cs typeface="Roboto Lt"/>
              </a:rPr>
              <a:t>pruning</a:t>
            </a:r>
            <a:r>
              <a:rPr sz="1400" spc="-80" dirty="0">
                <a:latin typeface="Roboto Lt"/>
                <a:cs typeface="Roboto Lt"/>
              </a:rPr>
              <a:t>) </a:t>
            </a:r>
            <a:r>
              <a:rPr sz="1400" spc="-75" dirty="0">
                <a:latin typeface="Roboto Lt"/>
                <a:cs typeface="Roboto Lt"/>
              </a:rPr>
              <a:t> </a:t>
            </a:r>
            <a:r>
              <a:rPr sz="1400" spc="-100" dirty="0">
                <a:latin typeface="Roboto Lt"/>
                <a:cs typeface="Roboto Lt"/>
              </a:rPr>
              <a:t>conduce</a:t>
            </a:r>
            <a:r>
              <a:rPr sz="1400" spc="-95" dirty="0">
                <a:latin typeface="Roboto Lt"/>
                <a:cs typeface="Roboto Lt"/>
              </a:rPr>
              <a:t> </a:t>
            </a:r>
            <a:r>
              <a:rPr sz="1400" spc="-30" dirty="0">
                <a:latin typeface="Roboto Lt"/>
                <a:cs typeface="Roboto Lt"/>
              </a:rPr>
              <a:t>il</a:t>
            </a:r>
            <a:r>
              <a:rPr sz="1400" spc="-25" dirty="0">
                <a:latin typeface="Roboto Lt"/>
                <a:cs typeface="Roboto Lt"/>
              </a:rPr>
              <a:t> </a:t>
            </a:r>
            <a:r>
              <a:rPr sz="1400" spc="-75" dirty="0">
                <a:latin typeface="Roboto Lt"/>
                <a:cs typeface="Roboto Lt"/>
              </a:rPr>
              <a:t>cervello</a:t>
            </a:r>
            <a:r>
              <a:rPr sz="1400" spc="-70" dirty="0">
                <a:latin typeface="Roboto Lt"/>
                <a:cs typeface="Roboto Lt"/>
              </a:rPr>
              <a:t> </a:t>
            </a:r>
            <a:r>
              <a:rPr sz="1400" spc="-100" dirty="0">
                <a:latin typeface="Roboto Lt"/>
                <a:cs typeface="Roboto Lt"/>
              </a:rPr>
              <a:t>da</a:t>
            </a:r>
            <a:r>
              <a:rPr sz="1400" spc="-95" dirty="0">
                <a:latin typeface="Roboto Lt"/>
                <a:cs typeface="Roboto Lt"/>
              </a:rPr>
              <a:t> </a:t>
            </a:r>
            <a:r>
              <a:rPr sz="1400" spc="-105" dirty="0">
                <a:latin typeface="Roboto Lt"/>
                <a:cs typeface="Roboto Lt"/>
              </a:rPr>
              <a:t>una</a:t>
            </a:r>
            <a:r>
              <a:rPr sz="1400" spc="-100" dirty="0">
                <a:latin typeface="Roboto Lt"/>
                <a:cs typeface="Roboto Lt"/>
              </a:rPr>
              <a:t> </a:t>
            </a:r>
            <a:r>
              <a:rPr sz="1400" spc="-85" dirty="0">
                <a:latin typeface="Roboto Lt"/>
                <a:cs typeface="Roboto Lt"/>
              </a:rPr>
              <a:t>modalità</a:t>
            </a:r>
            <a:r>
              <a:rPr sz="1400" spc="-80" dirty="0">
                <a:latin typeface="Roboto Lt"/>
                <a:cs typeface="Roboto Lt"/>
              </a:rPr>
              <a:t> </a:t>
            </a:r>
            <a:r>
              <a:rPr sz="1400" spc="-65" dirty="0">
                <a:latin typeface="Roboto Lt"/>
                <a:cs typeface="Roboto Lt"/>
              </a:rPr>
              <a:t>di</a:t>
            </a:r>
            <a:r>
              <a:rPr sz="1400" spc="-60" dirty="0">
                <a:latin typeface="Roboto Lt"/>
                <a:cs typeface="Roboto Lt"/>
              </a:rPr>
              <a:t> </a:t>
            </a:r>
            <a:r>
              <a:rPr sz="1400" spc="-95" dirty="0">
                <a:latin typeface="Roboto Lt"/>
                <a:cs typeface="Roboto Lt"/>
              </a:rPr>
              <a:t>ragionamento </a:t>
            </a:r>
            <a:r>
              <a:rPr sz="1400" spc="-90" dirty="0">
                <a:latin typeface="Roboto Lt"/>
                <a:cs typeface="Roboto Lt"/>
              </a:rPr>
              <a:t> </a:t>
            </a:r>
            <a:r>
              <a:rPr sz="1400" spc="-85" dirty="0">
                <a:latin typeface="Roboto Lt"/>
                <a:cs typeface="Roboto Lt"/>
              </a:rPr>
              <a:t>impulsiva</a:t>
            </a:r>
            <a:r>
              <a:rPr sz="1400" spc="-35" dirty="0">
                <a:latin typeface="Roboto Lt"/>
                <a:cs typeface="Roboto Lt"/>
              </a:rPr>
              <a:t>,</a:t>
            </a:r>
            <a:r>
              <a:rPr sz="1400" spc="-30" dirty="0">
                <a:latin typeface="Roboto Lt"/>
                <a:cs typeface="Roboto Lt"/>
              </a:rPr>
              <a:t> </a:t>
            </a:r>
            <a:r>
              <a:rPr sz="1400" spc="-90" dirty="0">
                <a:latin typeface="Roboto Lt"/>
                <a:cs typeface="Roboto Lt"/>
              </a:rPr>
              <a:t>emozionale</a:t>
            </a:r>
            <a:r>
              <a:rPr sz="1400" spc="-30" dirty="0">
                <a:latin typeface="Roboto Lt"/>
                <a:cs typeface="Roboto Lt"/>
              </a:rPr>
              <a:t> </a:t>
            </a:r>
            <a:r>
              <a:rPr sz="1400" spc="-100" dirty="0">
                <a:latin typeface="Roboto Lt"/>
                <a:cs typeface="Roboto Lt"/>
              </a:rPr>
              <a:t>ad</a:t>
            </a:r>
            <a:r>
              <a:rPr sz="1400" spc="-30" dirty="0">
                <a:latin typeface="Roboto Lt"/>
                <a:cs typeface="Roboto Lt"/>
              </a:rPr>
              <a:t> </a:t>
            </a:r>
            <a:r>
              <a:rPr sz="1400" spc="-110" dirty="0">
                <a:latin typeface="Roboto Lt"/>
                <a:cs typeface="Roboto Lt"/>
              </a:rPr>
              <a:t>un</a:t>
            </a:r>
            <a:r>
              <a:rPr sz="1400" spc="-100" dirty="0">
                <a:latin typeface="Roboto Lt"/>
                <a:cs typeface="Roboto Lt"/>
              </a:rPr>
              <a:t>a</a:t>
            </a:r>
            <a:r>
              <a:rPr sz="1400" spc="-30" dirty="0">
                <a:latin typeface="Roboto Lt"/>
                <a:cs typeface="Roboto Lt"/>
              </a:rPr>
              <a:t> </a:t>
            </a:r>
            <a:r>
              <a:rPr sz="1400" spc="-70" dirty="0">
                <a:latin typeface="Roboto Lt"/>
                <a:cs typeface="Roboto Lt"/>
              </a:rPr>
              <a:t>razionale.</a:t>
            </a:r>
            <a:endParaRPr sz="1400">
              <a:latin typeface="Roboto Lt"/>
              <a:cs typeface="Roboto Lt"/>
            </a:endParaRPr>
          </a:p>
          <a:p>
            <a:pPr>
              <a:lnSpc>
                <a:spcPct val="100000"/>
              </a:lnSpc>
              <a:spcBef>
                <a:spcPts val="50"/>
              </a:spcBef>
            </a:pPr>
            <a:endParaRPr sz="1550">
              <a:latin typeface="Roboto Lt"/>
              <a:cs typeface="Roboto Lt"/>
            </a:endParaRPr>
          </a:p>
          <a:p>
            <a:pPr marL="12700" marR="7620" algn="just">
              <a:lnSpc>
                <a:spcPts val="1370"/>
              </a:lnSpc>
            </a:pPr>
            <a:r>
              <a:rPr sz="1400" spc="-110" dirty="0">
                <a:latin typeface="Roboto Lt"/>
                <a:cs typeface="Roboto Lt"/>
              </a:rPr>
              <a:t>BERE</a:t>
            </a:r>
            <a:r>
              <a:rPr sz="1400" spc="-105" dirty="0">
                <a:latin typeface="Roboto Lt"/>
                <a:cs typeface="Roboto Lt"/>
              </a:rPr>
              <a:t> </a:t>
            </a:r>
            <a:r>
              <a:rPr sz="1400" spc="-120" dirty="0">
                <a:latin typeface="Roboto Lt"/>
                <a:cs typeface="Roboto Lt"/>
              </a:rPr>
              <a:t>ALCOL</a:t>
            </a:r>
            <a:r>
              <a:rPr sz="1400" spc="100" dirty="0">
                <a:latin typeface="Roboto Lt"/>
                <a:cs typeface="Roboto Lt"/>
              </a:rPr>
              <a:t> </a:t>
            </a:r>
            <a:r>
              <a:rPr sz="1400" spc="-70" dirty="0">
                <a:latin typeface="Roboto Lt"/>
                <a:cs typeface="Roboto Lt"/>
              </a:rPr>
              <a:t>interferisce </a:t>
            </a:r>
            <a:r>
              <a:rPr sz="1400" spc="-100" dirty="0">
                <a:latin typeface="Roboto Lt"/>
                <a:cs typeface="Roboto Lt"/>
              </a:rPr>
              <a:t>con</a:t>
            </a:r>
            <a:r>
              <a:rPr sz="1400" spc="140" dirty="0">
                <a:latin typeface="Roboto Lt"/>
                <a:cs typeface="Roboto Lt"/>
              </a:rPr>
              <a:t> </a:t>
            </a:r>
            <a:r>
              <a:rPr sz="1400" spc="-80" dirty="0">
                <a:latin typeface="Roboto Lt"/>
                <a:cs typeface="Roboto Lt"/>
              </a:rPr>
              <a:t>questi</a:t>
            </a:r>
            <a:r>
              <a:rPr sz="1400" spc="180" dirty="0">
                <a:latin typeface="Roboto Lt"/>
                <a:cs typeface="Roboto Lt"/>
              </a:rPr>
              <a:t> </a:t>
            </a:r>
            <a:r>
              <a:rPr sz="1400" spc="-85" dirty="0">
                <a:latin typeface="Roboto Lt"/>
                <a:cs typeface="Roboto Lt"/>
              </a:rPr>
              <a:t>processi</a:t>
            </a:r>
            <a:r>
              <a:rPr sz="1400" spc="170" dirty="0">
                <a:latin typeface="Roboto Lt"/>
                <a:cs typeface="Roboto Lt"/>
              </a:rPr>
              <a:t> </a:t>
            </a:r>
            <a:r>
              <a:rPr sz="1400" spc="-80" dirty="0">
                <a:latin typeface="Roboto Lt"/>
                <a:cs typeface="Roboto Lt"/>
              </a:rPr>
              <a:t>e</a:t>
            </a:r>
            <a:r>
              <a:rPr sz="1400" spc="180" dirty="0">
                <a:latin typeface="Roboto Lt"/>
                <a:cs typeface="Roboto Lt"/>
              </a:rPr>
              <a:t> </a:t>
            </a:r>
            <a:r>
              <a:rPr sz="1400" spc="-114" dirty="0">
                <a:latin typeface="Roboto Lt"/>
                <a:cs typeface="Roboto Lt"/>
              </a:rPr>
              <a:t>BLOCCA </a:t>
            </a:r>
            <a:r>
              <a:rPr sz="1400" spc="-110" dirty="0">
                <a:latin typeface="Roboto Lt"/>
                <a:cs typeface="Roboto Lt"/>
              </a:rPr>
              <a:t> </a:t>
            </a:r>
            <a:r>
              <a:rPr sz="1400" spc="-65" dirty="0">
                <a:latin typeface="Roboto Lt"/>
                <a:cs typeface="Roboto Lt"/>
              </a:rPr>
              <a:t>lo</a:t>
            </a:r>
            <a:r>
              <a:rPr sz="1400" spc="-25" dirty="0">
                <a:latin typeface="Roboto Lt"/>
                <a:cs typeface="Roboto Lt"/>
              </a:rPr>
              <a:t> </a:t>
            </a:r>
            <a:r>
              <a:rPr sz="1400" spc="-85" dirty="0">
                <a:latin typeface="Roboto Lt"/>
                <a:cs typeface="Roboto Lt"/>
              </a:rPr>
              <a:t>sviluppo</a:t>
            </a:r>
            <a:r>
              <a:rPr sz="1400" spc="-25" dirty="0">
                <a:latin typeface="Roboto Lt"/>
                <a:cs typeface="Roboto Lt"/>
              </a:rPr>
              <a:t> </a:t>
            </a:r>
            <a:r>
              <a:rPr sz="1400" spc="-80" dirty="0">
                <a:latin typeface="Roboto Lt"/>
                <a:cs typeface="Roboto Lt"/>
              </a:rPr>
              <a:t>razionale</a:t>
            </a:r>
            <a:r>
              <a:rPr sz="1400" spc="-25" dirty="0">
                <a:latin typeface="Roboto Lt"/>
                <a:cs typeface="Roboto Lt"/>
              </a:rPr>
              <a:t> </a:t>
            </a:r>
            <a:r>
              <a:rPr sz="1400" spc="-90" dirty="0">
                <a:latin typeface="Roboto Lt"/>
                <a:cs typeface="Roboto Lt"/>
              </a:rPr>
              <a:t>verso</a:t>
            </a:r>
            <a:r>
              <a:rPr sz="1400" spc="-25" dirty="0">
                <a:latin typeface="Roboto Lt"/>
                <a:cs typeface="Roboto Lt"/>
              </a:rPr>
              <a:t> </a:t>
            </a:r>
            <a:r>
              <a:rPr sz="1400" spc="-65" dirty="0">
                <a:latin typeface="Roboto Lt"/>
                <a:cs typeface="Roboto Lt"/>
              </a:rPr>
              <a:t>lo</a:t>
            </a:r>
            <a:r>
              <a:rPr sz="1400" spc="-25" dirty="0">
                <a:latin typeface="Roboto Lt"/>
                <a:cs typeface="Roboto Lt"/>
              </a:rPr>
              <a:t> </a:t>
            </a:r>
            <a:r>
              <a:rPr sz="1400" spc="-80" dirty="0">
                <a:latin typeface="Roboto Lt"/>
                <a:cs typeface="Roboto Lt"/>
              </a:rPr>
              <a:t>stato</a:t>
            </a:r>
            <a:r>
              <a:rPr sz="1400" spc="-25" dirty="0">
                <a:latin typeface="Roboto Lt"/>
                <a:cs typeface="Roboto Lt"/>
              </a:rPr>
              <a:t> </a:t>
            </a:r>
            <a:r>
              <a:rPr sz="1400" spc="-80" dirty="0">
                <a:latin typeface="Roboto Lt"/>
                <a:cs typeface="Roboto Lt"/>
              </a:rPr>
              <a:t>cognitivo</a:t>
            </a:r>
            <a:r>
              <a:rPr sz="1400" spc="-25" dirty="0">
                <a:latin typeface="Roboto Lt"/>
                <a:cs typeface="Roboto Lt"/>
              </a:rPr>
              <a:t> </a:t>
            </a:r>
            <a:r>
              <a:rPr sz="1400" spc="-70" dirty="0">
                <a:latin typeface="Roboto Lt"/>
                <a:cs typeface="Roboto Lt"/>
              </a:rPr>
              <a:t>dell’adulto.</a:t>
            </a:r>
            <a:endParaRPr sz="1400">
              <a:latin typeface="Roboto Lt"/>
              <a:cs typeface="Roboto Lt"/>
            </a:endParaRPr>
          </a:p>
          <a:p>
            <a:pPr>
              <a:lnSpc>
                <a:spcPct val="100000"/>
              </a:lnSpc>
              <a:spcBef>
                <a:spcPts val="25"/>
              </a:spcBef>
            </a:pPr>
            <a:endParaRPr sz="1350">
              <a:latin typeface="Roboto Lt"/>
              <a:cs typeface="Roboto Lt"/>
            </a:endParaRPr>
          </a:p>
          <a:p>
            <a:pPr marL="12700" marR="5080" algn="just">
              <a:lnSpc>
                <a:spcPts val="1350"/>
              </a:lnSpc>
              <a:spcBef>
                <a:spcPts val="5"/>
              </a:spcBef>
            </a:pPr>
            <a:r>
              <a:rPr sz="1400" spc="-114" dirty="0">
                <a:latin typeface="Roboto Lt"/>
                <a:cs typeface="Roboto Lt"/>
              </a:rPr>
              <a:t>La</a:t>
            </a:r>
            <a:r>
              <a:rPr sz="1400" spc="-110" dirty="0">
                <a:latin typeface="Roboto Lt"/>
                <a:cs typeface="Roboto Lt"/>
              </a:rPr>
              <a:t> </a:t>
            </a:r>
            <a:r>
              <a:rPr sz="1400" spc="-80" dirty="0">
                <a:latin typeface="Roboto Lt"/>
                <a:cs typeface="Roboto Lt"/>
              </a:rPr>
              <a:t>corteccia</a:t>
            </a:r>
            <a:r>
              <a:rPr sz="1400" spc="180" dirty="0">
                <a:latin typeface="Roboto Lt"/>
                <a:cs typeface="Roboto Lt"/>
              </a:rPr>
              <a:t> </a:t>
            </a:r>
            <a:r>
              <a:rPr sz="1400" spc="-114" dirty="0">
                <a:latin typeface="Roboto Lt"/>
                <a:cs typeface="Roboto Lt"/>
              </a:rPr>
              <a:t>PREFRONTALE</a:t>
            </a:r>
            <a:r>
              <a:rPr sz="1400" spc="110" dirty="0">
                <a:latin typeface="Roboto Lt"/>
                <a:cs typeface="Roboto Lt"/>
              </a:rPr>
              <a:t> </a:t>
            </a:r>
            <a:r>
              <a:rPr sz="1400" spc="-90" dirty="0">
                <a:latin typeface="Roboto Lt"/>
                <a:cs typeface="Roboto Lt"/>
              </a:rPr>
              <a:t>deputata</a:t>
            </a:r>
            <a:r>
              <a:rPr sz="1400" spc="160" dirty="0">
                <a:latin typeface="Roboto Lt"/>
                <a:cs typeface="Roboto Lt"/>
              </a:rPr>
              <a:t> </a:t>
            </a:r>
            <a:r>
              <a:rPr sz="1400" spc="-65" dirty="0">
                <a:latin typeface="Roboto Lt"/>
                <a:cs typeface="Roboto Lt"/>
              </a:rPr>
              <a:t>alla </a:t>
            </a:r>
            <a:r>
              <a:rPr sz="1400" spc="-105" dirty="0">
                <a:latin typeface="Roboto Lt"/>
                <a:cs typeface="Roboto Lt"/>
              </a:rPr>
              <a:t>RAZIONALITÀ </a:t>
            </a:r>
            <a:r>
              <a:rPr sz="1400" spc="-100" dirty="0">
                <a:latin typeface="Roboto Lt"/>
                <a:cs typeface="Roboto Lt"/>
              </a:rPr>
              <a:t> </a:t>
            </a:r>
            <a:r>
              <a:rPr sz="1400" spc="-60" dirty="0">
                <a:latin typeface="Roboto Lt"/>
                <a:cs typeface="Roboto Lt"/>
              </a:rPr>
              <a:t>si</a:t>
            </a:r>
            <a:r>
              <a:rPr sz="1400" spc="-55" dirty="0">
                <a:latin typeface="Roboto Lt"/>
                <a:cs typeface="Roboto Lt"/>
              </a:rPr>
              <a:t> </a:t>
            </a:r>
            <a:r>
              <a:rPr sz="1400" spc="-85" dirty="0">
                <a:latin typeface="Roboto Lt"/>
                <a:cs typeface="Roboto Lt"/>
              </a:rPr>
              <a:t>sviluppa</a:t>
            </a:r>
            <a:r>
              <a:rPr sz="1400" spc="-80" dirty="0">
                <a:latin typeface="Roboto Lt"/>
                <a:cs typeface="Roboto Lt"/>
              </a:rPr>
              <a:t> </a:t>
            </a:r>
            <a:r>
              <a:rPr sz="1400" spc="-75" dirty="0">
                <a:latin typeface="Roboto Lt"/>
                <a:cs typeface="Roboto Lt"/>
              </a:rPr>
              <a:t>nel</a:t>
            </a:r>
            <a:r>
              <a:rPr sz="1400" spc="-70" dirty="0">
                <a:latin typeface="Roboto Lt"/>
                <a:cs typeface="Roboto Lt"/>
              </a:rPr>
              <a:t> </a:t>
            </a:r>
            <a:r>
              <a:rPr sz="1400" spc="-90" dirty="0">
                <a:latin typeface="Roboto Lt"/>
                <a:cs typeface="Roboto Lt"/>
              </a:rPr>
              <a:t>corso</a:t>
            </a:r>
            <a:r>
              <a:rPr sz="1400" spc="-85" dirty="0">
                <a:latin typeface="Roboto Lt"/>
                <a:cs typeface="Roboto Lt"/>
              </a:rPr>
              <a:t> </a:t>
            </a:r>
            <a:r>
              <a:rPr sz="1400" spc="-70" dirty="0">
                <a:latin typeface="Roboto Lt"/>
                <a:cs typeface="Roboto Lt"/>
              </a:rPr>
              <a:t>della</a:t>
            </a:r>
            <a:r>
              <a:rPr sz="1400" spc="-65" dirty="0">
                <a:latin typeface="Roboto Lt"/>
                <a:cs typeface="Roboto Lt"/>
              </a:rPr>
              <a:t> </a:t>
            </a:r>
            <a:r>
              <a:rPr sz="1400" spc="-105" dirty="0">
                <a:latin typeface="Roboto Lt"/>
                <a:cs typeface="Roboto Lt"/>
              </a:rPr>
              <a:t>PRE-adolescenza</a:t>
            </a:r>
            <a:r>
              <a:rPr sz="1400" spc="-100" dirty="0">
                <a:latin typeface="Roboto Lt"/>
                <a:cs typeface="Roboto Lt"/>
              </a:rPr>
              <a:t> </a:t>
            </a:r>
            <a:r>
              <a:rPr sz="1400" spc="-140" dirty="0">
                <a:latin typeface="Roboto Lt"/>
                <a:cs typeface="Roboto Lt"/>
              </a:rPr>
              <a:t>ma</a:t>
            </a:r>
            <a:r>
              <a:rPr sz="1400" spc="-135" dirty="0">
                <a:latin typeface="Roboto Lt"/>
                <a:cs typeface="Roboto Lt"/>
              </a:rPr>
              <a:t> </a:t>
            </a:r>
            <a:r>
              <a:rPr sz="1400" spc="-105" dirty="0">
                <a:latin typeface="Roboto Lt"/>
                <a:cs typeface="Roboto Lt"/>
              </a:rPr>
              <a:t>può </a:t>
            </a:r>
            <a:r>
              <a:rPr sz="1400" spc="-100" dirty="0">
                <a:latin typeface="Roboto Lt"/>
                <a:cs typeface="Roboto Lt"/>
              </a:rPr>
              <a:t> </a:t>
            </a:r>
            <a:r>
              <a:rPr sz="1400" spc="-105" dirty="0">
                <a:latin typeface="Roboto Lt"/>
                <a:cs typeface="Roboto Lt"/>
              </a:rPr>
              <a:t>INVOLVERSI </a:t>
            </a:r>
            <a:r>
              <a:rPr sz="1400" spc="-95" dirty="0">
                <a:latin typeface="Roboto Lt"/>
                <a:cs typeface="Roboto Lt"/>
              </a:rPr>
              <a:t>a </a:t>
            </a:r>
            <a:r>
              <a:rPr sz="1400" spc="-100" dirty="0">
                <a:latin typeface="Roboto Lt"/>
                <a:cs typeface="Roboto Lt"/>
              </a:rPr>
              <a:t>causa </a:t>
            </a:r>
            <a:r>
              <a:rPr sz="1400" spc="-80" dirty="0">
                <a:latin typeface="Roboto Lt"/>
                <a:cs typeface="Roboto Lt"/>
              </a:rPr>
              <a:t>dell’uso </a:t>
            </a:r>
            <a:r>
              <a:rPr sz="1400" spc="-65" dirty="0">
                <a:latin typeface="Roboto Lt"/>
                <a:cs typeface="Roboto Lt"/>
              </a:rPr>
              <a:t>di </a:t>
            </a:r>
            <a:r>
              <a:rPr sz="1400" spc="-120" dirty="0">
                <a:latin typeface="Roboto Lt"/>
                <a:cs typeface="Roboto Lt"/>
              </a:rPr>
              <a:t>ALCOL</a:t>
            </a:r>
            <a:r>
              <a:rPr sz="1400" spc="-114" dirty="0">
                <a:latin typeface="Roboto Lt"/>
                <a:cs typeface="Roboto Lt"/>
              </a:rPr>
              <a:t> </a:t>
            </a:r>
            <a:r>
              <a:rPr sz="1400" spc="-75" dirty="0">
                <a:latin typeface="Roboto Lt"/>
                <a:cs typeface="Roboto Lt"/>
              </a:rPr>
              <a:t>cristallizzando </a:t>
            </a:r>
            <a:r>
              <a:rPr sz="1400" spc="-65" dirty="0">
                <a:latin typeface="Roboto Lt"/>
                <a:cs typeface="Roboto Lt"/>
              </a:rPr>
              <a:t>la </a:t>
            </a:r>
            <a:r>
              <a:rPr sz="1400" spc="-60" dirty="0">
                <a:latin typeface="Roboto Lt"/>
                <a:cs typeface="Roboto Lt"/>
              </a:rPr>
              <a:t> </a:t>
            </a:r>
            <a:r>
              <a:rPr sz="1400" spc="-95" dirty="0">
                <a:latin typeface="Roboto Lt"/>
                <a:cs typeface="Roboto Lt"/>
              </a:rPr>
              <a:t>persona</a:t>
            </a:r>
            <a:r>
              <a:rPr sz="1400" spc="-90" dirty="0">
                <a:latin typeface="Roboto Lt"/>
                <a:cs typeface="Roboto Lt"/>
              </a:rPr>
              <a:t> </a:t>
            </a:r>
            <a:r>
              <a:rPr sz="1400" spc="-70" dirty="0">
                <a:latin typeface="Roboto Lt"/>
                <a:cs typeface="Roboto Lt"/>
              </a:rPr>
              <a:t>in </a:t>
            </a:r>
            <a:r>
              <a:rPr sz="1400" spc="-105" dirty="0">
                <a:latin typeface="Roboto Lt"/>
                <a:cs typeface="Roboto Lt"/>
              </a:rPr>
              <a:t>una</a:t>
            </a:r>
            <a:r>
              <a:rPr sz="1400" spc="-100" dirty="0">
                <a:latin typeface="Roboto Lt"/>
                <a:cs typeface="Roboto Lt"/>
              </a:rPr>
              <a:t> </a:t>
            </a:r>
            <a:r>
              <a:rPr sz="1400" spc="-85" dirty="0">
                <a:latin typeface="Roboto Lt"/>
                <a:cs typeface="Roboto Lt"/>
              </a:rPr>
              <a:t>modalità</a:t>
            </a:r>
            <a:r>
              <a:rPr sz="1400" spc="-80" dirty="0">
                <a:latin typeface="Roboto Lt"/>
                <a:cs typeface="Roboto Lt"/>
              </a:rPr>
              <a:t> </a:t>
            </a:r>
            <a:r>
              <a:rPr sz="1400" spc="-65" dirty="0">
                <a:latin typeface="Roboto Lt"/>
                <a:cs typeface="Roboto Lt"/>
              </a:rPr>
              <a:t>di </a:t>
            </a:r>
            <a:r>
              <a:rPr sz="1400" spc="-100" dirty="0">
                <a:latin typeface="Roboto Lt"/>
                <a:cs typeface="Roboto Lt"/>
              </a:rPr>
              <a:t>comportamento</a:t>
            </a:r>
            <a:r>
              <a:rPr sz="1400" spc="-95" dirty="0">
                <a:latin typeface="Roboto Lt"/>
                <a:cs typeface="Roboto Lt"/>
              </a:rPr>
              <a:t> </a:t>
            </a:r>
            <a:r>
              <a:rPr sz="1400" spc="-100" dirty="0">
                <a:latin typeface="Roboto Lt"/>
                <a:cs typeface="Roboto Lt"/>
              </a:rPr>
              <a:t>IMPULSIVO, </a:t>
            </a:r>
            <a:r>
              <a:rPr sz="1400" spc="-95" dirty="0">
                <a:latin typeface="Roboto Lt"/>
                <a:cs typeface="Roboto Lt"/>
              </a:rPr>
              <a:t> </a:t>
            </a:r>
            <a:r>
              <a:rPr sz="1400" spc="-105" dirty="0">
                <a:latin typeface="Roboto Lt"/>
                <a:cs typeface="Roboto Lt"/>
              </a:rPr>
              <a:t>AGGRESSIVO,</a:t>
            </a:r>
            <a:r>
              <a:rPr sz="1400" spc="-100" dirty="0">
                <a:latin typeface="Roboto Lt"/>
                <a:cs typeface="Roboto Lt"/>
              </a:rPr>
              <a:t> </a:t>
            </a:r>
            <a:r>
              <a:rPr sz="1400" spc="-75" dirty="0">
                <a:latin typeface="Roboto Lt"/>
                <a:cs typeface="Roboto Lt"/>
              </a:rPr>
              <a:t>orientato</a:t>
            </a:r>
            <a:r>
              <a:rPr sz="1400" spc="-70" dirty="0">
                <a:latin typeface="Roboto Lt"/>
                <a:cs typeface="Roboto Lt"/>
              </a:rPr>
              <a:t> </a:t>
            </a:r>
            <a:r>
              <a:rPr sz="1400" spc="-65" dirty="0">
                <a:latin typeface="Roboto Lt"/>
                <a:cs typeface="Roboto Lt"/>
              </a:rPr>
              <a:t>al</a:t>
            </a:r>
            <a:r>
              <a:rPr sz="1400" spc="-60" dirty="0">
                <a:latin typeface="Roboto Lt"/>
                <a:cs typeface="Roboto Lt"/>
              </a:rPr>
              <a:t> </a:t>
            </a:r>
            <a:r>
              <a:rPr sz="1400" spc="-100" dirty="0">
                <a:latin typeface="Roboto Lt"/>
                <a:cs typeface="Roboto Lt"/>
              </a:rPr>
              <a:t>comportamento</a:t>
            </a:r>
            <a:r>
              <a:rPr sz="1400" spc="-95" dirty="0">
                <a:latin typeface="Roboto Lt"/>
                <a:cs typeface="Roboto Lt"/>
              </a:rPr>
              <a:t> A</a:t>
            </a:r>
            <a:r>
              <a:rPr sz="1400" spc="-90" dirty="0">
                <a:latin typeface="Roboto Lt"/>
                <a:cs typeface="Roboto Lt"/>
              </a:rPr>
              <a:t> </a:t>
            </a:r>
            <a:r>
              <a:rPr sz="1400" spc="-105" dirty="0">
                <a:latin typeface="Roboto Lt"/>
                <a:cs typeface="Roboto Lt"/>
              </a:rPr>
              <a:t>RISCHIO </a:t>
            </a:r>
            <a:r>
              <a:rPr sz="1400" spc="-100" dirty="0">
                <a:latin typeface="Roboto Lt"/>
                <a:cs typeface="Roboto Lt"/>
              </a:rPr>
              <a:t> </a:t>
            </a:r>
            <a:r>
              <a:rPr sz="1400" spc="-65" dirty="0">
                <a:latin typeface="Roboto Lt"/>
                <a:cs typeface="Roboto Lt"/>
              </a:rPr>
              <a:t>tipic</a:t>
            </a:r>
            <a:r>
              <a:rPr sz="1400" spc="-85" dirty="0">
                <a:latin typeface="Roboto Lt"/>
                <a:cs typeface="Roboto Lt"/>
              </a:rPr>
              <a:t>o</a:t>
            </a:r>
            <a:r>
              <a:rPr sz="1400" spc="-30" dirty="0">
                <a:latin typeface="Roboto Lt"/>
                <a:cs typeface="Roboto Lt"/>
              </a:rPr>
              <a:t> </a:t>
            </a:r>
            <a:r>
              <a:rPr sz="1400" spc="-90" dirty="0">
                <a:latin typeface="Roboto Lt"/>
                <a:cs typeface="Roboto Lt"/>
              </a:rPr>
              <a:t>de</a:t>
            </a:r>
            <a:r>
              <a:rPr sz="1400" spc="-35" dirty="0">
                <a:latin typeface="Roboto Lt"/>
                <a:cs typeface="Roboto Lt"/>
              </a:rPr>
              <a:t>i</a:t>
            </a:r>
            <a:r>
              <a:rPr sz="1400" spc="-30" dirty="0">
                <a:latin typeface="Roboto Lt"/>
                <a:cs typeface="Roboto Lt"/>
              </a:rPr>
              <a:t> </a:t>
            </a:r>
            <a:r>
              <a:rPr sz="1400" spc="-80" dirty="0">
                <a:latin typeface="Roboto Lt"/>
                <a:cs typeface="Roboto Lt"/>
              </a:rPr>
              <a:t>giovanissimi.</a:t>
            </a:r>
            <a:endParaRPr sz="1400">
              <a:latin typeface="Roboto Lt"/>
              <a:cs typeface="Roboto Lt"/>
            </a:endParaRPr>
          </a:p>
        </p:txBody>
      </p:sp>
      <p:sp>
        <p:nvSpPr>
          <p:cNvPr id="5" name="object 5"/>
          <p:cNvSpPr txBox="1">
            <a:spLocks noGrp="1"/>
          </p:cNvSpPr>
          <p:nvPr>
            <p:ph type="title"/>
          </p:nvPr>
        </p:nvSpPr>
        <p:spPr>
          <a:xfrm>
            <a:off x="159465" y="762000"/>
            <a:ext cx="7841535" cy="767715"/>
          </a:xfrm>
          <a:prstGeom prst="rect">
            <a:avLst/>
          </a:prstGeom>
        </p:spPr>
        <p:txBody>
          <a:bodyPr vert="horz" wrap="square" lIns="0" tIns="15240" rIns="0" bIns="0" rtlCol="0">
            <a:spAutoFit/>
          </a:bodyPr>
          <a:lstStyle/>
          <a:p>
            <a:pPr marL="12700">
              <a:lnSpc>
                <a:spcPct val="100000"/>
              </a:lnSpc>
              <a:spcBef>
                <a:spcPts val="120"/>
              </a:spcBef>
            </a:pPr>
            <a:r>
              <a:rPr sz="1600" spc="25" dirty="0"/>
              <a:t>Perché</a:t>
            </a:r>
            <a:r>
              <a:rPr sz="1600" spc="15" dirty="0"/>
              <a:t> </a:t>
            </a:r>
            <a:r>
              <a:rPr sz="1600" spc="10" dirty="0"/>
              <a:t>l’ALCOL</a:t>
            </a:r>
            <a:r>
              <a:rPr sz="1600" spc="20" dirty="0"/>
              <a:t> </a:t>
            </a:r>
            <a:r>
              <a:rPr sz="1600" spc="15" dirty="0"/>
              <a:t>danneggia</a:t>
            </a:r>
            <a:r>
              <a:rPr sz="1600" spc="20" dirty="0"/>
              <a:t> </a:t>
            </a:r>
            <a:r>
              <a:rPr sz="1600" spc="15" dirty="0"/>
              <a:t>lo</a:t>
            </a:r>
            <a:r>
              <a:rPr sz="1600" spc="20" dirty="0"/>
              <a:t> </a:t>
            </a:r>
            <a:r>
              <a:rPr sz="1600" spc="10" dirty="0"/>
              <a:t>sviluppo</a:t>
            </a:r>
            <a:r>
              <a:rPr sz="1600" spc="20" dirty="0"/>
              <a:t> del </a:t>
            </a:r>
            <a:r>
              <a:rPr sz="1600" spc="10" dirty="0"/>
              <a:t>CERVELLO</a:t>
            </a:r>
            <a:r>
              <a:rPr sz="1600" spc="15" dirty="0"/>
              <a:t> </a:t>
            </a:r>
            <a:r>
              <a:rPr sz="1600" spc="20" dirty="0"/>
              <a:t>degli </a:t>
            </a:r>
            <a:r>
              <a:rPr sz="1600" spc="15" dirty="0"/>
              <a:t>adolescenti</a:t>
            </a:r>
            <a:endParaRPr sz="1600" dirty="0"/>
          </a:p>
          <a:p>
            <a:pPr marL="12700" marR="5080">
              <a:lnSpc>
                <a:spcPct val="101600"/>
              </a:lnSpc>
            </a:pPr>
            <a:r>
              <a:rPr sz="1600" spc="15" dirty="0"/>
              <a:t>Cristallizzazione</a:t>
            </a:r>
            <a:r>
              <a:rPr sz="1600" spc="20" dirty="0"/>
              <a:t> </a:t>
            </a:r>
            <a:r>
              <a:rPr sz="1600" spc="15" dirty="0"/>
              <a:t>della</a:t>
            </a:r>
            <a:r>
              <a:rPr sz="1600" spc="20" dirty="0"/>
              <a:t> persona </a:t>
            </a:r>
            <a:r>
              <a:rPr sz="1600" spc="10" dirty="0"/>
              <a:t>in</a:t>
            </a:r>
            <a:r>
              <a:rPr sz="1600" spc="20" dirty="0"/>
              <a:t> </a:t>
            </a:r>
            <a:r>
              <a:rPr sz="1600" spc="5" dirty="0"/>
              <a:t>una</a:t>
            </a:r>
            <a:r>
              <a:rPr sz="1600" spc="25" dirty="0"/>
              <a:t> </a:t>
            </a:r>
            <a:r>
              <a:rPr sz="1600" spc="5" dirty="0"/>
              <a:t>modalità</a:t>
            </a:r>
            <a:r>
              <a:rPr sz="1600" spc="20" dirty="0"/>
              <a:t> </a:t>
            </a:r>
            <a:r>
              <a:rPr sz="1600" spc="15" dirty="0"/>
              <a:t>di</a:t>
            </a:r>
            <a:r>
              <a:rPr sz="1600" spc="20" dirty="0"/>
              <a:t> </a:t>
            </a:r>
            <a:r>
              <a:rPr sz="1600" spc="10" dirty="0"/>
              <a:t>comportamento</a:t>
            </a:r>
            <a:r>
              <a:rPr sz="1600" spc="20" dirty="0"/>
              <a:t> </a:t>
            </a:r>
            <a:r>
              <a:rPr sz="1600" spc="10" dirty="0"/>
              <a:t>impulsivo,</a:t>
            </a:r>
            <a:r>
              <a:rPr sz="1600" spc="25" dirty="0"/>
              <a:t> </a:t>
            </a:r>
            <a:r>
              <a:rPr sz="1600" spc="20" dirty="0"/>
              <a:t>aggressivo </a:t>
            </a:r>
            <a:r>
              <a:rPr sz="1600" spc="40" dirty="0"/>
              <a:t>e </a:t>
            </a:r>
            <a:r>
              <a:rPr sz="1600" spc="-340" dirty="0"/>
              <a:t> </a:t>
            </a:r>
            <a:r>
              <a:rPr sz="1600" spc="10" dirty="0"/>
              <a:t>orientato</a:t>
            </a:r>
            <a:r>
              <a:rPr sz="1600" spc="15" dirty="0"/>
              <a:t> </a:t>
            </a:r>
            <a:r>
              <a:rPr sz="1600" spc="10" dirty="0"/>
              <a:t>al</a:t>
            </a:r>
            <a:r>
              <a:rPr sz="1600" spc="15" dirty="0"/>
              <a:t> </a:t>
            </a:r>
            <a:r>
              <a:rPr sz="1600" spc="10" dirty="0"/>
              <a:t>comportamento</a:t>
            </a:r>
            <a:r>
              <a:rPr sz="1600" spc="15" dirty="0"/>
              <a:t> </a:t>
            </a:r>
            <a:r>
              <a:rPr sz="1600" spc="10" dirty="0"/>
              <a:t>a</a:t>
            </a:r>
            <a:r>
              <a:rPr sz="1600" spc="15" dirty="0"/>
              <a:t> rischio</a:t>
            </a:r>
            <a:r>
              <a:rPr sz="1600" spc="20" dirty="0"/>
              <a:t> </a:t>
            </a:r>
            <a:r>
              <a:rPr sz="1600" spc="10" dirty="0"/>
              <a:t>tipico</a:t>
            </a:r>
            <a:r>
              <a:rPr sz="1600" spc="15" dirty="0"/>
              <a:t> </a:t>
            </a:r>
            <a:r>
              <a:rPr sz="1600" spc="20" dirty="0"/>
              <a:t>degli</a:t>
            </a:r>
            <a:r>
              <a:rPr sz="1600" spc="15" dirty="0"/>
              <a:t> adolescenti</a:t>
            </a:r>
            <a:endParaRPr sz="1600" dirty="0"/>
          </a:p>
        </p:txBody>
      </p:sp>
      <p:sp>
        <p:nvSpPr>
          <p:cNvPr id="6" name="object 6"/>
          <p:cNvSpPr txBox="1"/>
          <p:nvPr/>
        </p:nvSpPr>
        <p:spPr>
          <a:xfrm>
            <a:off x="388400" y="2068954"/>
            <a:ext cx="1968500" cy="817880"/>
          </a:xfrm>
          <a:prstGeom prst="rect">
            <a:avLst/>
          </a:prstGeom>
        </p:spPr>
        <p:txBody>
          <a:bodyPr vert="horz" wrap="square" lIns="0" tIns="12700" rIns="0" bIns="0" rtlCol="0">
            <a:spAutoFit/>
          </a:bodyPr>
          <a:lstStyle/>
          <a:p>
            <a:pPr marL="12700">
              <a:lnSpc>
                <a:spcPts val="1400"/>
              </a:lnSpc>
              <a:spcBef>
                <a:spcPts val="100"/>
              </a:spcBef>
            </a:pPr>
            <a:r>
              <a:rPr sz="1200" b="1" spc="-30" dirty="0">
                <a:latin typeface="Roboto Cn"/>
                <a:cs typeface="Roboto Cn"/>
              </a:rPr>
              <a:t>12 </a:t>
            </a:r>
            <a:r>
              <a:rPr sz="1200" b="1" spc="5" dirty="0">
                <a:latin typeface="Roboto Cn"/>
                <a:cs typeface="Roboto Cn"/>
              </a:rPr>
              <a:t>ANNI</a:t>
            </a:r>
            <a:endParaRPr sz="1200">
              <a:latin typeface="Roboto Cn"/>
              <a:cs typeface="Roboto Cn"/>
            </a:endParaRPr>
          </a:p>
          <a:p>
            <a:pPr marL="12700" marR="5080">
              <a:lnSpc>
                <a:spcPct val="79500"/>
              </a:lnSpc>
              <a:spcBef>
                <a:spcPts val="254"/>
              </a:spcBef>
            </a:pPr>
            <a:r>
              <a:rPr sz="1200" spc="-85" dirty="0">
                <a:latin typeface="Roboto Lt"/>
                <a:cs typeface="Roboto Lt"/>
              </a:rPr>
              <a:t>Durant</a:t>
            </a:r>
            <a:r>
              <a:rPr sz="1200" spc="-80" dirty="0">
                <a:latin typeface="Roboto Lt"/>
                <a:cs typeface="Roboto Lt"/>
              </a:rPr>
              <a:t>e</a:t>
            </a:r>
            <a:r>
              <a:rPr sz="1200" spc="-25" dirty="0">
                <a:latin typeface="Roboto Lt"/>
                <a:cs typeface="Roboto Lt"/>
              </a:rPr>
              <a:t> </a:t>
            </a:r>
            <a:r>
              <a:rPr sz="1200" spc="-75" dirty="0">
                <a:latin typeface="Roboto Lt"/>
                <a:cs typeface="Roboto Lt"/>
              </a:rPr>
              <a:t>l’adolescenz</a:t>
            </a:r>
            <a:r>
              <a:rPr sz="1200" spc="-80" dirty="0">
                <a:latin typeface="Roboto Lt"/>
                <a:cs typeface="Roboto Lt"/>
              </a:rPr>
              <a:t>a</a:t>
            </a:r>
            <a:r>
              <a:rPr sz="1200" spc="-25" dirty="0">
                <a:latin typeface="Roboto Lt"/>
                <a:cs typeface="Roboto Lt"/>
              </a:rPr>
              <a:t> i</a:t>
            </a:r>
            <a:r>
              <a:rPr sz="1200" spc="-20" dirty="0">
                <a:latin typeface="Roboto Lt"/>
                <a:cs typeface="Roboto Lt"/>
              </a:rPr>
              <a:t>l</a:t>
            </a:r>
            <a:r>
              <a:rPr sz="1200" spc="-25" dirty="0">
                <a:latin typeface="Roboto Lt"/>
                <a:cs typeface="Roboto Lt"/>
              </a:rPr>
              <a:t> </a:t>
            </a:r>
            <a:r>
              <a:rPr sz="1200" spc="-60" dirty="0">
                <a:latin typeface="Roboto Lt"/>
                <a:cs typeface="Roboto Lt"/>
              </a:rPr>
              <a:t>cervello  </a:t>
            </a:r>
            <a:r>
              <a:rPr sz="1200" spc="-75" dirty="0">
                <a:latin typeface="Roboto Lt"/>
                <a:cs typeface="Roboto Lt"/>
              </a:rPr>
              <a:t>s</a:t>
            </a:r>
            <a:r>
              <a:rPr sz="1200" spc="-30" dirty="0">
                <a:latin typeface="Roboto Lt"/>
                <a:cs typeface="Roboto Lt"/>
              </a:rPr>
              <a:t>i</a:t>
            </a:r>
            <a:r>
              <a:rPr sz="1200" spc="-25" dirty="0">
                <a:latin typeface="Roboto Lt"/>
                <a:cs typeface="Roboto Lt"/>
              </a:rPr>
              <a:t> </a:t>
            </a:r>
            <a:r>
              <a:rPr sz="1200" spc="-75" dirty="0">
                <a:latin typeface="Roboto Lt"/>
                <a:cs typeface="Roboto Lt"/>
              </a:rPr>
              <a:t>trasforma</a:t>
            </a:r>
            <a:r>
              <a:rPr sz="1200" spc="-35" dirty="0">
                <a:latin typeface="Roboto Lt"/>
                <a:cs typeface="Roboto Lt"/>
              </a:rPr>
              <a:t>.</a:t>
            </a:r>
            <a:r>
              <a:rPr sz="1200" spc="-25" dirty="0">
                <a:latin typeface="Roboto Lt"/>
                <a:cs typeface="Roboto Lt"/>
              </a:rPr>
              <a:t> </a:t>
            </a:r>
            <a:r>
              <a:rPr sz="1200" spc="-100" dirty="0">
                <a:latin typeface="Roboto Lt"/>
                <a:cs typeface="Roboto Lt"/>
              </a:rPr>
              <a:t>L</a:t>
            </a:r>
            <a:r>
              <a:rPr sz="1200" spc="-95" dirty="0">
                <a:latin typeface="Roboto Lt"/>
                <a:cs typeface="Roboto Lt"/>
              </a:rPr>
              <a:t>a</a:t>
            </a:r>
            <a:r>
              <a:rPr sz="1200" spc="-30" dirty="0">
                <a:latin typeface="Roboto Lt"/>
                <a:cs typeface="Roboto Lt"/>
              </a:rPr>
              <a:t> </a:t>
            </a:r>
            <a:r>
              <a:rPr sz="1200" spc="-75" dirty="0">
                <a:latin typeface="Roboto Lt"/>
                <a:cs typeface="Roboto Lt"/>
              </a:rPr>
              <a:t>materi</a:t>
            </a:r>
            <a:r>
              <a:rPr sz="1200" spc="-80" dirty="0">
                <a:latin typeface="Roboto Lt"/>
                <a:cs typeface="Roboto Lt"/>
              </a:rPr>
              <a:t>a</a:t>
            </a:r>
            <a:r>
              <a:rPr sz="1200" spc="-25" dirty="0">
                <a:latin typeface="Roboto Lt"/>
                <a:cs typeface="Roboto Lt"/>
              </a:rPr>
              <a:t> </a:t>
            </a:r>
            <a:r>
              <a:rPr sz="1200" spc="-60" dirty="0">
                <a:latin typeface="Roboto Lt"/>
                <a:cs typeface="Roboto Lt"/>
              </a:rPr>
              <a:t>grigia  </a:t>
            </a:r>
            <a:r>
              <a:rPr sz="1200" spc="-75" dirty="0">
                <a:latin typeface="Roboto Lt"/>
                <a:cs typeface="Roboto Lt"/>
              </a:rPr>
              <a:t>diminuisce</a:t>
            </a:r>
            <a:r>
              <a:rPr sz="1200" spc="-25" dirty="0">
                <a:latin typeface="Roboto Lt"/>
                <a:cs typeface="Roboto Lt"/>
              </a:rPr>
              <a:t> </a:t>
            </a:r>
            <a:r>
              <a:rPr sz="1200" spc="-70" dirty="0">
                <a:latin typeface="Roboto Lt"/>
                <a:cs typeface="Roboto Lt"/>
              </a:rPr>
              <a:t>e</a:t>
            </a:r>
            <a:r>
              <a:rPr sz="1200" spc="-25" dirty="0">
                <a:latin typeface="Roboto Lt"/>
                <a:cs typeface="Roboto Lt"/>
              </a:rPr>
              <a:t> </a:t>
            </a:r>
            <a:r>
              <a:rPr sz="1200" spc="-35" dirty="0">
                <a:latin typeface="Roboto Lt"/>
                <a:cs typeface="Roboto Lt"/>
              </a:rPr>
              <a:t>l</a:t>
            </a:r>
            <a:r>
              <a:rPr sz="1200" spc="-65" dirty="0">
                <a:latin typeface="Roboto Lt"/>
                <a:cs typeface="Roboto Lt"/>
              </a:rPr>
              <a:t>e</a:t>
            </a:r>
            <a:r>
              <a:rPr sz="1200" spc="-25" dirty="0">
                <a:latin typeface="Roboto Lt"/>
                <a:cs typeface="Roboto Lt"/>
              </a:rPr>
              <a:t> </a:t>
            </a:r>
            <a:r>
              <a:rPr sz="1200" spc="-80" dirty="0">
                <a:latin typeface="Roboto Lt"/>
                <a:cs typeface="Roboto Lt"/>
              </a:rPr>
              <a:t>connession</a:t>
            </a:r>
            <a:r>
              <a:rPr sz="1200" spc="-35" dirty="0">
                <a:latin typeface="Roboto Lt"/>
                <a:cs typeface="Roboto Lt"/>
              </a:rPr>
              <a:t>i</a:t>
            </a:r>
            <a:r>
              <a:rPr sz="1200" spc="-25" dirty="0">
                <a:latin typeface="Roboto Lt"/>
                <a:cs typeface="Roboto Lt"/>
              </a:rPr>
              <a:t> </a:t>
            </a:r>
            <a:r>
              <a:rPr sz="1200" spc="-75" dirty="0">
                <a:latin typeface="Roboto Lt"/>
                <a:cs typeface="Roboto Lt"/>
              </a:rPr>
              <a:t>sono  </a:t>
            </a:r>
            <a:r>
              <a:rPr sz="1200" spc="-65" dirty="0">
                <a:latin typeface="Roboto Lt"/>
                <a:cs typeface="Roboto Lt"/>
              </a:rPr>
              <a:t>rimodellate.</a:t>
            </a:r>
            <a:endParaRPr sz="1200">
              <a:latin typeface="Roboto Lt"/>
              <a:cs typeface="Roboto Lt"/>
            </a:endParaRPr>
          </a:p>
        </p:txBody>
      </p:sp>
      <p:sp>
        <p:nvSpPr>
          <p:cNvPr id="7" name="object 7"/>
          <p:cNvSpPr txBox="1"/>
          <p:nvPr/>
        </p:nvSpPr>
        <p:spPr>
          <a:xfrm>
            <a:off x="5335445" y="6282529"/>
            <a:ext cx="3460384" cy="371897"/>
          </a:xfrm>
          <a:prstGeom prst="rect">
            <a:avLst/>
          </a:prstGeom>
        </p:spPr>
        <p:txBody>
          <a:bodyPr vert="horz" wrap="square" lIns="0" tIns="12700" rIns="0" bIns="0" rtlCol="0">
            <a:spAutoFit/>
          </a:bodyPr>
          <a:lstStyle/>
          <a:p>
            <a:pPr marL="12700">
              <a:lnSpc>
                <a:spcPts val="1430"/>
              </a:lnSpc>
              <a:spcBef>
                <a:spcPts val="100"/>
              </a:spcBef>
            </a:pPr>
            <a:r>
              <a:rPr sz="1200" spc="-120" dirty="0">
                <a:latin typeface="Roboto Lt"/>
                <a:cs typeface="Roboto Lt"/>
              </a:rPr>
              <a:t>D</a:t>
            </a:r>
            <a:r>
              <a:rPr sz="1200" spc="-95" dirty="0">
                <a:latin typeface="Roboto Lt"/>
                <a:cs typeface="Roboto Lt"/>
              </a:rPr>
              <a:t>a</a:t>
            </a:r>
            <a:r>
              <a:rPr sz="1200" spc="-25" dirty="0">
                <a:latin typeface="Roboto Lt"/>
                <a:cs typeface="Roboto Lt"/>
              </a:rPr>
              <a:t> </a:t>
            </a:r>
            <a:r>
              <a:rPr sz="1200" spc="-60" dirty="0">
                <a:latin typeface="Roboto Lt"/>
                <a:cs typeface="Roboto Lt"/>
              </a:rPr>
              <a:t>Prof</a:t>
            </a:r>
            <a:r>
              <a:rPr sz="1200" spc="-30" dirty="0">
                <a:latin typeface="Roboto Lt"/>
                <a:cs typeface="Roboto Lt"/>
              </a:rPr>
              <a:t>.</a:t>
            </a:r>
            <a:r>
              <a:rPr sz="1200" spc="-25" dirty="0">
                <a:latin typeface="Roboto Lt"/>
                <a:cs typeface="Roboto Lt"/>
              </a:rPr>
              <a:t> </a:t>
            </a:r>
            <a:r>
              <a:rPr sz="1200" spc="-85" dirty="0">
                <a:latin typeface="Roboto Lt"/>
                <a:cs typeface="Roboto Lt"/>
              </a:rPr>
              <a:t>Emanuel</a:t>
            </a:r>
            <a:r>
              <a:rPr sz="1200" spc="-75" dirty="0">
                <a:latin typeface="Roboto Lt"/>
                <a:cs typeface="Roboto Lt"/>
              </a:rPr>
              <a:t>e</a:t>
            </a:r>
            <a:r>
              <a:rPr sz="1200" spc="-25" dirty="0">
                <a:latin typeface="Roboto Lt"/>
                <a:cs typeface="Roboto Lt"/>
              </a:rPr>
              <a:t> </a:t>
            </a:r>
            <a:r>
              <a:rPr sz="1200" spc="-75" dirty="0">
                <a:latin typeface="Roboto Lt"/>
                <a:cs typeface="Roboto Lt"/>
              </a:rPr>
              <a:t>Scafato</a:t>
            </a:r>
            <a:endParaRPr sz="1200" dirty="0">
              <a:latin typeface="Roboto Lt"/>
              <a:cs typeface="Roboto Lt"/>
            </a:endParaRPr>
          </a:p>
          <a:p>
            <a:pPr marL="12700">
              <a:lnSpc>
                <a:spcPts val="1430"/>
              </a:lnSpc>
            </a:pPr>
            <a:r>
              <a:rPr sz="1200" spc="-65" dirty="0">
                <a:latin typeface="Roboto Lt"/>
                <a:cs typeface="Roboto Lt"/>
              </a:rPr>
              <a:t>Direttore</a:t>
            </a:r>
            <a:r>
              <a:rPr sz="1200" spc="-20" dirty="0">
                <a:latin typeface="Roboto Lt"/>
                <a:cs typeface="Roboto Lt"/>
              </a:rPr>
              <a:t> </a:t>
            </a:r>
            <a:r>
              <a:rPr sz="1200" spc="-75" dirty="0">
                <a:latin typeface="Roboto Lt"/>
                <a:cs typeface="Roboto Lt"/>
              </a:rPr>
              <a:t>Osservatorio</a:t>
            </a:r>
            <a:r>
              <a:rPr sz="1200" spc="-20" dirty="0">
                <a:latin typeface="Roboto Lt"/>
                <a:cs typeface="Roboto Lt"/>
              </a:rPr>
              <a:t> </a:t>
            </a:r>
            <a:r>
              <a:rPr sz="1200" spc="-50" dirty="0">
                <a:latin typeface="Roboto Lt"/>
                <a:cs typeface="Roboto Lt"/>
              </a:rPr>
              <a:t>Alcol,</a:t>
            </a:r>
            <a:r>
              <a:rPr sz="1200" spc="-15" dirty="0">
                <a:latin typeface="Roboto Lt"/>
                <a:cs typeface="Roboto Lt"/>
              </a:rPr>
              <a:t> </a:t>
            </a:r>
            <a:r>
              <a:rPr sz="1200" spc="-60" dirty="0">
                <a:latin typeface="Roboto Lt"/>
                <a:cs typeface="Roboto Lt"/>
              </a:rPr>
              <a:t>Istituto</a:t>
            </a:r>
            <a:r>
              <a:rPr sz="1200" spc="-20" dirty="0">
                <a:latin typeface="Roboto Lt"/>
                <a:cs typeface="Roboto Lt"/>
              </a:rPr>
              <a:t> </a:t>
            </a:r>
            <a:r>
              <a:rPr sz="1200" spc="-75" dirty="0">
                <a:latin typeface="Roboto Lt"/>
                <a:cs typeface="Roboto Lt"/>
              </a:rPr>
              <a:t>Superiore</a:t>
            </a:r>
            <a:r>
              <a:rPr sz="1200" spc="-20" dirty="0">
                <a:latin typeface="Roboto Lt"/>
                <a:cs typeface="Roboto Lt"/>
              </a:rPr>
              <a:t> </a:t>
            </a:r>
            <a:r>
              <a:rPr sz="1200" spc="-55" dirty="0">
                <a:latin typeface="Roboto Lt"/>
                <a:cs typeface="Roboto Lt"/>
              </a:rPr>
              <a:t>di</a:t>
            </a:r>
            <a:r>
              <a:rPr sz="1200" spc="-15" dirty="0">
                <a:latin typeface="Roboto Lt"/>
                <a:cs typeface="Roboto Lt"/>
              </a:rPr>
              <a:t> </a:t>
            </a:r>
            <a:r>
              <a:rPr sz="1200" spc="-75" dirty="0">
                <a:latin typeface="Roboto Lt"/>
                <a:cs typeface="Roboto Lt"/>
              </a:rPr>
              <a:t>Sanità</a:t>
            </a:r>
            <a:endParaRPr sz="1200" dirty="0">
              <a:latin typeface="Roboto Lt"/>
              <a:cs typeface="Roboto Lt"/>
            </a:endParaRPr>
          </a:p>
        </p:txBody>
      </p:sp>
      <p:pic>
        <p:nvPicPr>
          <p:cNvPr id="8" name="object 8"/>
          <p:cNvPicPr/>
          <p:nvPr/>
        </p:nvPicPr>
        <p:blipFill>
          <a:blip r:embed="rId3" cstate="print"/>
          <a:stretch>
            <a:fillRect/>
          </a:stretch>
        </p:blipFill>
        <p:spPr>
          <a:xfrm>
            <a:off x="0" y="0"/>
            <a:ext cx="9143996" cy="1012323"/>
          </a:xfrm>
          <a:prstGeom prst="rect">
            <a:avLst/>
          </a:prstGeom>
        </p:spPr>
      </p:pic>
      <p:sp>
        <p:nvSpPr>
          <p:cNvPr id="9" name="object 9"/>
          <p:cNvSpPr txBox="1"/>
          <p:nvPr/>
        </p:nvSpPr>
        <p:spPr>
          <a:xfrm>
            <a:off x="132325" y="65913"/>
            <a:ext cx="4439673"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40289" y="1756840"/>
            <a:ext cx="3456299" cy="3183899"/>
          </a:xfrm>
          <a:prstGeom prst="rect">
            <a:avLst/>
          </a:prstGeom>
        </p:spPr>
      </p:pic>
      <p:sp>
        <p:nvSpPr>
          <p:cNvPr id="3" name="object 3"/>
          <p:cNvSpPr txBox="1"/>
          <p:nvPr/>
        </p:nvSpPr>
        <p:spPr>
          <a:xfrm>
            <a:off x="2127785" y="5060406"/>
            <a:ext cx="792480" cy="299720"/>
          </a:xfrm>
          <a:prstGeom prst="rect">
            <a:avLst/>
          </a:prstGeom>
        </p:spPr>
        <p:txBody>
          <a:bodyPr vert="horz" wrap="square" lIns="0" tIns="12700" rIns="0" bIns="0" rtlCol="0">
            <a:spAutoFit/>
          </a:bodyPr>
          <a:lstStyle/>
          <a:p>
            <a:pPr marL="12700">
              <a:lnSpc>
                <a:spcPct val="100000"/>
              </a:lnSpc>
              <a:spcBef>
                <a:spcPts val="100"/>
              </a:spcBef>
            </a:pPr>
            <a:r>
              <a:rPr sz="1800" spc="-130" dirty="0">
                <a:latin typeface="Roboto"/>
                <a:cs typeface="Roboto"/>
              </a:rPr>
              <a:t>Normale</a:t>
            </a:r>
            <a:endParaRPr sz="1800">
              <a:latin typeface="Roboto"/>
              <a:cs typeface="Roboto"/>
            </a:endParaRPr>
          </a:p>
        </p:txBody>
      </p:sp>
      <p:pic>
        <p:nvPicPr>
          <p:cNvPr id="4" name="object 4"/>
          <p:cNvPicPr/>
          <p:nvPr/>
        </p:nvPicPr>
        <p:blipFill>
          <a:blip r:embed="rId3" cstate="print"/>
          <a:stretch>
            <a:fillRect/>
          </a:stretch>
        </p:blipFill>
        <p:spPr>
          <a:xfrm>
            <a:off x="4278125" y="1756850"/>
            <a:ext cx="3599699" cy="3183899"/>
          </a:xfrm>
          <a:prstGeom prst="rect">
            <a:avLst/>
          </a:prstGeom>
        </p:spPr>
      </p:pic>
      <p:sp>
        <p:nvSpPr>
          <p:cNvPr id="5" name="object 5"/>
          <p:cNvSpPr txBox="1"/>
          <p:nvPr/>
        </p:nvSpPr>
        <p:spPr>
          <a:xfrm>
            <a:off x="4278100" y="5028700"/>
            <a:ext cx="3599815" cy="400685"/>
          </a:xfrm>
          <a:prstGeom prst="rect">
            <a:avLst/>
          </a:prstGeom>
          <a:solidFill>
            <a:srgbClr val="FF6600"/>
          </a:solidFill>
        </p:spPr>
        <p:txBody>
          <a:bodyPr vert="horz" wrap="square" lIns="0" tIns="28575" rIns="0" bIns="0" rtlCol="0">
            <a:spAutoFit/>
          </a:bodyPr>
          <a:lstStyle/>
          <a:p>
            <a:pPr marL="956310">
              <a:lnSpc>
                <a:spcPct val="100000"/>
              </a:lnSpc>
              <a:spcBef>
                <a:spcPts val="225"/>
              </a:spcBef>
            </a:pPr>
            <a:r>
              <a:rPr sz="1800" spc="-155" dirty="0">
                <a:solidFill>
                  <a:srgbClr val="FFFFFF"/>
                </a:solidFill>
                <a:latin typeface="Roboto"/>
                <a:cs typeface="Roboto"/>
              </a:rPr>
              <a:t>Consum</a:t>
            </a:r>
            <a:r>
              <a:rPr sz="1800" spc="-135" dirty="0">
                <a:solidFill>
                  <a:srgbClr val="FFFFFF"/>
                </a:solidFill>
                <a:latin typeface="Roboto"/>
                <a:cs typeface="Roboto"/>
              </a:rPr>
              <a:t>o</a:t>
            </a:r>
            <a:r>
              <a:rPr sz="1800" spc="-40" dirty="0">
                <a:solidFill>
                  <a:srgbClr val="FFFFFF"/>
                </a:solidFill>
                <a:latin typeface="Roboto"/>
                <a:cs typeface="Roboto"/>
              </a:rPr>
              <a:t> </a:t>
            </a:r>
            <a:r>
              <a:rPr sz="1800" spc="-140" dirty="0">
                <a:solidFill>
                  <a:srgbClr val="FFFFFF"/>
                </a:solidFill>
                <a:latin typeface="Roboto"/>
                <a:cs typeface="Roboto"/>
              </a:rPr>
              <a:t>dannoso</a:t>
            </a:r>
            <a:endParaRPr sz="1800">
              <a:latin typeface="Roboto"/>
              <a:cs typeface="Roboto"/>
            </a:endParaRPr>
          </a:p>
        </p:txBody>
      </p:sp>
      <p:pic>
        <p:nvPicPr>
          <p:cNvPr id="6" name="object 6"/>
          <p:cNvPicPr/>
          <p:nvPr/>
        </p:nvPicPr>
        <p:blipFill>
          <a:blip r:embed="rId4" cstate="print"/>
          <a:stretch>
            <a:fillRect/>
          </a:stretch>
        </p:blipFill>
        <p:spPr>
          <a:xfrm>
            <a:off x="3914748" y="5853220"/>
            <a:ext cx="712571" cy="631199"/>
          </a:xfrm>
          <a:prstGeom prst="rect">
            <a:avLst/>
          </a:prstGeom>
        </p:spPr>
      </p:pic>
      <p:sp>
        <p:nvSpPr>
          <p:cNvPr id="7" name="object 7"/>
          <p:cNvSpPr txBox="1"/>
          <p:nvPr/>
        </p:nvSpPr>
        <p:spPr>
          <a:xfrm>
            <a:off x="5335445" y="6143329"/>
            <a:ext cx="3656155" cy="371897"/>
          </a:xfrm>
          <a:prstGeom prst="rect">
            <a:avLst/>
          </a:prstGeom>
        </p:spPr>
        <p:txBody>
          <a:bodyPr vert="horz" wrap="square" lIns="0" tIns="12700" rIns="0" bIns="0" rtlCol="0">
            <a:spAutoFit/>
          </a:bodyPr>
          <a:lstStyle/>
          <a:p>
            <a:pPr marL="12700">
              <a:lnSpc>
                <a:spcPts val="1435"/>
              </a:lnSpc>
              <a:spcBef>
                <a:spcPts val="100"/>
              </a:spcBef>
            </a:pPr>
            <a:r>
              <a:rPr sz="1200" spc="-120" dirty="0">
                <a:latin typeface="Roboto Lt"/>
                <a:cs typeface="Roboto Lt"/>
              </a:rPr>
              <a:t>D</a:t>
            </a:r>
            <a:r>
              <a:rPr sz="1200" spc="-95" dirty="0">
                <a:latin typeface="Roboto Lt"/>
                <a:cs typeface="Roboto Lt"/>
              </a:rPr>
              <a:t>a</a:t>
            </a:r>
            <a:r>
              <a:rPr sz="1200" spc="-25" dirty="0">
                <a:latin typeface="Roboto Lt"/>
                <a:cs typeface="Roboto Lt"/>
              </a:rPr>
              <a:t> </a:t>
            </a:r>
            <a:r>
              <a:rPr sz="1200" spc="-60" dirty="0">
                <a:latin typeface="Roboto Lt"/>
                <a:cs typeface="Roboto Lt"/>
              </a:rPr>
              <a:t>Prof</a:t>
            </a:r>
            <a:r>
              <a:rPr sz="1200" spc="-30" dirty="0">
                <a:latin typeface="Roboto Lt"/>
                <a:cs typeface="Roboto Lt"/>
              </a:rPr>
              <a:t>.</a:t>
            </a:r>
            <a:r>
              <a:rPr sz="1200" spc="-25" dirty="0">
                <a:latin typeface="Roboto Lt"/>
                <a:cs typeface="Roboto Lt"/>
              </a:rPr>
              <a:t> </a:t>
            </a:r>
            <a:r>
              <a:rPr sz="1200" spc="-85" dirty="0">
                <a:latin typeface="Roboto Lt"/>
                <a:cs typeface="Roboto Lt"/>
              </a:rPr>
              <a:t>Emanuel</a:t>
            </a:r>
            <a:r>
              <a:rPr sz="1200" spc="-75" dirty="0">
                <a:latin typeface="Roboto Lt"/>
                <a:cs typeface="Roboto Lt"/>
              </a:rPr>
              <a:t>e</a:t>
            </a:r>
            <a:r>
              <a:rPr sz="1200" spc="-25" dirty="0">
                <a:latin typeface="Roboto Lt"/>
                <a:cs typeface="Roboto Lt"/>
              </a:rPr>
              <a:t> </a:t>
            </a:r>
            <a:r>
              <a:rPr sz="1200" spc="-75" dirty="0">
                <a:latin typeface="Roboto Lt"/>
                <a:cs typeface="Roboto Lt"/>
              </a:rPr>
              <a:t>Scafato</a:t>
            </a:r>
            <a:endParaRPr sz="1200" dirty="0">
              <a:latin typeface="Roboto Lt"/>
              <a:cs typeface="Roboto Lt"/>
            </a:endParaRPr>
          </a:p>
          <a:p>
            <a:pPr marL="12700">
              <a:lnSpc>
                <a:spcPts val="1430"/>
              </a:lnSpc>
            </a:pPr>
            <a:r>
              <a:rPr sz="1200" spc="-65" dirty="0">
                <a:latin typeface="Roboto Lt"/>
                <a:cs typeface="Roboto Lt"/>
              </a:rPr>
              <a:t>Direttore</a:t>
            </a:r>
            <a:r>
              <a:rPr sz="1200" spc="-20" dirty="0">
                <a:latin typeface="Roboto Lt"/>
                <a:cs typeface="Roboto Lt"/>
              </a:rPr>
              <a:t> </a:t>
            </a:r>
            <a:r>
              <a:rPr sz="1200" spc="-75" dirty="0">
                <a:latin typeface="Roboto Lt"/>
                <a:cs typeface="Roboto Lt"/>
              </a:rPr>
              <a:t>Osservatorio</a:t>
            </a:r>
            <a:r>
              <a:rPr sz="1200" spc="-20" dirty="0">
                <a:latin typeface="Roboto Lt"/>
                <a:cs typeface="Roboto Lt"/>
              </a:rPr>
              <a:t> </a:t>
            </a:r>
            <a:r>
              <a:rPr sz="1200" spc="-50" dirty="0">
                <a:latin typeface="Roboto Lt"/>
                <a:cs typeface="Roboto Lt"/>
              </a:rPr>
              <a:t>Alcol,</a:t>
            </a:r>
            <a:r>
              <a:rPr sz="1200" spc="-15" dirty="0">
                <a:latin typeface="Roboto Lt"/>
                <a:cs typeface="Roboto Lt"/>
              </a:rPr>
              <a:t> </a:t>
            </a:r>
            <a:r>
              <a:rPr sz="1200" spc="-60" dirty="0">
                <a:latin typeface="Roboto Lt"/>
                <a:cs typeface="Roboto Lt"/>
              </a:rPr>
              <a:t>Istituto</a:t>
            </a:r>
            <a:r>
              <a:rPr sz="1200" spc="-20" dirty="0">
                <a:latin typeface="Roboto Lt"/>
                <a:cs typeface="Roboto Lt"/>
              </a:rPr>
              <a:t> </a:t>
            </a:r>
            <a:r>
              <a:rPr sz="1200" spc="-75" dirty="0">
                <a:latin typeface="Roboto Lt"/>
                <a:cs typeface="Roboto Lt"/>
              </a:rPr>
              <a:t>Superiore</a:t>
            </a:r>
            <a:r>
              <a:rPr sz="1200" spc="-20" dirty="0">
                <a:latin typeface="Roboto Lt"/>
                <a:cs typeface="Roboto Lt"/>
              </a:rPr>
              <a:t> </a:t>
            </a:r>
            <a:r>
              <a:rPr sz="1200" spc="-55" dirty="0">
                <a:latin typeface="Roboto Lt"/>
                <a:cs typeface="Roboto Lt"/>
              </a:rPr>
              <a:t>di</a:t>
            </a:r>
            <a:r>
              <a:rPr sz="1200" spc="-15" dirty="0">
                <a:latin typeface="Roboto Lt"/>
                <a:cs typeface="Roboto Lt"/>
              </a:rPr>
              <a:t> </a:t>
            </a:r>
            <a:r>
              <a:rPr sz="1200" spc="-75" dirty="0">
                <a:latin typeface="Roboto Lt"/>
                <a:cs typeface="Roboto Lt"/>
              </a:rPr>
              <a:t>Sanità</a:t>
            </a:r>
            <a:endParaRPr sz="1200" dirty="0">
              <a:latin typeface="Roboto Lt"/>
              <a:cs typeface="Roboto Lt"/>
            </a:endParaRPr>
          </a:p>
        </p:txBody>
      </p:sp>
      <p:sp>
        <p:nvSpPr>
          <p:cNvPr id="8" name="object 8"/>
          <p:cNvSpPr txBox="1">
            <a:spLocks noGrp="1"/>
          </p:cNvSpPr>
          <p:nvPr>
            <p:ph type="title"/>
          </p:nvPr>
        </p:nvSpPr>
        <p:spPr>
          <a:xfrm>
            <a:off x="1259002" y="927108"/>
            <a:ext cx="4379798" cy="391160"/>
          </a:xfrm>
          <a:prstGeom prst="rect">
            <a:avLst/>
          </a:prstGeom>
        </p:spPr>
        <p:txBody>
          <a:bodyPr vert="horz" wrap="square" lIns="0" tIns="12700" rIns="0" bIns="0" rtlCol="0">
            <a:spAutoFit/>
          </a:bodyPr>
          <a:lstStyle/>
          <a:p>
            <a:pPr marL="12700">
              <a:lnSpc>
                <a:spcPct val="100000"/>
              </a:lnSpc>
              <a:spcBef>
                <a:spcPts val="100"/>
              </a:spcBef>
            </a:pPr>
            <a:r>
              <a:rPr spc="30" dirty="0">
                <a:solidFill>
                  <a:srgbClr val="C00000"/>
                </a:solidFill>
              </a:rPr>
              <a:t>SPECT</a:t>
            </a:r>
            <a:r>
              <a:rPr spc="10" dirty="0">
                <a:solidFill>
                  <a:srgbClr val="C00000"/>
                </a:solidFill>
              </a:rPr>
              <a:t> </a:t>
            </a:r>
            <a:r>
              <a:rPr spc="25" dirty="0">
                <a:solidFill>
                  <a:srgbClr val="C00000"/>
                </a:solidFill>
              </a:rPr>
              <a:t>SCAN</a:t>
            </a:r>
            <a:r>
              <a:rPr spc="10" dirty="0">
                <a:solidFill>
                  <a:srgbClr val="C00000"/>
                </a:solidFill>
              </a:rPr>
              <a:t> </a:t>
            </a:r>
            <a:r>
              <a:rPr spc="-15" dirty="0">
                <a:solidFill>
                  <a:srgbClr val="C00000"/>
                </a:solidFill>
              </a:rPr>
              <a:t>OF</a:t>
            </a:r>
            <a:r>
              <a:rPr spc="10" dirty="0">
                <a:solidFill>
                  <a:srgbClr val="C00000"/>
                </a:solidFill>
              </a:rPr>
              <a:t> </a:t>
            </a:r>
            <a:r>
              <a:rPr spc="35" dirty="0">
                <a:solidFill>
                  <a:srgbClr val="C00000"/>
                </a:solidFill>
              </a:rPr>
              <a:t>THE</a:t>
            </a:r>
            <a:r>
              <a:rPr spc="5" dirty="0">
                <a:solidFill>
                  <a:srgbClr val="C00000"/>
                </a:solidFill>
              </a:rPr>
              <a:t> </a:t>
            </a:r>
            <a:r>
              <a:rPr spc="20" dirty="0">
                <a:solidFill>
                  <a:srgbClr val="C00000"/>
                </a:solidFill>
              </a:rPr>
              <a:t>BRAIN</a:t>
            </a:r>
          </a:p>
        </p:txBody>
      </p:sp>
      <p:sp>
        <p:nvSpPr>
          <p:cNvPr id="9" name="object 9"/>
          <p:cNvSpPr txBox="1"/>
          <p:nvPr/>
        </p:nvSpPr>
        <p:spPr>
          <a:xfrm>
            <a:off x="3643746" y="6445820"/>
            <a:ext cx="1264285" cy="177800"/>
          </a:xfrm>
          <a:prstGeom prst="rect">
            <a:avLst/>
          </a:prstGeom>
        </p:spPr>
        <p:txBody>
          <a:bodyPr vert="horz" wrap="square" lIns="0" tIns="12700" rIns="0" bIns="0" rtlCol="0">
            <a:spAutoFit/>
          </a:bodyPr>
          <a:lstStyle/>
          <a:p>
            <a:pPr marL="12700">
              <a:lnSpc>
                <a:spcPct val="100000"/>
              </a:lnSpc>
              <a:spcBef>
                <a:spcPts val="100"/>
              </a:spcBef>
            </a:pPr>
            <a:r>
              <a:rPr sz="1000" spc="-60" dirty="0">
                <a:latin typeface="Roboto Lt"/>
                <a:cs typeface="Roboto Lt"/>
              </a:rPr>
              <a:t>Societ</a:t>
            </a:r>
            <a:r>
              <a:rPr sz="1000" spc="-65" dirty="0">
                <a:latin typeface="Roboto Lt"/>
                <a:cs typeface="Roboto Lt"/>
              </a:rPr>
              <a:t>à</a:t>
            </a:r>
            <a:r>
              <a:rPr sz="1000" spc="-20" dirty="0">
                <a:latin typeface="Roboto Lt"/>
                <a:cs typeface="Roboto Lt"/>
              </a:rPr>
              <a:t> </a:t>
            </a:r>
            <a:r>
              <a:rPr sz="1000" spc="-50" dirty="0">
                <a:latin typeface="Roboto Lt"/>
                <a:cs typeface="Roboto Lt"/>
              </a:rPr>
              <a:t>Italian</a:t>
            </a:r>
            <a:r>
              <a:rPr sz="1000" spc="-65" dirty="0">
                <a:latin typeface="Roboto Lt"/>
                <a:cs typeface="Roboto Lt"/>
              </a:rPr>
              <a:t>a</a:t>
            </a:r>
            <a:r>
              <a:rPr sz="1000" spc="-20" dirty="0">
                <a:latin typeface="Roboto Lt"/>
                <a:cs typeface="Roboto Lt"/>
              </a:rPr>
              <a:t> </a:t>
            </a:r>
            <a:r>
              <a:rPr sz="1000" spc="-55" dirty="0">
                <a:latin typeface="Roboto Lt"/>
                <a:cs typeface="Roboto Lt"/>
              </a:rPr>
              <a:t>Alcologia</a:t>
            </a:r>
            <a:endParaRPr sz="1000">
              <a:latin typeface="Roboto Lt"/>
              <a:cs typeface="Roboto Lt"/>
            </a:endParaRPr>
          </a:p>
        </p:txBody>
      </p:sp>
      <p:pic>
        <p:nvPicPr>
          <p:cNvPr id="10" name="object 10"/>
          <p:cNvPicPr/>
          <p:nvPr/>
        </p:nvPicPr>
        <p:blipFill>
          <a:blip r:embed="rId5" cstate="print"/>
          <a:stretch>
            <a:fillRect/>
          </a:stretch>
        </p:blipFill>
        <p:spPr>
          <a:xfrm>
            <a:off x="0" y="0"/>
            <a:ext cx="9143996" cy="1012323"/>
          </a:xfrm>
          <a:prstGeom prst="rect">
            <a:avLst/>
          </a:prstGeom>
        </p:spPr>
      </p:pic>
      <p:sp>
        <p:nvSpPr>
          <p:cNvPr id="11" name="object 11"/>
          <p:cNvSpPr txBox="1"/>
          <p:nvPr/>
        </p:nvSpPr>
        <p:spPr>
          <a:xfrm>
            <a:off x="132325" y="65913"/>
            <a:ext cx="4145800"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19762" y="1195106"/>
            <a:ext cx="4155440" cy="852169"/>
          </a:xfrm>
          <a:prstGeom prst="rect">
            <a:avLst/>
          </a:prstGeom>
        </p:spPr>
        <p:txBody>
          <a:bodyPr vert="horz" wrap="square" lIns="0" tIns="10795" rIns="0" bIns="0" rtlCol="0">
            <a:spAutoFit/>
          </a:bodyPr>
          <a:lstStyle/>
          <a:p>
            <a:pPr marL="12065" marR="5080" algn="ctr">
              <a:lnSpc>
                <a:spcPct val="100699"/>
              </a:lnSpc>
              <a:spcBef>
                <a:spcPts val="85"/>
              </a:spcBef>
            </a:pPr>
            <a:r>
              <a:rPr sz="1800" b="0" spc="-150" dirty="0">
                <a:solidFill>
                  <a:srgbClr val="000000"/>
                </a:solidFill>
                <a:latin typeface="Roboto Lt"/>
                <a:cs typeface="Roboto Lt"/>
              </a:rPr>
              <a:t>Una</a:t>
            </a:r>
            <a:r>
              <a:rPr sz="1800" b="0" spc="-40" dirty="0">
                <a:solidFill>
                  <a:srgbClr val="000000"/>
                </a:solidFill>
                <a:latin typeface="Roboto Lt"/>
                <a:cs typeface="Roboto Lt"/>
              </a:rPr>
              <a:t> </a:t>
            </a:r>
            <a:r>
              <a:rPr sz="1800" b="0" spc="-130" dirty="0">
                <a:solidFill>
                  <a:srgbClr val="000000"/>
                </a:solidFill>
                <a:latin typeface="Roboto Lt"/>
                <a:cs typeface="Roboto Lt"/>
              </a:rPr>
              <a:t>sana</a:t>
            </a:r>
            <a:r>
              <a:rPr sz="1800" b="0" spc="-40" dirty="0">
                <a:solidFill>
                  <a:srgbClr val="000000"/>
                </a:solidFill>
                <a:latin typeface="Roboto Lt"/>
                <a:cs typeface="Roboto Lt"/>
              </a:rPr>
              <a:t> </a:t>
            </a:r>
            <a:r>
              <a:rPr sz="1800" b="0" spc="-105" dirty="0">
                <a:solidFill>
                  <a:srgbClr val="000000"/>
                </a:solidFill>
                <a:latin typeface="Roboto Lt"/>
                <a:cs typeface="Roboto Lt"/>
              </a:rPr>
              <a:t>e</a:t>
            </a:r>
            <a:r>
              <a:rPr sz="1800" b="0" spc="-40" dirty="0">
                <a:solidFill>
                  <a:srgbClr val="000000"/>
                </a:solidFill>
                <a:latin typeface="Roboto Lt"/>
                <a:cs typeface="Roboto Lt"/>
              </a:rPr>
              <a:t> </a:t>
            </a:r>
            <a:r>
              <a:rPr sz="1800" b="0" spc="-95" dirty="0">
                <a:solidFill>
                  <a:srgbClr val="000000"/>
                </a:solidFill>
                <a:latin typeface="Roboto Lt"/>
                <a:cs typeface="Roboto Lt"/>
              </a:rPr>
              <a:t>corretta</a:t>
            </a:r>
            <a:r>
              <a:rPr sz="1800" b="0" spc="-40" dirty="0">
                <a:solidFill>
                  <a:srgbClr val="000000"/>
                </a:solidFill>
                <a:latin typeface="Roboto Lt"/>
                <a:cs typeface="Roboto Lt"/>
              </a:rPr>
              <a:t> </a:t>
            </a:r>
            <a:r>
              <a:rPr sz="1800" b="0" spc="-110" dirty="0">
                <a:solidFill>
                  <a:srgbClr val="000000"/>
                </a:solidFill>
                <a:latin typeface="Roboto Lt"/>
                <a:cs typeface="Roboto Lt"/>
              </a:rPr>
              <a:t>alimentazione</a:t>
            </a:r>
            <a:r>
              <a:rPr sz="1800" b="0" spc="-40" dirty="0">
                <a:solidFill>
                  <a:srgbClr val="000000"/>
                </a:solidFill>
                <a:latin typeface="Roboto Lt"/>
                <a:cs typeface="Roboto Lt"/>
              </a:rPr>
              <a:t> </a:t>
            </a:r>
            <a:r>
              <a:rPr sz="1800" b="0" spc="-110" dirty="0">
                <a:solidFill>
                  <a:srgbClr val="000000"/>
                </a:solidFill>
                <a:latin typeface="Roboto Lt"/>
                <a:cs typeface="Roboto Lt"/>
              </a:rPr>
              <a:t>rappresenta </a:t>
            </a:r>
            <a:r>
              <a:rPr sz="1800" b="0" spc="-420" dirty="0">
                <a:solidFill>
                  <a:srgbClr val="000000"/>
                </a:solidFill>
                <a:latin typeface="Roboto Lt"/>
                <a:cs typeface="Roboto Lt"/>
              </a:rPr>
              <a:t> </a:t>
            </a:r>
            <a:r>
              <a:rPr sz="1800" b="0" spc="-35" dirty="0">
                <a:solidFill>
                  <a:srgbClr val="000000"/>
                </a:solidFill>
                <a:latin typeface="Roboto Lt"/>
                <a:cs typeface="Roboto Lt"/>
              </a:rPr>
              <a:t>i</a:t>
            </a:r>
            <a:r>
              <a:rPr sz="1800" b="0" spc="-30" dirty="0">
                <a:solidFill>
                  <a:srgbClr val="000000"/>
                </a:solidFill>
                <a:latin typeface="Roboto Lt"/>
                <a:cs typeface="Roboto Lt"/>
              </a:rPr>
              <a:t>l</a:t>
            </a:r>
            <a:r>
              <a:rPr sz="1800" b="0" spc="-40" dirty="0">
                <a:solidFill>
                  <a:srgbClr val="000000"/>
                </a:solidFill>
                <a:latin typeface="Roboto Lt"/>
                <a:cs typeface="Roboto Lt"/>
              </a:rPr>
              <a:t> </a:t>
            </a:r>
            <a:r>
              <a:rPr sz="1800" b="0" spc="-120" dirty="0">
                <a:solidFill>
                  <a:srgbClr val="000000"/>
                </a:solidFill>
                <a:latin typeface="Roboto Lt"/>
                <a:cs typeface="Roboto Lt"/>
              </a:rPr>
              <a:t>prim</a:t>
            </a:r>
            <a:r>
              <a:rPr sz="1800" b="0" spc="-125" dirty="0">
                <a:solidFill>
                  <a:srgbClr val="000000"/>
                </a:solidFill>
                <a:latin typeface="Roboto Lt"/>
                <a:cs typeface="Roboto Lt"/>
              </a:rPr>
              <a:t>o</a:t>
            </a:r>
            <a:r>
              <a:rPr sz="1800" b="0" spc="-40" dirty="0">
                <a:solidFill>
                  <a:srgbClr val="000000"/>
                </a:solidFill>
                <a:latin typeface="Roboto Lt"/>
                <a:cs typeface="Roboto Lt"/>
              </a:rPr>
              <a:t> </a:t>
            </a:r>
            <a:r>
              <a:rPr sz="1800" b="0" spc="-95" dirty="0">
                <a:solidFill>
                  <a:srgbClr val="000000"/>
                </a:solidFill>
                <a:latin typeface="Roboto Lt"/>
                <a:cs typeface="Roboto Lt"/>
              </a:rPr>
              <a:t>intervent</a:t>
            </a:r>
            <a:r>
              <a:rPr sz="1800" b="0" spc="-120" dirty="0">
                <a:solidFill>
                  <a:srgbClr val="000000"/>
                </a:solidFill>
                <a:latin typeface="Roboto Lt"/>
                <a:cs typeface="Roboto Lt"/>
              </a:rPr>
              <a:t>o</a:t>
            </a:r>
            <a:r>
              <a:rPr sz="1800" b="0" spc="-40" dirty="0">
                <a:solidFill>
                  <a:srgbClr val="000000"/>
                </a:solidFill>
                <a:latin typeface="Roboto Lt"/>
                <a:cs typeface="Roboto Lt"/>
              </a:rPr>
              <a:t> </a:t>
            </a:r>
            <a:r>
              <a:rPr sz="1800" b="0" spc="-114" dirty="0">
                <a:solidFill>
                  <a:srgbClr val="000000"/>
                </a:solidFill>
                <a:latin typeface="Roboto Lt"/>
                <a:cs typeface="Roboto Lt"/>
              </a:rPr>
              <a:t>d</a:t>
            </a:r>
            <a:r>
              <a:rPr sz="1800" b="0" spc="-45" dirty="0">
                <a:solidFill>
                  <a:srgbClr val="000000"/>
                </a:solidFill>
                <a:latin typeface="Roboto Lt"/>
                <a:cs typeface="Roboto Lt"/>
              </a:rPr>
              <a:t>i</a:t>
            </a:r>
            <a:r>
              <a:rPr sz="1800" b="0" spc="-40" dirty="0">
                <a:solidFill>
                  <a:srgbClr val="000000"/>
                </a:solidFill>
                <a:latin typeface="Roboto Lt"/>
                <a:cs typeface="Roboto Lt"/>
              </a:rPr>
              <a:t> </a:t>
            </a:r>
            <a:r>
              <a:rPr sz="1800" b="0" spc="-85" dirty="0">
                <a:solidFill>
                  <a:srgbClr val="000000"/>
                </a:solidFill>
                <a:latin typeface="Roboto Lt"/>
                <a:cs typeface="Roboto Lt"/>
              </a:rPr>
              <a:t>tutel</a:t>
            </a:r>
            <a:r>
              <a:rPr sz="1800" b="0" spc="-110" dirty="0">
                <a:solidFill>
                  <a:srgbClr val="000000"/>
                </a:solidFill>
                <a:latin typeface="Roboto Lt"/>
                <a:cs typeface="Roboto Lt"/>
              </a:rPr>
              <a:t>a</a:t>
            </a:r>
            <a:r>
              <a:rPr sz="1800" b="0" spc="-35" dirty="0">
                <a:solidFill>
                  <a:srgbClr val="000000"/>
                </a:solidFill>
                <a:latin typeface="Roboto Lt"/>
                <a:cs typeface="Roboto Lt"/>
              </a:rPr>
              <a:t> </a:t>
            </a:r>
            <a:r>
              <a:rPr sz="1800" b="0" spc="-85" dirty="0">
                <a:solidFill>
                  <a:srgbClr val="000000"/>
                </a:solidFill>
                <a:latin typeface="Roboto Lt"/>
                <a:cs typeface="Roboto Lt"/>
              </a:rPr>
              <a:t>dell</a:t>
            </a:r>
            <a:r>
              <a:rPr sz="1800" b="0" spc="-110" dirty="0">
                <a:solidFill>
                  <a:srgbClr val="000000"/>
                </a:solidFill>
                <a:latin typeface="Roboto Lt"/>
                <a:cs typeface="Roboto Lt"/>
              </a:rPr>
              <a:t>a</a:t>
            </a:r>
            <a:r>
              <a:rPr sz="1800" b="0" spc="-40" dirty="0">
                <a:solidFill>
                  <a:srgbClr val="000000"/>
                </a:solidFill>
                <a:latin typeface="Roboto Lt"/>
                <a:cs typeface="Roboto Lt"/>
              </a:rPr>
              <a:t> </a:t>
            </a:r>
            <a:r>
              <a:rPr sz="1800" b="0" spc="-85" dirty="0">
                <a:solidFill>
                  <a:srgbClr val="000000"/>
                </a:solidFill>
                <a:latin typeface="Roboto Lt"/>
                <a:cs typeface="Roboto Lt"/>
              </a:rPr>
              <a:t>salute.</a:t>
            </a:r>
            <a:endParaRPr sz="1800">
              <a:latin typeface="Roboto Lt"/>
              <a:cs typeface="Roboto Lt"/>
            </a:endParaRPr>
          </a:p>
          <a:p>
            <a:pPr marL="3810" algn="ctr">
              <a:lnSpc>
                <a:spcPct val="100000"/>
              </a:lnSpc>
              <a:spcBef>
                <a:spcPts val="15"/>
              </a:spcBef>
            </a:pPr>
            <a:r>
              <a:rPr sz="1800" b="0" spc="-100" dirty="0">
                <a:solidFill>
                  <a:srgbClr val="000000"/>
                </a:solidFill>
                <a:latin typeface="Roboto Lt"/>
                <a:cs typeface="Roboto Lt"/>
              </a:rPr>
              <a:t>Gl</a:t>
            </a:r>
            <a:r>
              <a:rPr sz="1800" b="0" spc="-50" dirty="0">
                <a:solidFill>
                  <a:srgbClr val="000000"/>
                </a:solidFill>
                <a:latin typeface="Roboto Lt"/>
                <a:cs typeface="Roboto Lt"/>
              </a:rPr>
              <a:t>i</a:t>
            </a:r>
            <a:r>
              <a:rPr sz="1800" b="0" spc="-40" dirty="0">
                <a:solidFill>
                  <a:srgbClr val="000000"/>
                </a:solidFill>
                <a:latin typeface="Roboto Lt"/>
                <a:cs typeface="Roboto Lt"/>
              </a:rPr>
              <a:t> </a:t>
            </a:r>
            <a:r>
              <a:rPr sz="1800" b="0" spc="-105" dirty="0">
                <a:solidFill>
                  <a:srgbClr val="000000"/>
                </a:solidFill>
                <a:latin typeface="Roboto Lt"/>
                <a:cs typeface="Roboto Lt"/>
              </a:rPr>
              <a:t>aliment</a:t>
            </a:r>
            <a:r>
              <a:rPr sz="1800" b="0" spc="-50" dirty="0">
                <a:solidFill>
                  <a:srgbClr val="000000"/>
                </a:solidFill>
                <a:latin typeface="Roboto Lt"/>
                <a:cs typeface="Roboto Lt"/>
              </a:rPr>
              <a:t>i</a:t>
            </a:r>
            <a:r>
              <a:rPr sz="1800" b="0" spc="-40" dirty="0">
                <a:solidFill>
                  <a:srgbClr val="000000"/>
                </a:solidFill>
                <a:latin typeface="Roboto Lt"/>
                <a:cs typeface="Roboto Lt"/>
              </a:rPr>
              <a:t> </a:t>
            </a:r>
            <a:r>
              <a:rPr sz="1800" b="0" spc="-114" dirty="0">
                <a:solidFill>
                  <a:srgbClr val="000000"/>
                </a:solidFill>
                <a:latin typeface="Roboto Lt"/>
                <a:cs typeface="Roboto Lt"/>
              </a:rPr>
              <a:t>contengono:</a:t>
            </a:r>
            <a:endParaRPr sz="1800">
              <a:latin typeface="Roboto Lt"/>
              <a:cs typeface="Roboto Lt"/>
            </a:endParaRPr>
          </a:p>
        </p:txBody>
      </p:sp>
      <p:sp>
        <p:nvSpPr>
          <p:cNvPr id="3" name="object 3"/>
          <p:cNvSpPr txBox="1"/>
          <p:nvPr/>
        </p:nvSpPr>
        <p:spPr>
          <a:xfrm>
            <a:off x="1989717" y="2296958"/>
            <a:ext cx="5614670" cy="3769995"/>
          </a:xfrm>
          <a:prstGeom prst="rect">
            <a:avLst/>
          </a:prstGeom>
        </p:spPr>
        <p:txBody>
          <a:bodyPr vert="horz" wrap="square" lIns="0" tIns="12700" rIns="0" bIns="0" rtlCol="0">
            <a:spAutoFit/>
          </a:bodyPr>
          <a:lstStyle/>
          <a:p>
            <a:pPr marR="184785" algn="ctr">
              <a:lnSpc>
                <a:spcPts val="2875"/>
              </a:lnSpc>
              <a:spcBef>
                <a:spcPts val="100"/>
              </a:spcBef>
            </a:pPr>
            <a:r>
              <a:rPr sz="2400" b="1" spc="15" dirty="0">
                <a:solidFill>
                  <a:srgbClr val="E6481B"/>
                </a:solidFill>
                <a:latin typeface="Roboto Cn"/>
                <a:cs typeface="Roboto Cn"/>
              </a:rPr>
              <a:t>PROTEINE</a:t>
            </a:r>
            <a:endParaRPr sz="2400">
              <a:latin typeface="Roboto Cn"/>
              <a:cs typeface="Roboto Cn"/>
            </a:endParaRPr>
          </a:p>
          <a:p>
            <a:pPr marR="189865" algn="ctr">
              <a:lnSpc>
                <a:spcPts val="2155"/>
              </a:lnSpc>
            </a:pPr>
            <a:r>
              <a:rPr sz="1800" spc="-95" dirty="0">
                <a:latin typeface="Roboto Lt"/>
                <a:cs typeface="Roboto Lt"/>
              </a:rPr>
              <a:t>carne,</a:t>
            </a:r>
            <a:r>
              <a:rPr sz="1800" spc="-40" dirty="0">
                <a:latin typeface="Roboto Lt"/>
                <a:cs typeface="Roboto Lt"/>
              </a:rPr>
              <a:t> </a:t>
            </a:r>
            <a:r>
              <a:rPr sz="1800" spc="-100" dirty="0">
                <a:latin typeface="Roboto Lt"/>
                <a:cs typeface="Roboto Lt"/>
              </a:rPr>
              <a:t>pesce,</a:t>
            </a:r>
            <a:r>
              <a:rPr sz="1800" spc="-35" dirty="0">
                <a:latin typeface="Roboto Lt"/>
                <a:cs typeface="Roboto Lt"/>
              </a:rPr>
              <a:t> </a:t>
            </a:r>
            <a:r>
              <a:rPr sz="1800" spc="-100" dirty="0">
                <a:latin typeface="Roboto Lt"/>
                <a:cs typeface="Roboto Lt"/>
              </a:rPr>
              <a:t>legumi,</a:t>
            </a:r>
            <a:r>
              <a:rPr sz="1800" spc="-40" dirty="0">
                <a:latin typeface="Roboto Lt"/>
                <a:cs typeface="Roboto Lt"/>
              </a:rPr>
              <a:t> </a:t>
            </a:r>
            <a:r>
              <a:rPr sz="1800" spc="-70" dirty="0">
                <a:latin typeface="Roboto Lt"/>
                <a:cs typeface="Roboto Lt"/>
              </a:rPr>
              <a:t>latte,</a:t>
            </a:r>
            <a:r>
              <a:rPr sz="1800" spc="-35" dirty="0">
                <a:latin typeface="Roboto Lt"/>
                <a:cs typeface="Roboto Lt"/>
              </a:rPr>
              <a:t> </a:t>
            </a:r>
            <a:r>
              <a:rPr sz="1800" spc="-105" dirty="0">
                <a:latin typeface="Roboto Lt"/>
                <a:cs typeface="Roboto Lt"/>
              </a:rPr>
              <a:t>formaggio,</a:t>
            </a:r>
            <a:r>
              <a:rPr sz="1800" spc="-40" dirty="0">
                <a:latin typeface="Roboto Lt"/>
                <a:cs typeface="Roboto Lt"/>
              </a:rPr>
              <a:t> </a:t>
            </a:r>
            <a:r>
              <a:rPr sz="1800" spc="-130" dirty="0">
                <a:latin typeface="Roboto Lt"/>
                <a:cs typeface="Roboto Lt"/>
              </a:rPr>
              <a:t>uova</a:t>
            </a:r>
            <a:endParaRPr sz="1800">
              <a:latin typeface="Roboto Lt"/>
              <a:cs typeface="Roboto Lt"/>
            </a:endParaRPr>
          </a:p>
          <a:p>
            <a:pPr>
              <a:lnSpc>
                <a:spcPct val="100000"/>
              </a:lnSpc>
              <a:spcBef>
                <a:spcPts val="5"/>
              </a:spcBef>
            </a:pPr>
            <a:endParaRPr sz="1800">
              <a:latin typeface="Roboto Lt"/>
              <a:cs typeface="Roboto Lt"/>
            </a:endParaRPr>
          </a:p>
          <a:p>
            <a:pPr marR="183515" algn="ctr">
              <a:lnSpc>
                <a:spcPts val="2875"/>
              </a:lnSpc>
            </a:pPr>
            <a:r>
              <a:rPr sz="2400" b="1" spc="30" dirty="0">
                <a:solidFill>
                  <a:srgbClr val="E6481B"/>
                </a:solidFill>
                <a:latin typeface="Roboto Cn"/>
                <a:cs typeface="Roboto Cn"/>
              </a:rPr>
              <a:t>CARBOIDRATI</a:t>
            </a:r>
            <a:endParaRPr sz="2400">
              <a:latin typeface="Roboto Cn"/>
              <a:cs typeface="Roboto Cn"/>
            </a:endParaRPr>
          </a:p>
          <a:p>
            <a:pPr marR="138430" algn="ctr">
              <a:lnSpc>
                <a:spcPts val="2155"/>
              </a:lnSpc>
            </a:pPr>
            <a:r>
              <a:rPr sz="1800" spc="-105" dirty="0">
                <a:latin typeface="Roboto Lt"/>
                <a:cs typeface="Roboto Lt"/>
              </a:rPr>
              <a:t>pane,</a:t>
            </a:r>
            <a:r>
              <a:rPr sz="1800" spc="-40" dirty="0">
                <a:latin typeface="Roboto Lt"/>
                <a:cs typeface="Roboto Lt"/>
              </a:rPr>
              <a:t> </a:t>
            </a:r>
            <a:r>
              <a:rPr sz="1800" spc="-95" dirty="0">
                <a:latin typeface="Roboto Lt"/>
                <a:cs typeface="Roboto Lt"/>
              </a:rPr>
              <a:t>pasta,</a:t>
            </a:r>
            <a:r>
              <a:rPr sz="1800" spc="-35" dirty="0">
                <a:latin typeface="Roboto Lt"/>
                <a:cs typeface="Roboto Lt"/>
              </a:rPr>
              <a:t> </a:t>
            </a:r>
            <a:r>
              <a:rPr sz="1800" spc="-90" dirty="0">
                <a:latin typeface="Roboto Lt"/>
                <a:cs typeface="Roboto Lt"/>
              </a:rPr>
              <a:t>riso</a:t>
            </a:r>
            <a:r>
              <a:rPr sz="1800" spc="-40" dirty="0">
                <a:latin typeface="Roboto Lt"/>
                <a:cs typeface="Roboto Lt"/>
              </a:rPr>
              <a:t> </a:t>
            </a:r>
            <a:r>
              <a:rPr sz="1800" spc="-105" dirty="0">
                <a:latin typeface="Roboto Lt"/>
                <a:cs typeface="Roboto Lt"/>
              </a:rPr>
              <a:t>e</a:t>
            </a:r>
            <a:r>
              <a:rPr sz="1800" spc="-35" dirty="0">
                <a:latin typeface="Roboto Lt"/>
                <a:cs typeface="Roboto Lt"/>
              </a:rPr>
              <a:t> </a:t>
            </a:r>
            <a:r>
              <a:rPr sz="1800" spc="-70" dirty="0">
                <a:latin typeface="Roboto Lt"/>
                <a:cs typeface="Roboto Lt"/>
              </a:rPr>
              <a:t>altri</a:t>
            </a:r>
            <a:r>
              <a:rPr sz="1800" spc="-40" dirty="0">
                <a:latin typeface="Roboto Lt"/>
                <a:cs typeface="Roboto Lt"/>
              </a:rPr>
              <a:t> </a:t>
            </a:r>
            <a:r>
              <a:rPr sz="1800" spc="-80" dirty="0">
                <a:latin typeface="Roboto Lt"/>
                <a:cs typeface="Roboto Lt"/>
              </a:rPr>
              <a:t>cereali,</a:t>
            </a:r>
            <a:r>
              <a:rPr sz="1800" spc="-35" dirty="0">
                <a:latin typeface="Roboto Lt"/>
                <a:cs typeface="Roboto Lt"/>
              </a:rPr>
              <a:t> </a:t>
            </a:r>
            <a:r>
              <a:rPr sz="1800" spc="-105" dirty="0">
                <a:latin typeface="Roboto Lt"/>
                <a:cs typeface="Roboto Lt"/>
              </a:rPr>
              <a:t>patate</a:t>
            </a:r>
            <a:endParaRPr sz="1800">
              <a:latin typeface="Roboto Lt"/>
              <a:cs typeface="Roboto Lt"/>
            </a:endParaRPr>
          </a:p>
          <a:p>
            <a:pPr>
              <a:lnSpc>
                <a:spcPct val="100000"/>
              </a:lnSpc>
              <a:spcBef>
                <a:spcPts val="5"/>
              </a:spcBef>
            </a:pPr>
            <a:endParaRPr sz="1800">
              <a:latin typeface="Roboto Lt"/>
              <a:cs typeface="Roboto Lt"/>
            </a:endParaRPr>
          </a:p>
          <a:p>
            <a:pPr marR="184150" algn="ctr">
              <a:lnSpc>
                <a:spcPts val="2875"/>
              </a:lnSpc>
            </a:pPr>
            <a:r>
              <a:rPr sz="2400" b="1" spc="15" dirty="0">
                <a:solidFill>
                  <a:srgbClr val="E6481B"/>
                </a:solidFill>
                <a:latin typeface="Roboto Cn"/>
                <a:cs typeface="Roboto Cn"/>
              </a:rPr>
              <a:t>GRASSI</a:t>
            </a:r>
            <a:endParaRPr sz="2400">
              <a:latin typeface="Roboto Cn"/>
              <a:cs typeface="Roboto Cn"/>
            </a:endParaRPr>
          </a:p>
          <a:p>
            <a:pPr marL="862330" marR="5080" indent="-850265">
              <a:lnSpc>
                <a:spcPts val="2180"/>
              </a:lnSpc>
              <a:spcBef>
                <a:spcPts val="55"/>
              </a:spcBef>
            </a:pPr>
            <a:r>
              <a:rPr sz="1800" spc="-100" dirty="0">
                <a:latin typeface="Roboto Lt"/>
                <a:cs typeface="Roboto Lt"/>
              </a:rPr>
              <a:t>grassi</a:t>
            </a:r>
            <a:r>
              <a:rPr sz="1800" spc="-40" dirty="0">
                <a:latin typeface="Roboto Lt"/>
                <a:cs typeface="Roboto Lt"/>
              </a:rPr>
              <a:t> </a:t>
            </a:r>
            <a:r>
              <a:rPr sz="1800" spc="-80" dirty="0">
                <a:latin typeface="Roboto Lt"/>
                <a:cs typeface="Roboto Lt"/>
              </a:rPr>
              <a:t>di</a:t>
            </a:r>
            <a:r>
              <a:rPr sz="1800" spc="-40" dirty="0">
                <a:latin typeface="Roboto Lt"/>
                <a:cs typeface="Roboto Lt"/>
              </a:rPr>
              <a:t> </a:t>
            </a:r>
            <a:r>
              <a:rPr sz="1800" spc="-95" dirty="0">
                <a:latin typeface="Roboto Lt"/>
                <a:cs typeface="Roboto Lt"/>
              </a:rPr>
              <a:t>origine</a:t>
            </a:r>
            <a:r>
              <a:rPr sz="1800" spc="-40" dirty="0">
                <a:latin typeface="Roboto Lt"/>
                <a:cs typeface="Roboto Lt"/>
              </a:rPr>
              <a:t> </a:t>
            </a:r>
            <a:r>
              <a:rPr sz="1800" spc="-100" dirty="0">
                <a:latin typeface="Roboto Lt"/>
                <a:cs typeface="Roboto Lt"/>
              </a:rPr>
              <a:t>vegetale</a:t>
            </a:r>
            <a:r>
              <a:rPr sz="1800" spc="-40" dirty="0">
                <a:latin typeface="Roboto Lt"/>
                <a:cs typeface="Roboto Lt"/>
              </a:rPr>
              <a:t> </a:t>
            </a:r>
            <a:r>
              <a:rPr sz="1800" spc="-100" dirty="0">
                <a:latin typeface="Roboto Lt"/>
                <a:cs typeface="Roboto Lt"/>
              </a:rPr>
              <a:t>(ad</a:t>
            </a:r>
            <a:r>
              <a:rPr sz="1800" spc="-35" dirty="0">
                <a:latin typeface="Roboto Lt"/>
                <a:cs typeface="Roboto Lt"/>
              </a:rPr>
              <a:t> </a:t>
            </a:r>
            <a:r>
              <a:rPr sz="1800" spc="-125" dirty="0">
                <a:latin typeface="Roboto Lt"/>
                <a:cs typeface="Roboto Lt"/>
              </a:rPr>
              <a:t>esempio</a:t>
            </a:r>
            <a:r>
              <a:rPr sz="1800" spc="-40" dirty="0">
                <a:latin typeface="Roboto Lt"/>
                <a:cs typeface="Roboto Lt"/>
              </a:rPr>
              <a:t> </a:t>
            </a:r>
            <a:r>
              <a:rPr sz="1800" spc="-80" dirty="0">
                <a:latin typeface="Roboto Lt"/>
                <a:cs typeface="Roboto Lt"/>
              </a:rPr>
              <a:t>olio</a:t>
            </a:r>
            <a:r>
              <a:rPr sz="1800" spc="-40" dirty="0">
                <a:latin typeface="Roboto Lt"/>
                <a:cs typeface="Roboto Lt"/>
              </a:rPr>
              <a:t> </a:t>
            </a:r>
            <a:r>
              <a:rPr sz="1800" spc="-100" dirty="0">
                <a:latin typeface="Roboto Lt"/>
                <a:cs typeface="Roboto Lt"/>
              </a:rPr>
              <a:t>extravergine</a:t>
            </a:r>
            <a:r>
              <a:rPr sz="1800" spc="-40" dirty="0">
                <a:latin typeface="Roboto Lt"/>
                <a:cs typeface="Roboto Lt"/>
              </a:rPr>
              <a:t> </a:t>
            </a:r>
            <a:r>
              <a:rPr sz="1800" spc="-80" dirty="0">
                <a:latin typeface="Roboto Lt"/>
                <a:cs typeface="Roboto Lt"/>
              </a:rPr>
              <a:t>di</a:t>
            </a:r>
            <a:r>
              <a:rPr sz="1800" spc="-40" dirty="0">
                <a:latin typeface="Roboto Lt"/>
                <a:cs typeface="Roboto Lt"/>
              </a:rPr>
              <a:t> </a:t>
            </a:r>
            <a:r>
              <a:rPr sz="1800" spc="-85" dirty="0">
                <a:latin typeface="Roboto Lt"/>
                <a:cs typeface="Roboto Lt"/>
              </a:rPr>
              <a:t>oliva) </a:t>
            </a:r>
            <a:r>
              <a:rPr sz="1800" spc="-425" dirty="0">
                <a:latin typeface="Roboto Lt"/>
                <a:cs typeface="Roboto Lt"/>
              </a:rPr>
              <a:t> </a:t>
            </a:r>
            <a:r>
              <a:rPr sz="1800" spc="-105" dirty="0">
                <a:latin typeface="Roboto Lt"/>
                <a:cs typeface="Roboto Lt"/>
              </a:rPr>
              <a:t>e</a:t>
            </a:r>
            <a:r>
              <a:rPr sz="1800" spc="-40" dirty="0">
                <a:latin typeface="Roboto Lt"/>
                <a:cs typeface="Roboto Lt"/>
              </a:rPr>
              <a:t> </a:t>
            </a:r>
            <a:r>
              <a:rPr sz="1800" spc="-114" dirty="0">
                <a:latin typeface="Roboto Lt"/>
                <a:cs typeface="Roboto Lt"/>
              </a:rPr>
              <a:t>animale</a:t>
            </a:r>
            <a:r>
              <a:rPr sz="1800" spc="-40" dirty="0">
                <a:latin typeface="Roboto Lt"/>
                <a:cs typeface="Roboto Lt"/>
              </a:rPr>
              <a:t> </a:t>
            </a:r>
            <a:r>
              <a:rPr sz="1800" spc="-95" dirty="0">
                <a:latin typeface="Roboto Lt"/>
                <a:cs typeface="Roboto Lt"/>
              </a:rPr>
              <a:t>(burro</a:t>
            </a:r>
            <a:r>
              <a:rPr sz="1800" spc="-40" dirty="0">
                <a:latin typeface="Roboto Lt"/>
                <a:cs typeface="Roboto Lt"/>
              </a:rPr>
              <a:t>,</a:t>
            </a:r>
            <a:r>
              <a:rPr sz="1800" spc="-35" dirty="0">
                <a:latin typeface="Roboto Lt"/>
                <a:cs typeface="Roboto Lt"/>
              </a:rPr>
              <a:t> </a:t>
            </a:r>
            <a:r>
              <a:rPr sz="1800" spc="-114" dirty="0">
                <a:latin typeface="Roboto Lt"/>
                <a:cs typeface="Roboto Lt"/>
              </a:rPr>
              <a:t>margarina</a:t>
            </a:r>
            <a:r>
              <a:rPr sz="1800" spc="-45" dirty="0">
                <a:latin typeface="Roboto Lt"/>
                <a:cs typeface="Roboto Lt"/>
              </a:rPr>
              <a:t>,</a:t>
            </a:r>
            <a:r>
              <a:rPr sz="1800" spc="-40" dirty="0">
                <a:latin typeface="Roboto Lt"/>
                <a:cs typeface="Roboto Lt"/>
              </a:rPr>
              <a:t> </a:t>
            </a:r>
            <a:r>
              <a:rPr sz="1800" spc="-125" dirty="0">
                <a:latin typeface="Roboto Lt"/>
                <a:cs typeface="Roboto Lt"/>
              </a:rPr>
              <a:t>panna</a:t>
            </a:r>
            <a:r>
              <a:rPr sz="1800" spc="-45" dirty="0">
                <a:latin typeface="Roboto Lt"/>
                <a:cs typeface="Roboto Lt"/>
              </a:rPr>
              <a:t>,</a:t>
            </a:r>
            <a:r>
              <a:rPr sz="1800" spc="-40" dirty="0">
                <a:latin typeface="Roboto Lt"/>
                <a:cs typeface="Roboto Lt"/>
              </a:rPr>
              <a:t> </a:t>
            </a:r>
            <a:r>
              <a:rPr sz="1800" spc="-90" dirty="0">
                <a:latin typeface="Roboto Lt"/>
                <a:cs typeface="Roboto Lt"/>
              </a:rPr>
              <a:t>lardo)</a:t>
            </a:r>
            <a:endParaRPr sz="1800">
              <a:latin typeface="Roboto Lt"/>
              <a:cs typeface="Roboto Lt"/>
            </a:endParaRPr>
          </a:p>
          <a:p>
            <a:pPr>
              <a:lnSpc>
                <a:spcPct val="100000"/>
              </a:lnSpc>
              <a:spcBef>
                <a:spcPts val="55"/>
              </a:spcBef>
            </a:pPr>
            <a:endParaRPr sz="2250">
              <a:latin typeface="Roboto Lt"/>
              <a:cs typeface="Roboto Lt"/>
            </a:endParaRPr>
          </a:p>
          <a:p>
            <a:pPr marR="186690" algn="ctr">
              <a:lnSpc>
                <a:spcPts val="2875"/>
              </a:lnSpc>
            </a:pPr>
            <a:r>
              <a:rPr sz="2400" b="1" spc="35" dirty="0">
                <a:solidFill>
                  <a:srgbClr val="E6481B"/>
                </a:solidFill>
                <a:latin typeface="Roboto Cn"/>
                <a:cs typeface="Roboto Cn"/>
              </a:rPr>
              <a:t>VITAMINE,</a:t>
            </a:r>
            <a:r>
              <a:rPr sz="2400" b="1" spc="10" dirty="0">
                <a:solidFill>
                  <a:srgbClr val="E6481B"/>
                </a:solidFill>
                <a:latin typeface="Roboto Cn"/>
                <a:cs typeface="Roboto Cn"/>
              </a:rPr>
              <a:t> </a:t>
            </a:r>
            <a:r>
              <a:rPr sz="2400" b="1" spc="20" dirty="0">
                <a:solidFill>
                  <a:srgbClr val="E6481B"/>
                </a:solidFill>
                <a:latin typeface="Roboto Cn"/>
                <a:cs typeface="Roboto Cn"/>
              </a:rPr>
              <a:t>SALI</a:t>
            </a:r>
            <a:r>
              <a:rPr sz="2400" b="1" spc="10" dirty="0">
                <a:solidFill>
                  <a:srgbClr val="E6481B"/>
                </a:solidFill>
                <a:latin typeface="Roboto Cn"/>
                <a:cs typeface="Roboto Cn"/>
              </a:rPr>
              <a:t> </a:t>
            </a:r>
            <a:r>
              <a:rPr sz="2400" b="1" spc="20" dirty="0">
                <a:solidFill>
                  <a:srgbClr val="E6481B"/>
                </a:solidFill>
                <a:latin typeface="Roboto Cn"/>
                <a:cs typeface="Roboto Cn"/>
              </a:rPr>
              <a:t>MINERALI</a:t>
            </a:r>
            <a:r>
              <a:rPr sz="2400" b="1" spc="5" dirty="0">
                <a:solidFill>
                  <a:srgbClr val="E6481B"/>
                </a:solidFill>
                <a:latin typeface="Roboto Cn"/>
                <a:cs typeface="Roboto Cn"/>
              </a:rPr>
              <a:t> </a:t>
            </a:r>
            <a:r>
              <a:rPr sz="2400" b="1" spc="10" dirty="0">
                <a:solidFill>
                  <a:srgbClr val="E6481B"/>
                </a:solidFill>
                <a:latin typeface="Roboto Cn"/>
                <a:cs typeface="Roboto Cn"/>
              </a:rPr>
              <a:t>E </a:t>
            </a:r>
            <a:r>
              <a:rPr sz="2400" b="1" spc="-5" dirty="0">
                <a:solidFill>
                  <a:srgbClr val="E6481B"/>
                </a:solidFill>
                <a:latin typeface="Roboto Cn"/>
                <a:cs typeface="Roboto Cn"/>
              </a:rPr>
              <a:t>FIBRE</a:t>
            </a:r>
            <a:endParaRPr sz="2400">
              <a:latin typeface="Roboto Cn"/>
              <a:cs typeface="Roboto Cn"/>
            </a:endParaRPr>
          </a:p>
          <a:p>
            <a:pPr marL="8255" algn="ctr">
              <a:lnSpc>
                <a:spcPts val="2155"/>
              </a:lnSpc>
            </a:pPr>
            <a:r>
              <a:rPr sz="1800" spc="-80" dirty="0">
                <a:latin typeface="Roboto Lt"/>
                <a:cs typeface="Roboto Lt"/>
              </a:rPr>
              <a:t>frutta</a:t>
            </a:r>
            <a:r>
              <a:rPr sz="1800" spc="-40" dirty="0">
                <a:latin typeface="Roboto Lt"/>
                <a:cs typeface="Roboto Lt"/>
              </a:rPr>
              <a:t>, </a:t>
            </a:r>
            <a:r>
              <a:rPr sz="1800" spc="-95" dirty="0">
                <a:latin typeface="Roboto Lt"/>
                <a:cs typeface="Roboto Lt"/>
              </a:rPr>
              <a:t>ortaggi</a:t>
            </a:r>
            <a:r>
              <a:rPr sz="1800" spc="-40" dirty="0">
                <a:latin typeface="Roboto Lt"/>
                <a:cs typeface="Roboto Lt"/>
              </a:rPr>
              <a:t>, </a:t>
            </a:r>
            <a:r>
              <a:rPr sz="1800" spc="-125" dirty="0">
                <a:latin typeface="Roboto Lt"/>
                <a:cs typeface="Roboto Lt"/>
              </a:rPr>
              <a:t>legum</a:t>
            </a:r>
            <a:r>
              <a:rPr sz="1800" spc="-50" dirty="0">
                <a:latin typeface="Roboto Lt"/>
                <a:cs typeface="Roboto Lt"/>
              </a:rPr>
              <a:t>i</a:t>
            </a:r>
            <a:r>
              <a:rPr sz="1800" spc="-40" dirty="0">
                <a:latin typeface="Roboto Lt"/>
                <a:cs typeface="Roboto Lt"/>
              </a:rPr>
              <a:t> </a:t>
            </a:r>
            <a:r>
              <a:rPr sz="1800" spc="-95" dirty="0">
                <a:latin typeface="Roboto Lt"/>
                <a:cs typeface="Roboto Lt"/>
              </a:rPr>
              <a:t>freschi</a:t>
            </a:r>
            <a:endParaRPr sz="180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2"/>
            <a:ext cx="5735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50475" y="1829202"/>
            <a:ext cx="6527165" cy="2509520"/>
          </a:xfrm>
          <a:prstGeom prst="rect">
            <a:avLst/>
          </a:prstGeom>
        </p:spPr>
        <p:txBody>
          <a:bodyPr vert="horz" wrap="square" lIns="0" tIns="10795" rIns="0" bIns="0" rtlCol="0">
            <a:spAutoFit/>
          </a:bodyPr>
          <a:lstStyle/>
          <a:p>
            <a:pPr marL="12700" marR="5080">
              <a:lnSpc>
                <a:spcPct val="100699"/>
              </a:lnSpc>
              <a:spcBef>
                <a:spcPts val="85"/>
              </a:spcBef>
            </a:pPr>
            <a:r>
              <a:rPr sz="1800" spc="-125" dirty="0">
                <a:solidFill>
                  <a:srgbClr val="E6481B"/>
                </a:solidFill>
                <a:latin typeface="Roboto Lt"/>
                <a:cs typeface="Roboto Lt"/>
              </a:rPr>
              <a:t>STRATEGIA:</a:t>
            </a:r>
            <a:r>
              <a:rPr sz="1800" spc="-30" dirty="0">
                <a:solidFill>
                  <a:srgbClr val="E6481B"/>
                </a:solidFill>
                <a:latin typeface="Roboto Lt"/>
                <a:cs typeface="Roboto Lt"/>
              </a:rPr>
              <a:t> </a:t>
            </a:r>
            <a:r>
              <a:rPr sz="1800" spc="-100" dirty="0">
                <a:latin typeface="Roboto Lt"/>
                <a:cs typeface="Roboto Lt"/>
              </a:rPr>
              <a:t>posticipare</a:t>
            </a:r>
            <a:r>
              <a:rPr sz="1800" spc="-35" dirty="0">
                <a:latin typeface="Roboto Lt"/>
                <a:cs typeface="Roboto Lt"/>
              </a:rPr>
              <a:t> il</a:t>
            </a:r>
            <a:r>
              <a:rPr sz="1800" spc="-30" dirty="0">
                <a:latin typeface="Roboto Lt"/>
                <a:cs typeface="Roboto Lt"/>
              </a:rPr>
              <a:t> </a:t>
            </a:r>
            <a:r>
              <a:rPr sz="1800" spc="-105" dirty="0">
                <a:latin typeface="Roboto Lt"/>
                <a:cs typeface="Roboto Lt"/>
              </a:rPr>
              <a:t>più</a:t>
            </a:r>
            <a:r>
              <a:rPr sz="1800" spc="-35" dirty="0">
                <a:latin typeface="Roboto Lt"/>
                <a:cs typeface="Roboto Lt"/>
              </a:rPr>
              <a:t> </a:t>
            </a:r>
            <a:r>
              <a:rPr sz="1800" spc="-95" dirty="0">
                <a:latin typeface="Roboto Lt"/>
                <a:cs typeface="Roboto Lt"/>
              </a:rPr>
              <a:t>possibile</a:t>
            </a:r>
            <a:r>
              <a:rPr sz="1800" spc="-35" dirty="0">
                <a:latin typeface="Roboto Lt"/>
                <a:cs typeface="Roboto Lt"/>
              </a:rPr>
              <a:t> il </a:t>
            </a:r>
            <a:r>
              <a:rPr sz="1800" spc="-120" dirty="0">
                <a:latin typeface="Roboto Lt"/>
                <a:cs typeface="Roboto Lt"/>
              </a:rPr>
              <a:t>primo</a:t>
            </a:r>
            <a:r>
              <a:rPr sz="1800" spc="-30" dirty="0">
                <a:latin typeface="Roboto Lt"/>
                <a:cs typeface="Roboto Lt"/>
              </a:rPr>
              <a:t> </a:t>
            </a:r>
            <a:r>
              <a:rPr sz="1800" spc="-105" dirty="0">
                <a:latin typeface="Roboto Lt"/>
                <a:cs typeface="Roboto Lt"/>
              </a:rPr>
              <a:t>contatto</a:t>
            </a:r>
            <a:r>
              <a:rPr sz="1800" spc="-35" dirty="0">
                <a:latin typeface="Roboto Lt"/>
                <a:cs typeface="Roboto Lt"/>
              </a:rPr>
              <a:t> </a:t>
            </a:r>
            <a:r>
              <a:rPr sz="1800" spc="-125" dirty="0">
                <a:latin typeface="Roboto Lt"/>
                <a:cs typeface="Roboto Lt"/>
              </a:rPr>
              <a:t>con</a:t>
            </a:r>
            <a:r>
              <a:rPr sz="1800" spc="-35" dirty="0">
                <a:latin typeface="Roboto Lt"/>
                <a:cs typeface="Roboto Lt"/>
              </a:rPr>
              <a:t> il</a:t>
            </a:r>
            <a:r>
              <a:rPr sz="1800" spc="-30" dirty="0">
                <a:latin typeface="Roboto Lt"/>
                <a:cs typeface="Roboto Lt"/>
              </a:rPr>
              <a:t> </a:t>
            </a:r>
            <a:r>
              <a:rPr sz="1800" spc="-90" dirty="0">
                <a:latin typeface="Roboto Lt"/>
                <a:cs typeface="Roboto Lt"/>
              </a:rPr>
              <a:t>cervello</a:t>
            </a:r>
            <a:r>
              <a:rPr sz="1800" spc="-35" dirty="0">
                <a:latin typeface="Roboto Lt"/>
                <a:cs typeface="Roboto Lt"/>
              </a:rPr>
              <a:t> </a:t>
            </a:r>
            <a:r>
              <a:rPr sz="1800" spc="-95" dirty="0">
                <a:latin typeface="Roboto Lt"/>
                <a:cs typeface="Roboto Lt"/>
              </a:rPr>
              <a:t>dei </a:t>
            </a:r>
            <a:r>
              <a:rPr sz="1800" spc="-420" dirty="0">
                <a:latin typeface="Roboto Lt"/>
                <a:cs typeface="Roboto Lt"/>
              </a:rPr>
              <a:t> </a:t>
            </a:r>
            <a:r>
              <a:rPr sz="1800" spc="-110" dirty="0">
                <a:latin typeface="Roboto Lt"/>
                <a:cs typeface="Roboto Lt"/>
              </a:rPr>
              <a:t>giovan</a:t>
            </a:r>
            <a:r>
              <a:rPr sz="1800" spc="-50" dirty="0">
                <a:latin typeface="Roboto Lt"/>
                <a:cs typeface="Roboto Lt"/>
              </a:rPr>
              <a:t>i</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100" dirty="0">
                <a:latin typeface="Roboto Lt"/>
                <a:cs typeface="Roboto Lt"/>
              </a:rPr>
              <a:t>etanol</a:t>
            </a:r>
            <a:r>
              <a:rPr sz="1800" spc="-120" dirty="0">
                <a:latin typeface="Roboto Lt"/>
                <a:cs typeface="Roboto Lt"/>
              </a:rPr>
              <a:t>o</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100" dirty="0">
                <a:latin typeface="Roboto Lt"/>
                <a:cs typeface="Roboto Lt"/>
              </a:rPr>
              <a:t>nicotina</a:t>
            </a:r>
            <a:endParaRPr sz="1800">
              <a:latin typeface="Roboto Lt"/>
              <a:cs typeface="Roboto Lt"/>
            </a:endParaRPr>
          </a:p>
          <a:p>
            <a:pPr>
              <a:lnSpc>
                <a:spcPct val="100000"/>
              </a:lnSpc>
              <a:spcBef>
                <a:spcPts val="25"/>
              </a:spcBef>
            </a:pPr>
            <a:endParaRPr sz="1800">
              <a:latin typeface="Roboto Lt"/>
              <a:cs typeface="Roboto Lt"/>
            </a:endParaRPr>
          </a:p>
          <a:p>
            <a:pPr marL="12700">
              <a:lnSpc>
                <a:spcPct val="100000"/>
              </a:lnSpc>
              <a:spcBef>
                <a:spcPts val="5"/>
              </a:spcBef>
            </a:pPr>
            <a:r>
              <a:rPr sz="1800" spc="-140" dirty="0">
                <a:latin typeface="Roboto Lt"/>
                <a:cs typeface="Roboto Lt"/>
              </a:rPr>
              <a:t>S</a:t>
            </a:r>
            <a:r>
              <a:rPr sz="1800" spc="-125" dirty="0">
                <a:latin typeface="Roboto Lt"/>
                <a:cs typeface="Roboto Lt"/>
              </a:rPr>
              <a:t>E</a:t>
            </a:r>
            <a:r>
              <a:rPr sz="1800" spc="-35" dirty="0">
                <a:latin typeface="Roboto Lt"/>
                <a:cs typeface="Roboto Lt"/>
              </a:rPr>
              <a:t> </a:t>
            </a:r>
            <a:r>
              <a:rPr sz="1800" spc="-75" dirty="0">
                <a:latin typeface="Roboto Lt"/>
                <a:cs typeface="Roboto Lt"/>
              </a:rPr>
              <a:t>I</a:t>
            </a:r>
            <a:r>
              <a:rPr sz="1800" spc="-140" dirty="0">
                <a:latin typeface="Roboto Lt"/>
                <a:cs typeface="Roboto Lt"/>
              </a:rPr>
              <a:t>L</a:t>
            </a:r>
            <a:r>
              <a:rPr sz="1800" spc="-35" dirty="0">
                <a:latin typeface="Roboto Lt"/>
                <a:cs typeface="Roboto Lt"/>
              </a:rPr>
              <a:t> </a:t>
            </a:r>
            <a:r>
              <a:rPr sz="1800" spc="-170" dirty="0">
                <a:latin typeface="Roboto Lt"/>
                <a:cs typeface="Roboto Lt"/>
              </a:rPr>
              <a:t>CONSUM</a:t>
            </a:r>
            <a:r>
              <a:rPr sz="1800" spc="-160" dirty="0">
                <a:latin typeface="Roboto Lt"/>
                <a:cs typeface="Roboto Lt"/>
              </a:rPr>
              <a:t>O</a:t>
            </a:r>
            <a:r>
              <a:rPr sz="1800" spc="-40" dirty="0">
                <a:latin typeface="Roboto Lt"/>
                <a:cs typeface="Roboto Lt"/>
              </a:rPr>
              <a:t> </a:t>
            </a:r>
            <a:r>
              <a:rPr sz="1800" spc="-130" dirty="0">
                <a:latin typeface="Roboto Lt"/>
                <a:cs typeface="Roboto Lt"/>
              </a:rPr>
              <a:t>AVVENISS</a:t>
            </a:r>
            <a:r>
              <a:rPr sz="1800" spc="-120" dirty="0">
                <a:latin typeface="Roboto Lt"/>
                <a:cs typeface="Roboto Lt"/>
              </a:rPr>
              <a:t>E</a:t>
            </a:r>
            <a:r>
              <a:rPr sz="1800" spc="-40" dirty="0">
                <a:latin typeface="Roboto Lt"/>
                <a:cs typeface="Roboto Lt"/>
              </a:rPr>
              <a:t> </a:t>
            </a:r>
            <a:r>
              <a:rPr sz="1800" spc="-160" dirty="0">
                <a:latin typeface="Roboto Lt"/>
                <a:cs typeface="Roboto Lt"/>
              </a:rPr>
              <a:t>DOPO</a:t>
            </a:r>
            <a:r>
              <a:rPr sz="1800" spc="-40" dirty="0">
                <a:latin typeface="Roboto Lt"/>
                <a:cs typeface="Roboto Lt"/>
              </a:rPr>
              <a:t> </a:t>
            </a:r>
            <a:r>
              <a:rPr sz="1800" spc="-50" dirty="0">
                <a:latin typeface="Roboto Lt"/>
                <a:cs typeface="Roboto Lt"/>
              </a:rPr>
              <a:t>I</a:t>
            </a:r>
            <a:r>
              <a:rPr sz="1800" spc="-35" dirty="0">
                <a:latin typeface="Roboto Lt"/>
                <a:cs typeface="Roboto Lt"/>
              </a:rPr>
              <a:t> </a:t>
            </a:r>
            <a:r>
              <a:rPr sz="1800" spc="-130" dirty="0">
                <a:latin typeface="Roboto Lt"/>
                <a:cs typeface="Roboto Lt"/>
              </a:rPr>
              <a:t>2</a:t>
            </a:r>
            <a:r>
              <a:rPr sz="1800" spc="-125" dirty="0">
                <a:latin typeface="Roboto Lt"/>
                <a:cs typeface="Roboto Lt"/>
              </a:rPr>
              <a:t>0</a:t>
            </a:r>
            <a:r>
              <a:rPr sz="1800" spc="-40" dirty="0">
                <a:latin typeface="Roboto Lt"/>
                <a:cs typeface="Roboto Lt"/>
              </a:rPr>
              <a:t> </a:t>
            </a:r>
            <a:r>
              <a:rPr sz="1800" spc="-150" dirty="0">
                <a:latin typeface="Roboto Lt"/>
                <a:cs typeface="Roboto Lt"/>
              </a:rPr>
              <a:t>ANN</a:t>
            </a:r>
            <a:r>
              <a:rPr sz="1800" spc="-60" dirty="0">
                <a:latin typeface="Roboto Lt"/>
                <a:cs typeface="Roboto Lt"/>
              </a:rPr>
              <a:t>I</a:t>
            </a:r>
            <a:r>
              <a:rPr sz="1800" spc="-40" dirty="0">
                <a:latin typeface="Roboto Lt"/>
                <a:cs typeface="Roboto Lt"/>
              </a:rPr>
              <a:t> </a:t>
            </a:r>
            <a:r>
              <a:rPr sz="1800" spc="-100" dirty="0">
                <a:latin typeface="Roboto Lt"/>
                <a:cs typeface="Roboto Lt"/>
              </a:rPr>
              <a:t>(megli</a:t>
            </a:r>
            <a:r>
              <a:rPr sz="1800" spc="-114" dirty="0">
                <a:latin typeface="Roboto Lt"/>
                <a:cs typeface="Roboto Lt"/>
              </a:rPr>
              <a:t>o</a:t>
            </a:r>
            <a:r>
              <a:rPr sz="1800" spc="-35" dirty="0">
                <a:latin typeface="Roboto Lt"/>
                <a:cs typeface="Roboto Lt"/>
              </a:rPr>
              <a:t> </a:t>
            </a:r>
            <a:r>
              <a:rPr sz="1800" spc="-130" dirty="0">
                <a:latin typeface="Roboto Lt"/>
                <a:cs typeface="Roboto Lt"/>
              </a:rPr>
              <a:t>dopo</a:t>
            </a:r>
            <a:endParaRPr sz="1800">
              <a:latin typeface="Roboto Lt"/>
              <a:cs typeface="Roboto Lt"/>
            </a:endParaRPr>
          </a:p>
          <a:p>
            <a:pPr marL="12700">
              <a:lnSpc>
                <a:spcPct val="100000"/>
              </a:lnSpc>
              <a:spcBef>
                <a:spcPts val="15"/>
              </a:spcBef>
            </a:pPr>
            <a:r>
              <a:rPr sz="1800" spc="-30" dirty="0">
                <a:latin typeface="Roboto Lt"/>
                <a:cs typeface="Roboto Lt"/>
              </a:rPr>
              <a:t>i</a:t>
            </a:r>
            <a:r>
              <a:rPr sz="1800" spc="-40" dirty="0">
                <a:latin typeface="Roboto Lt"/>
                <a:cs typeface="Roboto Lt"/>
              </a:rPr>
              <a:t> </a:t>
            </a:r>
            <a:r>
              <a:rPr sz="1800" spc="-130" dirty="0">
                <a:latin typeface="Roboto Lt"/>
                <a:cs typeface="Roboto Lt"/>
              </a:rPr>
              <a:t>2</a:t>
            </a:r>
            <a:r>
              <a:rPr sz="1800" spc="-125" dirty="0">
                <a:latin typeface="Roboto Lt"/>
                <a:cs typeface="Roboto Lt"/>
              </a:rPr>
              <a:t>5</a:t>
            </a:r>
            <a:r>
              <a:rPr sz="1800" spc="-40" dirty="0">
                <a:latin typeface="Roboto Lt"/>
                <a:cs typeface="Roboto Lt"/>
              </a:rPr>
              <a:t> </a:t>
            </a:r>
            <a:r>
              <a:rPr sz="1800" spc="-85" dirty="0">
                <a:latin typeface="Roboto Lt"/>
                <a:cs typeface="Roboto Lt"/>
              </a:rPr>
              <a:t>anni):</a:t>
            </a:r>
            <a:endParaRPr sz="1800">
              <a:latin typeface="Roboto Lt"/>
              <a:cs typeface="Roboto Lt"/>
            </a:endParaRPr>
          </a:p>
          <a:p>
            <a:pPr>
              <a:lnSpc>
                <a:spcPct val="100000"/>
              </a:lnSpc>
              <a:spcBef>
                <a:spcPts val="25"/>
              </a:spcBef>
            </a:pPr>
            <a:endParaRPr sz="1800">
              <a:latin typeface="Roboto Lt"/>
              <a:cs typeface="Roboto Lt"/>
            </a:endParaRPr>
          </a:p>
          <a:p>
            <a:pPr marL="469900" indent="-287655">
              <a:lnSpc>
                <a:spcPct val="100000"/>
              </a:lnSpc>
              <a:spcBef>
                <a:spcPts val="5"/>
              </a:spcBef>
              <a:buChar char="-"/>
              <a:tabLst>
                <a:tab pos="469265" algn="l"/>
                <a:tab pos="469900" algn="l"/>
              </a:tabLst>
            </a:pPr>
            <a:r>
              <a:rPr sz="1800" spc="-114" dirty="0">
                <a:solidFill>
                  <a:srgbClr val="E6481B"/>
                </a:solidFill>
                <a:latin typeface="Roboto Lt"/>
                <a:cs typeface="Roboto Lt"/>
              </a:rPr>
              <a:t>Dipendenza:</a:t>
            </a:r>
            <a:r>
              <a:rPr sz="1800" spc="-35" dirty="0">
                <a:solidFill>
                  <a:srgbClr val="E6481B"/>
                </a:solidFill>
                <a:latin typeface="Roboto Lt"/>
                <a:cs typeface="Roboto Lt"/>
              </a:rPr>
              <a:t> </a:t>
            </a:r>
            <a:r>
              <a:rPr sz="1800" spc="-90" dirty="0">
                <a:solidFill>
                  <a:srgbClr val="E6481B"/>
                </a:solidFill>
                <a:latin typeface="Roboto Lt"/>
                <a:cs typeface="Roboto Lt"/>
              </a:rPr>
              <a:t>significativa</a:t>
            </a:r>
            <a:r>
              <a:rPr sz="1800" spc="-35" dirty="0">
                <a:solidFill>
                  <a:srgbClr val="E6481B"/>
                </a:solidFill>
                <a:latin typeface="Roboto Lt"/>
                <a:cs typeface="Roboto Lt"/>
              </a:rPr>
              <a:t> </a:t>
            </a:r>
            <a:r>
              <a:rPr sz="1800" spc="-95" dirty="0">
                <a:solidFill>
                  <a:srgbClr val="E6481B"/>
                </a:solidFill>
                <a:latin typeface="Roboto Lt"/>
                <a:cs typeface="Roboto Lt"/>
              </a:rPr>
              <a:t>riduzione*</a:t>
            </a:r>
            <a:endParaRPr sz="1800">
              <a:latin typeface="Roboto Lt"/>
              <a:cs typeface="Roboto Lt"/>
            </a:endParaRPr>
          </a:p>
          <a:p>
            <a:pPr marL="469900" indent="-287655">
              <a:lnSpc>
                <a:spcPct val="100000"/>
              </a:lnSpc>
              <a:spcBef>
                <a:spcPts val="15"/>
              </a:spcBef>
              <a:buChar char="-"/>
              <a:tabLst>
                <a:tab pos="469265" algn="l"/>
                <a:tab pos="469900" algn="l"/>
              </a:tabLst>
            </a:pPr>
            <a:r>
              <a:rPr sz="1800" spc="-114" dirty="0">
                <a:latin typeface="Roboto Lt"/>
                <a:cs typeface="Roboto Lt"/>
              </a:rPr>
              <a:t>Minor</a:t>
            </a:r>
            <a:r>
              <a:rPr sz="1800" spc="-50" dirty="0">
                <a:latin typeface="Roboto Lt"/>
                <a:cs typeface="Roboto Lt"/>
              </a:rPr>
              <a:t>i</a:t>
            </a:r>
            <a:r>
              <a:rPr sz="1800" spc="-40" dirty="0">
                <a:latin typeface="Roboto Lt"/>
                <a:cs typeface="Roboto Lt"/>
              </a:rPr>
              <a:t> </a:t>
            </a:r>
            <a:r>
              <a:rPr sz="1800" spc="-130" dirty="0">
                <a:latin typeface="Roboto Lt"/>
                <a:cs typeface="Roboto Lt"/>
              </a:rPr>
              <a:t>dann</a:t>
            </a:r>
            <a:r>
              <a:rPr sz="1800" spc="-55" dirty="0">
                <a:latin typeface="Roboto Lt"/>
                <a:cs typeface="Roboto Lt"/>
              </a:rPr>
              <a:t>i</a:t>
            </a:r>
            <a:r>
              <a:rPr sz="1800" spc="-40" dirty="0">
                <a:latin typeface="Roboto Lt"/>
                <a:cs typeface="Roboto Lt"/>
              </a:rPr>
              <a:t> </a:t>
            </a:r>
            <a:r>
              <a:rPr sz="1800" spc="-100" dirty="0">
                <a:latin typeface="Roboto Lt"/>
                <a:cs typeface="Roboto Lt"/>
              </a:rPr>
              <a:t>organici</a:t>
            </a:r>
            <a:endParaRPr sz="1800">
              <a:latin typeface="Roboto Lt"/>
              <a:cs typeface="Roboto Lt"/>
            </a:endParaRPr>
          </a:p>
          <a:p>
            <a:pPr marL="469900" indent="-287655">
              <a:lnSpc>
                <a:spcPct val="100000"/>
              </a:lnSpc>
              <a:spcBef>
                <a:spcPts val="15"/>
              </a:spcBef>
              <a:buChar char="-"/>
              <a:tabLst>
                <a:tab pos="469265" algn="l"/>
                <a:tab pos="469900" algn="l"/>
              </a:tabLst>
            </a:pPr>
            <a:r>
              <a:rPr sz="1800" spc="-130" dirty="0">
                <a:latin typeface="Roboto Lt"/>
                <a:cs typeface="Roboto Lt"/>
              </a:rPr>
              <a:t>Ann</a:t>
            </a:r>
            <a:r>
              <a:rPr sz="1800" spc="-50" dirty="0">
                <a:latin typeface="Roboto Lt"/>
                <a:cs typeface="Roboto Lt"/>
              </a:rPr>
              <a:t>i</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80" dirty="0">
                <a:latin typeface="Roboto Lt"/>
                <a:cs typeface="Roboto Lt"/>
              </a:rPr>
              <a:t>vit</a:t>
            </a:r>
            <a:r>
              <a:rPr sz="1800" spc="-114" dirty="0">
                <a:latin typeface="Roboto Lt"/>
                <a:cs typeface="Roboto Lt"/>
              </a:rPr>
              <a:t>a</a:t>
            </a:r>
            <a:r>
              <a:rPr sz="1800" spc="-40" dirty="0">
                <a:latin typeface="Roboto Lt"/>
                <a:cs typeface="Roboto Lt"/>
              </a:rPr>
              <a:t> </a:t>
            </a:r>
            <a:r>
              <a:rPr sz="1800" spc="-100" dirty="0">
                <a:latin typeface="Roboto Lt"/>
                <a:cs typeface="Roboto Lt"/>
              </a:rPr>
              <a:t>vissut</a:t>
            </a:r>
            <a:r>
              <a:rPr sz="1800" spc="-50" dirty="0">
                <a:latin typeface="Roboto Lt"/>
                <a:cs typeface="Roboto Lt"/>
              </a:rPr>
              <a:t>i</a:t>
            </a:r>
            <a:r>
              <a:rPr sz="1800" spc="-40" dirty="0">
                <a:latin typeface="Roboto Lt"/>
                <a:cs typeface="Roboto Lt"/>
              </a:rPr>
              <a:t> </a:t>
            </a:r>
            <a:r>
              <a:rPr sz="1800" spc="-75" dirty="0">
                <a:latin typeface="Roboto Lt"/>
                <a:cs typeface="Roboto Lt"/>
              </a:rPr>
              <a:t>liber</a:t>
            </a:r>
            <a:r>
              <a:rPr sz="1800" spc="-45" dirty="0">
                <a:latin typeface="Roboto Lt"/>
                <a:cs typeface="Roboto Lt"/>
              </a:rPr>
              <a:t>i</a:t>
            </a:r>
            <a:r>
              <a:rPr sz="1800" spc="-40" dirty="0">
                <a:latin typeface="Roboto Lt"/>
                <a:cs typeface="Roboto Lt"/>
              </a:rPr>
              <a:t> </a:t>
            </a:r>
            <a:r>
              <a:rPr sz="1800" spc="-130" dirty="0">
                <a:latin typeface="Roboto Lt"/>
                <a:cs typeface="Roboto Lt"/>
              </a:rPr>
              <a:t>d</a:t>
            </a:r>
            <a:r>
              <a:rPr sz="1800" spc="-120" dirty="0">
                <a:latin typeface="Roboto Lt"/>
                <a:cs typeface="Roboto Lt"/>
              </a:rPr>
              <a:t>a</a:t>
            </a:r>
            <a:r>
              <a:rPr sz="1800" spc="-40" dirty="0">
                <a:latin typeface="Roboto Lt"/>
                <a:cs typeface="Roboto Lt"/>
              </a:rPr>
              <a:t> </a:t>
            </a:r>
            <a:r>
              <a:rPr sz="1800" spc="-100" dirty="0">
                <a:latin typeface="Roboto Lt"/>
                <a:cs typeface="Roboto Lt"/>
              </a:rPr>
              <a:t>malatti</a:t>
            </a:r>
            <a:r>
              <a:rPr sz="1800" spc="-114" dirty="0">
                <a:latin typeface="Roboto Lt"/>
                <a:cs typeface="Roboto Lt"/>
              </a:rPr>
              <a:t>a</a:t>
            </a:r>
            <a:r>
              <a:rPr sz="1800" spc="-40" dirty="0">
                <a:latin typeface="Roboto Lt"/>
                <a:cs typeface="Roboto Lt"/>
              </a:rPr>
              <a:t> </a:t>
            </a:r>
            <a:r>
              <a:rPr sz="1800" spc="-125" dirty="0">
                <a:latin typeface="Roboto Lt"/>
                <a:cs typeface="Roboto Lt"/>
              </a:rPr>
              <a:t>aumentat</a:t>
            </a:r>
            <a:r>
              <a:rPr sz="1800" spc="-50" dirty="0">
                <a:latin typeface="Roboto Lt"/>
                <a:cs typeface="Roboto Lt"/>
              </a:rPr>
              <a:t>i</a:t>
            </a:r>
            <a:r>
              <a:rPr sz="1800" spc="-40" dirty="0">
                <a:latin typeface="Roboto Lt"/>
                <a:cs typeface="Roboto Lt"/>
              </a:rPr>
              <a:t> </a:t>
            </a:r>
            <a:r>
              <a:rPr sz="1800" spc="-55" dirty="0">
                <a:latin typeface="Roboto Lt"/>
                <a:cs typeface="Roboto Lt"/>
              </a:rPr>
              <a:t>i</a:t>
            </a:r>
            <a:r>
              <a:rPr sz="1800" spc="-120" dirty="0">
                <a:latin typeface="Roboto Lt"/>
                <a:cs typeface="Roboto Lt"/>
              </a:rPr>
              <a:t>n</a:t>
            </a:r>
            <a:r>
              <a:rPr sz="1800" spc="-40" dirty="0">
                <a:latin typeface="Roboto Lt"/>
                <a:cs typeface="Roboto Lt"/>
              </a:rPr>
              <a:t> </a:t>
            </a:r>
            <a:r>
              <a:rPr sz="1800" spc="-160" dirty="0">
                <a:latin typeface="Roboto Lt"/>
                <a:cs typeface="Roboto Lt"/>
              </a:rPr>
              <a:t>mod</a:t>
            </a:r>
            <a:r>
              <a:rPr sz="1800" spc="-130" dirty="0">
                <a:latin typeface="Roboto Lt"/>
                <a:cs typeface="Roboto Lt"/>
              </a:rPr>
              <a:t>o</a:t>
            </a:r>
            <a:r>
              <a:rPr sz="1800" spc="-40" dirty="0">
                <a:latin typeface="Roboto Lt"/>
                <a:cs typeface="Roboto Lt"/>
              </a:rPr>
              <a:t> </a:t>
            </a:r>
            <a:r>
              <a:rPr sz="1800" spc="-90" dirty="0">
                <a:latin typeface="Roboto Lt"/>
                <a:cs typeface="Roboto Lt"/>
              </a:rPr>
              <a:t>significativo</a:t>
            </a:r>
            <a:endParaRPr sz="1800">
              <a:latin typeface="Roboto Lt"/>
              <a:cs typeface="Roboto Lt"/>
            </a:endParaRPr>
          </a:p>
        </p:txBody>
      </p:sp>
      <p:sp>
        <p:nvSpPr>
          <p:cNvPr id="3" name="object 3"/>
          <p:cNvSpPr txBox="1"/>
          <p:nvPr/>
        </p:nvSpPr>
        <p:spPr>
          <a:xfrm>
            <a:off x="5244982" y="4719828"/>
            <a:ext cx="2348230" cy="208279"/>
          </a:xfrm>
          <a:prstGeom prst="rect">
            <a:avLst/>
          </a:prstGeom>
        </p:spPr>
        <p:txBody>
          <a:bodyPr vert="horz" wrap="square" lIns="0" tIns="12700" rIns="0" bIns="0" rtlCol="0">
            <a:spAutoFit/>
          </a:bodyPr>
          <a:lstStyle/>
          <a:p>
            <a:pPr marL="12700">
              <a:lnSpc>
                <a:spcPct val="100000"/>
              </a:lnSpc>
              <a:spcBef>
                <a:spcPts val="100"/>
              </a:spcBef>
            </a:pPr>
            <a:r>
              <a:rPr sz="1200" spc="-75" dirty="0">
                <a:latin typeface="Roboto Lt"/>
                <a:cs typeface="Roboto Lt"/>
              </a:rPr>
              <a:t>P</a:t>
            </a:r>
            <a:r>
              <a:rPr sz="1200" spc="-30" dirty="0">
                <a:latin typeface="Roboto Lt"/>
                <a:cs typeface="Roboto Lt"/>
              </a:rPr>
              <a:t>.</a:t>
            </a:r>
            <a:r>
              <a:rPr sz="1200" spc="-25" dirty="0">
                <a:latin typeface="Roboto Lt"/>
                <a:cs typeface="Roboto Lt"/>
              </a:rPr>
              <a:t> </a:t>
            </a:r>
            <a:r>
              <a:rPr sz="1200" spc="-100" dirty="0">
                <a:latin typeface="Roboto Lt"/>
                <a:cs typeface="Roboto Lt"/>
              </a:rPr>
              <a:t>Sha</a:t>
            </a:r>
            <a:r>
              <a:rPr sz="1200" spc="-125" dirty="0">
                <a:latin typeface="Roboto Lt"/>
                <a:cs typeface="Roboto Lt"/>
              </a:rPr>
              <a:t>w</a:t>
            </a:r>
            <a:r>
              <a:rPr sz="1200" spc="-25" dirty="0">
                <a:latin typeface="Roboto Lt"/>
                <a:cs typeface="Roboto Lt"/>
              </a:rPr>
              <a:t> </a:t>
            </a:r>
            <a:r>
              <a:rPr sz="1200" spc="-75" dirty="0">
                <a:latin typeface="Roboto Lt"/>
                <a:cs typeface="Roboto Lt"/>
              </a:rPr>
              <a:t>e</a:t>
            </a:r>
            <a:r>
              <a:rPr sz="1200" spc="-45" dirty="0">
                <a:latin typeface="Roboto Lt"/>
                <a:cs typeface="Roboto Lt"/>
              </a:rPr>
              <a:t>t</a:t>
            </a:r>
            <a:r>
              <a:rPr sz="1200" spc="-25" dirty="0">
                <a:latin typeface="Roboto Lt"/>
                <a:cs typeface="Roboto Lt"/>
              </a:rPr>
              <a:t> </a:t>
            </a:r>
            <a:r>
              <a:rPr sz="1200" spc="-50" dirty="0">
                <a:latin typeface="Roboto Lt"/>
                <a:cs typeface="Roboto Lt"/>
              </a:rPr>
              <a:t>al</a:t>
            </a:r>
            <a:r>
              <a:rPr sz="1200" spc="-25" dirty="0">
                <a:latin typeface="Roboto Lt"/>
                <a:cs typeface="Roboto Lt"/>
              </a:rPr>
              <a:t>, </a:t>
            </a:r>
            <a:r>
              <a:rPr sz="1200" spc="-90" dirty="0">
                <a:latin typeface="Roboto Lt"/>
                <a:cs typeface="Roboto Lt"/>
              </a:rPr>
              <a:t>2008</a:t>
            </a:r>
            <a:r>
              <a:rPr sz="1200" spc="-35" dirty="0">
                <a:latin typeface="Roboto Lt"/>
                <a:cs typeface="Roboto Lt"/>
              </a:rPr>
              <a:t>;</a:t>
            </a:r>
            <a:r>
              <a:rPr sz="1200" spc="-25" dirty="0">
                <a:latin typeface="Roboto Lt"/>
                <a:cs typeface="Roboto Lt"/>
              </a:rPr>
              <a:t> </a:t>
            </a:r>
            <a:r>
              <a:rPr sz="1200" spc="-80" dirty="0">
                <a:latin typeface="Roboto Lt"/>
                <a:cs typeface="Roboto Lt"/>
              </a:rPr>
              <a:t>L</a:t>
            </a:r>
            <a:r>
              <a:rPr sz="1200" spc="-35" dirty="0">
                <a:latin typeface="Roboto Lt"/>
                <a:cs typeface="Roboto Lt"/>
              </a:rPr>
              <a:t>.</a:t>
            </a:r>
            <a:r>
              <a:rPr sz="1200" spc="-30" dirty="0">
                <a:latin typeface="Roboto Lt"/>
                <a:cs typeface="Roboto Lt"/>
              </a:rPr>
              <a:t> </a:t>
            </a:r>
            <a:r>
              <a:rPr sz="1200" spc="-65" dirty="0">
                <a:latin typeface="Roboto Lt"/>
                <a:cs typeface="Roboto Lt"/>
              </a:rPr>
              <a:t>Gallimberti</a:t>
            </a:r>
            <a:r>
              <a:rPr sz="1200" spc="-30" dirty="0">
                <a:latin typeface="Roboto Lt"/>
                <a:cs typeface="Roboto Lt"/>
              </a:rPr>
              <a:t>,</a:t>
            </a:r>
            <a:r>
              <a:rPr sz="1200" spc="-25" dirty="0">
                <a:latin typeface="Roboto Lt"/>
                <a:cs typeface="Roboto Lt"/>
              </a:rPr>
              <a:t> </a:t>
            </a:r>
            <a:r>
              <a:rPr sz="1200" spc="-90" dirty="0">
                <a:latin typeface="Roboto Lt"/>
                <a:cs typeface="Roboto Lt"/>
              </a:rPr>
              <a:t>2013</a:t>
            </a:r>
            <a:endParaRPr sz="1200">
              <a:latin typeface="Roboto Lt"/>
              <a:cs typeface="Roboto Lt"/>
            </a:endParaRPr>
          </a:p>
        </p:txBody>
      </p:sp>
      <p:sp>
        <p:nvSpPr>
          <p:cNvPr id="4" name="object 4"/>
          <p:cNvSpPr txBox="1"/>
          <p:nvPr/>
        </p:nvSpPr>
        <p:spPr>
          <a:xfrm>
            <a:off x="1003374" y="5453188"/>
            <a:ext cx="6974266" cy="891540"/>
          </a:xfrm>
          <a:prstGeom prst="rect">
            <a:avLst/>
          </a:prstGeom>
        </p:spPr>
        <p:txBody>
          <a:bodyPr vert="horz" wrap="square" lIns="0" tIns="12700" rIns="0" bIns="0" rtlCol="0">
            <a:spAutoFit/>
          </a:bodyPr>
          <a:lstStyle/>
          <a:p>
            <a:pPr marL="12700">
              <a:lnSpc>
                <a:spcPts val="1664"/>
              </a:lnSpc>
              <a:spcBef>
                <a:spcPts val="100"/>
              </a:spcBef>
            </a:pPr>
            <a:r>
              <a:rPr sz="1400" spc="-75" dirty="0">
                <a:latin typeface="Roboto Lt"/>
                <a:cs typeface="Roboto Lt"/>
              </a:rPr>
              <a:t>*Se</a:t>
            </a:r>
            <a:r>
              <a:rPr sz="1400" spc="-25" dirty="0">
                <a:latin typeface="Roboto Lt"/>
                <a:cs typeface="Roboto Lt"/>
              </a:rPr>
              <a:t> </a:t>
            </a:r>
            <a:r>
              <a:rPr sz="1400" spc="-95" dirty="0">
                <a:latin typeface="Roboto Lt"/>
                <a:cs typeface="Roboto Lt"/>
              </a:rPr>
              <a:t>primo</a:t>
            </a:r>
            <a:r>
              <a:rPr sz="1400" spc="-25" dirty="0">
                <a:latin typeface="Roboto Lt"/>
                <a:cs typeface="Roboto Lt"/>
              </a:rPr>
              <a:t> </a:t>
            </a:r>
            <a:r>
              <a:rPr sz="1400" spc="-114" dirty="0">
                <a:latin typeface="Roboto Lt"/>
                <a:cs typeface="Roboto Lt"/>
              </a:rPr>
              <a:t>consumo</a:t>
            </a:r>
            <a:r>
              <a:rPr sz="1400" spc="-25" dirty="0">
                <a:latin typeface="Roboto Lt"/>
                <a:cs typeface="Roboto Lt"/>
              </a:rPr>
              <a:t> </a:t>
            </a:r>
            <a:r>
              <a:rPr sz="1400" spc="-85" dirty="0">
                <a:latin typeface="Roboto Lt"/>
                <a:cs typeface="Roboto Lt"/>
              </a:rPr>
              <a:t>avviene</a:t>
            </a:r>
            <a:r>
              <a:rPr sz="1400" spc="-25" dirty="0">
                <a:latin typeface="Roboto Lt"/>
                <a:cs typeface="Roboto Lt"/>
              </a:rPr>
              <a:t> </a:t>
            </a:r>
            <a:r>
              <a:rPr sz="1400" spc="-80" dirty="0">
                <a:latin typeface="Roboto Lt"/>
                <a:cs typeface="Roboto Lt"/>
              </a:rPr>
              <a:t>sotto</a:t>
            </a:r>
            <a:r>
              <a:rPr sz="1400" spc="-20" dirty="0">
                <a:latin typeface="Roboto Lt"/>
                <a:cs typeface="Roboto Lt"/>
              </a:rPr>
              <a:t> </a:t>
            </a:r>
            <a:r>
              <a:rPr sz="1400" spc="-25" dirty="0">
                <a:latin typeface="Roboto Lt"/>
                <a:cs typeface="Roboto Lt"/>
              </a:rPr>
              <a:t>i </a:t>
            </a:r>
            <a:r>
              <a:rPr sz="1400" spc="-100" dirty="0">
                <a:latin typeface="Roboto Lt"/>
                <a:cs typeface="Roboto Lt"/>
              </a:rPr>
              <a:t>15</a:t>
            </a:r>
            <a:r>
              <a:rPr sz="1400" spc="-25" dirty="0">
                <a:latin typeface="Roboto Lt"/>
                <a:cs typeface="Roboto Lt"/>
              </a:rPr>
              <a:t> </a:t>
            </a:r>
            <a:r>
              <a:rPr sz="1400" spc="-90" dirty="0">
                <a:latin typeface="Roboto Lt"/>
                <a:cs typeface="Roboto Lt"/>
              </a:rPr>
              <a:t>anni</a:t>
            </a:r>
            <a:r>
              <a:rPr sz="1400" spc="-25" dirty="0">
                <a:latin typeface="Roboto Lt"/>
                <a:cs typeface="Roboto Lt"/>
              </a:rPr>
              <a:t> </a:t>
            </a:r>
            <a:r>
              <a:rPr sz="1400" spc="-85" dirty="0">
                <a:latin typeface="Roboto Lt"/>
                <a:cs typeface="Roboto Lt"/>
              </a:rPr>
              <a:t>c’è</a:t>
            </a:r>
            <a:r>
              <a:rPr sz="1400" spc="-25" dirty="0">
                <a:latin typeface="Roboto Lt"/>
                <a:cs typeface="Roboto Lt"/>
              </a:rPr>
              <a:t> </a:t>
            </a:r>
            <a:r>
              <a:rPr sz="1400" spc="-30" dirty="0">
                <a:latin typeface="Roboto Lt"/>
                <a:cs typeface="Roboto Lt"/>
              </a:rPr>
              <a:t>il</a:t>
            </a:r>
            <a:r>
              <a:rPr sz="1400" spc="-20" dirty="0">
                <a:latin typeface="Roboto Lt"/>
                <a:cs typeface="Roboto Lt"/>
              </a:rPr>
              <a:t> </a:t>
            </a:r>
            <a:r>
              <a:rPr sz="1400" spc="-114" dirty="0">
                <a:latin typeface="Roboto Lt"/>
                <a:cs typeface="Roboto Lt"/>
              </a:rPr>
              <a:t>38%</a:t>
            </a:r>
            <a:r>
              <a:rPr sz="1400" spc="-25" dirty="0">
                <a:latin typeface="Roboto Lt"/>
                <a:cs typeface="Roboto Lt"/>
              </a:rPr>
              <a:t> </a:t>
            </a:r>
            <a:r>
              <a:rPr sz="1400" spc="-65" dirty="0">
                <a:latin typeface="Roboto Lt"/>
                <a:cs typeface="Roboto Lt"/>
              </a:rPr>
              <a:t>di</a:t>
            </a:r>
            <a:r>
              <a:rPr sz="1400" spc="-25" dirty="0">
                <a:latin typeface="Roboto Lt"/>
                <a:cs typeface="Roboto Lt"/>
              </a:rPr>
              <a:t> </a:t>
            </a:r>
            <a:r>
              <a:rPr sz="1400" spc="-75" dirty="0">
                <a:latin typeface="Roboto Lt"/>
                <a:cs typeface="Roboto Lt"/>
              </a:rPr>
              <a:t>rischio</a:t>
            </a:r>
            <a:r>
              <a:rPr sz="1400" spc="-25" dirty="0">
                <a:latin typeface="Roboto Lt"/>
                <a:cs typeface="Roboto Lt"/>
              </a:rPr>
              <a:t> </a:t>
            </a:r>
            <a:r>
              <a:rPr sz="1400" spc="-65" dirty="0">
                <a:latin typeface="Roboto Lt"/>
                <a:cs typeface="Roboto Lt"/>
              </a:rPr>
              <a:t>di</a:t>
            </a:r>
            <a:r>
              <a:rPr sz="1400" spc="-20" dirty="0">
                <a:latin typeface="Roboto Lt"/>
                <a:cs typeface="Roboto Lt"/>
              </a:rPr>
              <a:t> </a:t>
            </a:r>
            <a:r>
              <a:rPr sz="1400" spc="-80" dirty="0">
                <a:latin typeface="Roboto Lt"/>
                <a:cs typeface="Roboto Lt"/>
              </a:rPr>
              <a:t>evolvere</a:t>
            </a:r>
            <a:r>
              <a:rPr sz="1400" spc="-25" dirty="0">
                <a:latin typeface="Roboto Lt"/>
                <a:cs typeface="Roboto Lt"/>
              </a:rPr>
              <a:t> </a:t>
            </a:r>
            <a:r>
              <a:rPr sz="1400" spc="-70" dirty="0">
                <a:latin typeface="Roboto Lt"/>
                <a:cs typeface="Roboto Lt"/>
              </a:rPr>
              <a:t>in</a:t>
            </a:r>
            <a:r>
              <a:rPr sz="1400" spc="-25" dirty="0">
                <a:latin typeface="Roboto Lt"/>
                <a:cs typeface="Roboto Lt"/>
              </a:rPr>
              <a:t> </a:t>
            </a:r>
            <a:r>
              <a:rPr sz="1400" spc="-95" dirty="0">
                <a:latin typeface="Roboto Lt"/>
                <a:cs typeface="Roboto Lt"/>
              </a:rPr>
              <a:t>dipendenza</a:t>
            </a:r>
            <a:endParaRPr sz="1400" dirty="0">
              <a:latin typeface="Roboto Lt"/>
              <a:cs typeface="Roboto Lt"/>
            </a:endParaRPr>
          </a:p>
          <a:p>
            <a:pPr marL="12700">
              <a:lnSpc>
                <a:spcPts val="1664"/>
              </a:lnSpc>
            </a:pPr>
            <a:r>
              <a:rPr sz="1400" spc="-65" dirty="0">
                <a:latin typeface="Arial MT"/>
                <a:cs typeface="Arial MT"/>
              </a:rPr>
              <a:t>→</a:t>
            </a:r>
            <a:r>
              <a:rPr sz="1400" spc="-65" dirty="0">
                <a:latin typeface="Roboto Lt"/>
                <a:cs typeface="Roboto Lt"/>
              </a:rPr>
              <a:t>rischio</a:t>
            </a:r>
            <a:r>
              <a:rPr sz="1400" spc="-30" dirty="0">
                <a:latin typeface="Roboto Lt"/>
                <a:cs typeface="Roboto Lt"/>
              </a:rPr>
              <a:t> </a:t>
            </a:r>
            <a:r>
              <a:rPr sz="1400" spc="-80" dirty="0">
                <a:latin typeface="Roboto Lt"/>
                <a:cs typeface="Roboto Lt"/>
              </a:rPr>
              <a:t>cala</a:t>
            </a:r>
            <a:r>
              <a:rPr sz="1400" spc="-30" dirty="0">
                <a:latin typeface="Roboto Lt"/>
                <a:cs typeface="Roboto Lt"/>
              </a:rPr>
              <a:t> </a:t>
            </a:r>
            <a:r>
              <a:rPr sz="1400" spc="-65" dirty="0">
                <a:latin typeface="Roboto Lt"/>
                <a:cs typeface="Roboto Lt"/>
              </a:rPr>
              <a:t>al</a:t>
            </a:r>
            <a:r>
              <a:rPr sz="1400" spc="-25" dirty="0">
                <a:latin typeface="Roboto Lt"/>
                <a:cs typeface="Roboto Lt"/>
              </a:rPr>
              <a:t> </a:t>
            </a:r>
            <a:r>
              <a:rPr sz="1400" spc="-114" dirty="0">
                <a:latin typeface="Roboto Lt"/>
                <a:cs typeface="Roboto Lt"/>
              </a:rPr>
              <a:t>10%</a:t>
            </a:r>
            <a:r>
              <a:rPr sz="1400" spc="-30" dirty="0">
                <a:latin typeface="Roboto Lt"/>
                <a:cs typeface="Roboto Lt"/>
              </a:rPr>
              <a:t> </a:t>
            </a:r>
            <a:r>
              <a:rPr sz="1400" spc="-70" dirty="0">
                <a:latin typeface="Roboto Lt"/>
                <a:cs typeface="Roboto Lt"/>
              </a:rPr>
              <a:t>all’eta’</a:t>
            </a:r>
            <a:r>
              <a:rPr sz="1400" spc="-25" dirty="0">
                <a:latin typeface="Roboto Lt"/>
                <a:cs typeface="Roboto Lt"/>
              </a:rPr>
              <a:t> </a:t>
            </a:r>
            <a:r>
              <a:rPr sz="1400" spc="-65" dirty="0">
                <a:latin typeface="Roboto Lt"/>
                <a:cs typeface="Roboto Lt"/>
              </a:rPr>
              <a:t>di</a:t>
            </a:r>
            <a:r>
              <a:rPr sz="1400" spc="-30" dirty="0">
                <a:latin typeface="Roboto Lt"/>
                <a:cs typeface="Roboto Lt"/>
              </a:rPr>
              <a:t> </a:t>
            </a:r>
            <a:r>
              <a:rPr sz="1400" spc="-100" dirty="0">
                <a:latin typeface="Roboto Lt"/>
                <a:cs typeface="Roboto Lt"/>
              </a:rPr>
              <a:t>21</a:t>
            </a:r>
            <a:r>
              <a:rPr sz="1400" spc="-30" dirty="0">
                <a:latin typeface="Roboto Lt"/>
                <a:cs typeface="Roboto Lt"/>
              </a:rPr>
              <a:t> </a:t>
            </a:r>
            <a:r>
              <a:rPr sz="1400" spc="-90" dirty="0">
                <a:latin typeface="Roboto Lt"/>
                <a:cs typeface="Roboto Lt"/>
              </a:rPr>
              <a:t>anni</a:t>
            </a:r>
            <a:r>
              <a:rPr sz="1400" spc="-25" dirty="0">
                <a:latin typeface="Roboto Lt"/>
                <a:cs typeface="Roboto Lt"/>
              </a:rPr>
              <a:t> </a:t>
            </a:r>
            <a:r>
              <a:rPr sz="1400" spc="-95" dirty="0">
                <a:latin typeface="Roboto Lt"/>
                <a:cs typeface="Roboto Lt"/>
              </a:rPr>
              <a:t>ed</a:t>
            </a:r>
            <a:r>
              <a:rPr sz="1400" spc="-30" dirty="0">
                <a:latin typeface="Roboto Lt"/>
                <a:cs typeface="Roboto Lt"/>
              </a:rPr>
              <a:t> </a:t>
            </a:r>
            <a:r>
              <a:rPr sz="1400" spc="-80" dirty="0">
                <a:latin typeface="Roboto Lt"/>
                <a:cs typeface="Roboto Lt"/>
              </a:rPr>
              <a:t>è</a:t>
            </a:r>
            <a:r>
              <a:rPr sz="1400" spc="-25" dirty="0">
                <a:latin typeface="Roboto Lt"/>
                <a:cs typeface="Roboto Lt"/>
              </a:rPr>
              <a:t> </a:t>
            </a:r>
            <a:r>
              <a:rPr sz="1400" spc="-80" dirty="0">
                <a:latin typeface="Roboto Lt"/>
                <a:cs typeface="Roboto Lt"/>
              </a:rPr>
              <a:t>sotto</a:t>
            </a:r>
            <a:r>
              <a:rPr sz="1400" spc="-30" dirty="0">
                <a:latin typeface="Roboto Lt"/>
                <a:cs typeface="Roboto Lt"/>
              </a:rPr>
              <a:t> il </a:t>
            </a:r>
            <a:r>
              <a:rPr sz="1400" spc="-114" dirty="0">
                <a:latin typeface="Roboto Lt"/>
                <a:cs typeface="Roboto Lt"/>
              </a:rPr>
              <a:t>10%</a:t>
            </a:r>
            <a:r>
              <a:rPr sz="1400" spc="-25" dirty="0">
                <a:latin typeface="Roboto Lt"/>
                <a:cs typeface="Roboto Lt"/>
              </a:rPr>
              <a:t> </a:t>
            </a:r>
            <a:r>
              <a:rPr sz="1400" spc="-100" dirty="0">
                <a:latin typeface="Roboto Lt"/>
                <a:cs typeface="Roboto Lt"/>
              </a:rPr>
              <a:t>dopo</a:t>
            </a:r>
            <a:r>
              <a:rPr sz="1400" spc="-30" dirty="0">
                <a:latin typeface="Roboto Lt"/>
                <a:cs typeface="Roboto Lt"/>
              </a:rPr>
              <a:t> </a:t>
            </a:r>
            <a:r>
              <a:rPr sz="1400" spc="-25" dirty="0">
                <a:latin typeface="Roboto Lt"/>
                <a:cs typeface="Roboto Lt"/>
              </a:rPr>
              <a:t>i </a:t>
            </a:r>
            <a:r>
              <a:rPr sz="1400" spc="-100" dirty="0">
                <a:latin typeface="Roboto Lt"/>
                <a:cs typeface="Roboto Lt"/>
              </a:rPr>
              <a:t>25</a:t>
            </a:r>
            <a:r>
              <a:rPr sz="1400" spc="-30" dirty="0">
                <a:latin typeface="Roboto Lt"/>
                <a:cs typeface="Roboto Lt"/>
              </a:rPr>
              <a:t> </a:t>
            </a:r>
            <a:r>
              <a:rPr sz="1400" spc="-90" dirty="0">
                <a:latin typeface="Roboto Lt"/>
                <a:cs typeface="Roboto Lt"/>
              </a:rPr>
              <a:t>anni</a:t>
            </a:r>
            <a:endParaRPr sz="1400" dirty="0">
              <a:latin typeface="Roboto Lt"/>
              <a:cs typeface="Roboto Lt"/>
            </a:endParaRPr>
          </a:p>
          <a:p>
            <a:pPr>
              <a:lnSpc>
                <a:spcPct val="100000"/>
              </a:lnSpc>
              <a:spcBef>
                <a:spcPts val="5"/>
              </a:spcBef>
            </a:pPr>
            <a:endParaRPr sz="1700" dirty="0">
              <a:latin typeface="Roboto Lt"/>
              <a:cs typeface="Roboto Lt"/>
            </a:endParaRPr>
          </a:p>
          <a:p>
            <a:pPr marL="3980179">
              <a:lnSpc>
                <a:spcPct val="100000"/>
              </a:lnSpc>
            </a:pPr>
            <a:r>
              <a:rPr sz="1200" spc="-60" dirty="0">
                <a:latin typeface="Roboto Lt"/>
                <a:cs typeface="Roboto Lt"/>
              </a:rPr>
              <a:t>Silveri</a:t>
            </a:r>
            <a:r>
              <a:rPr sz="1200" spc="-25" dirty="0">
                <a:latin typeface="Roboto Lt"/>
                <a:cs typeface="Roboto Lt"/>
              </a:rPr>
              <a:t> </a:t>
            </a:r>
            <a:r>
              <a:rPr sz="1200" spc="-100" dirty="0">
                <a:latin typeface="Roboto Lt"/>
                <a:cs typeface="Roboto Lt"/>
              </a:rPr>
              <a:t>MM,</a:t>
            </a:r>
            <a:r>
              <a:rPr sz="1200" spc="-25" dirty="0">
                <a:latin typeface="Roboto Lt"/>
                <a:cs typeface="Roboto Lt"/>
              </a:rPr>
              <a:t> </a:t>
            </a:r>
            <a:r>
              <a:rPr sz="1200" spc="-85" dirty="0">
                <a:latin typeface="Roboto Lt"/>
                <a:cs typeface="Roboto Lt"/>
              </a:rPr>
              <a:t>Pharmacol</a:t>
            </a:r>
            <a:r>
              <a:rPr sz="1200" spc="-20" dirty="0">
                <a:latin typeface="Roboto Lt"/>
                <a:cs typeface="Roboto Lt"/>
              </a:rPr>
              <a:t> </a:t>
            </a:r>
            <a:r>
              <a:rPr sz="1200" spc="-80" dirty="0">
                <a:latin typeface="Roboto Lt"/>
                <a:cs typeface="Roboto Lt"/>
              </a:rPr>
              <a:t>Ther</a:t>
            </a:r>
            <a:r>
              <a:rPr sz="1200" spc="-30" dirty="0">
                <a:latin typeface="Roboto Lt"/>
                <a:cs typeface="Roboto Lt"/>
              </a:rPr>
              <a:t> </a:t>
            </a:r>
            <a:r>
              <a:rPr sz="1200" spc="-80" dirty="0">
                <a:latin typeface="Roboto Lt"/>
                <a:cs typeface="Roboto Lt"/>
              </a:rPr>
              <a:t>2014;</a:t>
            </a:r>
            <a:r>
              <a:rPr sz="1200" spc="-25" dirty="0">
                <a:latin typeface="Roboto Lt"/>
                <a:cs typeface="Roboto Lt"/>
              </a:rPr>
              <a:t> </a:t>
            </a:r>
            <a:r>
              <a:rPr sz="1200" spc="-70" dirty="0">
                <a:latin typeface="Roboto Lt"/>
                <a:cs typeface="Roboto Lt"/>
              </a:rPr>
              <a:t>143:</a:t>
            </a:r>
            <a:r>
              <a:rPr sz="1200" spc="-20" dirty="0">
                <a:latin typeface="Roboto Lt"/>
                <a:cs typeface="Roboto Lt"/>
              </a:rPr>
              <a:t> </a:t>
            </a:r>
            <a:r>
              <a:rPr sz="1200" spc="-105" dirty="0">
                <a:latin typeface="Roboto Lt"/>
                <a:cs typeface="Roboto Lt"/>
              </a:rPr>
              <a:t>197-216</a:t>
            </a:r>
            <a:endParaRPr sz="1200" dirty="0">
              <a:latin typeface="Roboto Lt"/>
              <a:cs typeface="Roboto Lt"/>
            </a:endParaRPr>
          </a:p>
        </p:txBody>
      </p:sp>
      <p:sp>
        <p:nvSpPr>
          <p:cNvPr id="5" name="object 5"/>
          <p:cNvSpPr txBox="1">
            <a:spLocks noGrp="1"/>
          </p:cNvSpPr>
          <p:nvPr>
            <p:ph type="title"/>
          </p:nvPr>
        </p:nvSpPr>
        <p:spPr>
          <a:xfrm>
            <a:off x="750450" y="1142108"/>
            <a:ext cx="7227190" cy="391160"/>
          </a:xfrm>
          <a:prstGeom prst="rect">
            <a:avLst/>
          </a:prstGeom>
        </p:spPr>
        <p:txBody>
          <a:bodyPr vert="horz" wrap="square" lIns="0" tIns="12700" rIns="0" bIns="0" rtlCol="0">
            <a:spAutoFit/>
          </a:bodyPr>
          <a:lstStyle/>
          <a:p>
            <a:pPr marL="12700">
              <a:lnSpc>
                <a:spcPct val="100000"/>
              </a:lnSpc>
              <a:spcBef>
                <a:spcPts val="100"/>
              </a:spcBef>
            </a:pPr>
            <a:r>
              <a:rPr spc="5" dirty="0"/>
              <a:t>IN </a:t>
            </a:r>
            <a:r>
              <a:rPr spc="30" dirty="0"/>
              <a:t>RAPPORTO</a:t>
            </a:r>
            <a:r>
              <a:rPr spc="10" dirty="0"/>
              <a:t> ALLO</a:t>
            </a:r>
            <a:r>
              <a:rPr spc="15" dirty="0"/>
              <a:t> </a:t>
            </a:r>
            <a:r>
              <a:rPr dirty="0"/>
              <a:t>SVILUPPO</a:t>
            </a:r>
            <a:r>
              <a:rPr spc="10" dirty="0"/>
              <a:t> </a:t>
            </a:r>
            <a:r>
              <a:rPr spc="-5" dirty="0"/>
              <a:t>NEUROLOGICO</a:t>
            </a:r>
          </a:p>
        </p:txBody>
      </p:sp>
      <p:pic>
        <p:nvPicPr>
          <p:cNvPr id="6" name="object 6"/>
          <p:cNvPicPr/>
          <p:nvPr/>
        </p:nvPicPr>
        <p:blipFill>
          <a:blip r:embed="rId2" cstate="print"/>
          <a:stretch>
            <a:fillRect/>
          </a:stretch>
        </p:blipFill>
        <p:spPr>
          <a:xfrm>
            <a:off x="0" y="0"/>
            <a:ext cx="9143996" cy="1012323"/>
          </a:xfrm>
          <a:prstGeom prst="rect">
            <a:avLst/>
          </a:prstGeom>
        </p:spPr>
      </p:pic>
      <p:sp>
        <p:nvSpPr>
          <p:cNvPr id="7" name="object 7"/>
          <p:cNvSpPr txBox="1"/>
          <p:nvPr/>
        </p:nvSpPr>
        <p:spPr>
          <a:xfrm>
            <a:off x="132325" y="65913"/>
            <a:ext cx="4439673"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19174" y="781032"/>
            <a:ext cx="2990826"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E6481B"/>
                </a:solidFill>
                <a:latin typeface="Roboto Cn"/>
                <a:cs typeface="Roboto Cn"/>
              </a:rPr>
              <a:t>BINGE</a:t>
            </a:r>
            <a:r>
              <a:rPr sz="2400" b="1" spc="-40" dirty="0">
                <a:solidFill>
                  <a:srgbClr val="E6481B"/>
                </a:solidFill>
                <a:latin typeface="Roboto Cn"/>
                <a:cs typeface="Roboto Cn"/>
              </a:rPr>
              <a:t> </a:t>
            </a:r>
            <a:r>
              <a:rPr sz="2400" b="1" dirty="0">
                <a:solidFill>
                  <a:srgbClr val="E6481B"/>
                </a:solidFill>
                <a:latin typeface="Roboto Cn"/>
                <a:cs typeface="Roboto Cn"/>
              </a:rPr>
              <a:t>DRINKING:</a:t>
            </a:r>
            <a:endParaRPr sz="2400" dirty="0">
              <a:latin typeface="Roboto Cn"/>
              <a:cs typeface="Roboto Cn"/>
            </a:endParaRPr>
          </a:p>
        </p:txBody>
      </p:sp>
      <p:sp>
        <p:nvSpPr>
          <p:cNvPr id="3" name="object 3"/>
          <p:cNvSpPr txBox="1"/>
          <p:nvPr/>
        </p:nvSpPr>
        <p:spPr>
          <a:xfrm>
            <a:off x="1328325" y="1480955"/>
            <a:ext cx="6433820" cy="603250"/>
          </a:xfrm>
          <a:prstGeom prst="rect">
            <a:avLst/>
          </a:prstGeom>
        </p:spPr>
        <p:txBody>
          <a:bodyPr vert="horz" wrap="square" lIns="0" tIns="12700" rIns="0" bIns="0" rtlCol="0">
            <a:spAutoFit/>
          </a:bodyPr>
          <a:lstStyle/>
          <a:p>
            <a:pPr marL="12700" marR="5080">
              <a:lnSpc>
                <a:spcPct val="105300"/>
              </a:lnSpc>
              <a:spcBef>
                <a:spcPts val="100"/>
              </a:spcBef>
            </a:pPr>
            <a:r>
              <a:rPr sz="1800" b="1" dirty="0">
                <a:solidFill>
                  <a:srgbClr val="E6481B"/>
                </a:solidFill>
                <a:latin typeface="Roboto Cn"/>
                <a:cs typeface="Roboto Cn"/>
              </a:rPr>
              <a:t>BERE IN </a:t>
            </a:r>
            <a:r>
              <a:rPr sz="1800" b="1" spc="10" dirty="0">
                <a:solidFill>
                  <a:srgbClr val="E6481B"/>
                </a:solidFill>
                <a:latin typeface="Roboto Cn"/>
                <a:cs typeface="Roboto Cn"/>
              </a:rPr>
              <a:t>MENO </a:t>
            </a:r>
            <a:r>
              <a:rPr sz="1800" b="1" spc="-5" dirty="0">
                <a:solidFill>
                  <a:srgbClr val="E6481B"/>
                </a:solidFill>
                <a:latin typeface="Roboto Cn"/>
                <a:cs typeface="Roboto Cn"/>
              </a:rPr>
              <a:t>DI </a:t>
            </a:r>
            <a:r>
              <a:rPr sz="1800" b="1" spc="-25" dirty="0">
                <a:solidFill>
                  <a:srgbClr val="E6481B"/>
                </a:solidFill>
                <a:latin typeface="Roboto Cn"/>
                <a:cs typeface="Roboto Cn"/>
              </a:rPr>
              <a:t>DUE </a:t>
            </a:r>
            <a:r>
              <a:rPr sz="1800" b="1" dirty="0">
                <a:solidFill>
                  <a:srgbClr val="E6481B"/>
                </a:solidFill>
                <a:latin typeface="Roboto Cn"/>
                <a:cs typeface="Roboto Cn"/>
              </a:rPr>
              <a:t>ORE UNA </a:t>
            </a:r>
            <a:r>
              <a:rPr sz="1800" b="1" spc="25" dirty="0">
                <a:solidFill>
                  <a:srgbClr val="E6481B"/>
                </a:solidFill>
                <a:latin typeface="Roboto Cn"/>
                <a:cs typeface="Roboto Cn"/>
              </a:rPr>
              <a:t>QUANTITÀ</a:t>
            </a:r>
            <a:r>
              <a:rPr sz="1800" b="1" spc="30" dirty="0">
                <a:solidFill>
                  <a:srgbClr val="E6481B"/>
                </a:solidFill>
                <a:latin typeface="Roboto Cn"/>
                <a:cs typeface="Roboto Cn"/>
              </a:rPr>
              <a:t> </a:t>
            </a:r>
            <a:r>
              <a:rPr sz="1800" b="1" spc="-5" dirty="0">
                <a:solidFill>
                  <a:srgbClr val="E6481B"/>
                </a:solidFill>
                <a:latin typeface="Roboto Cn"/>
                <a:cs typeface="Roboto Cn"/>
              </a:rPr>
              <a:t>DI </a:t>
            </a:r>
            <a:r>
              <a:rPr sz="1800" b="1" spc="10" dirty="0">
                <a:solidFill>
                  <a:srgbClr val="E6481B"/>
                </a:solidFill>
                <a:latin typeface="Roboto Cn"/>
                <a:cs typeface="Roboto Cn"/>
              </a:rPr>
              <a:t>ALCOLICI </a:t>
            </a:r>
            <a:r>
              <a:rPr sz="1800" b="1" dirty="0">
                <a:solidFill>
                  <a:srgbClr val="E6481B"/>
                </a:solidFill>
                <a:latin typeface="Roboto Cn"/>
                <a:cs typeface="Roboto Cn"/>
              </a:rPr>
              <a:t>SUFFICIENTE </a:t>
            </a:r>
            <a:r>
              <a:rPr sz="1800" b="1" spc="-385" dirty="0">
                <a:solidFill>
                  <a:srgbClr val="E6481B"/>
                </a:solidFill>
                <a:latin typeface="Roboto Cn"/>
                <a:cs typeface="Roboto Cn"/>
              </a:rPr>
              <a:t> </a:t>
            </a:r>
            <a:r>
              <a:rPr sz="1800" b="1" spc="70" dirty="0">
                <a:solidFill>
                  <a:srgbClr val="E6481B"/>
                </a:solidFill>
                <a:latin typeface="Roboto Cn"/>
                <a:cs typeface="Roboto Cn"/>
              </a:rPr>
              <a:t>A</a:t>
            </a:r>
            <a:r>
              <a:rPr sz="1800" b="1" spc="10" dirty="0">
                <a:solidFill>
                  <a:srgbClr val="E6481B"/>
                </a:solidFill>
                <a:latin typeface="Roboto Cn"/>
                <a:cs typeface="Roboto Cn"/>
              </a:rPr>
              <a:t> </a:t>
            </a:r>
            <a:r>
              <a:rPr sz="1800" b="1" spc="15" dirty="0">
                <a:solidFill>
                  <a:srgbClr val="E6481B"/>
                </a:solidFill>
                <a:latin typeface="Roboto Cn"/>
                <a:cs typeface="Roboto Cn"/>
              </a:rPr>
              <a:t>FAR</a:t>
            </a:r>
            <a:r>
              <a:rPr sz="1800" b="1" spc="10" dirty="0">
                <a:solidFill>
                  <a:srgbClr val="E6481B"/>
                </a:solidFill>
                <a:latin typeface="Roboto Cn"/>
                <a:cs typeface="Roboto Cn"/>
              </a:rPr>
              <a:t> </a:t>
            </a:r>
            <a:r>
              <a:rPr sz="1800" b="1" spc="15" dirty="0">
                <a:solidFill>
                  <a:srgbClr val="E6481B"/>
                </a:solidFill>
                <a:latin typeface="Roboto Cn"/>
                <a:cs typeface="Roboto Cn"/>
              </a:rPr>
              <a:t>ANDARE </a:t>
            </a:r>
            <a:r>
              <a:rPr sz="1800" b="1" dirty="0">
                <a:solidFill>
                  <a:srgbClr val="E6481B"/>
                </a:solidFill>
                <a:latin typeface="Roboto Cn"/>
                <a:cs typeface="Roboto Cn"/>
              </a:rPr>
              <a:t>IN</a:t>
            </a:r>
            <a:r>
              <a:rPr sz="1800" b="1" spc="30" dirty="0">
                <a:solidFill>
                  <a:srgbClr val="E6481B"/>
                </a:solidFill>
                <a:latin typeface="Roboto Cn"/>
                <a:cs typeface="Roboto Cn"/>
              </a:rPr>
              <a:t> </a:t>
            </a:r>
            <a:r>
              <a:rPr sz="1800" b="1" spc="35" dirty="0">
                <a:latin typeface="Roboto Cn"/>
                <a:cs typeface="Roboto Cn"/>
              </a:rPr>
              <a:t>TILT</a:t>
            </a:r>
            <a:r>
              <a:rPr sz="1800" b="1" spc="20" dirty="0">
                <a:latin typeface="Roboto Cn"/>
                <a:cs typeface="Roboto Cn"/>
              </a:rPr>
              <a:t> </a:t>
            </a:r>
            <a:r>
              <a:rPr sz="1800" b="1" spc="-5" dirty="0">
                <a:solidFill>
                  <a:srgbClr val="E6481B"/>
                </a:solidFill>
                <a:latin typeface="Roboto Cn"/>
                <a:cs typeface="Roboto Cn"/>
              </a:rPr>
              <a:t>IL</a:t>
            </a:r>
            <a:r>
              <a:rPr sz="1800" b="1" spc="10" dirty="0">
                <a:solidFill>
                  <a:srgbClr val="E6481B"/>
                </a:solidFill>
                <a:latin typeface="Roboto Cn"/>
                <a:cs typeface="Roboto Cn"/>
              </a:rPr>
              <a:t> </a:t>
            </a:r>
            <a:r>
              <a:rPr sz="1800" b="1" dirty="0">
                <a:solidFill>
                  <a:srgbClr val="E6481B"/>
                </a:solidFill>
                <a:latin typeface="Roboto Cn"/>
                <a:cs typeface="Roboto Cn"/>
              </a:rPr>
              <a:t>CERVELLO</a:t>
            </a:r>
            <a:endParaRPr sz="1800">
              <a:latin typeface="Roboto Cn"/>
              <a:cs typeface="Roboto Cn"/>
            </a:endParaRPr>
          </a:p>
        </p:txBody>
      </p:sp>
      <p:sp>
        <p:nvSpPr>
          <p:cNvPr id="4" name="object 4"/>
          <p:cNvSpPr txBox="1"/>
          <p:nvPr/>
        </p:nvSpPr>
        <p:spPr>
          <a:xfrm>
            <a:off x="6405800" y="6247093"/>
            <a:ext cx="2204800" cy="197490"/>
          </a:xfrm>
          <a:prstGeom prst="rect">
            <a:avLst/>
          </a:prstGeom>
        </p:spPr>
        <p:txBody>
          <a:bodyPr vert="horz" wrap="square" lIns="0" tIns="12700" rIns="0" bIns="0" rtlCol="0">
            <a:spAutoFit/>
          </a:bodyPr>
          <a:lstStyle/>
          <a:p>
            <a:pPr marL="12700">
              <a:lnSpc>
                <a:spcPct val="100000"/>
              </a:lnSpc>
              <a:spcBef>
                <a:spcPts val="100"/>
              </a:spcBef>
            </a:pPr>
            <a:r>
              <a:rPr sz="1200" spc="-70" dirty="0">
                <a:latin typeface="Roboto Lt"/>
                <a:cs typeface="Roboto Lt"/>
              </a:rPr>
              <a:t>Testin</a:t>
            </a:r>
            <a:r>
              <a:rPr sz="1200" spc="-80" dirty="0">
                <a:latin typeface="Roboto Lt"/>
                <a:cs typeface="Roboto Lt"/>
              </a:rPr>
              <a:t>o</a:t>
            </a:r>
            <a:r>
              <a:rPr sz="1200" spc="-30" dirty="0">
                <a:latin typeface="Roboto Lt"/>
                <a:cs typeface="Roboto Lt"/>
              </a:rPr>
              <a:t> </a:t>
            </a:r>
            <a:r>
              <a:rPr sz="1200" spc="-90" dirty="0">
                <a:latin typeface="Roboto Lt"/>
                <a:cs typeface="Roboto Lt"/>
              </a:rPr>
              <a:t>G</a:t>
            </a:r>
            <a:r>
              <a:rPr sz="1200" spc="-30" dirty="0">
                <a:latin typeface="Roboto Lt"/>
                <a:cs typeface="Roboto Lt"/>
              </a:rPr>
              <a:t>.</a:t>
            </a:r>
            <a:r>
              <a:rPr sz="1200" spc="-25" dirty="0">
                <a:latin typeface="Roboto Lt"/>
                <a:cs typeface="Roboto Lt"/>
              </a:rPr>
              <a:t> </a:t>
            </a:r>
            <a:r>
              <a:rPr sz="1200" spc="-95" dirty="0">
                <a:latin typeface="Roboto Lt"/>
                <a:cs typeface="Roboto Lt"/>
              </a:rPr>
              <a:t>Sumbera</a:t>
            </a:r>
            <a:r>
              <a:rPr sz="1200" spc="-80" dirty="0">
                <a:latin typeface="Roboto Lt"/>
                <a:cs typeface="Roboto Lt"/>
              </a:rPr>
              <a:t>z</a:t>
            </a:r>
            <a:r>
              <a:rPr sz="1200" spc="-25" dirty="0">
                <a:latin typeface="Roboto Lt"/>
                <a:cs typeface="Roboto Lt"/>
              </a:rPr>
              <a:t> </a:t>
            </a:r>
            <a:r>
              <a:rPr sz="1200" spc="-65" dirty="0">
                <a:latin typeface="Roboto Lt"/>
                <a:cs typeface="Roboto Lt"/>
              </a:rPr>
              <a:t>A</a:t>
            </a:r>
            <a:r>
              <a:rPr sz="1200" spc="-25" dirty="0">
                <a:latin typeface="Roboto Lt"/>
                <a:cs typeface="Roboto Lt"/>
              </a:rPr>
              <a:t>. </a:t>
            </a:r>
            <a:r>
              <a:rPr sz="1200" spc="-90" dirty="0">
                <a:latin typeface="Roboto Lt"/>
                <a:cs typeface="Roboto Lt"/>
              </a:rPr>
              <a:t>2006</a:t>
            </a:r>
            <a:endParaRPr sz="1200" dirty="0">
              <a:latin typeface="Roboto Lt"/>
              <a:cs typeface="Roboto Lt"/>
            </a:endParaRPr>
          </a:p>
        </p:txBody>
      </p:sp>
      <p:pic>
        <p:nvPicPr>
          <p:cNvPr id="5" name="object 5"/>
          <p:cNvPicPr/>
          <p:nvPr/>
        </p:nvPicPr>
        <p:blipFill>
          <a:blip r:embed="rId2" cstate="print"/>
          <a:stretch>
            <a:fillRect/>
          </a:stretch>
        </p:blipFill>
        <p:spPr>
          <a:xfrm>
            <a:off x="1349525" y="2237925"/>
            <a:ext cx="5625117" cy="3762373"/>
          </a:xfrm>
          <a:prstGeom prst="rect">
            <a:avLst/>
          </a:prstGeom>
        </p:spPr>
      </p:pic>
      <p:pic>
        <p:nvPicPr>
          <p:cNvPr id="6" name="object 6"/>
          <p:cNvPicPr/>
          <p:nvPr/>
        </p:nvPicPr>
        <p:blipFill>
          <a:blip r:embed="rId3" cstate="print"/>
          <a:stretch>
            <a:fillRect/>
          </a:stretch>
        </p:blipFill>
        <p:spPr>
          <a:xfrm>
            <a:off x="0" y="0"/>
            <a:ext cx="9143996" cy="1012323"/>
          </a:xfrm>
          <a:prstGeom prst="rect">
            <a:avLst/>
          </a:prstGeom>
        </p:spPr>
      </p:pic>
      <p:sp>
        <p:nvSpPr>
          <p:cNvPr id="7" name="object 7"/>
          <p:cNvSpPr txBox="1"/>
          <p:nvPr/>
        </p:nvSpPr>
        <p:spPr>
          <a:xfrm>
            <a:off x="132325" y="65913"/>
            <a:ext cx="4412910"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87576" y="1481853"/>
            <a:ext cx="2390700" cy="4553099"/>
          </a:xfrm>
          <a:prstGeom prst="rect">
            <a:avLst/>
          </a:prstGeom>
        </p:spPr>
      </p:pic>
      <p:pic>
        <p:nvPicPr>
          <p:cNvPr id="3" name="object 3"/>
          <p:cNvPicPr/>
          <p:nvPr/>
        </p:nvPicPr>
        <p:blipFill>
          <a:blip r:embed="rId3" cstate="print"/>
          <a:stretch>
            <a:fillRect/>
          </a:stretch>
        </p:blipFill>
        <p:spPr>
          <a:xfrm>
            <a:off x="5743915" y="2201933"/>
            <a:ext cx="2195999" cy="3610799"/>
          </a:xfrm>
          <a:prstGeom prst="rect">
            <a:avLst/>
          </a:prstGeom>
        </p:spPr>
      </p:pic>
      <p:grpSp>
        <p:nvGrpSpPr>
          <p:cNvPr id="4" name="object 4"/>
          <p:cNvGrpSpPr/>
          <p:nvPr/>
        </p:nvGrpSpPr>
        <p:grpSpPr>
          <a:xfrm>
            <a:off x="3676374" y="3883914"/>
            <a:ext cx="1630045" cy="206375"/>
            <a:chOff x="3676374" y="3883914"/>
            <a:chExt cx="1630045" cy="206375"/>
          </a:xfrm>
        </p:grpSpPr>
        <p:sp>
          <p:nvSpPr>
            <p:cNvPr id="5" name="object 5"/>
            <p:cNvSpPr/>
            <p:nvPr/>
          </p:nvSpPr>
          <p:spPr>
            <a:xfrm>
              <a:off x="3676374" y="3987075"/>
              <a:ext cx="1473200" cy="0"/>
            </a:xfrm>
            <a:custGeom>
              <a:avLst/>
              <a:gdLst/>
              <a:ahLst/>
              <a:cxnLst/>
              <a:rect l="l" t="t" r="r" b="b"/>
              <a:pathLst>
                <a:path w="1473200">
                  <a:moveTo>
                    <a:pt x="0" y="0"/>
                  </a:moveTo>
                  <a:lnTo>
                    <a:pt x="1472879" y="0"/>
                  </a:lnTo>
                </a:path>
              </a:pathLst>
            </a:custGeom>
            <a:ln w="63499">
              <a:solidFill>
                <a:srgbClr val="FF0000"/>
              </a:solidFill>
            </a:ln>
          </p:spPr>
          <p:txBody>
            <a:bodyPr wrap="square" lIns="0" tIns="0" rIns="0" bIns="0" rtlCol="0"/>
            <a:lstStyle/>
            <a:p>
              <a:endParaRPr/>
            </a:p>
          </p:txBody>
        </p:sp>
        <p:sp>
          <p:nvSpPr>
            <p:cNvPr id="6" name="object 6"/>
            <p:cNvSpPr/>
            <p:nvPr/>
          </p:nvSpPr>
          <p:spPr>
            <a:xfrm>
              <a:off x="5077844" y="3915664"/>
              <a:ext cx="196215" cy="142875"/>
            </a:xfrm>
            <a:custGeom>
              <a:avLst/>
              <a:gdLst/>
              <a:ahLst/>
              <a:cxnLst/>
              <a:rect l="l" t="t" r="r" b="b"/>
              <a:pathLst>
                <a:path w="196214" h="142875">
                  <a:moveTo>
                    <a:pt x="0" y="142821"/>
                  </a:moveTo>
                  <a:lnTo>
                    <a:pt x="71410" y="71410"/>
                  </a:lnTo>
                  <a:lnTo>
                    <a:pt x="0" y="0"/>
                  </a:lnTo>
                  <a:lnTo>
                    <a:pt x="196199" y="71410"/>
                  </a:lnTo>
                  <a:lnTo>
                    <a:pt x="0" y="142821"/>
                  </a:lnTo>
                  <a:close/>
                </a:path>
              </a:pathLst>
            </a:custGeom>
            <a:solidFill>
              <a:srgbClr val="FF0000"/>
            </a:solidFill>
          </p:spPr>
          <p:txBody>
            <a:bodyPr wrap="square" lIns="0" tIns="0" rIns="0" bIns="0" rtlCol="0"/>
            <a:lstStyle/>
            <a:p>
              <a:endParaRPr/>
            </a:p>
          </p:txBody>
        </p:sp>
        <p:sp>
          <p:nvSpPr>
            <p:cNvPr id="7" name="object 7"/>
            <p:cNvSpPr/>
            <p:nvPr/>
          </p:nvSpPr>
          <p:spPr>
            <a:xfrm>
              <a:off x="5077844" y="3915664"/>
              <a:ext cx="196215" cy="142875"/>
            </a:xfrm>
            <a:custGeom>
              <a:avLst/>
              <a:gdLst/>
              <a:ahLst/>
              <a:cxnLst/>
              <a:rect l="l" t="t" r="r" b="b"/>
              <a:pathLst>
                <a:path w="196214" h="142875">
                  <a:moveTo>
                    <a:pt x="71410" y="71410"/>
                  </a:moveTo>
                  <a:lnTo>
                    <a:pt x="0" y="142821"/>
                  </a:lnTo>
                  <a:lnTo>
                    <a:pt x="196199" y="71410"/>
                  </a:lnTo>
                  <a:lnTo>
                    <a:pt x="0" y="0"/>
                  </a:lnTo>
                  <a:lnTo>
                    <a:pt x="71410" y="71410"/>
                  </a:lnTo>
                  <a:close/>
                </a:path>
              </a:pathLst>
            </a:custGeom>
            <a:ln w="63499">
              <a:solidFill>
                <a:srgbClr val="FF0000"/>
              </a:solidFill>
            </a:ln>
          </p:spPr>
          <p:txBody>
            <a:bodyPr wrap="square" lIns="0" tIns="0" rIns="0" bIns="0" rtlCol="0"/>
            <a:lstStyle/>
            <a:p>
              <a:endParaRPr/>
            </a:p>
          </p:txBody>
        </p:sp>
      </p:grpSp>
      <p:sp>
        <p:nvSpPr>
          <p:cNvPr id="8" name="object 8"/>
          <p:cNvSpPr txBox="1">
            <a:spLocks noGrp="1"/>
          </p:cNvSpPr>
          <p:nvPr>
            <p:ph type="title"/>
          </p:nvPr>
        </p:nvSpPr>
        <p:spPr>
          <a:xfrm>
            <a:off x="489281" y="838200"/>
            <a:ext cx="7359319" cy="382156"/>
          </a:xfrm>
          <a:prstGeom prst="rect">
            <a:avLst/>
          </a:prstGeom>
        </p:spPr>
        <p:txBody>
          <a:bodyPr vert="horz" wrap="square" lIns="0" tIns="12700" rIns="0" bIns="0" rtlCol="0">
            <a:spAutoFit/>
          </a:bodyPr>
          <a:lstStyle/>
          <a:p>
            <a:pPr marL="12700">
              <a:lnSpc>
                <a:spcPct val="100000"/>
              </a:lnSpc>
              <a:spcBef>
                <a:spcPts val="100"/>
              </a:spcBef>
            </a:pPr>
            <a:r>
              <a:rPr spc="30" dirty="0"/>
              <a:t>TESTICOLI</a:t>
            </a:r>
            <a:r>
              <a:rPr spc="15" dirty="0"/>
              <a:t> </a:t>
            </a:r>
            <a:r>
              <a:rPr spc="-130" dirty="0"/>
              <a:t>–</a:t>
            </a:r>
            <a:r>
              <a:rPr spc="15" dirty="0"/>
              <a:t> ALCOL</a:t>
            </a:r>
            <a:r>
              <a:rPr spc="20" dirty="0"/>
              <a:t> (birra, </a:t>
            </a:r>
            <a:r>
              <a:rPr dirty="0"/>
              <a:t>vino,</a:t>
            </a:r>
            <a:r>
              <a:rPr spc="20" dirty="0"/>
              <a:t> </a:t>
            </a:r>
            <a:r>
              <a:rPr spc="15" dirty="0"/>
              <a:t>superalcolici)</a:t>
            </a:r>
          </a:p>
        </p:txBody>
      </p:sp>
      <p:pic>
        <p:nvPicPr>
          <p:cNvPr id="9" name="object 9"/>
          <p:cNvPicPr/>
          <p:nvPr/>
        </p:nvPicPr>
        <p:blipFill>
          <a:blip r:embed="rId4" cstate="print"/>
          <a:stretch>
            <a:fillRect/>
          </a:stretch>
        </p:blipFill>
        <p:spPr>
          <a:xfrm>
            <a:off x="0" y="0"/>
            <a:ext cx="9143996" cy="1012323"/>
          </a:xfrm>
          <a:prstGeom prst="rect">
            <a:avLst/>
          </a:prstGeom>
        </p:spPr>
      </p:pic>
      <p:sp>
        <p:nvSpPr>
          <p:cNvPr id="10" name="object 10"/>
          <p:cNvSpPr txBox="1"/>
          <p:nvPr/>
        </p:nvSpPr>
        <p:spPr>
          <a:xfrm>
            <a:off x="132325" y="65913"/>
            <a:ext cx="4280649"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46178" y="806244"/>
            <a:ext cx="5073622" cy="391160"/>
          </a:xfrm>
          <a:prstGeom prst="rect">
            <a:avLst/>
          </a:prstGeom>
        </p:spPr>
        <p:txBody>
          <a:bodyPr vert="horz" wrap="square" lIns="0" tIns="12700" rIns="0" bIns="0" rtlCol="0">
            <a:spAutoFit/>
          </a:bodyPr>
          <a:lstStyle/>
          <a:p>
            <a:pPr marL="12700">
              <a:lnSpc>
                <a:spcPct val="100000"/>
              </a:lnSpc>
              <a:spcBef>
                <a:spcPts val="100"/>
              </a:spcBef>
            </a:pPr>
            <a:r>
              <a:rPr dirty="0"/>
              <a:t>SVILUPPO</a:t>
            </a:r>
            <a:r>
              <a:rPr spc="-5" dirty="0"/>
              <a:t> </a:t>
            </a:r>
            <a:r>
              <a:rPr spc="10" dirty="0"/>
              <a:t>EMBRIONE</a:t>
            </a:r>
            <a:r>
              <a:rPr spc="-5" dirty="0"/>
              <a:t> </a:t>
            </a:r>
            <a:r>
              <a:rPr spc="-45" dirty="0"/>
              <a:t>-</a:t>
            </a:r>
            <a:r>
              <a:rPr spc="-5" dirty="0"/>
              <a:t> </a:t>
            </a:r>
            <a:r>
              <a:rPr spc="20" dirty="0"/>
              <a:t>FETO</a:t>
            </a:r>
          </a:p>
        </p:txBody>
      </p:sp>
      <p:graphicFrame>
        <p:nvGraphicFramePr>
          <p:cNvPr id="3" name="object 3"/>
          <p:cNvGraphicFramePr>
            <a:graphicFrameLocks noGrp="1"/>
          </p:cNvGraphicFramePr>
          <p:nvPr>
            <p:extLst>
              <p:ext uri="{D42A27DB-BD31-4B8C-83A1-F6EECF244321}">
                <p14:modId xmlns:p14="http://schemas.microsoft.com/office/powerpoint/2010/main" xmlns="" val="3560658375"/>
              </p:ext>
            </p:extLst>
          </p:nvPr>
        </p:nvGraphicFramePr>
        <p:xfrm>
          <a:off x="1857185" y="1534762"/>
          <a:ext cx="5458014" cy="4234245"/>
        </p:xfrm>
        <a:graphic>
          <a:graphicData uri="http://schemas.openxmlformats.org/drawingml/2006/table">
            <a:tbl>
              <a:tblPr firstRow="1" bandRow="1">
                <a:tableStyleId>{2D5ABB26-0587-4C30-8999-92F81FD0307C}</a:tableStyleId>
              </a:tblPr>
              <a:tblGrid>
                <a:gridCol w="2729007"/>
                <a:gridCol w="2729007"/>
              </a:tblGrid>
              <a:tr h="846849">
                <a:tc>
                  <a:txBody>
                    <a:bodyPr/>
                    <a:lstStyle/>
                    <a:p>
                      <a:pPr>
                        <a:lnSpc>
                          <a:spcPct val="100000"/>
                        </a:lnSpc>
                        <a:spcBef>
                          <a:spcPts val="45"/>
                        </a:spcBef>
                      </a:pPr>
                      <a:endParaRPr sz="1850" dirty="0">
                        <a:latin typeface="Times New Roman"/>
                        <a:cs typeface="Times New Roman"/>
                      </a:endParaRPr>
                    </a:p>
                    <a:p>
                      <a:pPr algn="ctr">
                        <a:lnSpc>
                          <a:spcPct val="100000"/>
                        </a:lnSpc>
                      </a:pPr>
                      <a:r>
                        <a:rPr sz="1800" spc="-5" dirty="0">
                          <a:latin typeface="Roboto Lt"/>
                          <a:cs typeface="Roboto Lt"/>
                        </a:rPr>
                        <a:t>1</a:t>
                      </a:r>
                      <a:r>
                        <a:rPr sz="1800" dirty="0">
                          <a:latin typeface="Roboto Lt"/>
                          <a:cs typeface="Roboto Lt"/>
                        </a:rPr>
                        <a:t>-</a:t>
                      </a:r>
                      <a:r>
                        <a:rPr sz="1800" spc="-40" dirty="0">
                          <a:latin typeface="Roboto Lt"/>
                          <a:cs typeface="Roboto Lt"/>
                        </a:rPr>
                        <a:t> </a:t>
                      </a:r>
                      <a:r>
                        <a:rPr sz="1800" dirty="0">
                          <a:latin typeface="Roboto Lt"/>
                          <a:cs typeface="Roboto Lt"/>
                        </a:rPr>
                        <a:t>4</a:t>
                      </a:r>
                      <a:r>
                        <a:rPr sz="1800" spc="-40" dirty="0">
                          <a:latin typeface="Roboto Lt"/>
                          <a:cs typeface="Roboto Lt"/>
                        </a:rPr>
                        <a:t> </a:t>
                      </a:r>
                      <a:r>
                        <a:rPr sz="1800" spc="-5" dirty="0">
                          <a:latin typeface="Roboto Lt"/>
                          <a:cs typeface="Roboto Lt"/>
                        </a:rPr>
                        <a:t>settimane</a:t>
                      </a:r>
                      <a:endParaRPr sz="1800" dirty="0">
                        <a:latin typeface="Roboto Lt"/>
                        <a:cs typeface="Roboto Lt"/>
                      </a:endParaRPr>
                    </a:p>
                  </a:txBody>
                  <a:tcPr marL="0" marR="0" marT="57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45"/>
                        </a:spcBef>
                      </a:pPr>
                      <a:endParaRPr sz="1850" dirty="0">
                        <a:latin typeface="Times New Roman"/>
                        <a:cs typeface="Times New Roman"/>
                      </a:endParaRPr>
                    </a:p>
                    <a:p>
                      <a:pPr marL="635635" algn="l">
                        <a:lnSpc>
                          <a:spcPct val="100000"/>
                        </a:lnSpc>
                      </a:pPr>
                      <a:r>
                        <a:rPr sz="1800" spc="-5" dirty="0">
                          <a:latin typeface="Roboto Lt"/>
                          <a:cs typeface="Roboto Lt"/>
                        </a:rPr>
                        <a:t>0.1</a:t>
                      </a:r>
                      <a:r>
                        <a:rPr sz="1800" dirty="0">
                          <a:latin typeface="Roboto Lt"/>
                          <a:cs typeface="Roboto Lt"/>
                        </a:rPr>
                        <a:t>2</a:t>
                      </a:r>
                      <a:r>
                        <a:rPr sz="1800" spc="-40" dirty="0">
                          <a:latin typeface="Roboto Lt"/>
                          <a:cs typeface="Roboto Lt"/>
                        </a:rPr>
                        <a:t> </a:t>
                      </a:r>
                      <a:r>
                        <a:rPr sz="1800" spc="-5" dirty="0">
                          <a:latin typeface="Roboto Lt"/>
                          <a:cs typeface="Roboto Lt"/>
                        </a:rPr>
                        <a:t>millimetri</a:t>
                      </a:r>
                      <a:endParaRPr sz="1800" dirty="0">
                        <a:latin typeface="Roboto Lt"/>
                        <a:cs typeface="Roboto Lt"/>
                      </a:endParaRPr>
                    </a:p>
                  </a:txBody>
                  <a:tcPr marL="0" marR="0" marT="57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846849">
                <a:tc>
                  <a:txBody>
                    <a:bodyPr/>
                    <a:lstStyle/>
                    <a:p>
                      <a:pPr>
                        <a:lnSpc>
                          <a:spcPct val="100000"/>
                        </a:lnSpc>
                        <a:spcBef>
                          <a:spcPts val="45"/>
                        </a:spcBef>
                      </a:pPr>
                      <a:endParaRPr sz="1850">
                        <a:latin typeface="Times New Roman"/>
                        <a:cs typeface="Times New Roman"/>
                      </a:endParaRPr>
                    </a:p>
                    <a:p>
                      <a:pPr algn="ctr">
                        <a:lnSpc>
                          <a:spcPct val="100000"/>
                        </a:lnSpc>
                      </a:pPr>
                      <a:r>
                        <a:rPr sz="1800" spc="-5" dirty="0">
                          <a:latin typeface="Roboto Lt"/>
                          <a:cs typeface="Roboto Lt"/>
                        </a:rPr>
                        <a:t>5-</a:t>
                      </a:r>
                      <a:r>
                        <a:rPr sz="1800" dirty="0">
                          <a:latin typeface="Roboto Lt"/>
                          <a:cs typeface="Roboto Lt"/>
                        </a:rPr>
                        <a:t>8</a:t>
                      </a:r>
                      <a:r>
                        <a:rPr sz="1800" spc="-40" dirty="0">
                          <a:latin typeface="Roboto Lt"/>
                          <a:cs typeface="Roboto Lt"/>
                        </a:rPr>
                        <a:t> </a:t>
                      </a:r>
                      <a:r>
                        <a:rPr sz="1800" spc="-5" dirty="0">
                          <a:latin typeface="Roboto Lt"/>
                          <a:cs typeface="Roboto Lt"/>
                        </a:rPr>
                        <a:t>settimane</a:t>
                      </a:r>
                      <a:endParaRPr sz="1800">
                        <a:latin typeface="Roboto Lt"/>
                        <a:cs typeface="Roboto Lt"/>
                      </a:endParaRPr>
                    </a:p>
                  </a:txBody>
                  <a:tcPr marL="0" marR="0" marT="57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45"/>
                        </a:spcBef>
                      </a:pPr>
                      <a:endParaRPr sz="1850">
                        <a:latin typeface="Times New Roman"/>
                        <a:cs typeface="Times New Roman"/>
                      </a:endParaRPr>
                    </a:p>
                    <a:p>
                      <a:pPr marL="85725">
                        <a:lnSpc>
                          <a:spcPct val="100000"/>
                        </a:lnSpc>
                      </a:pPr>
                      <a:r>
                        <a:rPr sz="1800" spc="-5" dirty="0">
                          <a:latin typeface="Roboto Lt"/>
                          <a:cs typeface="Roboto Lt"/>
                        </a:rPr>
                        <a:t>circ</a:t>
                      </a:r>
                      <a:r>
                        <a:rPr sz="1800" dirty="0">
                          <a:latin typeface="Roboto Lt"/>
                          <a:cs typeface="Roboto Lt"/>
                        </a:rPr>
                        <a:t>a</a:t>
                      </a:r>
                      <a:r>
                        <a:rPr sz="1800" spc="-40" dirty="0">
                          <a:latin typeface="Roboto Lt"/>
                          <a:cs typeface="Roboto Lt"/>
                        </a:rPr>
                        <a:t> </a:t>
                      </a:r>
                      <a:r>
                        <a:rPr sz="1800" dirty="0">
                          <a:latin typeface="Roboto Lt"/>
                          <a:cs typeface="Roboto Lt"/>
                        </a:rPr>
                        <a:t>2</a:t>
                      </a:r>
                      <a:r>
                        <a:rPr sz="1800" spc="-40" dirty="0">
                          <a:latin typeface="Roboto Lt"/>
                          <a:cs typeface="Roboto Lt"/>
                        </a:rPr>
                        <a:t> </a:t>
                      </a:r>
                      <a:r>
                        <a:rPr sz="1800" spc="-5" dirty="0">
                          <a:latin typeface="Roboto Lt"/>
                          <a:cs typeface="Roboto Lt"/>
                        </a:rPr>
                        <a:t>c</a:t>
                      </a:r>
                      <a:r>
                        <a:rPr sz="1800" dirty="0">
                          <a:latin typeface="Roboto Lt"/>
                          <a:cs typeface="Roboto Lt"/>
                        </a:rPr>
                        <a:t>m</a:t>
                      </a:r>
                      <a:r>
                        <a:rPr sz="1800" spc="-40" dirty="0">
                          <a:latin typeface="Roboto Lt"/>
                          <a:cs typeface="Roboto Lt"/>
                        </a:rPr>
                        <a:t> </a:t>
                      </a:r>
                      <a:r>
                        <a:rPr sz="1800" dirty="0">
                          <a:latin typeface="Roboto Lt"/>
                          <a:cs typeface="Roboto Lt"/>
                        </a:rPr>
                        <a:t>-</a:t>
                      </a:r>
                      <a:r>
                        <a:rPr sz="1800" spc="-40" dirty="0">
                          <a:latin typeface="Roboto Lt"/>
                          <a:cs typeface="Roboto Lt"/>
                        </a:rPr>
                        <a:t> </a:t>
                      </a:r>
                      <a:r>
                        <a:rPr sz="1800" spc="-5" dirty="0">
                          <a:latin typeface="Roboto Lt"/>
                          <a:cs typeface="Roboto Lt"/>
                        </a:rPr>
                        <a:t>1</a:t>
                      </a:r>
                      <a:r>
                        <a:rPr sz="1800" dirty="0">
                          <a:latin typeface="Roboto Lt"/>
                          <a:cs typeface="Roboto Lt"/>
                        </a:rPr>
                        <a:t>0</a:t>
                      </a:r>
                      <a:r>
                        <a:rPr sz="1800" spc="-40" dirty="0">
                          <a:latin typeface="Roboto Lt"/>
                          <a:cs typeface="Roboto Lt"/>
                        </a:rPr>
                        <a:t> </a:t>
                      </a:r>
                      <a:r>
                        <a:rPr sz="1800" spc="-5" dirty="0">
                          <a:latin typeface="Roboto Lt"/>
                          <a:cs typeface="Roboto Lt"/>
                        </a:rPr>
                        <a:t>grammi</a:t>
                      </a:r>
                      <a:endParaRPr sz="1800">
                        <a:latin typeface="Roboto Lt"/>
                        <a:cs typeface="Roboto Lt"/>
                      </a:endParaRPr>
                    </a:p>
                  </a:txBody>
                  <a:tcPr marL="0" marR="0" marT="57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846849">
                <a:tc>
                  <a:txBody>
                    <a:bodyPr/>
                    <a:lstStyle/>
                    <a:p>
                      <a:pPr>
                        <a:lnSpc>
                          <a:spcPct val="100000"/>
                        </a:lnSpc>
                        <a:spcBef>
                          <a:spcPts val="45"/>
                        </a:spcBef>
                      </a:pPr>
                      <a:endParaRPr sz="1850">
                        <a:latin typeface="Times New Roman"/>
                        <a:cs typeface="Times New Roman"/>
                      </a:endParaRPr>
                    </a:p>
                    <a:p>
                      <a:pPr algn="ctr">
                        <a:lnSpc>
                          <a:spcPct val="100000"/>
                        </a:lnSpc>
                      </a:pPr>
                      <a:r>
                        <a:rPr sz="1800" spc="-5" dirty="0">
                          <a:latin typeface="Roboto Lt"/>
                          <a:cs typeface="Roboto Lt"/>
                        </a:rPr>
                        <a:t>9-1</a:t>
                      </a:r>
                      <a:r>
                        <a:rPr sz="1800" dirty="0">
                          <a:latin typeface="Roboto Lt"/>
                          <a:cs typeface="Roboto Lt"/>
                        </a:rPr>
                        <a:t>2</a:t>
                      </a:r>
                      <a:r>
                        <a:rPr sz="1800" spc="-40" dirty="0">
                          <a:latin typeface="Roboto Lt"/>
                          <a:cs typeface="Roboto Lt"/>
                        </a:rPr>
                        <a:t> </a:t>
                      </a:r>
                      <a:r>
                        <a:rPr sz="1800" spc="-5" dirty="0">
                          <a:latin typeface="Roboto Lt"/>
                          <a:cs typeface="Roboto Lt"/>
                        </a:rPr>
                        <a:t>settimane</a:t>
                      </a:r>
                      <a:endParaRPr sz="1800">
                        <a:latin typeface="Roboto Lt"/>
                        <a:cs typeface="Roboto Lt"/>
                      </a:endParaRPr>
                    </a:p>
                  </a:txBody>
                  <a:tcPr marL="0" marR="0" marT="57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45"/>
                        </a:spcBef>
                      </a:pPr>
                      <a:endParaRPr sz="1850">
                        <a:latin typeface="Times New Roman"/>
                        <a:cs typeface="Times New Roman"/>
                      </a:endParaRPr>
                    </a:p>
                    <a:p>
                      <a:pPr marL="85725">
                        <a:lnSpc>
                          <a:spcPct val="100000"/>
                        </a:lnSpc>
                      </a:pPr>
                      <a:r>
                        <a:rPr sz="1800" spc="-5" dirty="0">
                          <a:latin typeface="Roboto Lt"/>
                          <a:cs typeface="Roboto Lt"/>
                        </a:rPr>
                        <a:t>circ</a:t>
                      </a:r>
                      <a:r>
                        <a:rPr sz="1800" dirty="0">
                          <a:latin typeface="Roboto Lt"/>
                          <a:cs typeface="Roboto Lt"/>
                        </a:rPr>
                        <a:t>a</a:t>
                      </a:r>
                      <a:r>
                        <a:rPr sz="1800" spc="-40" dirty="0">
                          <a:latin typeface="Roboto Lt"/>
                          <a:cs typeface="Roboto Lt"/>
                        </a:rPr>
                        <a:t> </a:t>
                      </a:r>
                      <a:r>
                        <a:rPr sz="1800" dirty="0">
                          <a:latin typeface="Roboto Lt"/>
                          <a:cs typeface="Roboto Lt"/>
                        </a:rPr>
                        <a:t>7</a:t>
                      </a:r>
                      <a:r>
                        <a:rPr sz="1800" spc="-40" dirty="0">
                          <a:latin typeface="Roboto Lt"/>
                          <a:cs typeface="Roboto Lt"/>
                        </a:rPr>
                        <a:t> </a:t>
                      </a:r>
                      <a:r>
                        <a:rPr sz="1800" spc="-5" dirty="0">
                          <a:latin typeface="Roboto Lt"/>
                          <a:cs typeface="Roboto Lt"/>
                        </a:rPr>
                        <a:t>c</a:t>
                      </a:r>
                      <a:r>
                        <a:rPr sz="1800" dirty="0">
                          <a:latin typeface="Roboto Lt"/>
                          <a:cs typeface="Roboto Lt"/>
                        </a:rPr>
                        <a:t>m</a:t>
                      </a:r>
                      <a:r>
                        <a:rPr sz="1800" spc="-40" dirty="0">
                          <a:latin typeface="Roboto Lt"/>
                          <a:cs typeface="Roboto Lt"/>
                        </a:rPr>
                        <a:t> </a:t>
                      </a:r>
                      <a:r>
                        <a:rPr sz="1800" dirty="0">
                          <a:latin typeface="Roboto Lt"/>
                          <a:cs typeface="Roboto Lt"/>
                        </a:rPr>
                        <a:t>-</a:t>
                      </a:r>
                      <a:r>
                        <a:rPr sz="1800" spc="-40" dirty="0">
                          <a:latin typeface="Roboto Lt"/>
                          <a:cs typeface="Roboto Lt"/>
                        </a:rPr>
                        <a:t> </a:t>
                      </a:r>
                      <a:r>
                        <a:rPr sz="1800" spc="-5" dirty="0">
                          <a:latin typeface="Roboto Lt"/>
                          <a:cs typeface="Roboto Lt"/>
                        </a:rPr>
                        <a:t>25</a:t>
                      </a:r>
                      <a:r>
                        <a:rPr sz="1800" dirty="0">
                          <a:latin typeface="Roboto Lt"/>
                          <a:cs typeface="Roboto Lt"/>
                        </a:rPr>
                        <a:t>0</a:t>
                      </a:r>
                      <a:r>
                        <a:rPr sz="1800" spc="-40" dirty="0">
                          <a:latin typeface="Roboto Lt"/>
                          <a:cs typeface="Roboto Lt"/>
                        </a:rPr>
                        <a:t> </a:t>
                      </a:r>
                      <a:r>
                        <a:rPr sz="1800" spc="-5" dirty="0">
                          <a:latin typeface="Roboto Lt"/>
                          <a:cs typeface="Roboto Lt"/>
                        </a:rPr>
                        <a:t>grammi</a:t>
                      </a:r>
                      <a:endParaRPr sz="1800">
                        <a:latin typeface="Roboto Lt"/>
                        <a:cs typeface="Roboto Lt"/>
                      </a:endParaRPr>
                    </a:p>
                  </a:txBody>
                  <a:tcPr marL="0" marR="0" marT="57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846849">
                <a:tc>
                  <a:txBody>
                    <a:bodyPr/>
                    <a:lstStyle/>
                    <a:p>
                      <a:pPr>
                        <a:lnSpc>
                          <a:spcPct val="100000"/>
                        </a:lnSpc>
                        <a:spcBef>
                          <a:spcPts val="45"/>
                        </a:spcBef>
                      </a:pPr>
                      <a:endParaRPr sz="1850">
                        <a:latin typeface="Times New Roman"/>
                        <a:cs typeface="Times New Roman"/>
                      </a:endParaRPr>
                    </a:p>
                    <a:p>
                      <a:pPr algn="ctr">
                        <a:lnSpc>
                          <a:spcPct val="100000"/>
                        </a:lnSpc>
                      </a:pPr>
                      <a:r>
                        <a:rPr sz="1800" spc="-5" dirty="0">
                          <a:latin typeface="Roboto Lt"/>
                          <a:cs typeface="Roboto Lt"/>
                        </a:rPr>
                        <a:t>13-1</a:t>
                      </a:r>
                      <a:r>
                        <a:rPr sz="1800" dirty="0">
                          <a:latin typeface="Roboto Lt"/>
                          <a:cs typeface="Roboto Lt"/>
                        </a:rPr>
                        <a:t>6</a:t>
                      </a:r>
                      <a:r>
                        <a:rPr sz="1800" spc="-40" dirty="0">
                          <a:latin typeface="Roboto Lt"/>
                          <a:cs typeface="Roboto Lt"/>
                        </a:rPr>
                        <a:t> </a:t>
                      </a:r>
                      <a:r>
                        <a:rPr sz="1800" spc="-5" dirty="0">
                          <a:latin typeface="Roboto Lt"/>
                          <a:cs typeface="Roboto Lt"/>
                        </a:rPr>
                        <a:t>settimane</a:t>
                      </a:r>
                      <a:endParaRPr sz="1800">
                        <a:latin typeface="Roboto Lt"/>
                        <a:cs typeface="Roboto Lt"/>
                      </a:endParaRPr>
                    </a:p>
                  </a:txBody>
                  <a:tcPr marL="0" marR="0" marT="57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45"/>
                        </a:spcBef>
                      </a:pPr>
                      <a:endParaRPr sz="1850">
                        <a:latin typeface="Times New Roman"/>
                        <a:cs typeface="Times New Roman"/>
                      </a:endParaRPr>
                    </a:p>
                    <a:p>
                      <a:pPr marL="85725">
                        <a:lnSpc>
                          <a:spcPct val="100000"/>
                        </a:lnSpc>
                      </a:pPr>
                      <a:r>
                        <a:rPr sz="1800" spc="-5" dirty="0">
                          <a:latin typeface="Roboto Lt"/>
                          <a:cs typeface="Roboto Lt"/>
                        </a:rPr>
                        <a:t>circ</a:t>
                      </a:r>
                      <a:r>
                        <a:rPr sz="1800" dirty="0">
                          <a:latin typeface="Roboto Lt"/>
                          <a:cs typeface="Roboto Lt"/>
                        </a:rPr>
                        <a:t>a</a:t>
                      </a:r>
                      <a:r>
                        <a:rPr sz="1800" spc="-40" dirty="0">
                          <a:latin typeface="Roboto Lt"/>
                          <a:cs typeface="Roboto Lt"/>
                        </a:rPr>
                        <a:t> </a:t>
                      </a:r>
                      <a:r>
                        <a:rPr sz="1800" spc="-5" dirty="0">
                          <a:latin typeface="Roboto Lt"/>
                          <a:cs typeface="Roboto Lt"/>
                        </a:rPr>
                        <a:t>1</a:t>
                      </a:r>
                      <a:r>
                        <a:rPr sz="1800" dirty="0">
                          <a:latin typeface="Roboto Lt"/>
                          <a:cs typeface="Roboto Lt"/>
                        </a:rPr>
                        <a:t>6</a:t>
                      </a:r>
                      <a:r>
                        <a:rPr sz="1800" spc="-40" dirty="0">
                          <a:latin typeface="Roboto Lt"/>
                          <a:cs typeface="Roboto Lt"/>
                        </a:rPr>
                        <a:t> </a:t>
                      </a:r>
                      <a:r>
                        <a:rPr sz="1800" spc="-5" dirty="0">
                          <a:latin typeface="Roboto Lt"/>
                          <a:cs typeface="Roboto Lt"/>
                        </a:rPr>
                        <a:t>c</a:t>
                      </a:r>
                      <a:r>
                        <a:rPr sz="1800" dirty="0">
                          <a:latin typeface="Roboto Lt"/>
                          <a:cs typeface="Roboto Lt"/>
                        </a:rPr>
                        <a:t>m</a:t>
                      </a:r>
                      <a:r>
                        <a:rPr sz="1800" spc="-40" dirty="0">
                          <a:latin typeface="Roboto Lt"/>
                          <a:cs typeface="Roboto Lt"/>
                        </a:rPr>
                        <a:t> </a:t>
                      </a:r>
                      <a:r>
                        <a:rPr sz="1800" dirty="0">
                          <a:latin typeface="Roboto Lt"/>
                          <a:cs typeface="Roboto Lt"/>
                        </a:rPr>
                        <a:t>-</a:t>
                      </a:r>
                      <a:r>
                        <a:rPr sz="1800" spc="-40" dirty="0">
                          <a:latin typeface="Roboto Lt"/>
                          <a:cs typeface="Roboto Lt"/>
                        </a:rPr>
                        <a:t> </a:t>
                      </a:r>
                      <a:r>
                        <a:rPr sz="1800" spc="-5" dirty="0">
                          <a:latin typeface="Roboto Lt"/>
                          <a:cs typeface="Roboto Lt"/>
                        </a:rPr>
                        <a:t>30</a:t>
                      </a:r>
                      <a:r>
                        <a:rPr sz="1800" dirty="0">
                          <a:latin typeface="Roboto Lt"/>
                          <a:cs typeface="Roboto Lt"/>
                        </a:rPr>
                        <a:t>0</a:t>
                      </a:r>
                      <a:r>
                        <a:rPr sz="1800" spc="-40" dirty="0">
                          <a:latin typeface="Roboto Lt"/>
                          <a:cs typeface="Roboto Lt"/>
                        </a:rPr>
                        <a:t> </a:t>
                      </a:r>
                      <a:r>
                        <a:rPr sz="1800" spc="-5" dirty="0">
                          <a:latin typeface="Roboto Lt"/>
                          <a:cs typeface="Roboto Lt"/>
                        </a:rPr>
                        <a:t>grammi</a:t>
                      </a:r>
                      <a:endParaRPr sz="1800">
                        <a:latin typeface="Roboto Lt"/>
                        <a:cs typeface="Roboto Lt"/>
                      </a:endParaRPr>
                    </a:p>
                  </a:txBody>
                  <a:tcPr marL="0" marR="0" marT="57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846849">
                <a:tc>
                  <a:txBody>
                    <a:bodyPr/>
                    <a:lstStyle/>
                    <a:p>
                      <a:pPr>
                        <a:lnSpc>
                          <a:spcPct val="100000"/>
                        </a:lnSpc>
                        <a:spcBef>
                          <a:spcPts val="45"/>
                        </a:spcBef>
                      </a:pPr>
                      <a:endParaRPr sz="1850">
                        <a:latin typeface="Times New Roman"/>
                        <a:cs typeface="Times New Roman"/>
                      </a:endParaRPr>
                    </a:p>
                    <a:p>
                      <a:pPr algn="ctr">
                        <a:lnSpc>
                          <a:spcPct val="100000"/>
                        </a:lnSpc>
                      </a:pPr>
                      <a:r>
                        <a:rPr sz="1800" spc="-5" dirty="0">
                          <a:latin typeface="Roboto Lt"/>
                          <a:cs typeface="Roboto Lt"/>
                        </a:rPr>
                        <a:t>17-2</a:t>
                      </a:r>
                      <a:r>
                        <a:rPr sz="1800" dirty="0">
                          <a:latin typeface="Roboto Lt"/>
                          <a:cs typeface="Roboto Lt"/>
                        </a:rPr>
                        <a:t>0</a:t>
                      </a:r>
                      <a:r>
                        <a:rPr sz="1800" spc="-40" dirty="0">
                          <a:latin typeface="Roboto Lt"/>
                          <a:cs typeface="Roboto Lt"/>
                        </a:rPr>
                        <a:t> </a:t>
                      </a:r>
                      <a:r>
                        <a:rPr sz="1800" spc="-5" dirty="0">
                          <a:latin typeface="Roboto Lt"/>
                          <a:cs typeface="Roboto Lt"/>
                        </a:rPr>
                        <a:t>settimane</a:t>
                      </a:r>
                      <a:endParaRPr sz="1800">
                        <a:latin typeface="Roboto Lt"/>
                        <a:cs typeface="Roboto Lt"/>
                      </a:endParaRPr>
                    </a:p>
                  </a:txBody>
                  <a:tcPr marL="0" marR="0" marT="57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a:lnSpc>
                          <a:spcPct val="100000"/>
                        </a:lnSpc>
                        <a:spcBef>
                          <a:spcPts val="45"/>
                        </a:spcBef>
                      </a:pPr>
                      <a:endParaRPr sz="1850" dirty="0">
                        <a:latin typeface="Times New Roman"/>
                        <a:cs typeface="Times New Roman"/>
                      </a:endParaRPr>
                    </a:p>
                    <a:p>
                      <a:pPr marL="85725">
                        <a:lnSpc>
                          <a:spcPct val="100000"/>
                        </a:lnSpc>
                      </a:pPr>
                      <a:r>
                        <a:rPr sz="1800" spc="-5" dirty="0">
                          <a:latin typeface="Roboto Lt"/>
                          <a:cs typeface="Roboto Lt"/>
                        </a:rPr>
                        <a:t>circ</a:t>
                      </a:r>
                      <a:r>
                        <a:rPr sz="1800" dirty="0">
                          <a:latin typeface="Roboto Lt"/>
                          <a:cs typeface="Roboto Lt"/>
                        </a:rPr>
                        <a:t>a</a:t>
                      </a:r>
                      <a:r>
                        <a:rPr sz="1800" spc="-40" dirty="0">
                          <a:latin typeface="Roboto Lt"/>
                          <a:cs typeface="Roboto Lt"/>
                        </a:rPr>
                        <a:t> </a:t>
                      </a:r>
                      <a:r>
                        <a:rPr sz="1800" spc="-5" dirty="0">
                          <a:latin typeface="Roboto Lt"/>
                          <a:cs typeface="Roboto Lt"/>
                        </a:rPr>
                        <a:t>2</a:t>
                      </a:r>
                      <a:r>
                        <a:rPr sz="1800" dirty="0">
                          <a:latin typeface="Roboto Lt"/>
                          <a:cs typeface="Roboto Lt"/>
                        </a:rPr>
                        <a:t>5</a:t>
                      </a:r>
                      <a:r>
                        <a:rPr sz="1800" spc="-40" dirty="0">
                          <a:latin typeface="Roboto Lt"/>
                          <a:cs typeface="Roboto Lt"/>
                        </a:rPr>
                        <a:t> </a:t>
                      </a:r>
                      <a:r>
                        <a:rPr sz="1800" spc="-5" dirty="0">
                          <a:latin typeface="Roboto Lt"/>
                          <a:cs typeface="Roboto Lt"/>
                        </a:rPr>
                        <a:t>c</a:t>
                      </a:r>
                      <a:r>
                        <a:rPr sz="1800" dirty="0">
                          <a:latin typeface="Roboto Lt"/>
                          <a:cs typeface="Roboto Lt"/>
                        </a:rPr>
                        <a:t>m</a:t>
                      </a:r>
                      <a:r>
                        <a:rPr sz="1800" spc="-40" dirty="0">
                          <a:latin typeface="Roboto Lt"/>
                          <a:cs typeface="Roboto Lt"/>
                        </a:rPr>
                        <a:t> </a:t>
                      </a:r>
                      <a:r>
                        <a:rPr sz="1800" dirty="0">
                          <a:latin typeface="Roboto Lt"/>
                          <a:cs typeface="Roboto Lt"/>
                        </a:rPr>
                        <a:t>-</a:t>
                      </a:r>
                      <a:r>
                        <a:rPr sz="1800" spc="-40" dirty="0">
                          <a:latin typeface="Roboto Lt"/>
                          <a:cs typeface="Roboto Lt"/>
                        </a:rPr>
                        <a:t> </a:t>
                      </a:r>
                      <a:r>
                        <a:rPr sz="1800" spc="-5" dirty="0">
                          <a:latin typeface="Roboto Lt"/>
                          <a:cs typeface="Roboto Lt"/>
                        </a:rPr>
                        <a:t>40</a:t>
                      </a:r>
                      <a:r>
                        <a:rPr sz="1800" dirty="0">
                          <a:latin typeface="Roboto Lt"/>
                          <a:cs typeface="Roboto Lt"/>
                        </a:rPr>
                        <a:t>0</a:t>
                      </a:r>
                      <a:r>
                        <a:rPr sz="1800" spc="-40" dirty="0">
                          <a:latin typeface="Roboto Lt"/>
                          <a:cs typeface="Roboto Lt"/>
                        </a:rPr>
                        <a:t> </a:t>
                      </a:r>
                      <a:r>
                        <a:rPr sz="1800" spc="-5" dirty="0">
                          <a:latin typeface="Roboto Lt"/>
                          <a:cs typeface="Roboto Lt"/>
                        </a:rPr>
                        <a:t>grammi</a:t>
                      </a:r>
                      <a:endParaRPr sz="1800" dirty="0">
                        <a:latin typeface="Roboto Lt"/>
                        <a:cs typeface="Roboto Lt"/>
                      </a:endParaRPr>
                    </a:p>
                  </a:txBody>
                  <a:tcPr marL="0" marR="0" marT="571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bl>
          </a:graphicData>
        </a:graphic>
      </p:graphicFrame>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439673"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711950"/>
            <a:chOff x="0" y="0"/>
            <a:chExt cx="9144000" cy="6711950"/>
          </a:xfrm>
        </p:grpSpPr>
        <p:pic>
          <p:nvPicPr>
            <p:cNvPr id="3" name="object 3"/>
            <p:cNvPicPr/>
            <p:nvPr/>
          </p:nvPicPr>
          <p:blipFill>
            <a:blip r:embed="rId2" cstate="print"/>
            <a:stretch>
              <a:fillRect/>
            </a:stretch>
          </p:blipFill>
          <p:spPr>
            <a:xfrm>
              <a:off x="2631225" y="890900"/>
              <a:ext cx="3956399" cy="5820599"/>
            </a:xfrm>
            <a:prstGeom prst="rect">
              <a:avLst/>
            </a:prstGeom>
          </p:spPr>
        </p:pic>
        <p:pic>
          <p:nvPicPr>
            <p:cNvPr id="4" name="object 4"/>
            <p:cNvPicPr/>
            <p:nvPr/>
          </p:nvPicPr>
          <p:blipFill>
            <a:blip r:embed="rId3" cstate="print"/>
            <a:stretch>
              <a:fillRect/>
            </a:stretch>
          </p:blipFill>
          <p:spPr>
            <a:xfrm>
              <a:off x="0" y="0"/>
              <a:ext cx="9143996" cy="1012323"/>
            </a:xfrm>
            <a:prstGeom prst="rect">
              <a:avLst/>
            </a:prstGeom>
          </p:spPr>
        </p:pic>
      </p:grpSp>
      <p:sp>
        <p:nvSpPr>
          <p:cNvPr id="5" name="object 5"/>
          <p:cNvSpPr txBox="1"/>
          <p:nvPr/>
        </p:nvSpPr>
        <p:spPr>
          <a:xfrm>
            <a:off x="132325" y="65913"/>
            <a:ext cx="42110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8074" y="838430"/>
            <a:ext cx="3251525" cy="391160"/>
          </a:xfrm>
          <a:prstGeom prst="rect">
            <a:avLst/>
          </a:prstGeom>
        </p:spPr>
        <p:txBody>
          <a:bodyPr vert="horz" wrap="square" lIns="0" tIns="12700" rIns="0" bIns="0" rtlCol="0">
            <a:spAutoFit/>
          </a:bodyPr>
          <a:lstStyle/>
          <a:p>
            <a:pPr marL="12700">
              <a:lnSpc>
                <a:spcPct val="100000"/>
              </a:lnSpc>
              <a:spcBef>
                <a:spcPts val="100"/>
              </a:spcBef>
            </a:pPr>
            <a:r>
              <a:rPr spc="-5" dirty="0"/>
              <a:t>NON</a:t>
            </a:r>
            <a:r>
              <a:rPr spc="-10" dirty="0"/>
              <a:t> </a:t>
            </a:r>
            <a:r>
              <a:rPr spc="10" dirty="0"/>
              <a:t>È</a:t>
            </a:r>
            <a:r>
              <a:rPr spc="-5" dirty="0"/>
              <a:t> </a:t>
            </a:r>
            <a:r>
              <a:rPr spc="15" dirty="0"/>
              <a:t>VERO</a:t>
            </a:r>
            <a:r>
              <a:rPr spc="-5" dirty="0"/>
              <a:t> </a:t>
            </a:r>
            <a:r>
              <a:rPr spc="5" dirty="0"/>
              <a:t>CHE…?</a:t>
            </a:r>
          </a:p>
        </p:txBody>
      </p:sp>
      <p:sp>
        <p:nvSpPr>
          <p:cNvPr id="3" name="object 3"/>
          <p:cNvSpPr txBox="1"/>
          <p:nvPr/>
        </p:nvSpPr>
        <p:spPr>
          <a:xfrm>
            <a:off x="1669181" y="2014223"/>
            <a:ext cx="5265019" cy="2033249"/>
          </a:xfrm>
          <a:prstGeom prst="rect">
            <a:avLst/>
          </a:prstGeom>
        </p:spPr>
        <p:txBody>
          <a:bodyPr vert="horz" wrap="square" lIns="0" tIns="133985" rIns="0" bIns="0" rtlCol="0">
            <a:spAutoFit/>
          </a:bodyPr>
          <a:lstStyle/>
          <a:p>
            <a:pPr marL="225425" indent="-213360">
              <a:lnSpc>
                <a:spcPct val="100000"/>
              </a:lnSpc>
              <a:spcBef>
                <a:spcPts val="1055"/>
              </a:spcBef>
              <a:buChar char="•"/>
              <a:tabLst>
                <a:tab pos="225425" algn="l"/>
                <a:tab pos="226060" algn="l"/>
              </a:tabLst>
            </a:pPr>
            <a:r>
              <a:rPr sz="1800" spc="-145" dirty="0">
                <a:latin typeface="Roboto Lt"/>
                <a:cs typeface="Roboto Lt"/>
              </a:rPr>
              <a:t>L’ALCOL</a:t>
            </a:r>
            <a:r>
              <a:rPr sz="1800" spc="-40" dirty="0">
                <a:latin typeface="Roboto Lt"/>
                <a:cs typeface="Roboto Lt"/>
              </a:rPr>
              <a:t> </a:t>
            </a:r>
            <a:r>
              <a:rPr lang="it-IT" sz="1800" spc="-40" dirty="0" smtClean="0">
                <a:latin typeface="Roboto Lt"/>
                <a:cs typeface="Roboto Lt"/>
              </a:rPr>
              <a:t> </a:t>
            </a:r>
            <a:r>
              <a:rPr sz="1800" spc="-125" dirty="0" smtClean="0">
                <a:latin typeface="Roboto Lt"/>
                <a:cs typeface="Roboto Lt"/>
              </a:rPr>
              <a:t>AIUT</a:t>
            </a:r>
            <a:r>
              <a:rPr sz="1800" spc="-135" dirty="0" smtClean="0">
                <a:latin typeface="Roboto Lt"/>
                <a:cs typeface="Roboto Lt"/>
              </a:rPr>
              <a:t>A</a:t>
            </a:r>
            <a:r>
              <a:rPr sz="1800" spc="-40" dirty="0" smtClean="0">
                <a:latin typeface="Roboto Lt"/>
                <a:cs typeface="Roboto Lt"/>
              </a:rPr>
              <a:t> </a:t>
            </a:r>
            <a:r>
              <a:rPr sz="1800" spc="-135" dirty="0">
                <a:latin typeface="Roboto Lt"/>
                <a:cs typeface="Roboto Lt"/>
              </a:rPr>
              <a:t>L</a:t>
            </a:r>
            <a:r>
              <a:rPr sz="1800" spc="-145" dirty="0">
                <a:latin typeface="Roboto Lt"/>
                <a:cs typeface="Roboto Lt"/>
              </a:rPr>
              <a:t>A</a:t>
            </a:r>
            <a:r>
              <a:rPr sz="1800" spc="-40" dirty="0">
                <a:latin typeface="Roboto Lt"/>
                <a:cs typeface="Roboto Lt"/>
              </a:rPr>
              <a:t> </a:t>
            </a:r>
            <a:r>
              <a:rPr sz="1800" spc="-135" dirty="0">
                <a:latin typeface="Roboto Lt"/>
                <a:cs typeface="Roboto Lt"/>
              </a:rPr>
              <a:t>DIGESTIONE…</a:t>
            </a:r>
            <a:endParaRPr sz="1800" dirty="0">
              <a:latin typeface="Roboto Lt"/>
              <a:cs typeface="Roboto Lt"/>
            </a:endParaRPr>
          </a:p>
          <a:p>
            <a:pPr marL="225425" indent="-213360">
              <a:lnSpc>
                <a:spcPct val="100000"/>
              </a:lnSpc>
              <a:spcBef>
                <a:spcPts val="955"/>
              </a:spcBef>
              <a:buChar char="•"/>
              <a:tabLst>
                <a:tab pos="225425" algn="l"/>
                <a:tab pos="226060" algn="l"/>
              </a:tabLst>
            </a:pPr>
            <a:r>
              <a:rPr sz="1800" spc="-75" dirty="0">
                <a:latin typeface="Roboto Lt"/>
                <a:cs typeface="Roboto Lt"/>
              </a:rPr>
              <a:t>I</a:t>
            </a:r>
            <a:r>
              <a:rPr sz="1800" spc="-140" dirty="0">
                <a:latin typeface="Roboto Lt"/>
                <a:cs typeface="Roboto Lt"/>
              </a:rPr>
              <a:t>L</a:t>
            </a:r>
            <a:r>
              <a:rPr sz="1800" spc="-35" dirty="0">
                <a:latin typeface="Roboto Lt"/>
                <a:cs typeface="Roboto Lt"/>
              </a:rPr>
              <a:t> </a:t>
            </a:r>
            <a:r>
              <a:rPr sz="1800" spc="-120" dirty="0">
                <a:latin typeface="Roboto Lt"/>
                <a:cs typeface="Roboto Lt"/>
              </a:rPr>
              <a:t>VIN</a:t>
            </a:r>
            <a:r>
              <a:rPr sz="1800" spc="-150" dirty="0">
                <a:latin typeface="Roboto Lt"/>
                <a:cs typeface="Roboto Lt"/>
              </a:rPr>
              <a:t>O</a:t>
            </a:r>
            <a:r>
              <a:rPr sz="1800" spc="-40" dirty="0">
                <a:latin typeface="Roboto Lt"/>
                <a:cs typeface="Roboto Lt"/>
              </a:rPr>
              <a:t> </a:t>
            </a:r>
            <a:r>
              <a:rPr sz="1800" spc="-114" dirty="0">
                <a:latin typeface="Roboto Lt"/>
                <a:cs typeface="Roboto Lt"/>
              </a:rPr>
              <a:t>F</a:t>
            </a:r>
            <a:r>
              <a:rPr sz="1800" spc="-120" dirty="0">
                <a:latin typeface="Roboto Lt"/>
                <a:cs typeface="Roboto Lt"/>
              </a:rPr>
              <a:t>A</a:t>
            </a:r>
            <a:r>
              <a:rPr sz="1800" spc="-40" dirty="0">
                <a:latin typeface="Roboto Lt"/>
                <a:cs typeface="Roboto Lt"/>
              </a:rPr>
              <a:t> </a:t>
            </a:r>
            <a:r>
              <a:rPr sz="1800" spc="-165" dirty="0">
                <a:latin typeface="Roboto Lt"/>
                <a:cs typeface="Roboto Lt"/>
              </a:rPr>
              <a:t>BUO</a:t>
            </a:r>
            <a:r>
              <a:rPr sz="1800" spc="-170" dirty="0">
                <a:latin typeface="Roboto Lt"/>
                <a:cs typeface="Roboto Lt"/>
              </a:rPr>
              <a:t>N</a:t>
            </a:r>
            <a:r>
              <a:rPr sz="1800" spc="-40" dirty="0">
                <a:latin typeface="Roboto Lt"/>
                <a:cs typeface="Roboto Lt"/>
              </a:rPr>
              <a:t> </a:t>
            </a:r>
            <a:r>
              <a:rPr sz="1800" spc="-155" dirty="0">
                <a:latin typeface="Roboto Lt"/>
                <a:cs typeface="Roboto Lt"/>
              </a:rPr>
              <a:t>SANGUE…</a:t>
            </a:r>
            <a:endParaRPr sz="1800" dirty="0">
              <a:latin typeface="Roboto Lt"/>
              <a:cs typeface="Roboto Lt"/>
            </a:endParaRPr>
          </a:p>
          <a:p>
            <a:pPr marL="225425" indent="-213360">
              <a:lnSpc>
                <a:spcPct val="100000"/>
              </a:lnSpc>
              <a:spcBef>
                <a:spcPts val="990"/>
              </a:spcBef>
              <a:buChar char="•"/>
              <a:tabLst>
                <a:tab pos="225425" algn="l"/>
                <a:tab pos="226060" algn="l"/>
              </a:tabLst>
            </a:pPr>
            <a:r>
              <a:rPr sz="1800" spc="-135" dirty="0">
                <a:latin typeface="Roboto Lt"/>
                <a:cs typeface="Roboto Lt"/>
              </a:rPr>
              <a:t>L</a:t>
            </a:r>
            <a:r>
              <a:rPr sz="1800" spc="-130" dirty="0">
                <a:latin typeface="Roboto Lt"/>
                <a:cs typeface="Roboto Lt"/>
              </a:rPr>
              <a:t>E</a:t>
            </a:r>
            <a:r>
              <a:rPr sz="1800" spc="-40" dirty="0">
                <a:latin typeface="Roboto Lt"/>
                <a:cs typeface="Roboto Lt"/>
              </a:rPr>
              <a:t> </a:t>
            </a:r>
            <a:r>
              <a:rPr sz="1800" spc="-145" dirty="0">
                <a:latin typeface="Roboto Lt"/>
                <a:cs typeface="Roboto Lt"/>
              </a:rPr>
              <a:t>BEVAND</a:t>
            </a:r>
            <a:r>
              <a:rPr sz="1800" spc="-120" dirty="0">
                <a:latin typeface="Roboto Lt"/>
                <a:cs typeface="Roboto Lt"/>
              </a:rPr>
              <a:t>E</a:t>
            </a:r>
            <a:r>
              <a:rPr sz="1800" spc="-40" dirty="0">
                <a:latin typeface="Roboto Lt"/>
                <a:cs typeface="Roboto Lt"/>
              </a:rPr>
              <a:t> </a:t>
            </a:r>
            <a:r>
              <a:rPr sz="1800" spc="-135" dirty="0">
                <a:latin typeface="Roboto Lt"/>
                <a:cs typeface="Roboto Lt"/>
              </a:rPr>
              <a:t>ALCOLICH</a:t>
            </a:r>
            <a:r>
              <a:rPr sz="1800" spc="-125" dirty="0">
                <a:latin typeface="Roboto Lt"/>
                <a:cs typeface="Roboto Lt"/>
              </a:rPr>
              <a:t>E</a:t>
            </a:r>
            <a:r>
              <a:rPr sz="1800" spc="-40" dirty="0">
                <a:latin typeface="Roboto Lt"/>
                <a:cs typeface="Roboto Lt"/>
              </a:rPr>
              <a:t> </a:t>
            </a:r>
            <a:r>
              <a:rPr sz="1800" spc="-160" dirty="0">
                <a:latin typeface="Roboto Lt"/>
                <a:cs typeface="Roboto Lt"/>
              </a:rPr>
              <a:t>SONO</a:t>
            </a:r>
            <a:r>
              <a:rPr sz="1800" spc="-35" dirty="0">
                <a:latin typeface="Roboto Lt"/>
                <a:cs typeface="Roboto Lt"/>
              </a:rPr>
              <a:t> </a:t>
            </a:r>
            <a:r>
              <a:rPr sz="1800" spc="-135" dirty="0">
                <a:latin typeface="Roboto Lt"/>
                <a:cs typeface="Roboto Lt"/>
              </a:rPr>
              <a:t>DISSETANTI…</a:t>
            </a:r>
            <a:endParaRPr sz="1800" dirty="0">
              <a:latin typeface="Roboto Lt"/>
              <a:cs typeface="Roboto Lt"/>
            </a:endParaRPr>
          </a:p>
          <a:p>
            <a:pPr marL="225425" indent="-213360">
              <a:lnSpc>
                <a:spcPct val="100000"/>
              </a:lnSpc>
              <a:spcBef>
                <a:spcPts val="990"/>
              </a:spcBef>
              <a:buChar char="•"/>
              <a:tabLst>
                <a:tab pos="225425" algn="l"/>
                <a:tab pos="226060" algn="l"/>
              </a:tabLst>
            </a:pPr>
            <a:r>
              <a:rPr sz="1800" spc="-145" dirty="0">
                <a:latin typeface="Roboto Lt"/>
                <a:cs typeface="Roboto Lt"/>
              </a:rPr>
              <a:t>L’ALCOL</a:t>
            </a:r>
            <a:r>
              <a:rPr sz="1800" spc="-40" dirty="0">
                <a:latin typeface="Roboto Lt"/>
                <a:cs typeface="Roboto Lt"/>
              </a:rPr>
              <a:t> </a:t>
            </a:r>
            <a:r>
              <a:rPr lang="it-IT" sz="1800" spc="-40" dirty="0" smtClean="0">
                <a:latin typeface="Roboto Lt"/>
                <a:cs typeface="Roboto Lt"/>
              </a:rPr>
              <a:t> </a:t>
            </a:r>
            <a:r>
              <a:rPr sz="1800" spc="-165" dirty="0" smtClean="0">
                <a:latin typeface="Roboto Lt"/>
                <a:cs typeface="Roboto Lt"/>
              </a:rPr>
              <a:t>D</a:t>
            </a:r>
            <a:r>
              <a:rPr sz="1800" spc="-145" dirty="0" smtClean="0">
                <a:latin typeface="Roboto Lt"/>
                <a:cs typeface="Roboto Lt"/>
              </a:rPr>
              <a:t>À</a:t>
            </a:r>
            <a:r>
              <a:rPr sz="1800" spc="-40" dirty="0" smtClean="0">
                <a:latin typeface="Roboto Lt"/>
                <a:cs typeface="Roboto Lt"/>
              </a:rPr>
              <a:t> </a:t>
            </a:r>
            <a:r>
              <a:rPr sz="1800" spc="-150" dirty="0">
                <a:latin typeface="Roboto Lt"/>
                <a:cs typeface="Roboto Lt"/>
              </a:rPr>
              <a:t>CALORE…</a:t>
            </a:r>
            <a:endParaRPr sz="1800" dirty="0">
              <a:latin typeface="Roboto Lt"/>
              <a:cs typeface="Roboto Lt"/>
            </a:endParaRPr>
          </a:p>
          <a:p>
            <a:pPr marL="225425" indent="-213360">
              <a:lnSpc>
                <a:spcPct val="100000"/>
              </a:lnSpc>
              <a:spcBef>
                <a:spcPts val="990"/>
              </a:spcBef>
              <a:buChar char="•"/>
              <a:tabLst>
                <a:tab pos="225425" algn="l"/>
                <a:tab pos="226060" algn="l"/>
              </a:tabLst>
            </a:pPr>
            <a:r>
              <a:rPr sz="1800" spc="-145" dirty="0">
                <a:latin typeface="Roboto Lt"/>
                <a:cs typeface="Roboto Lt"/>
              </a:rPr>
              <a:t>L’ALCOL</a:t>
            </a:r>
            <a:r>
              <a:rPr sz="1800" spc="-40" dirty="0">
                <a:latin typeface="Roboto Lt"/>
                <a:cs typeface="Roboto Lt"/>
              </a:rPr>
              <a:t> </a:t>
            </a:r>
            <a:r>
              <a:rPr lang="it-IT" sz="1800" spc="-40" dirty="0" smtClean="0">
                <a:latin typeface="Roboto Lt"/>
                <a:cs typeface="Roboto Lt"/>
              </a:rPr>
              <a:t> </a:t>
            </a:r>
            <a:r>
              <a:rPr sz="1800" spc="-125" dirty="0" smtClean="0">
                <a:latin typeface="Roboto Lt"/>
                <a:cs typeface="Roboto Lt"/>
              </a:rPr>
              <a:t>AIUT</a:t>
            </a:r>
            <a:r>
              <a:rPr sz="1800" spc="-135" dirty="0" smtClean="0">
                <a:latin typeface="Roboto Lt"/>
                <a:cs typeface="Roboto Lt"/>
              </a:rPr>
              <a:t>A</a:t>
            </a:r>
            <a:r>
              <a:rPr sz="1800" spc="-40" dirty="0" smtClean="0">
                <a:latin typeface="Roboto Lt"/>
                <a:cs typeface="Roboto Lt"/>
              </a:rPr>
              <a:t> </a:t>
            </a:r>
            <a:r>
              <a:rPr lang="it-IT" sz="1800" spc="-40" dirty="0" smtClean="0">
                <a:latin typeface="Roboto Lt"/>
                <a:cs typeface="Roboto Lt"/>
              </a:rPr>
              <a:t> </a:t>
            </a:r>
            <a:r>
              <a:rPr sz="1800" spc="-120" dirty="0" smtClean="0">
                <a:latin typeface="Roboto Lt"/>
                <a:cs typeface="Roboto Lt"/>
              </a:rPr>
              <a:t>A</a:t>
            </a:r>
            <a:r>
              <a:rPr sz="1800" spc="-40" dirty="0" smtClean="0">
                <a:latin typeface="Roboto Lt"/>
                <a:cs typeface="Roboto Lt"/>
              </a:rPr>
              <a:t> </a:t>
            </a:r>
            <a:r>
              <a:rPr lang="it-IT" sz="1800" spc="-40" dirty="0" smtClean="0">
                <a:latin typeface="Roboto Lt"/>
                <a:cs typeface="Roboto Lt"/>
              </a:rPr>
              <a:t> </a:t>
            </a:r>
            <a:r>
              <a:rPr sz="1800" spc="-150" dirty="0" smtClean="0">
                <a:latin typeface="Roboto Lt"/>
                <a:cs typeface="Roboto Lt"/>
              </a:rPr>
              <a:t>RIPRENDERS</a:t>
            </a:r>
            <a:r>
              <a:rPr sz="1800" spc="-65" dirty="0" smtClean="0">
                <a:latin typeface="Roboto Lt"/>
                <a:cs typeface="Roboto Lt"/>
              </a:rPr>
              <a:t>I</a:t>
            </a:r>
            <a:r>
              <a:rPr sz="1800" spc="-40" dirty="0" smtClean="0">
                <a:latin typeface="Roboto Lt"/>
                <a:cs typeface="Roboto Lt"/>
              </a:rPr>
              <a:t> </a:t>
            </a:r>
            <a:r>
              <a:rPr sz="1800" spc="-165" dirty="0">
                <a:latin typeface="Roboto Lt"/>
                <a:cs typeface="Roboto Lt"/>
              </a:rPr>
              <a:t>D</a:t>
            </a:r>
            <a:r>
              <a:rPr sz="1800" spc="-145" dirty="0">
                <a:latin typeface="Roboto Lt"/>
                <a:cs typeface="Roboto Lt"/>
              </a:rPr>
              <a:t>A</a:t>
            </a:r>
            <a:r>
              <a:rPr sz="1800" spc="-40" dirty="0">
                <a:latin typeface="Roboto Lt"/>
                <a:cs typeface="Roboto Lt"/>
              </a:rPr>
              <a:t> </a:t>
            </a:r>
            <a:r>
              <a:rPr sz="1800" spc="-170" dirty="0">
                <a:latin typeface="Roboto Lt"/>
                <a:cs typeface="Roboto Lt"/>
              </a:rPr>
              <a:t>UN</a:t>
            </a:r>
            <a:r>
              <a:rPr sz="1800" spc="-165" dirty="0">
                <a:latin typeface="Roboto Lt"/>
                <a:cs typeface="Roboto Lt"/>
              </a:rPr>
              <a:t>O</a:t>
            </a:r>
            <a:r>
              <a:rPr sz="1800" spc="-40" dirty="0">
                <a:latin typeface="Roboto Lt"/>
                <a:cs typeface="Roboto Lt"/>
              </a:rPr>
              <a:t> </a:t>
            </a:r>
            <a:r>
              <a:rPr sz="1800" spc="-150" dirty="0">
                <a:latin typeface="Roboto Lt"/>
                <a:cs typeface="Roboto Lt"/>
              </a:rPr>
              <a:t>SHOCK…</a:t>
            </a:r>
            <a:endParaRPr sz="1800" dirty="0">
              <a:latin typeface="Roboto Lt"/>
              <a:cs typeface="Roboto Lt"/>
            </a:endParaRPr>
          </a:p>
        </p:txBody>
      </p:sp>
      <p:sp>
        <p:nvSpPr>
          <p:cNvPr id="4" name="object 4"/>
          <p:cNvSpPr txBox="1"/>
          <p:nvPr/>
        </p:nvSpPr>
        <p:spPr>
          <a:xfrm>
            <a:off x="6405800" y="6247093"/>
            <a:ext cx="1739900" cy="208279"/>
          </a:xfrm>
          <a:prstGeom prst="rect">
            <a:avLst/>
          </a:prstGeom>
        </p:spPr>
        <p:txBody>
          <a:bodyPr vert="horz" wrap="square" lIns="0" tIns="12700" rIns="0" bIns="0" rtlCol="0">
            <a:spAutoFit/>
          </a:bodyPr>
          <a:lstStyle/>
          <a:p>
            <a:pPr marL="12700">
              <a:lnSpc>
                <a:spcPct val="100000"/>
              </a:lnSpc>
              <a:spcBef>
                <a:spcPts val="100"/>
              </a:spcBef>
            </a:pPr>
            <a:r>
              <a:rPr sz="1200" spc="-70" dirty="0">
                <a:latin typeface="Roboto Lt"/>
                <a:cs typeface="Roboto Lt"/>
              </a:rPr>
              <a:t>Testin</a:t>
            </a:r>
            <a:r>
              <a:rPr sz="1200" spc="-80" dirty="0">
                <a:latin typeface="Roboto Lt"/>
                <a:cs typeface="Roboto Lt"/>
              </a:rPr>
              <a:t>o</a:t>
            </a:r>
            <a:r>
              <a:rPr sz="1200" spc="-30" dirty="0">
                <a:latin typeface="Roboto Lt"/>
                <a:cs typeface="Roboto Lt"/>
              </a:rPr>
              <a:t> </a:t>
            </a:r>
            <a:r>
              <a:rPr sz="1200" spc="-90" dirty="0">
                <a:latin typeface="Roboto Lt"/>
                <a:cs typeface="Roboto Lt"/>
              </a:rPr>
              <a:t>G</a:t>
            </a:r>
            <a:r>
              <a:rPr sz="1200" spc="-30" dirty="0">
                <a:latin typeface="Roboto Lt"/>
                <a:cs typeface="Roboto Lt"/>
              </a:rPr>
              <a:t>.</a:t>
            </a:r>
            <a:r>
              <a:rPr sz="1200" spc="-25" dirty="0">
                <a:latin typeface="Roboto Lt"/>
                <a:cs typeface="Roboto Lt"/>
              </a:rPr>
              <a:t> </a:t>
            </a:r>
            <a:r>
              <a:rPr sz="1200" spc="-95" dirty="0">
                <a:latin typeface="Roboto Lt"/>
                <a:cs typeface="Roboto Lt"/>
              </a:rPr>
              <a:t>Sumbera</a:t>
            </a:r>
            <a:r>
              <a:rPr sz="1200" spc="-80" dirty="0">
                <a:latin typeface="Roboto Lt"/>
                <a:cs typeface="Roboto Lt"/>
              </a:rPr>
              <a:t>z</a:t>
            </a:r>
            <a:r>
              <a:rPr sz="1200" spc="-25" dirty="0">
                <a:latin typeface="Roboto Lt"/>
                <a:cs typeface="Roboto Lt"/>
              </a:rPr>
              <a:t> </a:t>
            </a:r>
            <a:r>
              <a:rPr sz="1200" spc="-65" dirty="0">
                <a:latin typeface="Roboto Lt"/>
                <a:cs typeface="Roboto Lt"/>
              </a:rPr>
              <a:t>A</a:t>
            </a:r>
            <a:r>
              <a:rPr sz="1200" spc="-25" dirty="0">
                <a:latin typeface="Roboto Lt"/>
                <a:cs typeface="Roboto Lt"/>
              </a:rPr>
              <a:t>. </a:t>
            </a:r>
            <a:r>
              <a:rPr sz="1200" spc="-90" dirty="0">
                <a:latin typeface="Roboto Lt"/>
                <a:cs typeface="Roboto Lt"/>
              </a:rPr>
              <a:t>2006</a:t>
            </a:r>
            <a:endParaRPr sz="1200">
              <a:latin typeface="Roboto Lt"/>
              <a:cs typeface="Roboto Lt"/>
            </a:endParaRPr>
          </a:p>
        </p:txBody>
      </p:sp>
      <p:pic>
        <p:nvPicPr>
          <p:cNvPr id="5" name="object 5"/>
          <p:cNvPicPr/>
          <p:nvPr/>
        </p:nvPicPr>
        <p:blipFill>
          <a:blip r:embed="rId2" cstate="print"/>
          <a:stretch>
            <a:fillRect/>
          </a:stretch>
        </p:blipFill>
        <p:spPr>
          <a:xfrm>
            <a:off x="0" y="0"/>
            <a:ext cx="9143996" cy="1012323"/>
          </a:xfrm>
          <a:prstGeom prst="rect">
            <a:avLst/>
          </a:prstGeom>
        </p:spPr>
      </p:pic>
      <p:sp>
        <p:nvSpPr>
          <p:cNvPr id="6" name="object 6"/>
          <p:cNvSpPr txBox="1"/>
          <p:nvPr/>
        </p:nvSpPr>
        <p:spPr>
          <a:xfrm>
            <a:off x="132325" y="65913"/>
            <a:ext cx="42872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669180" y="2014221"/>
            <a:ext cx="5036420" cy="1628010"/>
          </a:xfrm>
          <a:prstGeom prst="rect">
            <a:avLst/>
          </a:prstGeom>
        </p:spPr>
        <p:txBody>
          <a:bodyPr vert="horz" wrap="square" lIns="0" tIns="133985" rIns="0" bIns="0" rtlCol="0">
            <a:spAutoFit/>
          </a:bodyPr>
          <a:lstStyle/>
          <a:p>
            <a:pPr marL="225425" indent="-213360">
              <a:lnSpc>
                <a:spcPct val="100000"/>
              </a:lnSpc>
              <a:spcBef>
                <a:spcPts val="1055"/>
              </a:spcBef>
              <a:buChar char="•"/>
              <a:tabLst>
                <a:tab pos="225425" algn="l"/>
                <a:tab pos="226060" algn="l"/>
              </a:tabLst>
            </a:pPr>
            <a:r>
              <a:rPr sz="1800" spc="-145" dirty="0">
                <a:latin typeface="Roboto Lt"/>
                <a:cs typeface="Roboto Lt"/>
              </a:rPr>
              <a:t>L’ALCOL</a:t>
            </a:r>
            <a:r>
              <a:rPr sz="1800" spc="-40" dirty="0">
                <a:latin typeface="Roboto Lt"/>
                <a:cs typeface="Roboto Lt"/>
              </a:rPr>
              <a:t> </a:t>
            </a:r>
            <a:r>
              <a:rPr lang="it-IT" sz="1800" spc="-40" dirty="0" smtClean="0">
                <a:latin typeface="Roboto Lt"/>
                <a:cs typeface="Roboto Lt"/>
              </a:rPr>
              <a:t> </a:t>
            </a:r>
            <a:r>
              <a:rPr sz="1800" spc="-165" dirty="0" smtClean="0">
                <a:latin typeface="Roboto Lt"/>
                <a:cs typeface="Roboto Lt"/>
              </a:rPr>
              <a:t>D</a:t>
            </a:r>
            <a:r>
              <a:rPr sz="1800" spc="-145" dirty="0" smtClean="0">
                <a:latin typeface="Roboto Lt"/>
                <a:cs typeface="Roboto Lt"/>
              </a:rPr>
              <a:t>À</a:t>
            </a:r>
            <a:r>
              <a:rPr sz="1800" spc="-40" dirty="0" smtClean="0">
                <a:latin typeface="Roboto Lt"/>
                <a:cs typeface="Roboto Lt"/>
              </a:rPr>
              <a:t> </a:t>
            </a:r>
            <a:r>
              <a:rPr sz="1800" spc="-145" dirty="0">
                <a:latin typeface="Roboto Lt"/>
                <a:cs typeface="Roboto Lt"/>
              </a:rPr>
              <a:t>FORZA…</a:t>
            </a:r>
            <a:endParaRPr sz="1800" dirty="0">
              <a:latin typeface="Roboto Lt"/>
              <a:cs typeface="Roboto Lt"/>
            </a:endParaRPr>
          </a:p>
          <a:p>
            <a:pPr marL="225425" indent="-213360">
              <a:lnSpc>
                <a:spcPct val="100000"/>
              </a:lnSpc>
              <a:spcBef>
                <a:spcPts val="955"/>
              </a:spcBef>
              <a:buChar char="•"/>
              <a:tabLst>
                <a:tab pos="225425" algn="l"/>
                <a:tab pos="226060" algn="l"/>
              </a:tabLst>
            </a:pPr>
            <a:r>
              <a:rPr sz="1800" spc="-145" dirty="0">
                <a:latin typeface="Roboto Lt"/>
                <a:cs typeface="Roboto Lt"/>
              </a:rPr>
              <a:t>L’ALCOL</a:t>
            </a:r>
            <a:r>
              <a:rPr sz="1800" spc="-40" dirty="0">
                <a:latin typeface="Roboto Lt"/>
                <a:cs typeface="Roboto Lt"/>
              </a:rPr>
              <a:t> </a:t>
            </a:r>
            <a:r>
              <a:rPr lang="it-IT" sz="1800" spc="-40" dirty="0" smtClean="0">
                <a:latin typeface="Roboto Lt"/>
                <a:cs typeface="Roboto Lt"/>
              </a:rPr>
              <a:t> </a:t>
            </a:r>
            <a:r>
              <a:rPr sz="1800" spc="-155" dirty="0" smtClean="0">
                <a:latin typeface="Roboto Lt"/>
                <a:cs typeface="Roboto Lt"/>
              </a:rPr>
              <a:t>REND</a:t>
            </a:r>
            <a:r>
              <a:rPr sz="1800" spc="-130" dirty="0" smtClean="0">
                <a:latin typeface="Roboto Lt"/>
                <a:cs typeface="Roboto Lt"/>
              </a:rPr>
              <a:t>E</a:t>
            </a:r>
            <a:r>
              <a:rPr sz="1800" spc="-40" dirty="0" smtClean="0">
                <a:latin typeface="Roboto Lt"/>
                <a:cs typeface="Roboto Lt"/>
              </a:rPr>
              <a:t> </a:t>
            </a:r>
            <a:r>
              <a:rPr sz="1800" spc="-135" dirty="0">
                <a:latin typeface="Roboto Lt"/>
                <a:cs typeface="Roboto Lt"/>
              </a:rPr>
              <a:t>SICURI…</a:t>
            </a:r>
            <a:endParaRPr sz="1800" dirty="0">
              <a:latin typeface="Roboto Lt"/>
              <a:cs typeface="Roboto Lt"/>
            </a:endParaRPr>
          </a:p>
          <a:p>
            <a:pPr marL="225425" indent="-213360">
              <a:lnSpc>
                <a:spcPct val="100000"/>
              </a:lnSpc>
              <a:spcBef>
                <a:spcPts val="990"/>
              </a:spcBef>
              <a:buChar char="•"/>
              <a:tabLst>
                <a:tab pos="225425" algn="l"/>
                <a:tab pos="226060" algn="l"/>
              </a:tabLst>
            </a:pPr>
            <a:r>
              <a:rPr sz="1800" spc="-135" dirty="0">
                <a:latin typeface="Roboto Lt"/>
                <a:cs typeface="Roboto Lt"/>
              </a:rPr>
              <a:t>L</a:t>
            </a:r>
            <a:r>
              <a:rPr sz="1800" spc="-145" dirty="0">
                <a:latin typeface="Roboto Lt"/>
                <a:cs typeface="Roboto Lt"/>
              </a:rPr>
              <a:t>A</a:t>
            </a:r>
            <a:r>
              <a:rPr sz="1800" spc="-40" dirty="0">
                <a:latin typeface="Roboto Lt"/>
                <a:cs typeface="Roboto Lt"/>
              </a:rPr>
              <a:t> </a:t>
            </a:r>
            <a:r>
              <a:rPr sz="1800" spc="-140" dirty="0">
                <a:latin typeface="Roboto Lt"/>
                <a:cs typeface="Roboto Lt"/>
              </a:rPr>
              <a:t>BIRR</a:t>
            </a:r>
            <a:r>
              <a:rPr sz="1800" spc="-150" dirty="0">
                <a:latin typeface="Roboto Lt"/>
                <a:cs typeface="Roboto Lt"/>
              </a:rPr>
              <a:t>A</a:t>
            </a:r>
            <a:r>
              <a:rPr sz="1800" spc="-40" dirty="0">
                <a:latin typeface="Roboto Lt"/>
                <a:cs typeface="Roboto Lt"/>
              </a:rPr>
              <a:t> </a:t>
            </a:r>
            <a:r>
              <a:rPr sz="1800" spc="-114" dirty="0">
                <a:latin typeface="Roboto Lt"/>
                <a:cs typeface="Roboto Lt"/>
              </a:rPr>
              <a:t>“F</a:t>
            </a:r>
            <a:r>
              <a:rPr sz="1800" spc="-150" dirty="0">
                <a:latin typeface="Roboto Lt"/>
                <a:cs typeface="Roboto Lt"/>
              </a:rPr>
              <a:t>A</a:t>
            </a:r>
            <a:r>
              <a:rPr sz="1800" spc="-40" dirty="0">
                <a:latin typeface="Roboto Lt"/>
                <a:cs typeface="Roboto Lt"/>
              </a:rPr>
              <a:t> </a:t>
            </a:r>
            <a:r>
              <a:rPr sz="1800" spc="-135" dirty="0">
                <a:latin typeface="Roboto Lt"/>
                <a:cs typeface="Roboto Lt"/>
              </a:rPr>
              <a:t>LATTE”…</a:t>
            </a:r>
            <a:endParaRPr sz="1800" dirty="0">
              <a:latin typeface="Roboto Lt"/>
              <a:cs typeface="Roboto Lt"/>
            </a:endParaRPr>
          </a:p>
          <a:p>
            <a:pPr marL="225425" indent="-213360">
              <a:lnSpc>
                <a:spcPct val="100000"/>
              </a:lnSpc>
              <a:spcBef>
                <a:spcPts val="990"/>
              </a:spcBef>
              <a:buChar char="•"/>
              <a:tabLst>
                <a:tab pos="225425" algn="l"/>
                <a:tab pos="226060" algn="l"/>
              </a:tabLst>
            </a:pPr>
            <a:r>
              <a:rPr sz="1800" spc="-145" dirty="0">
                <a:latin typeface="Roboto Lt"/>
                <a:cs typeface="Roboto Lt"/>
              </a:rPr>
              <a:t>L’ALCOL</a:t>
            </a:r>
            <a:r>
              <a:rPr sz="1800" spc="-40" dirty="0">
                <a:latin typeface="Roboto Lt"/>
                <a:cs typeface="Roboto Lt"/>
              </a:rPr>
              <a:t> </a:t>
            </a:r>
            <a:r>
              <a:rPr lang="it-IT" sz="1800" spc="-40" dirty="0" smtClean="0">
                <a:latin typeface="Roboto Lt"/>
                <a:cs typeface="Roboto Lt"/>
              </a:rPr>
              <a:t> </a:t>
            </a:r>
            <a:r>
              <a:rPr sz="1800" spc="-100" dirty="0" smtClean="0">
                <a:latin typeface="Roboto Lt"/>
                <a:cs typeface="Roboto Lt"/>
              </a:rPr>
              <a:t>È</a:t>
            </a:r>
            <a:r>
              <a:rPr sz="1800" spc="-35" dirty="0" smtClean="0">
                <a:latin typeface="Roboto Lt"/>
                <a:cs typeface="Roboto Lt"/>
              </a:rPr>
              <a:t> </a:t>
            </a:r>
            <a:r>
              <a:rPr lang="it-IT" sz="1800" spc="-35" dirty="0" smtClean="0">
                <a:latin typeface="Roboto Lt"/>
                <a:cs typeface="Roboto Lt"/>
              </a:rPr>
              <a:t> </a:t>
            </a:r>
            <a:r>
              <a:rPr sz="1800" spc="-165" dirty="0" smtClean="0">
                <a:latin typeface="Roboto Lt"/>
                <a:cs typeface="Roboto Lt"/>
              </a:rPr>
              <a:t>UN</a:t>
            </a:r>
            <a:r>
              <a:rPr sz="1800" spc="-145" dirty="0" smtClean="0">
                <a:latin typeface="Roboto Lt"/>
                <a:cs typeface="Roboto Lt"/>
              </a:rPr>
              <a:t>A</a:t>
            </a:r>
            <a:r>
              <a:rPr sz="1800" spc="-40" dirty="0" smtClean="0">
                <a:latin typeface="Roboto Lt"/>
                <a:cs typeface="Roboto Lt"/>
              </a:rPr>
              <a:t> </a:t>
            </a:r>
            <a:r>
              <a:rPr sz="1800" spc="-150" dirty="0">
                <a:latin typeface="Roboto Lt"/>
                <a:cs typeface="Roboto Lt"/>
              </a:rPr>
              <a:t>SOSTANZ</a:t>
            </a:r>
            <a:r>
              <a:rPr sz="1800" spc="-140" dirty="0">
                <a:latin typeface="Roboto Lt"/>
                <a:cs typeface="Roboto Lt"/>
              </a:rPr>
              <a:t>A</a:t>
            </a:r>
            <a:r>
              <a:rPr sz="1800" spc="-35" dirty="0">
                <a:latin typeface="Roboto Lt"/>
                <a:cs typeface="Roboto Lt"/>
              </a:rPr>
              <a:t> </a:t>
            </a:r>
            <a:r>
              <a:rPr sz="1800" spc="-145" dirty="0">
                <a:latin typeface="Roboto Lt"/>
                <a:cs typeface="Roboto Lt"/>
              </a:rPr>
              <a:t>CH</a:t>
            </a:r>
            <a:r>
              <a:rPr sz="1800" spc="-114" dirty="0">
                <a:latin typeface="Roboto Lt"/>
                <a:cs typeface="Roboto Lt"/>
              </a:rPr>
              <a:t>E</a:t>
            </a:r>
            <a:r>
              <a:rPr sz="1800" spc="-40" dirty="0">
                <a:latin typeface="Roboto Lt"/>
                <a:cs typeface="Roboto Lt"/>
              </a:rPr>
              <a:t> </a:t>
            </a:r>
            <a:r>
              <a:rPr sz="1800" spc="-150" dirty="0">
                <a:latin typeface="Roboto Lt"/>
                <a:cs typeface="Roboto Lt"/>
              </a:rPr>
              <a:t>PROTEGGE…</a:t>
            </a:r>
            <a:endParaRPr sz="1800" dirty="0">
              <a:latin typeface="Roboto Lt"/>
              <a:cs typeface="Roboto Lt"/>
            </a:endParaRPr>
          </a:p>
        </p:txBody>
      </p:sp>
      <p:sp>
        <p:nvSpPr>
          <p:cNvPr id="3" name="object 3"/>
          <p:cNvSpPr txBox="1"/>
          <p:nvPr/>
        </p:nvSpPr>
        <p:spPr>
          <a:xfrm>
            <a:off x="6405800" y="6247093"/>
            <a:ext cx="1739900" cy="208279"/>
          </a:xfrm>
          <a:prstGeom prst="rect">
            <a:avLst/>
          </a:prstGeom>
        </p:spPr>
        <p:txBody>
          <a:bodyPr vert="horz" wrap="square" lIns="0" tIns="12700" rIns="0" bIns="0" rtlCol="0">
            <a:spAutoFit/>
          </a:bodyPr>
          <a:lstStyle/>
          <a:p>
            <a:pPr marL="12700">
              <a:lnSpc>
                <a:spcPct val="100000"/>
              </a:lnSpc>
              <a:spcBef>
                <a:spcPts val="100"/>
              </a:spcBef>
            </a:pPr>
            <a:r>
              <a:rPr sz="1200" spc="-70" dirty="0">
                <a:latin typeface="Roboto Lt"/>
                <a:cs typeface="Roboto Lt"/>
              </a:rPr>
              <a:t>Testin</a:t>
            </a:r>
            <a:r>
              <a:rPr sz="1200" spc="-80" dirty="0">
                <a:latin typeface="Roboto Lt"/>
                <a:cs typeface="Roboto Lt"/>
              </a:rPr>
              <a:t>o</a:t>
            </a:r>
            <a:r>
              <a:rPr sz="1200" spc="-30" dirty="0">
                <a:latin typeface="Roboto Lt"/>
                <a:cs typeface="Roboto Lt"/>
              </a:rPr>
              <a:t> </a:t>
            </a:r>
            <a:r>
              <a:rPr sz="1200" spc="-90" dirty="0">
                <a:latin typeface="Roboto Lt"/>
                <a:cs typeface="Roboto Lt"/>
              </a:rPr>
              <a:t>G</a:t>
            </a:r>
            <a:r>
              <a:rPr sz="1200" spc="-30" dirty="0">
                <a:latin typeface="Roboto Lt"/>
                <a:cs typeface="Roboto Lt"/>
              </a:rPr>
              <a:t>.</a:t>
            </a:r>
            <a:r>
              <a:rPr sz="1200" spc="-25" dirty="0">
                <a:latin typeface="Roboto Lt"/>
                <a:cs typeface="Roboto Lt"/>
              </a:rPr>
              <a:t> </a:t>
            </a:r>
            <a:r>
              <a:rPr sz="1200" spc="-95" dirty="0">
                <a:latin typeface="Roboto Lt"/>
                <a:cs typeface="Roboto Lt"/>
              </a:rPr>
              <a:t>Sumbera</a:t>
            </a:r>
            <a:r>
              <a:rPr sz="1200" spc="-80" dirty="0">
                <a:latin typeface="Roboto Lt"/>
                <a:cs typeface="Roboto Lt"/>
              </a:rPr>
              <a:t>z</a:t>
            </a:r>
            <a:r>
              <a:rPr sz="1200" spc="-25" dirty="0">
                <a:latin typeface="Roboto Lt"/>
                <a:cs typeface="Roboto Lt"/>
              </a:rPr>
              <a:t> </a:t>
            </a:r>
            <a:r>
              <a:rPr sz="1200" spc="-65" dirty="0">
                <a:latin typeface="Roboto Lt"/>
                <a:cs typeface="Roboto Lt"/>
              </a:rPr>
              <a:t>A</a:t>
            </a:r>
            <a:r>
              <a:rPr sz="1200" spc="-25" dirty="0">
                <a:latin typeface="Roboto Lt"/>
                <a:cs typeface="Roboto Lt"/>
              </a:rPr>
              <a:t>. </a:t>
            </a:r>
            <a:r>
              <a:rPr sz="1200" spc="-90" dirty="0">
                <a:latin typeface="Roboto Lt"/>
                <a:cs typeface="Roboto Lt"/>
              </a:rPr>
              <a:t>2006</a:t>
            </a:r>
            <a:endParaRPr sz="1200">
              <a:latin typeface="Roboto Lt"/>
              <a:cs typeface="Roboto Lt"/>
            </a:endParaRPr>
          </a:p>
        </p:txBody>
      </p:sp>
      <p:sp>
        <p:nvSpPr>
          <p:cNvPr id="4" name="object 4"/>
          <p:cNvSpPr txBox="1">
            <a:spLocks noGrp="1"/>
          </p:cNvSpPr>
          <p:nvPr>
            <p:ph type="title"/>
          </p:nvPr>
        </p:nvSpPr>
        <p:spPr>
          <a:xfrm>
            <a:off x="1168074" y="838430"/>
            <a:ext cx="3251525" cy="391160"/>
          </a:xfrm>
          <a:prstGeom prst="rect">
            <a:avLst/>
          </a:prstGeom>
        </p:spPr>
        <p:txBody>
          <a:bodyPr vert="horz" wrap="square" lIns="0" tIns="12700" rIns="0" bIns="0" rtlCol="0">
            <a:spAutoFit/>
          </a:bodyPr>
          <a:lstStyle/>
          <a:p>
            <a:pPr marL="12700">
              <a:lnSpc>
                <a:spcPct val="100000"/>
              </a:lnSpc>
              <a:spcBef>
                <a:spcPts val="100"/>
              </a:spcBef>
            </a:pPr>
            <a:r>
              <a:rPr spc="-5" dirty="0"/>
              <a:t>NON</a:t>
            </a:r>
            <a:r>
              <a:rPr spc="-10" dirty="0"/>
              <a:t> </a:t>
            </a:r>
            <a:r>
              <a:rPr spc="10" dirty="0"/>
              <a:t>È</a:t>
            </a:r>
            <a:r>
              <a:rPr spc="-5" dirty="0"/>
              <a:t> </a:t>
            </a:r>
            <a:r>
              <a:rPr spc="15" dirty="0"/>
              <a:t>VERO</a:t>
            </a:r>
            <a:r>
              <a:rPr spc="-5" dirty="0"/>
              <a:t> </a:t>
            </a:r>
            <a:r>
              <a:rPr spc="5" dirty="0"/>
              <a:t>CHE…?</a:t>
            </a:r>
          </a:p>
        </p:txBody>
      </p:sp>
      <p:pic>
        <p:nvPicPr>
          <p:cNvPr id="5" name="object 5"/>
          <p:cNvPicPr/>
          <p:nvPr/>
        </p:nvPicPr>
        <p:blipFill>
          <a:blip r:embed="rId2" cstate="print"/>
          <a:stretch>
            <a:fillRect/>
          </a:stretch>
        </p:blipFill>
        <p:spPr>
          <a:xfrm>
            <a:off x="0" y="0"/>
            <a:ext cx="9143996" cy="1012323"/>
          </a:xfrm>
          <a:prstGeom prst="rect">
            <a:avLst/>
          </a:prstGeom>
        </p:spPr>
      </p:pic>
      <p:sp>
        <p:nvSpPr>
          <p:cNvPr id="6" name="object 6"/>
          <p:cNvSpPr txBox="1"/>
          <p:nvPr/>
        </p:nvSpPr>
        <p:spPr>
          <a:xfrm>
            <a:off x="132325" y="65913"/>
            <a:ext cx="42872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9550" y="1850803"/>
            <a:ext cx="2636099" cy="2558999"/>
          </a:xfrm>
          <a:prstGeom prst="rect">
            <a:avLst/>
          </a:prstGeom>
        </p:spPr>
      </p:pic>
      <p:sp>
        <p:nvSpPr>
          <p:cNvPr id="3" name="object 3"/>
          <p:cNvSpPr txBox="1"/>
          <p:nvPr/>
        </p:nvSpPr>
        <p:spPr>
          <a:xfrm>
            <a:off x="468575" y="758145"/>
            <a:ext cx="5863094" cy="382156"/>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E6481B"/>
                </a:solidFill>
                <a:latin typeface="Roboto Cn"/>
                <a:cs typeface="Roboto Cn"/>
              </a:rPr>
              <a:t>BERE</a:t>
            </a:r>
            <a:r>
              <a:rPr sz="2400" b="1" spc="10" dirty="0">
                <a:solidFill>
                  <a:srgbClr val="E6481B"/>
                </a:solidFill>
                <a:latin typeface="Roboto Cn"/>
                <a:cs typeface="Roboto Cn"/>
              </a:rPr>
              <a:t> </a:t>
            </a:r>
            <a:r>
              <a:rPr sz="2400" b="1" spc="15" dirty="0">
                <a:solidFill>
                  <a:srgbClr val="E6481B"/>
                </a:solidFill>
                <a:latin typeface="Roboto Cn"/>
                <a:cs typeface="Roboto Cn"/>
              </a:rPr>
              <a:t>ALCOL: </a:t>
            </a:r>
            <a:r>
              <a:rPr sz="2400" b="1" spc="10" dirty="0">
                <a:solidFill>
                  <a:srgbClr val="E6481B"/>
                </a:solidFill>
                <a:latin typeface="Roboto Cn"/>
                <a:cs typeface="Roboto Cn"/>
              </a:rPr>
              <a:t>È </a:t>
            </a:r>
            <a:r>
              <a:rPr sz="2400" b="1" spc="15" dirty="0">
                <a:solidFill>
                  <a:srgbClr val="E6481B"/>
                </a:solidFill>
                <a:latin typeface="Roboto Cn"/>
                <a:cs typeface="Roboto Cn"/>
              </a:rPr>
              <a:t>VERO</a:t>
            </a:r>
            <a:r>
              <a:rPr sz="2400" b="1" spc="10" dirty="0">
                <a:solidFill>
                  <a:srgbClr val="E6481B"/>
                </a:solidFill>
                <a:latin typeface="Roboto Cn"/>
                <a:cs typeface="Roboto Cn"/>
              </a:rPr>
              <a:t> </a:t>
            </a:r>
            <a:r>
              <a:rPr sz="2400" b="1" spc="-5" dirty="0">
                <a:solidFill>
                  <a:srgbClr val="E6481B"/>
                </a:solidFill>
                <a:latin typeface="Roboto Cn"/>
                <a:cs typeface="Roboto Cn"/>
              </a:rPr>
              <a:t>SUCCESSO?</a:t>
            </a:r>
            <a:endParaRPr sz="2400" dirty="0">
              <a:latin typeface="Roboto Cn"/>
              <a:cs typeface="Roboto Cn"/>
            </a:endParaRPr>
          </a:p>
        </p:txBody>
      </p:sp>
      <p:sp>
        <p:nvSpPr>
          <p:cNvPr id="4" name="object 4"/>
          <p:cNvSpPr txBox="1"/>
          <p:nvPr/>
        </p:nvSpPr>
        <p:spPr>
          <a:xfrm>
            <a:off x="468574" y="1262287"/>
            <a:ext cx="8344250" cy="299720"/>
          </a:xfrm>
          <a:prstGeom prst="rect">
            <a:avLst/>
          </a:prstGeom>
        </p:spPr>
        <p:txBody>
          <a:bodyPr vert="horz" wrap="square" lIns="0" tIns="12700" rIns="0" bIns="0" rtlCol="0">
            <a:spAutoFit/>
          </a:bodyPr>
          <a:lstStyle/>
          <a:p>
            <a:pPr marL="12700">
              <a:lnSpc>
                <a:spcPct val="100000"/>
              </a:lnSpc>
              <a:spcBef>
                <a:spcPts val="100"/>
              </a:spcBef>
            </a:pPr>
            <a:r>
              <a:rPr sz="1800" spc="-120" dirty="0">
                <a:latin typeface="Roboto Lt"/>
                <a:cs typeface="Roboto Lt"/>
              </a:rPr>
              <a:t>Buchi</a:t>
            </a:r>
            <a:r>
              <a:rPr sz="1800" spc="-30" dirty="0">
                <a:latin typeface="Roboto Lt"/>
                <a:cs typeface="Roboto Lt"/>
              </a:rPr>
              <a:t> </a:t>
            </a:r>
            <a:r>
              <a:rPr sz="1800" spc="-95" dirty="0">
                <a:latin typeface="Roboto Lt"/>
                <a:cs typeface="Roboto Lt"/>
              </a:rPr>
              <a:t>nel</a:t>
            </a:r>
            <a:r>
              <a:rPr sz="1800" spc="-30" dirty="0">
                <a:latin typeface="Roboto Lt"/>
                <a:cs typeface="Roboto Lt"/>
              </a:rPr>
              <a:t> </a:t>
            </a:r>
            <a:r>
              <a:rPr sz="1800" spc="-85" dirty="0">
                <a:latin typeface="Roboto Lt"/>
                <a:cs typeface="Roboto Lt"/>
              </a:rPr>
              <a:t>cervello,</a:t>
            </a:r>
            <a:r>
              <a:rPr sz="1800" spc="-25" dirty="0">
                <a:latin typeface="Roboto Lt"/>
                <a:cs typeface="Roboto Lt"/>
              </a:rPr>
              <a:t> </a:t>
            </a:r>
            <a:r>
              <a:rPr sz="1800" spc="-100" dirty="0">
                <a:latin typeface="Roboto Lt"/>
                <a:cs typeface="Roboto Lt"/>
              </a:rPr>
              <a:t>fegato</a:t>
            </a:r>
            <a:r>
              <a:rPr sz="1800" spc="-30" dirty="0">
                <a:latin typeface="Roboto Lt"/>
                <a:cs typeface="Roboto Lt"/>
              </a:rPr>
              <a:t> </a:t>
            </a:r>
            <a:r>
              <a:rPr sz="1800" spc="-100" dirty="0">
                <a:latin typeface="Roboto Lt"/>
                <a:cs typeface="Roboto Lt"/>
              </a:rPr>
              <a:t>grasso,</a:t>
            </a:r>
            <a:r>
              <a:rPr sz="1800" spc="-25" dirty="0">
                <a:latin typeface="Roboto Lt"/>
                <a:cs typeface="Roboto Lt"/>
              </a:rPr>
              <a:t> </a:t>
            </a:r>
            <a:r>
              <a:rPr sz="1800" spc="-110" dirty="0">
                <a:latin typeface="Roboto Lt"/>
                <a:cs typeface="Roboto Lt"/>
              </a:rPr>
              <a:t>tumori</a:t>
            </a:r>
            <a:r>
              <a:rPr sz="1800" spc="-25" dirty="0">
                <a:latin typeface="Roboto Lt"/>
                <a:cs typeface="Roboto Lt"/>
              </a:rPr>
              <a:t> </a:t>
            </a:r>
            <a:r>
              <a:rPr sz="1800" spc="-125" dirty="0">
                <a:latin typeface="Roboto Lt"/>
                <a:cs typeface="Roboto Lt"/>
              </a:rPr>
              <a:t>mammella,</a:t>
            </a:r>
            <a:r>
              <a:rPr sz="1800" spc="-25" dirty="0">
                <a:latin typeface="Roboto Lt"/>
                <a:cs typeface="Roboto Lt"/>
              </a:rPr>
              <a:t> </a:t>
            </a:r>
            <a:r>
              <a:rPr sz="1800" spc="-80" dirty="0">
                <a:latin typeface="Roboto Lt"/>
                <a:cs typeface="Roboto Lt"/>
              </a:rPr>
              <a:t>testicoli</a:t>
            </a:r>
            <a:r>
              <a:rPr sz="1800" spc="-25" dirty="0">
                <a:latin typeface="Roboto Lt"/>
                <a:cs typeface="Roboto Lt"/>
              </a:rPr>
              <a:t> </a:t>
            </a:r>
            <a:r>
              <a:rPr sz="1800" spc="-70" dirty="0">
                <a:latin typeface="Roboto Lt"/>
                <a:cs typeface="Roboto Lt"/>
              </a:rPr>
              <a:t>ridotti,</a:t>
            </a:r>
            <a:r>
              <a:rPr sz="1800" spc="-25" dirty="0">
                <a:latin typeface="Roboto Lt"/>
                <a:cs typeface="Roboto Lt"/>
              </a:rPr>
              <a:t> </a:t>
            </a:r>
            <a:r>
              <a:rPr sz="1800" spc="-85" dirty="0">
                <a:latin typeface="Roboto Lt"/>
                <a:cs typeface="Roboto Lt"/>
              </a:rPr>
              <a:t>polipi</a:t>
            </a:r>
            <a:r>
              <a:rPr sz="1800" spc="-30" dirty="0">
                <a:latin typeface="Roboto Lt"/>
                <a:cs typeface="Roboto Lt"/>
              </a:rPr>
              <a:t> </a:t>
            </a:r>
            <a:r>
              <a:rPr sz="1800" spc="-85" dirty="0">
                <a:latin typeface="Roboto Lt"/>
                <a:cs typeface="Roboto Lt"/>
              </a:rPr>
              <a:t>intestinali</a:t>
            </a:r>
            <a:r>
              <a:rPr sz="1800" spc="-30" dirty="0">
                <a:latin typeface="Roboto Lt"/>
                <a:cs typeface="Roboto Lt"/>
              </a:rPr>
              <a:t> </a:t>
            </a:r>
            <a:r>
              <a:rPr sz="1800" spc="-105" dirty="0">
                <a:latin typeface="Roboto Lt"/>
                <a:cs typeface="Roboto Lt"/>
              </a:rPr>
              <a:t>e</a:t>
            </a:r>
            <a:r>
              <a:rPr sz="1800" spc="-25" dirty="0">
                <a:latin typeface="Roboto Lt"/>
                <a:cs typeface="Roboto Lt"/>
              </a:rPr>
              <a:t> </a:t>
            </a:r>
            <a:r>
              <a:rPr sz="1800" spc="-70" dirty="0">
                <a:latin typeface="Roboto Lt"/>
                <a:cs typeface="Roboto Lt"/>
              </a:rPr>
              <a:t>altro!!</a:t>
            </a:r>
            <a:endParaRPr sz="1800" dirty="0">
              <a:latin typeface="Roboto Lt"/>
              <a:cs typeface="Roboto Lt"/>
            </a:endParaRPr>
          </a:p>
        </p:txBody>
      </p:sp>
      <p:pic>
        <p:nvPicPr>
          <p:cNvPr id="5" name="object 5"/>
          <p:cNvPicPr/>
          <p:nvPr/>
        </p:nvPicPr>
        <p:blipFill>
          <a:blip r:embed="rId3" cstate="print"/>
          <a:stretch>
            <a:fillRect/>
          </a:stretch>
        </p:blipFill>
        <p:spPr>
          <a:xfrm>
            <a:off x="6613791" y="1999862"/>
            <a:ext cx="2199033" cy="2256599"/>
          </a:xfrm>
          <a:prstGeom prst="rect">
            <a:avLst/>
          </a:prstGeom>
        </p:spPr>
      </p:pic>
      <p:pic>
        <p:nvPicPr>
          <p:cNvPr id="6" name="object 6"/>
          <p:cNvPicPr/>
          <p:nvPr/>
        </p:nvPicPr>
        <p:blipFill>
          <a:blip r:embed="rId4" cstate="print"/>
          <a:stretch>
            <a:fillRect/>
          </a:stretch>
        </p:blipFill>
        <p:spPr>
          <a:xfrm>
            <a:off x="3454670" y="1892034"/>
            <a:ext cx="2876999" cy="2305210"/>
          </a:xfrm>
          <a:prstGeom prst="rect">
            <a:avLst/>
          </a:prstGeom>
        </p:spPr>
      </p:pic>
      <p:grpSp>
        <p:nvGrpSpPr>
          <p:cNvPr id="7" name="object 7"/>
          <p:cNvGrpSpPr/>
          <p:nvPr/>
        </p:nvGrpSpPr>
        <p:grpSpPr>
          <a:xfrm>
            <a:off x="5987575" y="4755598"/>
            <a:ext cx="1861185" cy="1763395"/>
            <a:chOff x="5987575" y="4755598"/>
            <a:chExt cx="1861185" cy="1763395"/>
          </a:xfrm>
        </p:grpSpPr>
        <p:pic>
          <p:nvPicPr>
            <p:cNvPr id="8" name="object 8"/>
            <p:cNvPicPr/>
            <p:nvPr/>
          </p:nvPicPr>
          <p:blipFill>
            <a:blip r:embed="rId5" cstate="print"/>
            <a:stretch>
              <a:fillRect/>
            </a:stretch>
          </p:blipFill>
          <p:spPr>
            <a:xfrm>
              <a:off x="5987575" y="4755598"/>
              <a:ext cx="1752299" cy="1752299"/>
            </a:xfrm>
            <a:prstGeom prst="rect">
              <a:avLst/>
            </a:prstGeom>
          </p:spPr>
        </p:pic>
        <p:sp>
          <p:nvSpPr>
            <p:cNvPr id="9" name="object 9"/>
            <p:cNvSpPr/>
            <p:nvPr/>
          </p:nvSpPr>
          <p:spPr>
            <a:xfrm>
              <a:off x="6643051" y="5313337"/>
              <a:ext cx="1167130" cy="1167130"/>
            </a:xfrm>
            <a:custGeom>
              <a:avLst/>
              <a:gdLst/>
              <a:ahLst/>
              <a:cxnLst/>
              <a:rect l="l" t="t" r="r" b="b"/>
              <a:pathLst>
                <a:path w="1167129" h="1167129">
                  <a:moveTo>
                    <a:pt x="0" y="583499"/>
                  </a:moveTo>
                  <a:lnTo>
                    <a:pt x="1934" y="535643"/>
                  </a:lnTo>
                  <a:lnTo>
                    <a:pt x="7637" y="488853"/>
                  </a:lnTo>
                  <a:lnTo>
                    <a:pt x="16958" y="443278"/>
                  </a:lnTo>
                  <a:lnTo>
                    <a:pt x="29747" y="399068"/>
                  </a:lnTo>
                  <a:lnTo>
                    <a:pt x="45854" y="356375"/>
                  </a:lnTo>
                  <a:lnTo>
                    <a:pt x="65129" y="315348"/>
                  </a:lnTo>
                  <a:lnTo>
                    <a:pt x="87421" y="276137"/>
                  </a:lnTo>
                  <a:lnTo>
                    <a:pt x="112581" y="238892"/>
                  </a:lnTo>
                  <a:lnTo>
                    <a:pt x="140459" y="203764"/>
                  </a:lnTo>
                  <a:lnTo>
                    <a:pt x="170903" y="170903"/>
                  </a:lnTo>
                  <a:lnTo>
                    <a:pt x="203764" y="140458"/>
                  </a:lnTo>
                  <a:lnTo>
                    <a:pt x="238892" y="112581"/>
                  </a:lnTo>
                  <a:lnTo>
                    <a:pt x="276137" y="87421"/>
                  </a:lnTo>
                  <a:lnTo>
                    <a:pt x="315348" y="65129"/>
                  </a:lnTo>
                  <a:lnTo>
                    <a:pt x="356375" y="45854"/>
                  </a:lnTo>
                  <a:lnTo>
                    <a:pt x="399069" y="29747"/>
                  </a:lnTo>
                  <a:lnTo>
                    <a:pt x="443278" y="16958"/>
                  </a:lnTo>
                  <a:lnTo>
                    <a:pt x="488853" y="7637"/>
                  </a:lnTo>
                  <a:lnTo>
                    <a:pt x="535643" y="1934"/>
                  </a:lnTo>
                  <a:lnTo>
                    <a:pt x="583499" y="0"/>
                  </a:lnTo>
                  <a:lnTo>
                    <a:pt x="634805" y="2258"/>
                  </a:lnTo>
                  <a:lnTo>
                    <a:pt x="685372" y="8959"/>
                  </a:lnTo>
                  <a:lnTo>
                    <a:pt x="734931" y="19991"/>
                  </a:lnTo>
                  <a:lnTo>
                    <a:pt x="783216" y="35242"/>
                  </a:lnTo>
                  <a:lnTo>
                    <a:pt x="829956" y="54603"/>
                  </a:lnTo>
                  <a:lnTo>
                    <a:pt x="874882" y="77960"/>
                  </a:lnTo>
                  <a:lnTo>
                    <a:pt x="917727" y="105203"/>
                  </a:lnTo>
                  <a:lnTo>
                    <a:pt x="958221" y="136221"/>
                  </a:lnTo>
                  <a:lnTo>
                    <a:pt x="996096" y="170902"/>
                  </a:lnTo>
                  <a:lnTo>
                    <a:pt x="1030778" y="208778"/>
                  </a:lnTo>
                  <a:lnTo>
                    <a:pt x="1061796" y="249272"/>
                  </a:lnTo>
                  <a:lnTo>
                    <a:pt x="1089039" y="292117"/>
                  </a:lnTo>
                  <a:lnTo>
                    <a:pt x="1112396" y="337044"/>
                  </a:lnTo>
                  <a:lnTo>
                    <a:pt x="1131757" y="383783"/>
                  </a:lnTo>
                  <a:lnTo>
                    <a:pt x="1147008" y="432068"/>
                  </a:lnTo>
                  <a:lnTo>
                    <a:pt x="1158040" y="481628"/>
                  </a:lnTo>
                  <a:lnTo>
                    <a:pt x="1164741" y="532194"/>
                  </a:lnTo>
                  <a:lnTo>
                    <a:pt x="1166999" y="583499"/>
                  </a:lnTo>
                  <a:lnTo>
                    <a:pt x="1165065" y="631356"/>
                  </a:lnTo>
                  <a:lnTo>
                    <a:pt x="1159362" y="678146"/>
                  </a:lnTo>
                  <a:lnTo>
                    <a:pt x="1150041" y="723721"/>
                  </a:lnTo>
                  <a:lnTo>
                    <a:pt x="1137252" y="767931"/>
                  </a:lnTo>
                  <a:lnTo>
                    <a:pt x="1121145" y="810624"/>
                  </a:lnTo>
                  <a:lnTo>
                    <a:pt x="1101870" y="851651"/>
                  </a:lnTo>
                  <a:lnTo>
                    <a:pt x="1079578" y="890862"/>
                  </a:lnTo>
                  <a:lnTo>
                    <a:pt x="1054418" y="928107"/>
                  </a:lnTo>
                  <a:lnTo>
                    <a:pt x="1026541" y="963235"/>
                  </a:lnTo>
                  <a:lnTo>
                    <a:pt x="996096" y="996096"/>
                  </a:lnTo>
                  <a:lnTo>
                    <a:pt x="963235" y="1026541"/>
                  </a:lnTo>
                  <a:lnTo>
                    <a:pt x="928107" y="1054418"/>
                  </a:lnTo>
                  <a:lnTo>
                    <a:pt x="890863" y="1079578"/>
                  </a:lnTo>
                  <a:lnTo>
                    <a:pt x="851651" y="1101870"/>
                  </a:lnTo>
                  <a:lnTo>
                    <a:pt x="810624" y="1121145"/>
                  </a:lnTo>
                  <a:lnTo>
                    <a:pt x="767931" y="1137252"/>
                  </a:lnTo>
                  <a:lnTo>
                    <a:pt x="723721" y="1150041"/>
                  </a:lnTo>
                  <a:lnTo>
                    <a:pt x="678146" y="1159362"/>
                  </a:lnTo>
                  <a:lnTo>
                    <a:pt x="631356" y="1165065"/>
                  </a:lnTo>
                  <a:lnTo>
                    <a:pt x="583499" y="1166999"/>
                  </a:lnTo>
                  <a:lnTo>
                    <a:pt x="535643" y="1165065"/>
                  </a:lnTo>
                  <a:lnTo>
                    <a:pt x="488853" y="1159362"/>
                  </a:lnTo>
                  <a:lnTo>
                    <a:pt x="443278" y="1150041"/>
                  </a:lnTo>
                  <a:lnTo>
                    <a:pt x="399069" y="1137252"/>
                  </a:lnTo>
                  <a:lnTo>
                    <a:pt x="356375" y="1121145"/>
                  </a:lnTo>
                  <a:lnTo>
                    <a:pt x="315348" y="1101870"/>
                  </a:lnTo>
                  <a:lnTo>
                    <a:pt x="276137" y="1079578"/>
                  </a:lnTo>
                  <a:lnTo>
                    <a:pt x="238892" y="1054418"/>
                  </a:lnTo>
                  <a:lnTo>
                    <a:pt x="203764" y="1026541"/>
                  </a:lnTo>
                  <a:lnTo>
                    <a:pt x="170903" y="996096"/>
                  </a:lnTo>
                  <a:lnTo>
                    <a:pt x="140459" y="963235"/>
                  </a:lnTo>
                  <a:lnTo>
                    <a:pt x="112581" y="928107"/>
                  </a:lnTo>
                  <a:lnTo>
                    <a:pt x="87421" y="890862"/>
                  </a:lnTo>
                  <a:lnTo>
                    <a:pt x="65129" y="851651"/>
                  </a:lnTo>
                  <a:lnTo>
                    <a:pt x="45854" y="810624"/>
                  </a:lnTo>
                  <a:lnTo>
                    <a:pt x="29747" y="767931"/>
                  </a:lnTo>
                  <a:lnTo>
                    <a:pt x="16958" y="723721"/>
                  </a:lnTo>
                  <a:lnTo>
                    <a:pt x="7637" y="678146"/>
                  </a:lnTo>
                  <a:lnTo>
                    <a:pt x="1934" y="631356"/>
                  </a:lnTo>
                  <a:lnTo>
                    <a:pt x="0" y="583499"/>
                  </a:lnTo>
                  <a:close/>
                </a:path>
              </a:pathLst>
            </a:custGeom>
            <a:ln w="76199">
              <a:solidFill>
                <a:srgbClr val="E4005C"/>
              </a:solidFill>
            </a:ln>
          </p:spPr>
          <p:txBody>
            <a:bodyPr wrap="square" lIns="0" tIns="0" rIns="0" bIns="0" rtlCol="0"/>
            <a:lstStyle/>
            <a:p>
              <a:endParaRPr/>
            </a:p>
          </p:txBody>
        </p:sp>
      </p:grpSp>
      <p:pic>
        <p:nvPicPr>
          <p:cNvPr id="10" name="object 10"/>
          <p:cNvPicPr/>
          <p:nvPr/>
        </p:nvPicPr>
        <p:blipFill>
          <a:blip r:embed="rId6" cstate="print"/>
          <a:stretch>
            <a:fillRect/>
          </a:stretch>
        </p:blipFill>
        <p:spPr>
          <a:xfrm>
            <a:off x="1467175" y="4658157"/>
            <a:ext cx="1005599" cy="1914899"/>
          </a:xfrm>
          <a:prstGeom prst="rect">
            <a:avLst/>
          </a:prstGeom>
        </p:spPr>
      </p:pic>
      <p:pic>
        <p:nvPicPr>
          <p:cNvPr id="11" name="object 11"/>
          <p:cNvPicPr/>
          <p:nvPr/>
        </p:nvPicPr>
        <p:blipFill>
          <a:blip r:embed="rId7" cstate="print"/>
          <a:stretch>
            <a:fillRect/>
          </a:stretch>
        </p:blipFill>
        <p:spPr>
          <a:xfrm>
            <a:off x="3467706" y="4961024"/>
            <a:ext cx="923699" cy="1518599"/>
          </a:xfrm>
          <a:prstGeom prst="rect">
            <a:avLst/>
          </a:prstGeom>
        </p:spPr>
      </p:pic>
      <p:grpSp>
        <p:nvGrpSpPr>
          <p:cNvPr id="12" name="object 12"/>
          <p:cNvGrpSpPr/>
          <p:nvPr/>
        </p:nvGrpSpPr>
        <p:grpSpPr>
          <a:xfrm>
            <a:off x="2598092" y="5608698"/>
            <a:ext cx="650240" cy="206375"/>
            <a:chOff x="2598092" y="5608698"/>
            <a:chExt cx="650240" cy="206375"/>
          </a:xfrm>
        </p:grpSpPr>
        <p:sp>
          <p:nvSpPr>
            <p:cNvPr id="13" name="object 13"/>
            <p:cNvSpPr/>
            <p:nvPr/>
          </p:nvSpPr>
          <p:spPr>
            <a:xfrm>
              <a:off x="2598092" y="5711859"/>
              <a:ext cx="493395" cy="0"/>
            </a:xfrm>
            <a:custGeom>
              <a:avLst/>
              <a:gdLst/>
              <a:ahLst/>
              <a:cxnLst/>
              <a:rect l="l" t="t" r="r" b="b"/>
              <a:pathLst>
                <a:path w="493394">
                  <a:moveTo>
                    <a:pt x="0" y="0"/>
                  </a:moveTo>
                  <a:lnTo>
                    <a:pt x="493380" y="0"/>
                  </a:lnTo>
                </a:path>
              </a:pathLst>
            </a:custGeom>
            <a:ln w="63499">
              <a:solidFill>
                <a:srgbClr val="FF0000"/>
              </a:solidFill>
            </a:ln>
          </p:spPr>
          <p:txBody>
            <a:bodyPr wrap="square" lIns="0" tIns="0" rIns="0" bIns="0" rtlCol="0"/>
            <a:lstStyle/>
            <a:p>
              <a:endParaRPr/>
            </a:p>
          </p:txBody>
        </p:sp>
        <p:sp>
          <p:nvSpPr>
            <p:cNvPr id="14" name="object 14"/>
            <p:cNvSpPr/>
            <p:nvPr/>
          </p:nvSpPr>
          <p:spPr>
            <a:xfrm>
              <a:off x="3020061" y="5640448"/>
              <a:ext cx="196215" cy="142875"/>
            </a:xfrm>
            <a:custGeom>
              <a:avLst/>
              <a:gdLst/>
              <a:ahLst/>
              <a:cxnLst/>
              <a:rect l="l" t="t" r="r" b="b"/>
              <a:pathLst>
                <a:path w="196214" h="142875">
                  <a:moveTo>
                    <a:pt x="0" y="142821"/>
                  </a:moveTo>
                  <a:lnTo>
                    <a:pt x="71411" y="71410"/>
                  </a:lnTo>
                  <a:lnTo>
                    <a:pt x="0" y="0"/>
                  </a:lnTo>
                  <a:lnTo>
                    <a:pt x="196200" y="71410"/>
                  </a:lnTo>
                  <a:lnTo>
                    <a:pt x="0" y="142821"/>
                  </a:lnTo>
                  <a:close/>
                </a:path>
              </a:pathLst>
            </a:custGeom>
            <a:solidFill>
              <a:srgbClr val="FF0000"/>
            </a:solidFill>
          </p:spPr>
          <p:txBody>
            <a:bodyPr wrap="square" lIns="0" tIns="0" rIns="0" bIns="0" rtlCol="0"/>
            <a:lstStyle/>
            <a:p>
              <a:endParaRPr/>
            </a:p>
          </p:txBody>
        </p:sp>
        <p:sp>
          <p:nvSpPr>
            <p:cNvPr id="15" name="object 15"/>
            <p:cNvSpPr/>
            <p:nvPr/>
          </p:nvSpPr>
          <p:spPr>
            <a:xfrm>
              <a:off x="3020061" y="5640448"/>
              <a:ext cx="196215" cy="142875"/>
            </a:xfrm>
            <a:custGeom>
              <a:avLst/>
              <a:gdLst/>
              <a:ahLst/>
              <a:cxnLst/>
              <a:rect l="l" t="t" r="r" b="b"/>
              <a:pathLst>
                <a:path w="196214" h="142875">
                  <a:moveTo>
                    <a:pt x="71411" y="71410"/>
                  </a:moveTo>
                  <a:lnTo>
                    <a:pt x="0" y="142821"/>
                  </a:lnTo>
                  <a:lnTo>
                    <a:pt x="196200" y="71410"/>
                  </a:lnTo>
                  <a:lnTo>
                    <a:pt x="0" y="0"/>
                  </a:lnTo>
                  <a:lnTo>
                    <a:pt x="71411" y="71410"/>
                  </a:lnTo>
                  <a:close/>
                </a:path>
              </a:pathLst>
            </a:custGeom>
            <a:ln w="63499">
              <a:solidFill>
                <a:srgbClr val="FF0000"/>
              </a:solidFill>
            </a:ln>
          </p:spPr>
          <p:txBody>
            <a:bodyPr wrap="square" lIns="0" tIns="0" rIns="0" bIns="0" rtlCol="0"/>
            <a:lstStyle/>
            <a:p>
              <a:endParaRPr/>
            </a:p>
          </p:txBody>
        </p:sp>
      </p:grpSp>
      <p:pic>
        <p:nvPicPr>
          <p:cNvPr id="16" name="object 16"/>
          <p:cNvPicPr/>
          <p:nvPr/>
        </p:nvPicPr>
        <p:blipFill>
          <a:blip r:embed="rId8" cstate="print"/>
          <a:stretch>
            <a:fillRect/>
          </a:stretch>
        </p:blipFill>
        <p:spPr>
          <a:xfrm>
            <a:off x="0" y="0"/>
            <a:ext cx="9143996" cy="1012323"/>
          </a:xfrm>
          <a:prstGeom prst="rect">
            <a:avLst/>
          </a:prstGeom>
        </p:spPr>
      </p:pic>
      <p:sp>
        <p:nvSpPr>
          <p:cNvPr id="17" name="object 17"/>
          <p:cNvSpPr txBox="1"/>
          <p:nvPr/>
        </p:nvSpPr>
        <p:spPr>
          <a:xfrm>
            <a:off x="132325" y="65913"/>
            <a:ext cx="4259080"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68558" y="1429032"/>
            <a:ext cx="4865642" cy="4273550"/>
          </a:xfrm>
          <a:prstGeom prst="rect">
            <a:avLst/>
          </a:prstGeom>
        </p:spPr>
        <p:txBody>
          <a:bodyPr vert="horz" wrap="square" lIns="0" tIns="10795" rIns="0" bIns="0" rtlCol="0">
            <a:spAutoFit/>
          </a:bodyPr>
          <a:lstStyle/>
          <a:p>
            <a:pPr marL="20955" marR="5080">
              <a:lnSpc>
                <a:spcPct val="100699"/>
              </a:lnSpc>
              <a:spcBef>
                <a:spcPts val="85"/>
              </a:spcBef>
              <a:buChar char="-"/>
              <a:tabLst>
                <a:tab pos="131445" algn="l"/>
              </a:tabLst>
            </a:pPr>
            <a:r>
              <a:rPr sz="1800" spc="-105" dirty="0">
                <a:latin typeface="Roboto Lt"/>
                <a:cs typeface="Roboto Lt"/>
              </a:rPr>
              <a:t>Dalla</a:t>
            </a:r>
            <a:r>
              <a:rPr sz="1800" spc="-40" dirty="0">
                <a:latin typeface="Roboto Lt"/>
                <a:cs typeface="Roboto Lt"/>
              </a:rPr>
              <a:t> </a:t>
            </a:r>
            <a:r>
              <a:rPr sz="1800" spc="-125" dirty="0">
                <a:latin typeface="Roboto Lt"/>
                <a:cs typeface="Roboto Lt"/>
              </a:rPr>
              <a:t>combustione</a:t>
            </a:r>
            <a:r>
              <a:rPr sz="1800" spc="-40" dirty="0">
                <a:latin typeface="Roboto Lt"/>
                <a:cs typeface="Roboto Lt"/>
              </a:rPr>
              <a:t> </a:t>
            </a:r>
            <a:r>
              <a:rPr sz="1800" spc="-90" dirty="0">
                <a:latin typeface="Roboto Lt"/>
                <a:cs typeface="Roboto Lt"/>
              </a:rPr>
              <a:t>del</a:t>
            </a:r>
            <a:r>
              <a:rPr sz="1800" spc="-40" dirty="0">
                <a:latin typeface="Roboto Lt"/>
                <a:cs typeface="Roboto Lt"/>
              </a:rPr>
              <a:t> </a:t>
            </a:r>
            <a:r>
              <a:rPr sz="1800" spc="-135" dirty="0">
                <a:latin typeface="Roboto Lt"/>
                <a:cs typeface="Roboto Lt"/>
              </a:rPr>
              <a:t>fumo</a:t>
            </a:r>
            <a:r>
              <a:rPr sz="1800" spc="-40" dirty="0">
                <a:latin typeface="Roboto Lt"/>
                <a:cs typeface="Roboto Lt"/>
              </a:rPr>
              <a:t> </a:t>
            </a:r>
            <a:r>
              <a:rPr sz="1800" spc="-80" dirty="0">
                <a:latin typeface="Roboto Lt"/>
                <a:cs typeface="Roboto Lt"/>
              </a:rPr>
              <a:t>di</a:t>
            </a:r>
            <a:r>
              <a:rPr sz="1800" spc="-40" dirty="0">
                <a:latin typeface="Roboto Lt"/>
                <a:cs typeface="Roboto Lt"/>
              </a:rPr>
              <a:t> </a:t>
            </a:r>
            <a:r>
              <a:rPr sz="1800" spc="-95" dirty="0">
                <a:latin typeface="Roboto Lt"/>
                <a:cs typeface="Roboto Lt"/>
              </a:rPr>
              <a:t>sigaretta</a:t>
            </a:r>
            <a:r>
              <a:rPr sz="1800" spc="-40" dirty="0">
                <a:latin typeface="Roboto Lt"/>
                <a:cs typeface="Roboto Lt"/>
              </a:rPr>
              <a:t> </a:t>
            </a:r>
            <a:r>
              <a:rPr sz="1800" spc="-80" dirty="0">
                <a:latin typeface="Roboto Lt"/>
                <a:cs typeface="Roboto Lt"/>
              </a:rPr>
              <a:t>si </a:t>
            </a:r>
            <a:r>
              <a:rPr sz="1800" spc="-75" dirty="0">
                <a:latin typeface="Roboto Lt"/>
                <a:cs typeface="Roboto Lt"/>
              </a:rPr>
              <a:t> </a:t>
            </a:r>
            <a:r>
              <a:rPr sz="1800" spc="-100" dirty="0">
                <a:latin typeface="Roboto Lt"/>
                <a:cs typeface="Roboto Lt"/>
              </a:rPr>
              <a:t>liberano</a:t>
            </a:r>
            <a:r>
              <a:rPr sz="1800" spc="-40" dirty="0">
                <a:latin typeface="Roboto Lt"/>
                <a:cs typeface="Roboto Lt"/>
              </a:rPr>
              <a:t> </a:t>
            </a:r>
            <a:r>
              <a:rPr sz="1800" spc="-125" dirty="0">
                <a:latin typeface="Roboto Lt"/>
                <a:cs typeface="Roboto Lt"/>
              </a:rPr>
              <a:t>da</a:t>
            </a:r>
            <a:r>
              <a:rPr sz="1800" spc="-40" dirty="0">
                <a:latin typeface="Roboto Lt"/>
                <a:cs typeface="Roboto Lt"/>
              </a:rPr>
              <a:t> </a:t>
            </a:r>
            <a:r>
              <a:rPr sz="1800" spc="-130" dirty="0">
                <a:latin typeface="Roboto Lt"/>
                <a:cs typeface="Roboto Lt"/>
              </a:rPr>
              <a:t>4000</a:t>
            </a:r>
            <a:r>
              <a:rPr sz="1800" spc="-35" dirty="0">
                <a:latin typeface="Roboto Lt"/>
                <a:cs typeface="Roboto Lt"/>
              </a:rPr>
              <a:t> </a:t>
            </a:r>
            <a:r>
              <a:rPr sz="1800" spc="-125" dirty="0">
                <a:latin typeface="Roboto Lt"/>
                <a:cs typeface="Roboto Lt"/>
              </a:rPr>
              <a:t>a</a:t>
            </a:r>
            <a:r>
              <a:rPr sz="1800" spc="-40" dirty="0">
                <a:latin typeface="Roboto Lt"/>
                <a:cs typeface="Roboto Lt"/>
              </a:rPr>
              <a:t> </a:t>
            </a:r>
            <a:r>
              <a:rPr sz="1800" spc="-130" dirty="0">
                <a:latin typeface="Roboto Lt"/>
                <a:cs typeface="Roboto Lt"/>
              </a:rPr>
              <a:t>5000</a:t>
            </a:r>
            <a:r>
              <a:rPr sz="1800" spc="-35" dirty="0">
                <a:latin typeface="Roboto Lt"/>
                <a:cs typeface="Roboto Lt"/>
              </a:rPr>
              <a:t> </a:t>
            </a:r>
            <a:r>
              <a:rPr sz="1800" spc="-114" dirty="0">
                <a:latin typeface="Roboto Lt"/>
                <a:cs typeface="Roboto Lt"/>
              </a:rPr>
              <a:t>sostanze</a:t>
            </a:r>
            <a:r>
              <a:rPr sz="1800" spc="15" dirty="0">
                <a:latin typeface="Roboto Lt"/>
                <a:cs typeface="Roboto Lt"/>
              </a:rPr>
              <a:t> </a:t>
            </a:r>
            <a:r>
              <a:rPr sz="1800" i="1" spc="-125" dirty="0">
                <a:latin typeface="Roboto Lt"/>
                <a:cs typeface="Roboto Lt"/>
              </a:rPr>
              <a:t>potenzialmente </a:t>
            </a:r>
            <a:r>
              <a:rPr sz="1800" i="1" spc="-425" dirty="0">
                <a:latin typeface="Roboto Lt"/>
                <a:cs typeface="Roboto Lt"/>
              </a:rPr>
              <a:t> </a:t>
            </a:r>
            <a:r>
              <a:rPr sz="1800" i="1" spc="-114" dirty="0">
                <a:latin typeface="Roboto Lt"/>
                <a:cs typeface="Roboto Lt"/>
              </a:rPr>
              <a:t>tossich</a:t>
            </a:r>
            <a:r>
              <a:rPr sz="1800" i="1" spc="-125" dirty="0">
                <a:latin typeface="Roboto Lt"/>
                <a:cs typeface="Roboto Lt"/>
              </a:rPr>
              <a:t>e</a:t>
            </a:r>
            <a:r>
              <a:rPr sz="1800" i="1" spc="-40" dirty="0">
                <a:latin typeface="Roboto Lt"/>
                <a:cs typeface="Roboto Lt"/>
              </a:rPr>
              <a:t> </a:t>
            </a:r>
            <a:r>
              <a:rPr sz="1800" i="1" spc="-120" dirty="0">
                <a:latin typeface="Roboto Lt"/>
                <a:cs typeface="Roboto Lt"/>
              </a:rPr>
              <a:t>e</a:t>
            </a:r>
            <a:r>
              <a:rPr sz="1800" i="1" spc="-45" dirty="0">
                <a:latin typeface="Roboto Lt"/>
                <a:cs typeface="Roboto Lt"/>
              </a:rPr>
              <a:t> </a:t>
            </a:r>
            <a:r>
              <a:rPr sz="1800" i="1" spc="-125" dirty="0">
                <a:latin typeface="Roboto Lt"/>
                <a:cs typeface="Roboto Lt"/>
              </a:rPr>
              <a:t>cancerogene.</a:t>
            </a:r>
            <a:endParaRPr sz="1800" dirty="0">
              <a:latin typeface="Roboto Lt"/>
              <a:cs typeface="Roboto Lt"/>
            </a:endParaRPr>
          </a:p>
          <a:p>
            <a:pPr>
              <a:lnSpc>
                <a:spcPct val="100000"/>
              </a:lnSpc>
              <a:spcBef>
                <a:spcPts val="25"/>
              </a:spcBef>
              <a:buFont typeface="Roboto Lt"/>
              <a:buChar char="-"/>
            </a:pPr>
            <a:endParaRPr sz="1800" dirty="0">
              <a:latin typeface="Roboto Lt"/>
              <a:cs typeface="Roboto Lt"/>
            </a:endParaRPr>
          </a:p>
          <a:p>
            <a:pPr marL="130810" indent="-110489">
              <a:lnSpc>
                <a:spcPct val="100000"/>
              </a:lnSpc>
              <a:spcBef>
                <a:spcPts val="5"/>
              </a:spcBef>
              <a:buChar char="-"/>
              <a:tabLst>
                <a:tab pos="131445" algn="l"/>
              </a:tabLst>
            </a:pPr>
            <a:r>
              <a:rPr sz="1800" spc="-130" dirty="0">
                <a:latin typeface="Roboto Lt"/>
                <a:cs typeface="Roboto Lt"/>
              </a:rPr>
              <a:t>15</a:t>
            </a:r>
            <a:r>
              <a:rPr sz="1800" spc="-125" dirty="0">
                <a:latin typeface="Roboto Lt"/>
                <a:cs typeface="Roboto Lt"/>
              </a:rPr>
              <a:t>0</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10" dirty="0">
                <a:latin typeface="Roboto Lt"/>
                <a:cs typeface="Roboto Lt"/>
              </a:rPr>
              <a:t>queste</a:t>
            </a:r>
            <a:r>
              <a:rPr sz="1800" spc="-40" dirty="0">
                <a:latin typeface="Roboto Lt"/>
                <a:cs typeface="Roboto Lt"/>
              </a:rPr>
              <a:t> </a:t>
            </a:r>
            <a:r>
              <a:rPr sz="1800" spc="-130" dirty="0">
                <a:latin typeface="Roboto Lt"/>
                <a:cs typeface="Roboto Lt"/>
              </a:rPr>
              <a:t>son</a:t>
            </a:r>
            <a:r>
              <a:rPr sz="1800" spc="-125" dirty="0">
                <a:latin typeface="Roboto Lt"/>
                <a:cs typeface="Roboto Lt"/>
              </a:rPr>
              <a:t>o</a:t>
            </a:r>
            <a:r>
              <a:rPr sz="1800" spc="-40" dirty="0">
                <a:latin typeface="Roboto Lt"/>
                <a:cs typeface="Roboto Lt"/>
              </a:rPr>
              <a:t> </a:t>
            </a:r>
            <a:r>
              <a:rPr sz="1800" spc="-85" dirty="0">
                <a:latin typeface="Roboto Lt"/>
                <a:cs typeface="Roboto Lt"/>
              </a:rPr>
              <a:t>attiv</a:t>
            </a:r>
            <a:r>
              <a:rPr sz="1800" spc="-105" dirty="0">
                <a:latin typeface="Roboto Lt"/>
                <a:cs typeface="Roboto Lt"/>
              </a:rPr>
              <a:t>e</a:t>
            </a:r>
            <a:r>
              <a:rPr sz="1800" spc="-40" dirty="0">
                <a:latin typeface="Roboto Lt"/>
                <a:cs typeface="Roboto Lt"/>
              </a:rPr>
              <a:t> </a:t>
            </a:r>
            <a:r>
              <a:rPr sz="1800" spc="-90" dirty="0">
                <a:latin typeface="Roboto Lt"/>
                <a:cs typeface="Roboto Lt"/>
              </a:rPr>
              <a:t>subito.</a:t>
            </a:r>
            <a:endParaRPr sz="1800" dirty="0">
              <a:latin typeface="Roboto Lt"/>
              <a:cs typeface="Roboto Lt"/>
            </a:endParaRPr>
          </a:p>
          <a:p>
            <a:pPr>
              <a:lnSpc>
                <a:spcPct val="100000"/>
              </a:lnSpc>
              <a:spcBef>
                <a:spcPts val="5"/>
              </a:spcBef>
              <a:buFont typeface="Roboto Lt"/>
              <a:buChar char="-"/>
            </a:pPr>
            <a:endParaRPr sz="1850" dirty="0">
              <a:latin typeface="Roboto Lt"/>
              <a:cs typeface="Roboto Lt"/>
            </a:endParaRPr>
          </a:p>
          <a:p>
            <a:pPr marL="12700" marR="109855">
              <a:lnSpc>
                <a:spcPct val="100699"/>
              </a:lnSpc>
              <a:buChar char="-"/>
              <a:tabLst>
                <a:tab pos="123189" algn="l"/>
              </a:tabLst>
            </a:pPr>
            <a:r>
              <a:rPr sz="1800" spc="-150" dirty="0">
                <a:latin typeface="Roboto Lt"/>
                <a:cs typeface="Roboto Lt"/>
              </a:rPr>
              <a:t>L</a:t>
            </a:r>
            <a:r>
              <a:rPr sz="1800" spc="-140" dirty="0">
                <a:latin typeface="Roboto Lt"/>
                <a:cs typeface="Roboto Lt"/>
              </a:rPr>
              <a:t>a</a:t>
            </a:r>
            <a:r>
              <a:rPr sz="1800" spc="-40" dirty="0">
                <a:latin typeface="Roboto Lt"/>
                <a:cs typeface="Roboto Lt"/>
              </a:rPr>
              <a:t> </a:t>
            </a:r>
            <a:r>
              <a:rPr sz="1800" spc="-95" dirty="0">
                <a:latin typeface="Roboto Lt"/>
                <a:cs typeface="Roboto Lt"/>
              </a:rPr>
              <a:t>nicotin</a:t>
            </a:r>
            <a:r>
              <a:rPr sz="1800" spc="-114" dirty="0">
                <a:latin typeface="Roboto Lt"/>
                <a:cs typeface="Roboto Lt"/>
              </a:rPr>
              <a:t>a</a:t>
            </a:r>
            <a:r>
              <a:rPr sz="1800" spc="-40" dirty="0">
                <a:latin typeface="Roboto Lt"/>
                <a:cs typeface="Roboto Lt"/>
              </a:rPr>
              <a:t> </a:t>
            </a:r>
            <a:r>
              <a:rPr sz="1800" spc="-105" dirty="0">
                <a:latin typeface="Roboto Lt"/>
                <a:cs typeface="Roboto Lt"/>
              </a:rPr>
              <a:t>è</a:t>
            </a:r>
            <a:r>
              <a:rPr sz="1800" spc="-40" dirty="0">
                <a:latin typeface="Roboto Lt"/>
                <a:cs typeface="Roboto Lt"/>
              </a:rPr>
              <a:t> </a:t>
            </a:r>
            <a:r>
              <a:rPr sz="1800" spc="-100" dirty="0">
                <a:latin typeface="Roboto Lt"/>
                <a:cs typeface="Roboto Lt"/>
              </a:rPr>
              <a:t>tossic</a:t>
            </a:r>
            <a:r>
              <a:rPr sz="1800" spc="-114" dirty="0">
                <a:latin typeface="Roboto Lt"/>
                <a:cs typeface="Roboto Lt"/>
              </a:rPr>
              <a:t>a</a:t>
            </a:r>
            <a:r>
              <a:rPr sz="1800" spc="-35" dirty="0">
                <a:latin typeface="Roboto Lt"/>
                <a:cs typeface="Roboto Lt"/>
              </a:rPr>
              <a:t> </a:t>
            </a:r>
            <a:r>
              <a:rPr sz="1800" spc="-105" dirty="0">
                <a:latin typeface="Roboto Lt"/>
                <a:cs typeface="Roboto Lt"/>
              </a:rPr>
              <a:t>e</a:t>
            </a:r>
            <a:r>
              <a:rPr sz="1800" spc="-40" dirty="0">
                <a:latin typeface="Roboto Lt"/>
                <a:cs typeface="Roboto Lt"/>
              </a:rPr>
              <a:t> </a:t>
            </a:r>
            <a:r>
              <a:rPr sz="1800" spc="-120" dirty="0">
                <a:latin typeface="Roboto Lt"/>
                <a:cs typeface="Roboto Lt"/>
              </a:rPr>
              <a:t>cancerogena</a:t>
            </a:r>
            <a:r>
              <a:rPr sz="1800" spc="-40" dirty="0">
                <a:latin typeface="Roboto Lt"/>
                <a:cs typeface="Roboto Lt"/>
              </a:rPr>
              <a:t> </a:t>
            </a:r>
            <a:r>
              <a:rPr sz="1800" spc="-114" dirty="0">
                <a:latin typeface="Roboto Lt"/>
                <a:cs typeface="Roboto Lt"/>
              </a:rPr>
              <a:t>e</a:t>
            </a:r>
            <a:r>
              <a:rPr sz="1800" spc="-120" dirty="0">
                <a:latin typeface="Roboto Lt"/>
                <a:cs typeface="Roboto Lt"/>
              </a:rPr>
              <a:t>d</a:t>
            </a:r>
            <a:r>
              <a:rPr sz="1800" spc="-40" dirty="0">
                <a:latin typeface="Roboto Lt"/>
                <a:cs typeface="Roboto Lt"/>
              </a:rPr>
              <a:t> </a:t>
            </a:r>
            <a:r>
              <a:rPr sz="1800" spc="-105" dirty="0">
                <a:latin typeface="Roboto Lt"/>
                <a:cs typeface="Roboto Lt"/>
              </a:rPr>
              <a:t>è</a:t>
            </a:r>
            <a:r>
              <a:rPr sz="1800" spc="-40" dirty="0">
                <a:latin typeface="Roboto Lt"/>
                <a:cs typeface="Roboto Lt"/>
              </a:rPr>
              <a:t> </a:t>
            </a:r>
            <a:r>
              <a:rPr sz="1800" spc="-110" dirty="0">
                <a:latin typeface="Roboto Lt"/>
                <a:cs typeface="Roboto Lt"/>
              </a:rPr>
              <a:t>causa  </a:t>
            </a:r>
            <a:r>
              <a:rPr sz="1800" spc="-85" dirty="0">
                <a:latin typeface="Roboto Lt"/>
                <a:cs typeface="Roboto Lt"/>
              </a:rPr>
              <a:t>dell</a:t>
            </a:r>
            <a:r>
              <a:rPr sz="1800" spc="-110" dirty="0">
                <a:latin typeface="Roboto Lt"/>
                <a:cs typeface="Roboto Lt"/>
              </a:rPr>
              <a:t>a</a:t>
            </a:r>
            <a:r>
              <a:rPr sz="1800" spc="-40" dirty="0">
                <a:latin typeface="Roboto Lt"/>
                <a:cs typeface="Roboto Lt"/>
              </a:rPr>
              <a:t> </a:t>
            </a:r>
            <a:r>
              <a:rPr sz="1800" spc="-120" dirty="0">
                <a:latin typeface="Roboto Lt"/>
                <a:cs typeface="Roboto Lt"/>
              </a:rPr>
              <a:t>dipendenza</a:t>
            </a:r>
            <a:r>
              <a:rPr sz="1800" spc="-40" dirty="0">
                <a:latin typeface="Roboto Lt"/>
                <a:cs typeface="Roboto Lt"/>
              </a:rPr>
              <a:t> </a:t>
            </a:r>
            <a:r>
              <a:rPr sz="1800" spc="-130" dirty="0">
                <a:latin typeface="Roboto Lt"/>
                <a:cs typeface="Roboto Lt"/>
              </a:rPr>
              <a:t>d</a:t>
            </a:r>
            <a:r>
              <a:rPr sz="1800" spc="-120" dirty="0">
                <a:latin typeface="Roboto Lt"/>
                <a:cs typeface="Roboto Lt"/>
              </a:rPr>
              <a:t>a</a:t>
            </a:r>
            <a:r>
              <a:rPr sz="1800" spc="-40" dirty="0">
                <a:latin typeface="Roboto Lt"/>
                <a:cs typeface="Roboto Lt"/>
              </a:rPr>
              <a:t> </a:t>
            </a:r>
            <a:r>
              <a:rPr sz="1800" spc="-135" dirty="0">
                <a:latin typeface="Roboto Lt"/>
                <a:cs typeface="Roboto Lt"/>
              </a:rPr>
              <a:t>fumo</a:t>
            </a:r>
            <a:endParaRPr sz="1800" dirty="0">
              <a:latin typeface="Roboto Lt"/>
              <a:cs typeface="Roboto Lt"/>
            </a:endParaRPr>
          </a:p>
          <a:p>
            <a:pPr>
              <a:lnSpc>
                <a:spcPct val="100000"/>
              </a:lnSpc>
              <a:spcBef>
                <a:spcPts val="20"/>
              </a:spcBef>
              <a:buFont typeface="Roboto Lt"/>
              <a:buChar char="-"/>
            </a:pPr>
            <a:endParaRPr sz="2450" dirty="0">
              <a:latin typeface="Roboto Lt"/>
              <a:cs typeface="Roboto Lt"/>
            </a:endParaRPr>
          </a:p>
          <a:p>
            <a:pPr marL="68580" marR="193040" lvl="1">
              <a:lnSpc>
                <a:spcPct val="100699"/>
              </a:lnSpc>
              <a:buChar char="-"/>
              <a:tabLst>
                <a:tab pos="179070" algn="l"/>
              </a:tabLst>
            </a:pPr>
            <a:r>
              <a:rPr sz="1800" spc="-145" dirty="0">
                <a:latin typeface="Roboto Lt"/>
                <a:cs typeface="Roboto Lt"/>
              </a:rPr>
              <a:t>La</a:t>
            </a:r>
            <a:r>
              <a:rPr sz="1800" spc="-40" dirty="0">
                <a:latin typeface="Roboto Lt"/>
                <a:cs typeface="Roboto Lt"/>
              </a:rPr>
              <a:t> </a:t>
            </a:r>
            <a:r>
              <a:rPr sz="1800" spc="-100" dirty="0">
                <a:latin typeface="Roboto Lt"/>
                <a:cs typeface="Roboto Lt"/>
              </a:rPr>
              <a:t>nicotina</a:t>
            </a:r>
            <a:r>
              <a:rPr sz="1800" spc="-40" dirty="0">
                <a:latin typeface="Roboto Lt"/>
                <a:cs typeface="Roboto Lt"/>
              </a:rPr>
              <a:t> </a:t>
            </a:r>
            <a:r>
              <a:rPr sz="1800" spc="-105" dirty="0">
                <a:latin typeface="Roboto Lt"/>
                <a:cs typeface="Roboto Lt"/>
              </a:rPr>
              <a:t>viene</a:t>
            </a:r>
            <a:r>
              <a:rPr sz="1800" spc="-35" dirty="0">
                <a:latin typeface="Roboto Lt"/>
                <a:cs typeface="Roboto Lt"/>
              </a:rPr>
              <a:t> </a:t>
            </a:r>
            <a:r>
              <a:rPr sz="1800" spc="-105" dirty="0">
                <a:latin typeface="Roboto Lt"/>
                <a:cs typeface="Roboto Lt"/>
              </a:rPr>
              <a:t>escreta</a:t>
            </a:r>
            <a:r>
              <a:rPr sz="1800" spc="-40" dirty="0">
                <a:latin typeface="Roboto Lt"/>
                <a:cs typeface="Roboto Lt"/>
              </a:rPr>
              <a:t> </a:t>
            </a:r>
            <a:r>
              <a:rPr sz="1800" spc="-95" dirty="0">
                <a:latin typeface="Roboto Lt"/>
                <a:cs typeface="Roboto Lt"/>
              </a:rPr>
              <a:t>nel</a:t>
            </a:r>
            <a:r>
              <a:rPr sz="1800" spc="-35" dirty="0">
                <a:latin typeface="Roboto Lt"/>
                <a:cs typeface="Roboto Lt"/>
              </a:rPr>
              <a:t> </a:t>
            </a:r>
            <a:r>
              <a:rPr sz="1800" spc="-80" dirty="0">
                <a:latin typeface="Roboto Lt"/>
                <a:cs typeface="Roboto Lt"/>
              </a:rPr>
              <a:t>latte</a:t>
            </a:r>
            <a:r>
              <a:rPr sz="1800" spc="-40" dirty="0">
                <a:latin typeface="Roboto Lt"/>
                <a:cs typeface="Roboto Lt"/>
              </a:rPr>
              <a:t> </a:t>
            </a:r>
            <a:r>
              <a:rPr sz="1800" spc="-125" dirty="0">
                <a:latin typeface="Roboto Lt"/>
                <a:cs typeface="Roboto Lt"/>
              </a:rPr>
              <a:t>materno</a:t>
            </a:r>
            <a:r>
              <a:rPr sz="1800" spc="-40" dirty="0">
                <a:latin typeface="Roboto Lt"/>
                <a:cs typeface="Roboto Lt"/>
              </a:rPr>
              <a:t> </a:t>
            </a:r>
            <a:r>
              <a:rPr sz="1800" spc="-105" dirty="0">
                <a:latin typeface="Roboto Lt"/>
                <a:cs typeface="Roboto Lt"/>
              </a:rPr>
              <a:t>e </a:t>
            </a:r>
            <a:r>
              <a:rPr sz="1800" spc="-100" dirty="0">
                <a:latin typeface="Roboto Lt"/>
                <a:cs typeface="Roboto Lt"/>
              </a:rPr>
              <a:t> </a:t>
            </a:r>
            <a:r>
              <a:rPr sz="1800" spc="-114" dirty="0">
                <a:latin typeface="Roboto Lt"/>
                <a:cs typeface="Roboto Lt"/>
              </a:rPr>
              <a:t>raggiunge</a:t>
            </a:r>
            <a:r>
              <a:rPr sz="1800" spc="-40" dirty="0">
                <a:latin typeface="Roboto Lt"/>
                <a:cs typeface="Roboto Lt"/>
              </a:rPr>
              <a:t> </a:t>
            </a:r>
            <a:r>
              <a:rPr sz="1800" spc="-114" dirty="0">
                <a:latin typeface="Roboto Lt"/>
                <a:cs typeface="Roboto Lt"/>
              </a:rPr>
              <a:t>l’embrione-fet</a:t>
            </a:r>
            <a:r>
              <a:rPr sz="1800" spc="-140" dirty="0">
                <a:latin typeface="Roboto Lt"/>
                <a:cs typeface="Roboto Lt"/>
              </a:rPr>
              <a:t>o</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130" dirty="0">
                <a:latin typeface="Roboto Lt"/>
                <a:cs typeface="Roboto Lt"/>
              </a:rPr>
              <a:t>dann</a:t>
            </a:r>
            <a:r>
              <a:rPr sz="1800" spc="-55" dirty="0">
                <a:latin typeface="Roboto Lt"/>
                <a:cs typeface="Roboto Lt"/>
              </a:rPr>
              <a:t>i</a:t>
            </a:r>
            <a:r>
              <a:rPr sz="1800" spc="-40" dirty="0">
                <a:latin typeface="Roboto Lt"/>
                <a:cs typeface="Roboto Lt"/>
              </a:rPr>
              <a:t> </a:t>
            </a:r>
            <a:r>
              <a:rPr sz="1800" spc="-105" dirty="0">
                <a:latin typeface="Roboto Lt"/>
                <a:cs typeface="Roboto Lt"/>
              </a:rPr>
              <a:t>importanti</a:t>
            </a:r>
            <a:endParaRPr sz="1800" dirty="0">
              <a:latin typeface="Roboto Lt"/>
              <a:cs typeface="Roboto Lt"/>
            </a:endParaRPr>
          </a:p>
          <a:p>
            <a:pPr lvl="1">
              <a:lnSpc>
                <a:spcPct val="100000"/>
              </a:lnSpc>
              <a:spcBef>
                <a:spcPts val="10"/>
              </a:spcBef>
              <a:buFont typeface="Roboto Lt"/>
              <a:buChar char="-"/>
            </a:pPr>
            <a:endParaRPr sz="1800" dirty="0">
              <a:latin typeface="Roboto Lt"/>
              <a:cs typeface="Roboto Lt"/>
            </a:endParaRPr>
          </a:p>
          <a:p>
            <a:pPr marL="68580" marR="208279" lvl="1">
              <a:lnSpc>
                <a:spcPct val="100699"/>
              </a:lnSpc>
              <a:spcBef>
                <a:spcPts val="5"/>
              </a:spcBef>
              <a:buChar char="-"/>
              <a:tabLst>
                <a:tab pos="179070" algn="l"/>
              </a:tabLst>
            </a:pPr>
            <a:r>
              <a:rPr sz="1800" spc="-150" dirty="0">
                <a:latin typeface="Roboto Lt"/>
                <a:cs typeface="Roboto Lt"/>
              </a:rPr>
              <a:t>L</a:t>
            </a:r>
            <a:r>
              <a:rPr sz="1800" spc="-140" dirty="0">
                <a:latin typeface="Roboto Lt"/>
                <a:cs typeface="Roboto Lt"/>
              </a:rPr>
              <a:t>a</a:t>
            </a:r>
            <a:r>
              <a:rPr sz="1800" spc="-40" dirty="0">
                <a:latin typeface="Roboto Lt"/>
                <a:cs typeface="Roboto Lt"/>
              </a:rPr>
              <a:t> </a:t>
            </a:r>
            <a:r>
              <a:rPr sz="1800" spc="-95" dirty="0">
                <a:latin typeface="Roboto Lt"/>
                <a:cs typeface="Roboto Lt"/>
              </a:rPr>
              <a:t>nicotin</a:t>
            </a:r>
            <a:r>
              <a:rPr sz="1800" spc="-114" dirty="0">
                <a:latin typeface="Roboto Lt"/>
                <a:cs typeface="Roboto Lt"/>
              </a:rPr>
              <a:t>a</a:t>
            </a:r>
            <a:r>
              <a:rPr sz="1800" spc="-40" dirty="0">
                <a:latin typeface="Roboto Lt"/>
                <a:cs typeface="Roboto Lt"/>
              </a:rPr>
              <a:t> </a:t>
            </a:r>
            <a:r>
              <a:rPr sz="1800" spc="-105" dirty="0">
                <a:latin typeface="Roboto Lt"/>
                <a:cs typeface="Roboto Lt"/>
              </a:rPr>
              <a:t>è</a:t>
            </a:r>
            <a:r>
              <a:rPr sz="1800" spc="-40" dirty="0">
                <a:latin typeface="Roboto Lt"/>
                <a:cs typeface="Roboto Lt"/>
              </a:rPr>
              <a:t> </a:t>
            </a:r>
            <a:r>
              <a:rPr sz="1800" spc="-140" dirty="0">
                <a:latin typeface="Roboto Lt"/>
                <a:cs typeface="Roboto Lt"/>
              </a:rPr>
              <a:t>un</a:t>
            </a:r>
            <a:r>
              <a:rPr sz="1800" spc="-130" dirty="0">
                <a:latin typeface="Roboto Lt"/>
                <a:cs typeface="Roboto Lt"/>
              </a:rPr>
              <a:t>a</a:t>
            </a:r>
            <a:r>
              <a:rPr sz="1800" spc="-40" dirty="0">
                <a:latin typeface="Roboto Lt"/>
                <a:cs typeface="Roboto Lt"/>
              </a:rPr>
              <a:t> </a:t>
            </a:r>
            <a:r>
              <a:rPr sz="1800" spc="-114" dirty="0">
                <a:latin typeface="Roboto Lt"/>
                <a:cs typeface="Roboto Lt"/>
              </a:rPr>
              <a:t>sostanz</a:t>
            </a:r>
            <a:r>
              <a:rPr sz="1800" spc="-120" dirty="0">
                <a:latin typeface="Roboto Lt"/>
                <a:cs typeface="Roboto Lt"/>
              </a:rPr>
              <a:t>a</a:t>
            </a:r>
            <a:r>
              <a:rPr sz="1800" spc="-40" dirty="0">
                <a:latin typeface="Roboto Lt"/>
                <a:cs typeface="Roboto Lt"/>
              </a:rPr>
              <a:t> </a:t>
            </a:r>
            <a:r>
              <a:rPr sz="1800" spc="-125" dirty="0">
                <a:latin typeface="Roboto Lt"/>
                <a:cs typeface="Roboto Lt"/>
              </a:rPr>
              <a:t>ch</a:t>
            </a:r>
            <a:r>
              <a:rPr sz="1800" spc="-114" dirty="0">
                <a:latin typeface="Roboto Lt"/>
                <a:cs typeface="Roboto Lt"/>
              </a:rPr>
              <a:t>e</a:t>
            </a:r>
            <a:r>
              <a:rPr sz="1800" spc="-40" dirty="0">
                <a:latin typeface="Roboto Lt"/>
                <a:cs typeface="Roboto Lt"/>
              </a:rPr>
              <a:t> </a:t>
            </a:r>
            <a:r>
              <a:rPr sz="1800" spc="-55" dirty="0">
                <a:latin typeface="Roboto Lt"/>
                <a:cs typeface="Roboto Lt"/>
              </a:rPr>
              <a:t>i</a:t>
            </a:r>
            <a:r>
              <a:rPr sz="1800" spc="-120" dirty="0">
                <a:latin typeface="Roboto Lt"/>
                <a:cs typeface="Roboto Lt"/>
              </a:rPr>
              <a:t>n</a:t>
            </a:r>
            <a:r>
              <a:rPr sz="1800" spc="-40" dirty="0">
                <a:latin typeface="Roboto Lt"/>
                <a:cs typeface="Roboto Lt"/>
              </a:rPr>
              <a:t> </a:t>
            </a:r>
            <a:r>
              <a:rPr sz="1800" spc="-90" dirty="0">
                <a:latin typeface="Roboto Lt"/>
                <a:cs typeface="Roboto Lt"/>
              </a:rPr>
              <a:t>agricoltura  </a:t>
            </a:r>
            <a:r>
              <a:rPr sz="1800" spc="-100" dirty="0">
                <a:latin typeface="Roboto Lt"/>
                <a:cs typeface="Roboto Lt"/>
              </a:rPr>
              <a:t>vien</a:t>
            </a:r>
            <a:r>
              <a:rPr sz="1800" spc="-110" dirty="0">
                <a:latin typeface="Roboto Lt"/>
                <a:cs typeface="Roboto Lt"/>
              </a:rPr>
              <a:t>e</a:t>
            </a:r>
            <a:r>
              <a:rPr sz="1800" spc="-40" dirty="0">
                <a:latin typeface="Roboto Lt"/>
                <a:cs typeface="Roboto Lt"/>
              </a:rPr>
              <a:t> </a:t>
            </a:r>
            <a:r>
              <a:rPr sz="1800" spc="-85" dirty="0">
                <a:latin typeface="Roboto Lt"/>
                <a:cs typeface="Roboto Lt"/>
              </a:rPr>
              <a:t>utilizzat</a:t>
            </a:r>
            <a:r>
              <a:rPr sz="1800" spc="-110" dirty="0">
                <a:latin typeface="Roboto Lt"/>
                <a:cs typeface="Roboto Lt"/>
              </a:rPr>
              <a:t>a</a:t>
            </a:r>
            <a:r>
              <a:rPr sz="1800" spc="-40" dirty="0">
                <a:latin typeface="Roboto Lt"/>
                <a:cs typeface="Roboto Lt"/>
              </a:rPr>
              <a:t> </a:t>
            </a:r>
            <a:r>
              <a:rPr sz="1800" spc="-155" dirty="0">
                <a:latin typeface="Roboto Lt"/>
                <a:cs typeface="Roboto Lt"/>
              </a:rPr>
              <a:t>com</a:t>
            </a:r>
            <a:r>
              <a:rPr sz="1800" spc="-120" dirty="0">
                <a:latin typeface="Roboto Lt"/>
                <a:cs typeface="Roboto Lt"/>
              </a:rPr>
              <a:t>e</a:t>
            </a:r>
            <a:r>
              <a:rPr sz="1800" spc="-40" dirty="0">
                <a:latin typeface="Roboto Lt"/>
                <a:cs typeface="Roboto Lt"/>
              </a:rPr>
              <a:t> </a:t>
            </a:r>
            <a:r>
              <a:rPr sz="1800" spc="-90" dirty="0">
                <a:latin typeface="Roboto Lt"/>
                <a:cs typeface="Roboto Lt"/>
              </a:rPr>
              <a:t>insetticid</a:t>
            </a:r>
            <a:r>
              <a:rPr sz="1800" spc="-110" dirty="0">
                <a:latin typeface="Roboto Lt"/>
                <a:cs typeface="Roboto Lt"/>
              </a:rPr>
              <a:t>a</a:t>
            </a:r>
            <a:r>
              <a:rPr sz="1800" spc="-40" dirty="0">
                <a:latin typeface="Roboto Lt"/>
                <a:cs typeface="Roboto Lt"/>
              </a:rPr>
              <a:t> </a:t>
            </a:r>
            <a:r>
              <a:rPr sz="1800" spc="-95" dirty="0">
                <a:latin typeface="Roboto Lt"/>
                <a:cs typeface="Roboto Lt"/>
              </a:rPr>
              <a:t>sott</a:t>
            </a:r>
            <a:r>
              <a:rPr sz="1800" spc="-114" dirty="0">
                <a:latin typeface="Roboto Lt"/>
                <a:cs typeface="Roboto Lt"/>
              </a:rPr>
              <a:t>o</a:t>
            </a:r>
            <a:r>
              <a:rPr sz="1800" spc="-40" dirty="0">
                <a:latin typeface="Roboto Lt"/>
                <a:cs typeface="Roboto Lt"/>
              </a:rPr>
              <a:t> </a:t>
            </a:r>
            <a:r>
              <a:rPr sz="1800" spc="-120" dirty="0">
                <a:latin typeface="Roboto Lt"/>
                <a:cs typeface="Roboto Lt"/>
              </a:rPr>
              <a:t>forma</a:t>
            </a:r>
            <a:r>
              <a:rPr sz="1800" spc="-40" dirty="0">
                <a:latin typeface="Roboto Lt"/>
                <a:cs typeface="Roboto Lt"/>
              </a:rPr>
              <a:t> </a:t>
            </a:r>
            <a:r>
              <a:rPr sz="1800" spc="-70" dirty="0">
                <a:latin typeface="Roboto Lt"/>
                <a:cs typeface="Roboto Lt"/>
              </a:rPr>
              <a:t>di  </a:t>
            </a:r>
            <a:r>
              <a:rPr sz="1800" spc="-90" dirty="0">
                <a:latin typeface="Roboto Lt"/>
                <a:cs typeface="Roboto Lt"/>
              </a:rPr>
              <a:t>solfat</a:t>
            </a:r>
            <a:r>
              <a:rPr sz="1800" spc="-110" dirty="0">
                <a:latin typeface="Roboto Lt"/>
                <a:cs typeface="Roboto Lt"/>
              </a:rPr>
              <a:t>o</a:t>
            </a:r>
            <a:r>
              <a:rPr sz="1800" spc="-40" dirty="0">
                <a:latin typeface="Roboto Lt"/>
                <a:cs typeface="Roboto Lt"/>
              </a:rPr>
              <a:t> </a:t>
            </a:r>
            <a:r>
              <a:rPr sz="1800" spc="-114" dirty="0">
                <a:latin typeface="Roboto Lt"/>
                <a:cs typeface="Roboto Lt"/>
              </a:rPr>
              <a:t>e</a:t>
            </a:r>
            <a:r>
              <a:rPr sz="1800" spc="-120" dirty="0">
                <a:latin typeface="Roboto Lt"/>
                <a:cs typeface="Roboto Lt"/>
              </a:rPr>
              <a:t>d</a:t>
            </a:r>
            <a:r>
              <a:rPr sz="1800" spc="-40" dirty="0">
                <a:latin typeface="Roboto Lt"/>
                <a:cs typeface="Roboto Lt"/>
              </a:rPr>
              <a:t> </a:t>
            </a:r>
            <a:r>
              <a:rPr sz="1800" spc="-130" dirty="0">
                <a:latin typeface="Roboto Lt"/>
                <a:cs typeface="Roboto Lt"/>
              </a:rPr>
              <a:t>anch</a:t>
            </a:r>
            <a:r>
              <a:rPr sz="1800" spc="-120" dirty="0">
                <a:latin typeface="Roboto Lt"/>
                <a:cs typeface="Roboto Lt"/>
              </a:rPr>
              <a:t>e</a:t>
            </a:r>
            <a:r>
              <a:rPr sz="1800" spc="-40" dirty="0">
                <a:latin typeface="Roboto Lt"/>
                <a:cs typeface="Roboto Lt"/>
              </a:rPr>
              <a:t> </a:t>
            </a:r>
            <a:r>
              <a:rPr sz="1800" spc="-155" dirty="0">
                <a:latin typeface="Roboto Lt"/>
                <a:cs typeface="Roboto Lt"/>
              </a:rPr>
              <a:t>com</a:t>
            </a:r>
            <a:r>
              <a:rPr sz="1800" spc="-120" dirty="0">
                <a:latin typeface="Roboto Lt"/>
                <a:cs typeface="Roboto Lt"/>
              </a:rPr>
              <a:t>e</a:t>
            </a:r>
            <a:r>
              <a:rPr sz="1800" spc="-40" dirty="0">
                <a:latin typeface="Roboto Lt"/>
                <a:cs typeface="Roboto Lt"/>
              </a:rPr>
              <a:t> </a:t>
            </a:r>
            <a:r>
              <a:rPr sz="1800" spc="-90" dirty="0">
                <a:latin typeface="Roboto Lt"/>
                <a:cs typeface="Roboto Lt"/>
              </a:rPr>
              <a:t>antiparassitario.</a:t>
            </a:r>
            <a:endParaRPr sz="1800" dirty="0">
              <a:latin typeface="Roboto Lt"/>
              <a:cs typeface="Roboto Lt"/>
            </a:endParaRPr>
          </a:p>
        </p:txBody>
      </p:sp>
      <p:sp>
        <p:nvSpPr>
          <p:cNvPr id="3" name="object 3"/>
          <p:cNvSpPr txBox="1">
            <a:spLocks noGrp="1"/>
          </p:cNvSpPr>
          <p:nvPr>
            <p:ph type="title"/>
          </p:nvPr>
        </p:nvSpPr>
        <p:spPr>
          <a:xfrm>
            <a:off x="1659298" y="755832"/>
            <a:ext cx="3446102" cy="391160"/>
          </a:xfrm>
          <a:prstGeom prst="rect">
            <a:avLst/>
          </a:prstGeom>
        </p:spPr>
        <p:txBody>
          <a:bodyPr vert="horz" wrap="square" lIns="0" tIns="12700" rIns="0" bIns="0" rtlCol="0">
            <a:spAutoFit/>
          </a:bodyPr>
          <a:lstStyle/>
          <a:p>
            <a:pPr marL="12700">
              <a:lnSpc>
                <a:spcPct val="100000"/>
              </a:lnSpc>
              <a:spcBef>
                <a:spcPts val="100"/>
              </a:spcBef>
            </a:pPr>
            <a:r>
              <a:rPr spc="-10" dirty="0"/>
              <a:t>FUMO</a:t>
            </a:r>
            <a:r>
              <a:rPr spc="-15" dirty="0"/>
              <a:t> </a:t>
            </a:r>
            <a:r>
              <a:rPr spc="-5" dirty="0"/>
              <a:t>DI</a:t>
            </a:r>
            <a:r>
              <a:rPr spc="-10" dirty="0"/>
              <a:t> </a:t>
            </a:r>
            <a:r>
              <a:rPr spc="45" dirty="0"/>
              <a:t>SIGARETTA</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140953"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99118" y="1288920"/>
            <a:ext cx="7103745" cy="4166870"/>
          </a:xfrm>
          <a:prstGeom prst="rect">
            <a:avLst/>
          </a:prstGeom>
        </p:spPr>
        <p:txBody>
          <a:bodyPr vert="horz" wrap="square" lIns="0" tIns="12700" rIns="0" bIns="0" rtlCol="0">
            <a:spAutoFit/>
          </a:bodyPr>
          <a:lstStyle/>
          <a:p>
            <a:pPr marL="12700">
              <a:lnSpc>
                <a:spcPct val="100000"/>
              </a:lnSpc>
              <a:spcBef>
                <a:spcPts val="100"/>
              </a:spcBef>
            </a:pPr>
            <a:r>
              <a:rPr sz="1800" spc="-130" dirty="0">
                <a:solidFill>
                  <a:srgbClr val="E6481B"/>
                </a:solidFill>
                <a:latin typeface="Roboto"/>
                <a:cs typeface="Roboto"/>
              </a:rPr>
              <a:t>Formazion</a:t>
            </a:r>
            <a:r>
              <a:rPr sz="1800" spc="-120" dirty="0">
                <a:solidFill>
                  <a:srgbClr val="E6481B"/>
                </a:solidFill>
                <a:latin typeface="Roboto"/>
                <a:cs typeface="Roboto"/>
              </a:rPr>
              <a:t>e</a:t>
            </a:r>
            <a:r>
              <a:rPr sz="1800" spc="-40" dirty="0">
                <a:solidFill>
                  <a:srgbClr val="E6481B"/>
                </a:solidFill>
                <a:latin typeface="Roboto"/>
                <a:cs typeface="Roboto"/>
              </a:rPr>
              <a:t> </a:t>
            </a:r>
            <a:r>
              <a:rPr sz="1800" spc="-135" dirty="0">
                <a:solidFill>
                  <a:srgbClr val="E6481B"/>
                </a:solidFill>
                <a:latin typeface="Roboto"/>
                <a:cs typeface="Roboto"/>
              </a:rPr>
              <a:t>monossid</a:t>
            </a:r>
            <a:r>
              <a:rPr sz="1800" spc="-130" dirty="0">
                <a:solidFill>
                  <a:srgbClr val="E6481B"/>
                </a:solidFill>
                <a:latin typeface="Roboto"/>
                <a:cs typeface="Roboto"/>
              </a:rPr>
              <a:t>o</a:t>
            </a:r>
            <a:r>
              <a:rPr sz="1800" spc="-40" dirty="0">
                <a:solidFill>
                  <a:srgbClr val="E6481B"/>
                </a:solidFill>
                <a:latin typeface="Roboto"/>
                <a:cs typeface="Roboto"/>
              </a:rPr>
              <a:t> </a:t>
            </a:r>
            <a:r>
              <a:rPr sz="1800" spc="-125" dirty="0">
                <a:solidFill>
                  <a:srgbClr val="E6481B"/>
                </a:solidFill>
                <a:latin typeface="Roboto"/>
                <a:cs typeface="Roboto"/>
              </a:rPr>
              <a:t>d</a:t>
            </a:r>
            <a:r>
              <a:rPr sz="1800" spc="-55" dirty="0">
                <a:solidFill>
                  <a:srgbClr val="E6481B"/>
                </a:solidFill>
                <a:latin typeface="Roboto"/>
                <a:cs typeface="Roboto"/>
              </a:rPr>
              <a:t>i</a:t>
            </a:r>
            <a:r>
              <a:rPr sz="1800" spc="-40" dirty="0">
                <a:solidFill>
                  <a:srgbClr val="E6481B"/>
                </a:solidFill>
                <a:latin typeface="Roboto"/>
                <a:cs typeface="Roboto"/>
              </a:rPr>
              <a:t> </a:t>
            </a:r>
            <a:r>
              <a:rPr sz="1800" spc="-110" dirty="0">
                <a:solidFill>
                  <a:srgbClr val="E6481B"/>
                </a:solidFill>
                <a:latin typeface="Roboto"/>
                <a:cs typeface="Roboto"/>
              </a:rPr>
              <a:t>carbonio:</a:t>
            </a:r>
            <a:endParaRPr sz="1800">
              <a:latin typeface="Roboto"/>
              <a:cs typeface="Roboto"/>
            </a:endParaRPr>
          </a:p>
          <a:p>
            <a:pPr marL="12700" marR="5080">
              <a:lnSpc>
                <a:spcPct val="100699"/>
              </a:lnSpc>
            </a:pPr>
            <a:r>
              <a:rPr sz="1800" spc="-35" dirty="0">
                <a:latin typeface="Roboto Lt"/>
                <a:cs typeface="Roboto Lt"/>
              </a:rPr>
              <a:t>il</a:t>
            </a:r>
            <a:r>
              <a:rPr sz="1800" spc="-40" dirty="0">
                <a:latin typeface="Roboto Lt"/>
                <a:cs typeface="Roboto Lt"/>
              </a:rPr>
              <a:t> </a:t>
            </a:r>
            <a:r>
              <a:rPr sz="1800" spc="-130" dirty="0">
                <a:latin typeface="Roboto Lt"/>
                <a:cs typeface="Roboto Lt"/>
              </a:rPr>
              <a:t>monossido</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10" dirty="0">
                <a:latin typeface="Roboto Lt"/>
                <a:cs typeface="Roboto Lt"/>
              </a:rPr>
              <a:t>carbonio</a:t>
            </a:r>
            <a:r>
              <a:rPr sz="1800" spc="-35" dirty="0">
                <a:latin typeface="Roboto Lt"/>
                <a:cs typeface="Roboto Lt"/>
              </a:rPr>
              <a:t> </a:t>
            </a:r>
            <a:r>
              <a:rPr sz="1800" spc="-120" dirty="0">
                <a:latin typeface="Roboto Lt"/>
                <a:cs typeface="Roboto Lt"/>
              </a:rPr>
              <a:t>che</a:t>
            </a:r>
            <a:r>
              <a:rPr sz="1800" spc="-35" dirty="0">
                <a:latin typeface="Roboto Lt"/>
                <a:cs typeface="Roboto Lt"/>
              </a:rPr>
              <a:t> </a:t>
            </a:r>
            <a:r>
              <a:rPr sz="1800" spc="-75" dirty="0">
                <a:latin typeface="Roboto Lt"/>
                <a:cs typeface="Roboto Lt"/>
              </a:rPr>
              <a:t>si</a:t>
            </a:r>
            <a:r>
              <a:rPr sz="1800" spc="-35" dirty="0">
                <a:latin typeface="Roboto Lt"/>
                <a:cs typeface="Roboto Lt"/>
              </a:rPr>
              <a:t> </a:t>
            </a:r>
            <a:r>
              <a:rPr sz="1800" spc="-120" dirty="0">
                <a:latin typeface="Roboto Lt"/>
                <a:cs typeface="Roboto Lt"/>
              </a:rPr>
              <a:t>forma</a:t>
            </a:r>
            <a:r>
              <a:rPr sz="1800" spc="-35" dirty="0">
                <a:latin typeface="Roboto Lt"/>
                <a:cs typeface="Roboto Lt"/>
              </a:rPr>
              <a:t> </a:t>
            </a:r>
            <a:r>
              <a:rPr sz="1800" spc="-75" dirty="0">
                <a:latin typeface="Roboto Lt"/>
                <a:cs typeface="Roboto Lt"/>
              </a:rPr>
              <a:t>si</a:t>
            </a:r>
            <a:r>
              <a:rPr sz="1800" spc="-35" dirty="0">
                <a:latin typeface="Roboto Lt"/>
                <a:cs typeface="Roboto Lt"/>
              </a:rPr>
              <a:t> </a:t>
            </a:r>
            <a:r>
              <a:rPr sz="1800" spc="-100" dirty="0">
                <a:latin typeface="Roboto Lt"/>
                <a:cs typeface="Roboto Lt"/>
              </a:rPr>
              <a:t>lega</a:t>
            </a:r>
            <a:r>
              <a:rPr sz="1800" spc="-35" dirty="0">
                <a:latin typeface="Roboto Lt"/>
                <a:cs typeface="Roboto Lt"/>
              </a:rPr>
              <a:t> </a:t>
            </a:r>
            <a:r>
              <a:rPr sz="1800" spc="-120" dirty="0">
                <a:latin typeface="Roboto Lt"/>
                <a:cs typeface="Roboto Lt"/>
              </a:rPr>
              <a:t>saldamente</a:t>
            </a:r>
            <a:r>
              <a:rPr sz="1800" spc="-35" dirty="0">
                <a:latin typeface="Roboto Lt"/>
                <a:cs typeface="Roboto Lt"/>
              </a:rPr>
              <a:t> </a:t>
            </a:r>
            <a:r>
              <a:rPr sz="1800" spc="-105" dirty="0">
                <a:latin typeface="Roboto Lt"/>
                <a:cs typeface="Roboto Lt"/>
              </a:rPr>
              <a:t>all’emoglobina:</a:t>
            </a:r>
            <a:r>
              <a:rPr sz="1800" spc="-40" dirty="0">
                <a:latin typeface="Roboto Lt"/>
                <a:cs typeface="Roboto Lt"/>
              </a:rPr>
              <a:t> </a:t>
            </a:r>
            <a:r>
              <a:rPr sz="1800" spc="-95" dirty="0">
                <a:latin typeface="Roboto Lt"/>
                <a:cs typeface="Roboto Lt"/>
              </a:rPr>
              <a:t>ciò </a:t>
            </a:r>
            <a:r>
              <a:rPr sz="1800" spc="-90" dirty="0">
                <a:latin typeface="Roboto Lt"/>
                <a:cs typeface="Roboto Lt"/>
              </a:rPr>
              <a:t> </a:t>
            </a:r>
            <a:r>
              <a:rPr sz="1800" spc="-125" dirty="0">
                <a:latin typeface="Roboto Lt"/>
                <a:cs typeface="Roboto Lt"/>
              </a:rPr>
              <a:t>comporta</a:t>
            </a:r>
            <a:r>
              <a:rPr sz="1800" spc="-40" dirty="0">
                <a:latin typeface="Roboto Lt"/>
                <a:cs typeface="Roboto Lt"/>
              </a:rPr>
              <a:t> </a:t>
            </a:r>
            <a:r>
              <a:rPr sz="1800" spc="-140" dirty="0">
                <a:latin typeface="Roboto Lt"/>
                <a:cs typeface="Roboto Lt"/>
              </a:rPr>
              <a:t>un</a:t>
            </a:r>
            <a:r>
              <a:rPr sz="1800" spc="-35" dirty="0">
                <a:latin typeface="Roboto Lt"/>
                <a:cs typeface="Roboto Lt"/>
              </a:rPr>
              <a:t> </a:t>
            </a:r>
            <a:r>
              <a:rPr sz="1800" spc="-90" dirty="0">
                <a:latin typeface="Roboto Lt"/>
                <a:cs typeface="Roboto Lt"/>
              </a:rPr>
              <a:t>ridotto</a:t>
            </a:r>
            <a:r>
              <a:rPr sz="1800" spc="-40" dirty="0">
                <a:latin typeface="Roboto Lt"/>
                <a:cs typeface="Roboto Lt"/>
              </a:rPr>
              <a:t> </a:t>
            </a:r>
            <a:r>
              <a:rPr sz="1800" spc="-100" dirty="0">
                <a:latin typeface="Roboto Lt"/>
                <a:cs typeface="Roboto Lt"/>
              </a:rPr>
              <a:t>trasporto</a:t>
            </a:r>
            <a:r>
              <a:rPr sz="1800" spc="-30" dirty="0">
                <a:latin typeface="Roboto Lt"/>
                <a:cs typeface="Roboto Lt"/>
              </a:rPr>
              <a:t> </a:t>
            </a:r>
            <a:r>
              <a:rPr sz="1800" spc="-80" dirty="0">
                <a:latin typeface="Roboto Lt"/>
                <a:cs typeface="Roboto Lt"/>
              </a:rPr>
              <a:t>di</a:t>
            </a:r>
            <a:r>
              <a:rPr sz="1800" spc="-40" dirty="0">
                <a:latin typeface="Roboto Lt"/>
                <a:cs typeface="Roboto Lt"/>
              </a:rPr>
              <a:t> </a:t>
            </a:r>
            <a:r>
              <a:rPr sz="1800" spc="-114" dirty="0">
                <a:latin typeface="Roboto Lt"/>
                <a:cs typeface="Roboto Lt"/>
              </a:rPr>
              <a:t>ossigeno</a:t>
            </a:r>
            <a:r>
              <a:rPr sz="1800" spc="-35" dirty="0">
                <a:latin typeface="Roboto Lt"/>
                <a:cs typeface="Roboto Lt"/>
              </a:rPr>
              <a:t> </a:t>
            </a:r>
            <a:r>
              <a:rPr sz="1800" spc="-125" dirty="0">
                <a:latin typeface="Roboto Lt"/>
                <a:cs typeface="Roboto Lt"/>
              </a:rPr>
              <a:t>da</a:t>
            </a:r>
            <a:r>
              <a:rPr sz="1800" spc="-40" dirty="0">
                <a:latin typeface="Roboto Lt"/>
                <a:cs typeface="Roboto Lt"/>
              </a:rPr>
              <a:t> </a:t>
            </a:r>
            <a:r>
              <a:rPr sz="1800" spc="-100" dirty="0">
                <a:latin typeface="Roboto Lt"/>
                <a:cs typeface="Roboto Lt"/>
              </a:rPr>
              <a:t>parte</a:t>
            </a:r>
            <a:r>
              <a:rPr sz="1800" spc="-35" dirty="0">
                <a:latin typeface="Roboto Lt"/>
                <a:cs typeface="Roboto Lt"/>
              </a:rPr>
              <a:t> </a:t>
            </a:r>
            <a:r>
              <a:rPr sz="1800" spc="-90" dirty="0">
                <a:latin typeface="Roboto Lt"/>
                <a:cs typeface="Roboto Lt"/>
              </a:rPr>
              <a:t>dei</a:t>
            </a:r>
            <a:r>
              <a:rPr sz="1800" spc="-40" dirty="0">
                <a:latin typeface="Roboto Lt"/>
                <a:cs typeface="Roboto Lt"/>
              </a:rPr>
              <a:t> </a:t>
            </a:r>
            <a:r>
              <a:rPr sz="1800" spc="-90" dirty="0">
                <a:latin typeface="Roboto Lt"/>
                <a:cs typeface="Roboto Lt"/>
              </a:rPr>
              <a:t>globuli</a:t>
            </a:r>
            <a:r>
              <a:rPr sz="1800" spc="-35" dirty="0">
                <a:latin typeface="Roboto Lt"/>
                <a:cs typeface="Roboto Lt"/>
              </a:rPr>
              <a:t> </a:t>
            </a:r>
            <a:r>
              <a:rPr sz="1800" spc="-95" dirty="0">
                <a:latin typeface="Roboto Lt"/>
                <a:cs typeface="Roboto Lt"/>
              </a:rPr>
              <a:t>rossi</a:t>
            </a:r>
            <a:r>
              <a:rPr sz="1800" spc="-40" dirty="0">
                <a:latin typeface="Roboto Lt"/>
                <a:cs typeface="Roboto Lt"/>
              </a:rPr>
              <a:t> </a:t>
            </a:r>
            <a:r>
              <a:rPr sz="1800" spc="-125" dirty="0">
                <a:latin typeface="Roboto Lt"/>
                <a:cs typeface="Roboto Lt"/>
              </a:rPr>
              <a:t>con</a:t>
            </a:r>
            <a:r>
              <a:rPr sz="1800" spc="-35" dirty="0">
                <a:latin typeface="Roboto Lt"/>
                <a:cs typeface="Roboto Lt"/>
              </a:rPr>
              <a:t> </a:t>
            </a:r>
            <a:r>
              <a:rPr sz="1800" spc="-105" dirty="0">
                <a:latin typeface="Roboto Lt"/>
                <a:cs typeface="Roboto Lt"/>
              </a:rPr>
              <a:t>evidente </a:t>
            </a:r>
            <a:r>
              <a:rPr sz="1800" spc="-425" dirty="0">
                <a:latin typeface="Roboto Lt"/>
                <a:cs typeface="Roboto Lt"/>
              </a:rPr>
              <a:t> </a:t>
            </a:r>
            <a:r>
              <a:rPr sz="1800" spc="-114" dirty="0">
                <a:latin typeface="Roboto Lt"/>
                <a:cs typeface="Roboto Lt"/>
              </a:rPr>
              <a:t>precoce</a:t>
            </a:r>
            <a:r>
              <a:rPr sz="1800" spc="-40" dirty="0">
                <a:latin typeface="Roboto Lt"/>
                <a:cs typeface="Roboto Lt"/>
              </a:rPr>
              <a:t> </a:t>
            </a:r>
            <a:r>
              <a:rPr sz="1800" spc="-105" dirty="0">
                <a:latin typeface="Roboto Lt"/>
                <a:cs typeface="Roboto Lt"/>
              </a:rPr>
              <a:t>affaticamento</a:t>
            </a:r>
            <a:r>
              <a:rPr sz="1800" spc="-35" dirty="0">
                <a:latin typeface="Roboto Lt"/>
                <a:cs typeface="Roboto Lt"/>
              </a:rPr>
              <a:t> </a:t>
            </a:r>
            <a:r>
              <a:rPr sz="1800" spc="-105" dirty="0">
                <a:latin typeface="Roboto Lt"/>
                <a:cs typeface="Roboto Lt"/>
              </a:rPr>
              <a:t>e</a:t>
            </a:r>
            <a:r>
              <a:rPr sz="1800" spc="-40" dirty="0">
                <a:latin typeface="Roboto Lt"/>
                <a:cs typeface="Roboto Lt"/>
              </a:rPr>
              <a:t> </a:t>
            </a:r>
            <a:r>
              <a:rPr sz="1800" spc="-100" dirty="0">
                <a:latin typeface="Roboto Lt"/>
                <a:cs typeface="Roboto Lt"/>
              </a:rPr>
              <a:t>riduzione</a:t>
            </a:r>
            <a:r>
              <a:rPr sz="1800" spc="-35" dirty="0">
                <a:latin typeface="Roboto Lt"/>
                <a:cs typeface="Roboto Lt"/>
              </a:rPr>
              <a:t> </a:t>
            </a:r>
            <a:r>
              <a:rPr sz="1800" spc="-90" dirty="0">
                <a:latin typeface="Roboto Lt"/>
                <a:cs typeface="Roboto Lt"/>
              </a:rPr>
              <a:t>della</a:t>
            </a:r>
            <a:r>
              <a:rPr sz="1800" spc="-35" dirty="0">
                <a:latin typeface="Roboto Lt"/>
                <a:cs typeface="Roboto Lt"/>
              </a:rPr>
              <a:t> </a:t>
            </a:r>
            <a:r>
              <a:rPr sz="1800" spc="-90" dirty="0">
                <a:latin typeface="Roboto Lt"/>
                <a:cs typeface="Roboto Lt"/>
              </a:rPr>
              <a:t>efficienza</a:t>
            </a:r>
            <a:r>
              <a:rPr sz="1800" spc="-40" dirty="0">
                <a:latin typeface="Roboto Lt"/>
                <a:cs typeface="Roboto Lt"/>
              </a:rPr>
              <a:t> </a:t>
            </a:r>
            <a:r>
              <a:rPr sz="1800" spc="-95" dirty="0">
                <a:latin typeface="Roboto Lt"/>
                <a:cs typeface="Roboto Lt"/>
              </a:rPr>
              <a:t>sia</a:t>
            </a:r>
            <a:r>
              <a:rPr sz="1800" spc="-35" dirty="0">
                <a:latin typeface="Roboto Lt"/>
                <a:cs typeface="Roboto Lt"/>
              </a:rPr>
              <a:t> </a:t>
            </a:r>
            <a:r>
              <a:rPr sz="1800" spc="-114" dirty="0">
                <a:latin typeface="Roboto Lt"/>
                <a:cs typeface="Roboto Lt"/>
              </a:rPr>
              <a:t>mentale</a:t>
            </a:r>
            <a:r>
              <a:rPr sz="1800" spc="-35" dirty="0">
                <a:latin typeface="Roboto Lt"/>
                <a:cs typeface="Roboto Lt"/>
              </a:rPr>
              <a:t> </a:t>
            </a:r>
            <a:r>
              <a:rPr sz="1800" spc="-120" dirty="0">
                <a:latin typeface="Roboto Lt"/>
                <a:cs typeface="Roboto Lt"/>
              </a:rPr>
              <a:t>che</a:t>
            </a:r>
            <a:r>
              <a:rPr sz="1800" spc="-40" dirty="0">
                <a:latin typeface="Roboto Lt"/>
                <a:cs typeface="Roboto Lt"/>
              </a:rPr>
              <a:t> </a:t>
            </a:r>
            <a:r>
              <a:rPr sz="1800" spc="-70" dirty="0">
                <a:latin typeface="Roboto Lt"/>
                <a:cs typeface="Roboto Lt"/>
              </a:rPr>
              <a:t>fisica.</a:t>
            </a:r>
            <a:endParaRPr sz="1800">
              <a:latin typeface="Roboto Lt"/>
              <a:cs typeface="Roboto Lt"/>
            </a:endParaRPr>
          </a:p>
          <a:p>
            <a:pPr marL="12700">
              <a:lnSpc>
                <a:spcPct val="100000"/>
              </a:lnSpc>
              <a:spcBef>
                <a:spcPts val="15"/>
              </a:spcBef>
            </a:pPr>
            <a:r>
              <a:rPr sz="1800" spc="-85" dirty="0">
                <a:latin typeface="Roboto Lt"/>
                <a:cs typeface="Roboto Lt"/>
              </a:rPr>
              <a:t>Inoltre</a:t>
            </a:r>
            <a:r>
              <a:rPr sz="1800" spc="-40" dirty="0">
                <a:latin typeface="Roboto Lt"/>
                <a:cs typeface="Roboto Lt"/>
              </a:rPr>
              <a:t>,</a:t>
            </a:r>
            <a:r>
              <a:rPr sz="1800" spc="-35" dirty="0">
                <a:latin typeface="Roboto Lt"/>
                <a:cs typeface="Roboto Lt"/>
              </a:rPr>
              <a:t> </a:t>
            </a:r>
            <a:r>
              <a:rPr sz="1800" spc="-105" dirty="0">
                <a:latin typeface="Roboto Lt"/>
                <a:cs typeface="Roboto Lt"/>
              </a:rPr>
              <a:t>cre</a:t>
            </a:r>
            <a:r>
              <a:rPr sz="1800" spc="-114" dirty="0">
                <a:latin typeface="Roboto Lt"/>
                <a:cs typeface="Roboto Lt"/>
              </a:rPr>
              <a:t>a</a:t>
            </a:r>
            <a:r>
              <a:rPr sz="1800" spc="-40" dirty="0">
                <a:latin typeface="Roboto Lt"/>
                <a:cs typeface="Roboto Lt"/>
              </a:rPr>
              <a:t> </a:t>
            </a:r>
            <a:r>
              <a:rPr sz="1800" spc="-130" dirty="0">
                <a:latin typeface="Roboto Lt"/>
                <a:cs typeface="Roboto Lt"/>
              </a:rPr>
              <a:t>dann</a:t>
            </a:r>
            <a:r>
              <a:rPr sz="1800" spc="-55" dirty="0">
                <a:latin typeface="Roboto Lt"/>
                <a:cs typeface="Roboto Lt"/>
              </a:rPr>
              <a:t>i</a:t>
            </a:r>
            <a:r>
              <a:rPr sz="1800" spc="-40" dirty="0">
                <a:latin typeface="Roboto Lt"/>
                <a:cs typeface="Roboto Lt"/>
              </a:rPr>
              <a:t> </a:t>
            </a:r>
            <a:r>
              <a:rPr sz="1800" spc="-125" dirty="0">
                <a:latin typeface="Roboto Lt"/>
                <a:cs typeface="Roboto Lt"/>
              </a:rPr>
              <a:t>polmonar</a:t>
            </a:r>
            <a:r>
              <a:rPr sz="1800" spc="-50" dirty="0">
                <a:latin typeface="Roboto Lt"/>
                <a:cs typeface="Roboto Lt"/>
              </a:rPr>
              <a:t>i</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85" dirty="0">
                <a:latin typeface="Roboto Lt"/>
                <a:cs typeface="Roboto Lt"/>
              </a:rPr>
              <a:t>cardiaci.</a:t>
            </a:r>
            <a:endParaRPr sz="1800">
              <a:latin typeface="Roboto Lt"/>
              <a:cs typeface="Roboto Lt"/>
            </a:endParaRPr>
          </a:p>
          <a:p>
            <a:pPr>
              <a:lnSpc>
                <a:spcPct val="100000"/>
              </a:lnSpc>
            </a:pPr>
            <a:endParaRPr sz="2100">
              <a:latin typeface="Roboto Lt"/>
              <a:cs typeface="Roboto Lt"/>
            </a:endParaRPr>
          </a:p>
          <a:p>
            <a:pPr marL="12700">
              <a:lnSpc>
                <a:spcPct val="100000"/>
              </a:lnSpc>
              <a:spcBef>
                <a:spcPts val="1845"/>
              </a:spcBef>
            </a:pPr>
            <a:r>
              <a:rPr sz="1800" spc="-140" dirty="0">
                <a:solidFill>
                  <a:srgbClr val="E6481B"/>
                </a:solidFill>
                <a:latin typeface="Roboto"/>
                <a:cs typeface="Roboto"/>
              </a:rPr>
              <a:t>Danni</a:t>
            </a:r>
            <a:r>
              <a:rPr sz="1800" spc="-40" dirty="0">
                <a:solidFill>
                  <a:srgbClr val="E6481B"/>
                </a:solidFill>
                <a:latin typeface="Roboto"/>
                <a:cs typeface="Roboto"/>
              </a:rPr>
              <a:t> </a:t>
            </a:r>
            <a:r>
              <a:rPr sz="1800" spc="-85" dirty="0">
                <a:solidFill>
                  <a:srgbClr val="E6481B"/>
                </a:solidFill>
                <a:latin typeface="Roboto"/>
                <a:cs typeface="Roboto"/>
              </a:rPr>
              <a:t>al</a:t>
            </a:r>
            <a:r>
              <a:rPr sz="1800" spc="-40" dirty="0">
                <a:solidFill>
                  <a:srgbClr val="E6481B"/>
                </a:solidFill>
                <a:latin typeface="Roboto"/>
                <a:cs typeface="Roboto"/>
              </a:rPr>
              <a:t> </a:t>
            </a:r>
            <a:r>
              <a:rPr sz="1800" spc="-120" dirty="0">
                <a:solidFill>
                  <a:srgbClr val="E6481B"/>
                </a:solidFill>
                <a:latin typeface="Roboto"/>
                <a:cs typeface="Roboto"/>
              </a:rPr>
              <a:t>sistema</a:t>
            </a:r>
            <a:r>
              <a:rPr sz="1800" spc="-40" dirty="0">
                <a:solidFill>
                  <a:srgbClr val="E6481B"/>
                </a:solidFill>
                <a:latin typeface="Roboto"/>
                <a:cs typeface="Roboto"/>
              </a:rPr>
              <a:t> </a:t>
            </a:r>
            <a:r>
              <a:rPr sz="1800" spc="-140" dirty="0">
                <a:solidFill>
                  <a:srgbClr val="E6481B"/>
                </a:solidFill>
                <a:latin typeface="Roboto"/>
                <a:cs typeface="Roboto"/>
              </a:rPr>
              <a:t>bronco-polmonare:</a:t>
            </a:r>
            <a:endParaRPr sz="1800">
              <a:latin typeface="Roboto"/>
              <a:cs typeface="Roboto"/>
            </a:endParaRPr>
          </a:p>
          <a:p>
            <a:pPr marL="355600" indent="-287655">
              <a:lnSpc>
                <a:spcPct val="100000"/>
              </a:lnSpc>
              <a:spcBef>
                <a:spcPts val="15"/>
              </a:spcBef>
              <a:buChar char="-"/>
              <a:tabLst>
                <a:tab pos="354965" algn="l"/>
                <a:tab pos="355600" algn="l"/>
              </a:tabLst>
            </a:pPr>
            <a:r>
              <a:rPr sz="1800" spc="-105" dirty="0">
                <a:latin typeface="Roboto Lt"/>
                <a:cs typeface="Roboto Lt"/>
              </a:rPr>
              <a:t>Bronchit</a:t>
            </a:r>
            <a:r>
              <a:rPr sz="1800" spc="-114" dirty="0">
                <a:latin typeface="Roboto Lt"/>
                <a:cs typeface="Roboto Lt"/>
              </a:rPr>
              <a:t>e</a:t>
            </a:r>
            <a:r>
              <a:rPr sz="1800" spc="-40" dirty="0">
                <a:latin typeface="Roboto Lt"/>
                <a:cs typeface="Roboto Lt"/>
              </a:rPr>
              <a:t> </a:t>
            </a:r>
            <a:r>
              <a:rPr sz="1800" spc="-114" dirty="0">
                <a:latin typeface="Roboto Lt"/>
                <a:cs typeface="Roboto Lt"/>
              </a:rPr>
              <a:t>acut</a:t>
            </a:r>
            <a:r>
              <a:rPr sz="1800" spc="-120" dirty="0">
                <a:latin typeface="Roboto Lt"/>
                <a:cs typeface="Roboto Lt"/>
              </a:rPr>
              <a:t>a</a:t>
            </a:r>
            <a:r>
              <a:rPr sz="1800" spc="-40" dirty="0">
                <a:latin typeface="Roboto Lt"/>
                <a:cs typeface="Roboto Lt"/>
              </a:rPr>
              <a:t> </a:t>
            </a:r>
            <a:r>
              <a:rPr sz="1800" spc="-80" dirty="0">
                <a:latin typeface="Roboto Lt"/>
                <a:cs typeface="Roboto Lt"/>
              </a:rPr>
              <a:t>(gi</a:t>
            </a:r>
            <a:r>
              <a:rPr sz="1800" spc="-105" dirty="0">
                <a:latin typeface="Roboto Lt"/>
                <a:cs typeface="Roboto Lt"/>
              </a:rPr>
              <a:t>à</a:t>
            </a:r>
            <a:r>
              <a:rPr sz="1800" spc="-35" dirty="0">
                <a:latin typeface="Roboto Lt"/>
                <a:cs typeface="Roboto Lt"/>
              </a:rPr>
              <a:t> </a:t>
            </a:r>
            <a:r>
              <a:rPr sz="1800" spc="-120" dirty="0">
                <a:latin typeface="Roboto Lt"/>
                <a:cs typeface="Roboto Lt"/>
              </a:rPr>
              <a:t>ne</a:t>
            </a:r>
            <a:r>
              <a:rPr sz="1800" spc="-50" dirty="0">
                <a:latin typeface="Roboto Lt"/>
                <a:cs typeface="Roboto Lt"/>
              </a:rPr>
              <a:t>i</a:t>
            </a:r>
            <a:r>
              <a:rPr sz="1800" spc="-40" dirty="0">
                <a:latin typeface="Roboto Lt"/>
                <a:cs typeface="Roboto Lt"/>
              </a:rPr>
              <a:t> </a:t>
            </a:r>
            <a:r>
              <a:rPr sz="1800" spc="-95" dirty="0">
                <a:latin typeface="Roboto Lt"/>
                <a:cs typeface="Roboto Lt"/>
              </a:rPr>
              <a:t>giovani)</a:t>
            </a:r>
            <a:endParaRPr sz="1800">
              <a:latin typeface="Roboto Lt"/>
              <a:cs typeface="Roboto Lt"/>
            </a:endParaRPr>
          </a:p>
          <a:p>
            <a:pPr marL="355600" marR="518795" indent="-287655">
              <a:lnSpc>
                <a:spcPct val="100699"/>
              </a:lnSpc>
              <a:buChar char="-"/>
              <a:tabLst>
                <a:tab pos="354965" algn="l"/>
                <a:tab pos="355600" algn="l"/>
              </a:tabLst>
            </a:pPr>
            <a:r>
              <a:rPr sz="1800" spc="-110" dirty="0">
                <a:latin typeface="Roboto Lt"/>
                <a:cs typeface="Roboto Lt"/>
              </a:rPr>
              <a:t>Bronchite</a:t>
            </a:r>
            <a:r>
              <a:rPr sz="1800" spc="-35" dirty="0">
                <a:latin typeface="Roboto Lt"/>
                <a:cs typeface="Roboto Lt"/>
              </a:rPr>
              <a:t> </a:t>
            </a:r>
            <a:r>
              <a:rPr sz="1800" spc="-105" dirty="0">
                <a:latin typeface="Roboto Lt"/>
                <a:cs typeface="Roboto Lt"/>
              </a:rPr>
              <a:t>cronica</a:t>
            </a:r>
            <a:r>
              <a:rPr sz="1800" spc="-35" dirty="0">
                <a:latin typeface="Roboto Lt"/>
                <a:cs typeface="Roboto Lt"/>
              </a:rPr>
              <a:t> </a:t>
            </a:r>
            <a:r>
              <a:rPr sz="1800" spc="-85" dirty="0">
                <a:latin typeface="Roboto Lt"/>
                <a:cs typeface="Roboto Lt"/>
              </a:rPr>
              <a:t>(già</a:t>
            </a:r>
            <a:r>
              <a:rPr sz="1800" spc="-30" dirty="0">
                <a:latin typeface="Roboto Lt"/>
                <a:cs typeface="Roboto Lt"/>
              </a:rPr>
              <a:t> </a:t>
            </a:r>
            <a:r>
              <a:rPr sz="1800" spc="-95" dirty="0">
                <a:latin typeface="Roboto Lt"/>
                <a:cs typeface="Roboto Lt"/>
              </a:rPr>
              <a:t>nei</a:t>
            </a:r>
            <a:r>
              <a:rPr sz="1800" spc="-35" dirty="0">
                <a:latin typeface="Roboto Lt"/>
                <a:cs typeface="Roboto Lt"/>
              </a:rPr>
              <a:t> </a:t>
            </a:r>
            <a:r>
              <a:rPr sz="1800" spc="-85" dirty="0">
                <a:latin typeface="Roboto Lt"/>
                <a:cs typeface="Roboto Lt"/>
              </a:rPr>
              <a:t>giovani).</a:t>
            </a:r>
            <a:r>
              <a:rPr sz="1800" spc="-35" dirty="0">
                <a:latin typeface="Roboto Lt"/>
                <a:cs typeface="Roboto Lt"/>
              </a:rPr>
              <a:t> </a:t>
            </a:r>
            <a:r>
              <a:rPr sz="1800" spc="-125" dirty="0">
                <a:latin typeface="Roboto Lt"/>
                <a:cs typeface="Roboto Lt"/>
              </a:rPr>
              <a:t>Tosse</a:t>
            </a:r>
            <a:r>
              <a:rPr sz="1800" spc="-35" dirty="0">
                <a:latin typeface="Roboto Lt"/>
                <a:cs typeface="Roboto Lt"/>
              </a:rPr>
              <a:t> </a:t>
            </a:r>
            <a:r>
              <a:rPr sz="1800" spc="-120" dirty="0">
                <a:latin typeface="Roboto Lt"/>
                <a:cs typeface="Roboto Lt"/>
              </a:rPr>
              <a:t>ed</a:t>
            </a:r>
            <a:r>
              <a:rPr sz="1800" spc="-35" dirty="0">
                <a:latin typeface="Roboto Lt"/>
                <a:cs typeface="Roboto Lt"/>
              </a:rPr>
              <a:t> </a:t>
            </a:r>
            <a:r>
              <a:rPr sz="1800" spc="-95" dirty="0">
                <a:latin typeface="Roboto Lt"/>
                <a:cs typeface="Roboto Lt"/>
              </a:rPr>
              <a:t>escreato.</a:t>
            </a:r>
            <a:r>
              <a:rPr sz="1800" spc="-35" dirty="0">
                <a:latin typeface="Roboto Lt"/>
                <a:cs typeface="Roboto Lt"/>
              </a:rPr>
              <a:t> </a:t>
            </a:r>
            <a:r>
              <a:rPr sz="1800" spc="-100" dirty="0">
                <a:latin typeface="Roboto Lt"/>
                <a:cs typeface="Roboto Lt"/>
              </a:rPr>
              <a:t>Si</a:t>
            </a:r>
            <a:r>
              <a:rPr sz="1800" spc="-25" dirty="0">
                <a:latin typeface="Roboto Lt"/>
                <a:cs typeface="Roboto Lt"/>
              </a:rPr>
              <a:t> </a:t>
            </a:r>
            <a:r>
              <a:rPr sz="1800" spc="-100" dirty="0">
                <a:latin typeface="Roboto Lt"/>
                <a:cs typeface="Roboto Lt"/>
              </a:rPr>
              <a:t>assiste</a:t>
            </a:r>
            <a:r>
              <a:rPr sz="1800" spc="-35" dirty="0">
                <a:latin typeface="Roboto Lt"/>
                <a:cs typeface="Roboto Lt"/>
              </a:rPr>
              <a:t> </a:t>
            </a:r>
            <a:r>
              <a:rPr sz="1800" spc="-125" dirty="0">
                <a:latin typeface="Roboto Lt"/>
                <a:cs typeface="Roboto Lt"/>
              </a:rPr>
              <a:t>ad</a:t>
            </a:r>
            <a:r>
              <a:rPr sz="1800" spc="-35" dirty="0">
                <a:latin typeface="Roboto Lt"/>
                <a:cs typeface="Roboto Lt"/>
              </a:rPr>
              <a:t> </a:t>
            </a:r>
            <a:r>
              <a:rPr sz="1800" spc="-145" dirty="0">
                <a:latin typeface="Roboto Lt"/>
                <a:cs typeface="Roboto Lt"/>
              </a:rPr>
              <a:t>un </a:t>
            </a:r>
            <a:r>
              <a:rPr sz="1800" spc="-425" dirty="0">
                <a:latin typeface="Roboto Lt"/>
                <a:cs typeface="Roboto Lt"/>
              </a:rPr>
              <a:t> </a:t>
            </a:r>
            <a:r>
              <a:rPr sz="1800" spc="-135" dirty="0">
                <a:latin typeface="Roboto Lt"/>
                <a:cs typeface="Roboto Lt"/>
              </a:rPr>
              <a:t>abnorme</a:t>
            </a:r>
            <a:r>
              <a:rPr sz="1800" spc="-40" dirty="0">
                <a:latin typeface="Roboto Lt"/>
                <a:cs typeface="Roboto Lt"/>
              </a:rPr>
              <a:t> </a:t>
            </a:r>
            <a:r>
              <a:rPr sz="1800" spc="-110" dirty="0">
                <a:latin typeface="Roboto Lt"/>
                <a:cs typeface="Roboto Lt"/>
              </a:rPr>
              <a:t>allargamento</a:t>
            </a:r>
            <a:r>
              <a:rPr sz="1800" spc="-40" dirty="0">
                <a:latin typeface="Roboto Lt"/>
                <a:cs typeface="Roboto Lt"/>
              </a:rPr>
              <a:t> </a:t>
            </a:r>
            <a:r>
              <a:rPr sz="1800" spc="-90" dirty="0">
                <a:latin typeface="Roboto Lt"/>
                <a:cs typeface="Roboto Lt"/>
              </a:rPr>
              <a:t>degli</a:t>
            </a:r>
            <a:r>
              <a:rPr sz="1800" spc="-40" dirty="0">
                <a:latin typeface="Roboto Lt"/>
                <a:cs typeface="Roboto Lt"/>
              </a:rPr>
              <a:t> </a:t>
            </a:r>
            <a:r>
              <a:rPr sz="1800" spc="-85" dirty="0">
                <a:latin typeface="Roboto Lt"/>
                <a:cs typeface="Roboto Lt"/>
              </a:rPr>
              <a:t>alveoli</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100" dirty="0">
                <a:latin typeface="Roboto Lt"/>
                <a:cs typeface="Roboto Lt"/>
              </a:rPr>
              <a:t>distruzione</a:t>
            </a:r>
            <a:r>
              <a:rPr sz="1800" spc="-35" dirty="0">
                <a:latin typeface="Roboto Lt"/>
                <a:cs typeface="Roboto Lt"/>
              </a:rPr>
              <a:t> </a:t>
            </a:r>
            <a:r>
              <a:rPr sz="1800" spc="-85" dirty="0">
                <a:latin typeface="Roboto Lt"/>
                <a:cs typeface="Roboto Lt"/>
              </a:rPr>
              <a:t>delle</a:t>
            </a:r>
            <a:r>
              <a:rPr sz="1800" spc="-40" dirty="0">
                <a:latin typeface="Roboto Lt"/>
                <a:cs typeface="Roboto Lt"/>
              </a:rPr>
              <a:t> </a:t>
            </a:r>
            <a:r>
              <a:rPr sz="1800" spc="-90" dirty="0">
                <a:latin typeface="Roboto Lt"/>
                <a:cs typeface="Roboto Lt"/>
              </a:rPr>
              <a:t>loro</a:t>
            </a:r>
            <a:r>
              <a:rPr sz="1800" spc="-40" dirty="0">
                <a:latin typeface="Roboto Lt"/>
                <a:cs typeface="Roboto Lt"/>
              </a:rPr>
              <a:t> </a:t>
            </a:r>
            <a:r>
              <a:rPr sz="1800" spc="-90" dirty="0">
                <a:latin typeface="Roboto Lt"/>
                <a:cs typeface="Roboto Lt"/>
              </a:rPr>
              <a:t>pareti</a:t>
            </a:r>
            <a:endParaRPr sz="1800">
              <a:latin typeface="Roboto Lt"/>
              <a:cs typeface="Roboto Lt"/>
            </a:endParaRPr>
          </a:p>
          <a:p>
            <a:pPr marL="355600" indent="-287655">
              <a:lnSpc>
                <a:spcPct val="100000"/>
              </a:lnSpc>
              <a:spcBef>
                <a:spcPts val="15"/>
              </a:spcBef>
              <a:buChar char="-"/>
              <a:tabLst>
                <a:tab pos="354965" algn="l"/>
                <a:tab pos="355600" algn="l"/>
              </a:tabLst>
            </a:pPr>
            <a:r>
              <a:rPr sz="1800" spc="-160" dirty="0">
                <a:latin typeface="Roboto Lt"/>
                <a:cs typeface="Roboto Lt"/>
              </a:rPr>
              <a:t>Asm</a:t>
            </a:r>
            <a:r>
              <a:rPr sz="1800" spc="-125" dirty="0">
                <a:latin typeface="Roboto Lt"/>
                <a:cs typeface="Roboto Lt"/>
              </a:rPr>
              <a:t>a</a:t>
            </a:r>
            <a:r>
              <a:rPr sz="1800" spc="-40" dirty="0">
                <a:latin typeface="Roboto Lt"/>
                <a:cs typeface="Roboto Lt"/>
              </a:rPr>
              <a:t> </a:t>
            </a:r>
            <a:r>
              <a:rPr sz="1800" spc="-105" dirty="0">
                <a:latin typeface="Roboto Lt"/>
                <a:cs typeface="Roboto Lt"/>
              </a:rPr>
              <a:t>bronchial</a:t>
            </a:r>
            <a:r>
              <a:rPr sz="1800" spc="-110" dirty="0">
                <a:latin typeface="Roboto Lt"/>
                <a:cs typeface="Roboto Lt"/>
              </a:rPr>
              <a:t>e</a:t>
            </a:r>
            <a:r>
              <a:rPr sz="1800" spc="-40" dirty="0">
                <a:latin typeface="Roboto Lt"/>
                <a:cs typeface="Roboto Lt"/>
              </a:rPr>
              <a:t> </a:t>
            </a:r>
            <a:r>
              <a:rPr sz="1800" spc="-80" dirty="0">
                <a:latin typeface="Roboto Lt"/>
                <a:cs typeface="Roboto Lt"/>
              </a:rPr>
              <a:t>(gi</a:t>
            </a:r>
            <a:r>
              <a:rPr sz="1800" spc="-105" dirty="0">
                <a:latin typeface="Roboto Lt"/>
                <a:cs typeface="Roboto Lt"/>
              </a:rPr>
              <a:t>à</a:t>
            </a:r>
            <a:r>
              <a:rPr sz="1800" spc="-35" dirty="0">
                <a:latin typeface="Roboto Lt"/>
                <a:cs typeface="Roboto Lt"/>
              </a:rPr>
              <a:t> </a:t>
            </a:r>
            <a:r>
              <a:rPr sz="1800" spc="-120" dirty="0">
                <a:latin typeface="Roboto Lt"/>
                <a:cs typeface="Roboto Lt"/>
              </a:rPr>
              <a:t>ne</a:t>
            </a:r>
            <a:r>
              <a:rPr sz="1800" spc="-50" dirty="0">
                <a:latin typeface="Roboto Lt"/>
                <a:cs typeface="Roboto Lt"/>
              </a:rPr>
              <a:t>i</a:t>
            </a:r>
            <a:r>
              <a:rPr sz="1800" spc="-40" dirty="0">
                <a:latin typeface="Roboto Lt"/>
                <a:cs typeface="Roboto Lt"/>
              </a:rPr>
              <a:t> </a:t>
            </a:r>
            <a:r>
              <a:rPr sz="1800" spc="-95" dirty="0">
                <a:latin typeface="Roboto Lt"/>
                <a:cs typeface="Roboto Lt"/>
              </a:rPr>
              <a:t>giovani)</a:t>
            </a:r>
            <a:endParaRPr sz="1800">
              <a:latin typeface="Roboto Lt"/>
              <a:cs typeface="Roboto Lt"/>
            </a:endParaRPr>
          </a:p>
          <a:p>
            <a:pPr marL="355600" marR="357505" indent="-287655">
              <a:lnSpc>
                <a:spcPct val="100699"/>
              </a:lnSpc>
              <a:buChar char="-"/>
              <a:tabLst>
                <a:tab pos="354965" algn="l"/>
                <a:tab pos="355600" algn="l"/>
              </a:tabLst>
            </a:pPr>
            <a:r>
              <a:rPr sz="1800" spc="-114" dirty="0">
                <a:latin typeface="Roboto Lt"/>
                <a:cs typeface="Roboto Lt"/>
              </a:rPr>
              <a:t>Già</a:t>
            </a:r>
            <a:r>
              <a:rPr sz="1800" spc="-40" dirty="0">
                <a:latin typeface="Roboto Lt"/>
                <a:cs typeface="Roboto Lt"/>
              </a:rPr>
              <a:t> </a:t>
            </a:r>
            <a:r>
              <a:rPr sz="1800" spc="-95" dirty="0">
                <a:latin typeface="Roboto Lt"/>
                <a:cs typeface="Roboto Lt"/>
              </a:rPr>
              <a:t>dai</a:t>
            </a:r>
            <a:r>
              <a:rPr sz="1800" spc="-40" dirty="0">
                <a:latin typeface="Roboto Lt"/>
                <a:cs typeface="Roboto Lt"/>
              </a:rPr>
              <a:t> </a:t>
            </a:r>
            <a:r>
              <a:rPr sz="1800" spc="-100" dirty="0">
                <a:latin typeface="Roboto Lt"/>
                <a:cs typeface="Roboto Lt"/>
              </a:rPr>
              <a:t>primi</a:t>
            </a:r>
            <a:r>
              <a:rPr sz="1800" spc="-40" dirty="0">
                <a:latin typeface="Roboto Lt"/>
                <a:cs typeface="Roboto Lt"/>
              </a:rPr>
              <a:t> </a:t>
            </a:r>
            <a:r>
              <a:rPr sz="1800" spc="-110" dirty="0">
                <a:latin typeface="Roboto Lt"/>
                <a:cs typeface="Roboto Lt"/>
              </a:rPr>
              <a:t>anni</a:t>
            </a:r>
            <a:r>
              <a:rPr sz="1800" spc="-40" dirty="0">
                <a:latin typeface="Roboto Lt"/>
                <a:cs typeface="Roboto Lt"/>
              </a:rPr>
              <a:t> </a:t>
            </a:r>
            <a:r>
              <a:rPr sz="1800" spc="-130" dirty="0">
                <a:latin typeface="Roboto Lt"/>
                <a:cs typeface="Roboto Lt"/>
              </a:rPr>
              <a:t>vengono</a:t>
            </a:r>
            <a:r>
              <a:rPr sz="1800" spc="-40" dirty="0">
                <a:latin typeface="Roboto Lt"/>
                <a:cs typeface="Roboto Lt"/>
              </a:rPr>
              <a:t> </a:t>
            </a:r>
            <a:r>
              <a:rPr sz="1800" spc="-110" dirty="0">
                <a:latin typeface="Roboto Lt"/>
                <a:cs typeface="Roboto Lt"/>
              </a:rPr>
              <a:t>poste</a:t>
            </a:r>
            <a:r>
              <a:rPr sz="1800" spc="-40" dirty="0">
                <a:latin typeface="Roboto Lt"/>
                <a:cs typeface="Roboto Lt"/>
              </a:rPr>
              <a:t> </a:t>
            </a:r>
            <a:r>
              <a:rPr sz="1800" spc="-70" dirty="0">
                <a:latin typeface="Roboto Lt"/>
                <a:cs typeface="Roboto Lt"/>
              </a:rPr>
              <a:t>le</a:t>
            </a:r>
            <a:r>
              <a:rPr sz="1800" spc="-35" dirty="0">
                <a:latin typeface="Roboto Lt"/>
                <a:cs typeface="Roboto Lt"/>
              </a:rPr>
              <a:t> </a:t>
            </a:r>
            <a:r>
              <a:rPr sz="1800" spc="-100" dirty="0">
                <a:latin typeface="Roboto Lt"/>
                <a:cs typeface="Roboto Lt"/>
              </a:rPr>
              <a:t>condizioni</a:t>
            </a:r>
            <a:r>
              <a:rPr sz="1800" spc="-40" dirty="0">
                <a:latin typeface="Roboto Lt"/>
                <a:cs typeface="Roboto Lt"/>
              </a:rPr>
              <a:t> </a:t>
            </a:r>
            <a:r>
              <a:rPr sz="1800" spc="-105" dirty="0">
                <a:latin typeface="Roboto Lt"/>
                <a:cs typeface="Roboto Lt"/>
              </a:rPr>
              <a:t>per</a:t>
            </a:r>
            <a:r>
              <a:rPr sz="1800" spc="-40" dirty="0">
                <a:latin typeface="Roboto Lt"/>
                <a:cs typeface="Roboto Lt"/>
              </a:rPr>
              <a:t> </a:t>
            </a:r>
            <a:r>
              <a:rPr sz="1800" spc="-80" dirty="0">
                <a:latin typeface="Roboto Lt"/>
                <a:cs typeface="Roboto Lt"/>
              </a:rPr>
              <a:t>lo</a:t>
            </a:r>
            <a:r>
              <a:rPr sz="1800" spc="-40" dirty="0">
                <a:latin typeface="Roboto Lt"/>
                <a:cs typeface="Roboto Lt"/>
              </a:rPr>
              <a:t> </a:t>
            </a:r>
            <a:r>
              <a:rPr sz="1800" spc="-105" dirty="0">
                <a:latin typeface="Roboto Lt"/>
                <a:cs typeface="Roboto Lt"/>
              </a:rPr>
              <a:t>sviluppo</a:t>
            </a:r>
            <a:r>
              <a:rPr sz="1800" spc="-40" dirty="0">
                <a:latin typeface="Roboto Lt"/>
                <a:cs typeface="Roboto Lt"/>
              </a:rPr>
              <a:t> </a:t>
            </a:r>
            <a:r>
              <a:rPr sz="1800" spc="-90" dirty="0">
                <a:latin typeface="Roboto Lt"/>
                <a:cs typeface="Roboto Lt"/>
              </a:rPr>
              <a:t>del</a:t>
            </a:r>
            <a:r>
              <a:rPr sz="1800" spc="-40" dirty="0">
                <a:latin typeface="Roboto Lt"/>
                <a:cs typeface="Roboto Lt"/>
              </a:rPr>
              <a:t> </a:t>
            </a:r>
            <a:r>
              <a:rPr sz="1800" spc="-125" dirty="0">
                <a:latin typeface="Roboto Lt"/>
                <a:cs typeface="Roboto Lt"/>
              </a:rPr>
              <a:t>tumore </a:t>
            </a:r>
            <a:r>
              <a:rPr sz="1800" spc="-420" dirty="0">
                <a:latin typeface="Roboto Lt"/>
                <a:cs typeface="Roboto Lt"/>
              </a:rPr>
              <a:t> </a:t>
            </a:r>
            <a:r>
              <a:rPr sz="1800" spc="-125" dirty="0">
                <a:latin typeface="Roboto Lt"/>
                <a:cs typeface="Roboto Lt"/>
              </a:rPr>
              <a:t>polmonare</a:t>
            </a:r>
            <a:endParaRPr sz="1800">
              <a:latin typeface="Roboto Lt"/>
              <a:cs typeface="Roboto Lt"/>
            </a:endParaRPr>
          </a:p>
          <a:p>
            <a:pPr marL="355600" indent="-287655">
              <a:lnSpc>
                <a:spcPct val="100000"/>
              </a:lnSpc>
              <a:spcBef>
                <a:spcPts val="15"/>
              </a:spcBef>
              <a:buChar char="-"/>
              <a:tabLst>
                <a:tab pos="354965" algn="l"/>
                <a:tab pos="355600" algn="l"/>
              </a:tabLst>
            </a:pPr>
            <a:r>
              <a:rPr sz="1800" spc="-135" dirty="0">
                <a:latin typeface="Roboto Lt"/>
                <a:cs typeface="Roboto Lt"/>
              </a:rPr>
              <a:t>Aument</a:t>
            </a:r>
            <a:r>
              <a:rPr sz="1800" spc="-125" dirty="0">
                <a:latin typeface="Roboto Lt"/>
                <a:cs typeface="Roboto Lt"/>
              </a:rPr>
              <a:t>o</a:t>
            </a:r>
            <a:r>
              <a:rPr sz="1800" spc="-40" dirty="0">
                <a:latin typeface="Roboto Lt"/>
                <a:cs typeface="Roboto Lt"/>
              </a:rPr>
              <a:t> </a:t>
            </a:r>
            <a:r>
              <a:rPr sz="1800" spc="-90" dirty="0">
                <a:latin typeface="Roboto Lt"/>
                <a:cs typeface="Roboto Lt"/>
              </a:rPr>
              <a:t>infezioni</a:t>
            </a:r>
            <a:endParaRPr sz="1800">
              <a:latin typeface="Roboto Lt"/>
              <a:cs typeface="Roboto Lt"/>
            </a:endParaRPr>
          </a:p>
        </p:txBody>
      </p:sp>
      <p:sp>
        <p:nvSpPr>
          <p:cNvPr id="3" name="object 3"/>
          <p:cNvSpPr txBox="1">
            <a:spLocks noGrp="1"/>
          </p:cNvSpPr>
          <p:nvPr>
            <p:ph type="title"/>
          </p:nvPr>
        </p:nvSpPr>
        <p:spPr>
          <a:xfrm>
            <a:off x="884148" y="830014"/>
            <a:ext cx="3230652" cy="391160"/>
          </a:xfrm>
          <a:prstGeom prst="rect">
            <a:avLst/>
          </a:prstGeom>
        </p:spPr>
        <p:txBody>
          <a:bodyPr vert="horz" wrap="square" lIns="0" tIns="12700" rIns="0" bIns="0" rtlCol="0">
            <a:spAutoFit/>
          </a:bodyPr>
          <a:lstStyle/>
          <a:p>
            <a:pPr marL="12700">
              <a:lnSpc>
                <a:spcPct val="100000"/>
              </a:lnSpc>
              <a:spcBef>
                <a:spcPts val="100"/>
              </a:spcBef>
            </a:pPr>
            <a:r>
              <a:rPr spc="-10" dirty="0"/>
              <a:t>FUMO </a:t>
            </a:r>
            <a:r>
              <a:rPr spc="10" dirty="0"/>
              <a:t>E</a:t>
            </a:r>
            <a:r>
              <a:rPr spc="-5" dirty="0"/>
              <a:t> </a:t>
            </a:r>
            <a:r>
              <a:rPr spc="10" dirty="0"/>
              <a:t>DANNI</a:t>
            </a:r>
            <a:r>
              <a:rPr spc="-10" dirty="0"/>
              <a:t> </a:t>
            </a:r>
            <a:r>
              <a:rPr spc="20" dirty="0"/>
              <a:t>(I)</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3634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5025" y="2131567"/>
            <a:ext cx="7164070" cy="1957070"/>
          </a:xfrm>
          <a:prstGeom prst="rect">
            <a:avLst/>
          </a:prstGeom>
        </p:spPr>
        <p:txBody>
          <a:bodyPr vert="horz" wrap="square" lIns="0" tIns="10795" rIns="0" bIns="0" rtlCol="0">
            <a:spAutoFit/>
          </a:bodyPr>
          <a:lstStyle/>
          <a:p>
            <a:pPr marL="12700" marR="71120">
              <a:lnSpc>
                <a:spcPct val="100699"/>
              </a:lnSpc>
              <a:spcBef>
                <a:spcPts val="85"/>
              </a:spcBef>
            </a:pPr>
            <a:r>
              <a:rPr sz="1800" spc="-130" dirty="0">
                <a:latin typeface="Roboto Lt"/>
                <a:cs typeface="Roboto Lt"/>
              </a:rPr>
              <a:t>sono</a:t>
            </a:r>
            <a:r>
              <a:rPr sz="1800" spc="-35" dirty="0">
                <a:latin typeface="Roboto Lt"/>
                <a:cs typeface="Roboto Lt"/>
              </a:rPr>
              <a:t> </a:t>
            </a:r>
            <a:r>
              <a:rPr sz="1800" spc="-30" dirty="0">
                <a:latin typeface="Roboto Lt"/>
                <a:cs typeface="Roboto Lt"/>
              </a:rPr>
              <a:t>i </a:t>
            </a:r>
            <a:r>
              <a:rPr sz="1800" spc="-114" dirty="0">
                <a:latin typeface="Roboto Lt"/>
                <a:cs typeface="Roboto Lt"/>
              </a:rPr>
              <a:t>mattoni</a:t>
            </a:r>
            <a:r>
              <a:rPr sz="1800" spc="-30" dirty="0">
                <a:latin typeface="Roboto Lt"/>
                <a:cs typeface="Roboto Lt"/>
              </a:rPr>
              <a:t> </a:t>
            </a:r>
            <a:r>
              <a:rPr sz="1800" spc="-90" dirty="0">
                <a:latin typeface="Roboto Lt"/>
                <a:cs typeface="Roboto Lt"/>
              </a:rPr>
              <a:t>del</a:t>
            </a:r>
            <a:r>
              <a:rPr sz="1800" spc="-30" dirty="0">
                <a:latin typeface="Roboto Lt"/>
                <a:cs typeface="Roboto Lt"/>
              </a:rPr>
              <a:t> </a:t>
            </a:r>
            <a:r>
              <a:rPr sz="1800" spc="-110" dirty="0">
                <a:latin typeface="Roboto Lt"/>
                <a:cs typeface="Roboto Lt"/>
              </a:rPr>
              <a:t>nostro</a:t>
            </a:r>
            <a:r>
              <a:rPr sz="1800" spc="-30" dirty="0">
                <a:latin typeface="Roboto Lt"/>
                <a:cs typeface="Roboto Lt"/>
              </a:rPr>
              <a:t> </a:t>
            </a:r>
            <a:r>
              <a:rPr sz="1800" spc="-125" dirty="0">
                <a:latin typeface="Roboto Lt"/>
                <a:cs typeface="Roboto Lt"/>
              </a:rPr>
              <a:t>organismo</a:t>
            </a:r>
            <a:r>
              <a:rPr sz="1800" spc="-30" dirty="0">
                <a:latin typeface="Roboto Lt"/>
                <a:cs typeface="Roboto Lt"/>
              </a:rPr>
              <a:t> </a:t>
            </a:r>
            <a:r>
              <a:rPr sz="1800" spc="-105" dirty="0">
                <a:latin typeface="Roboto Lt"/>
                <a:cs typeface="Roboto Lt"/>
              </a:rPr>
              <a:t>e</a:t>
            </a:r>
            <a:r>
              <a:rPr sz="1800" spc="-30" dirty="0">
                <a:latin typeface="Roboto Lt"/>
                <a:cs typeface="Roboto Lt"/>
              </a:rPr>
              <a:t> </a:t>
            </a:r>
            <a:r>
              <a:rPr sz="1800" spc="-120" dirty="0">
                <a:latin typeface="Roboto Lt"/>
                <a:cs typeface="Roboto Lt"/>
              </a:rPr>
              <a:t>servono</a:t>
            </a:r>
            <a:r>
              <a:rPr sz="1800" spc="-30" dirty="0">
                <a:latin typeface="Roboto Lt"/>
                <a:cs typeface="Roboto Lt"/>
              </a:rPr>
              <a:t> </a:t>
            </a:r>
            <a:r>
              <a:rPr sz="1800" spc="-105" dirty="0">
                <a:latin typeface="Roboto Lt"/>
                <a:cs typeface="Roboto Lt"/>
              </a:rPr>
              <a:t>per</a:t>
            </a:r>
            <a:r>
              <a:rPr sz="1800" spc="-30" dirty="0">
                <a:latin typeface="Roboto Lt"/>
                <a:cs typeface="Roboto Lt"/>
              </a:rPr>
              <a:t> </a:t>
            </a:r>
            <a:r>
              <a:rPr sz="1800" spc="-90" dirty="0">
                <a:latin typeface="Roboto Lt"/>
                <a:cs typeface="Roboto Lt"/>
              </a:rPr>
              <a:t>ricostruire</a:t>
            </a:r>
            <a:r>
              <a:rPr sz="1800" spc="-30" dirty="0">
                <a:latin typeface="Roboto Lt"/>
                <a:cs typeface="Roboto Lt"/>
              </a:rPr>
              <a:t> </a:t>
            </a:r>
            <a:r>
              <a:rPr sz="1800" spc="-70" dirty="0">
                <a:latin typeface="Roboto Lt"/>
                <a:cs typeface="Roboto Lt"/>
              </a:rPr>
              <a:t>le</a:t>
            </a:r>
            <a:r>
              <a:rPr sz="1800" spc="-30" dirty="0">
                <a:latin typeface="Roboto Lt"/>
                <a:cs typeface="Roboto Lt"/>
              </a:rPr>
              <a:t> </a:t>
            </a:r>
            <a:r>
              <a:rPr sz="1800" spc="-75" dirty="0">
                <a:latin typeface="Roboto Lt"/>
                <a:cs typeface="Roboto Lt"/>
              </a:rPr>
              <a:t>cellule,</a:t>
            </a:r>
            <a:r>
              <a:rPr sz="1800" spc="-30" dirty="0">
                <a:latin typeface="Roboto Lt"/>
                <a:cs typeface="Roboto Lt"/>
              </a:rPr>
              <a:t> </a:t>
            </a:r>
            <a:r>
              <a:rPr sz="1800" spc="-95" dirty="0">
                <a:latin typeface="Roboto Lt"/>
                <a:cs typeface="Roboto Lt"/>
              </a:rPr>
              <a:t>tessuti</a:t>
            </a:r>
            <a:r>
              <a:rPr sz="1800" spc="-25" dirty="0">
                <a:latin typeface="Roboto Lt"/>
                <a:cs typeface="Roboto Lt"/>
              </a:rPr>
              <a:t> </a:t>
            </a:r>
            <a:r>
              <a:rPr sz="1800" spc="-105" dirty="0">
                <a:latin typeface="Roboto Lt"/>
                <a:cs typeface="Roboto Lt"/>
              </a:rPr>
              <a:t>e </a:t>
            </a:r>
            <a:r>
              <a:rPr sz="1800" spc="-425" dirty="0">
                <a:latin typeface="Roboto Lt"/>
                <a:cs typeface="Roboto Lt"/>
              </a:rPr>
              <a:t> </a:t>
            </a:r>
            <a:r>
              <a:rPr sz="1800" spc="-100" dirty="0">
                <a:latin typeface="Roboto Lt"/>
                <a:cs typeface="Roboto Lt"/>
              </a:rPr>
              <a:t>fabbricare</a:t>
            </a:r>
            <a:r>
              <a:rPr sz="1800" spc="-40" dirty="0">
                <a:latin typeface="Roboto Lt"/>
                <a:cs typeface="Roboto Lt"/>
              </a:rPr>
              <a:t> </a:t>
            </a:r>
            <a:r>
              <a:rPr sz="1800" spc="-114" dirty="0">
                <a:latin typeface="Roboto Lt"/>
                <a:cs typeface="Roboto Lt"/>
              </a:rPr>
              <a:t>sostanze</a:t>
            </a:r>
            <a:r>
              <a:rPr sz="1800" spc="-35" dirty="0">
                <a:latin typeface="Roboto Lt"/>
                <a:cs typeface="Roboto Lt"/>
              </a:rPr>
              <a:t> </a:t>
            </a:r>
            <a:r>
              <a:rPr sz="1800" spc="-110" dirty="0">
                <a:latin typeface="Roboto Lt"/>
                <a:cs typeface="Roboto Lt"/>
              </a:rPr>
              <a:t>importantissime</a:t>
            </a:r>
            <a:r>
              <a:rPr sz="1800" spc="-40" dirty="0">
                <a:latin typeface="Roboto Lt"/>
                <a:cs typeface="Roboto Lt"/>
              </a:rPr>
              <a:t> </a:t>
            </a:r>
            <a:r>
              <a:rPr sz="1800" spc="-90" dirty="0">
                <a:latin typeface="Roboto Lt"/>
                <a:cs typeface="Roboto Lt"/>
              </a:rPr>
              <a:t>(enzimi,</a:t>
            </a:r>
            <a:r>
              <a:rPr sz="1800" spc="-30" dirty="0">
                <a:latin typeface="Roboto Lt"/>
                <a:cs typeface="Roboto Lt"/>
              </a:rPr>
              <a:t> </a:t>
            </a:r>
            <a:r>
              <a:rPr sz="1800" spc="-105" dirty="0">
                <a:latin typeface="Roboto Lt"/>
                <a:cs typeface="Roboto Lt"/>
              </a:rPr>
              <a:t>ormoni,</a:t>
            </a:r>
            <a:r>
              <a:rPr sz="1800" spc="-40" dirty="0">
                <a:latin typeface="Roboto Lt"/>
                <a:cs typeface="Roboto Lt"/>
              </a:rPr>
              <a:t> </a:t>
            </a:r>
            <a:r>
              <a:rPr sz="1800" spc="-95" dirty="0">
                <a:latin typeface="Roboto Lt"/>
                <a:cs typeface="Roboto Lt"/>
              </a:rPr>
              <a:t>anticorpi</a:t>
            </a:r>
            <a:r>
              <a:rPr sz="1800" spc="-35" dirty="0">
                <a:latin typeface="Roboto Lt"/>
                <a:cs typeface="Roboto Lt"/>
              </a:rPr>
              <a:t> </a:t>
            </a:r>
            <a:r>
              <a:rPr sz="1800" spc="-55" dirty="0">
                <a:latin typeface="Roboto Lt"/>
                <a:cs typeface="Roboto Lt"/>
              </a:rPr>
              <a:t>ecc...).</a:t>
            </a:r>
            <a:endParaRPr sz="1800">
              <a:latin typeface="Roboto Lt"/>
              <a:cs typeface="Roboto Lt"/>
            </a:endParaRPr>
          </a:p>
          <a:p>
            <a:pPr>
              <a:lnSpc>
                <a:spcPct val="100000"/>
              </a:lnSpc>
              <a:spcBef>
                <a:spcPts val="25"/>
              </a:spcBef>
            </a:pPr>
            <a:endParaRPr sz="1800">
              <a:latin typeface="Roboto Lt"/>
              <a:cs typeface="Roboto Lt"/>
            </a:endParaRPr>
          </a:p>
          <a:p>
            <a:pPr marL="12700">
              <a:lnSpc>
                <a:spcPct val="100000"/>
              </a:lnSpc>
              <a:spcBef>
                <a:spcPts val="5"/>
              </a:spcBef>
            </a:pPr>
            <a:r>
              <a:rPr sz="1800" b="1" spc="10" dirty="0">
                <a:latin typeface="Roboto Cn"/>
                <a:cs typeface="Roboto Cn"/>
              </a:rPr>
              <a:t>Le</a:t>
            </a:r>
            <a:r>
              <a:rPr sz="1800" b="1" spc="5" dirty="0">
                <a:latin typeface="Roboto Cn"/>
                <a:cs typeface="Roboto Cn"/>
              </a:rPr>
              <a:t> </a:t>
            </a:r>
            <a:r>
              <a:rPr sz="1800" b="1" spc="10" dirty="0">
                <a:latin typeface="Roboto Cn"/>
                <a:cs typeface="Roboto Cn"/>
              </a:rPr>
              <a:t>proteine</a:t>
            </a:r>
            <a:r>
              <a:rPr sz="1800" b="1" spc="15" dirty="0">
                <a:latin typeface="Roboto Cn"/>
                <a:cs typeface="Roboto Cn"/>
              </a:rPr>
              <a:t> </a:t>
            </a:r>
            <a:r>
              <a:rPr sz="1800" b="1" spc="5" dirty="0">
                <a:latin typeface="Roboto Cn"/>
                <a:cs typeface="Roboto Cn"/>
              </a:rPr>
              <a:t>sono</a:t>
            </a:r>
            <a:r>
              <a:rPr sz="1800" b="1" spc="15" dirty="0">
                <a:latin typeface="Roboto Cn"/>
                <a:cs typeface="Roboto Cn"/>
              </a:rPr>
              <a:t> </a:t>
            </a:r>
            <a:r>
              <a:rPr sz="1800" b="1" spc="5" dirty="0">
                <a:latin typeface="Roboto Cn"/>
                <a:cs typeface="Roboto Cn"/>
              </a:rPr>
              <a:t>fatte</a:t>
            </a:r>
            <a:r>
              <a:rPr sz="1800" b="1" spc="10" dirty="0">
                <a:latin typeface="Roboto Cn"/>
                <a:cs typeface="Roboto Cn"/>
              </a:rPr>
              <a:t> </a:t>
            </a:r>
            <a:r>
              <a:rPr sz="1800" b="1" spc="5" dirty="0">
                <a:latin typeface="Roboto Cn"/>
                <a:cs typeface="Roboto Cn"/>
              </a:rPr>
              <a:t>di</a:t>
            </a:r>
            <a:r>
              <a:rPr sz="1800" b="1" spc="10" dirty="0">
                <a:latin typeface="Roboto Cn"/>
                <a:cs typeface="Roboto Cn"/>
              </a:rPr>
              <a:t> </a:t>
            </a:r>
            <a:r>
              <a:rPr sz="1800" b="1" dirty="0">
                <a:latin typeface="Roboto Cn"/>
                <a:cs typeface="Roboto Cn"/>
              </a:rPr>
              <a:t>aminoacidi</a:t>
            </a:r>
            <a:endParaRPr sz="1800">
              <a:latin typeface="Roboto Cn"/>
              <a:cs typeface="Roboto Cn"/>
            </a:endParaRPr>
          </a:p>
          <a:p>
            <a:pPr marL="12700" marR="5080">
              <a:lnSpc>
                <a:spcPct val="100699"/>
              </a:lnSpc>
            </a:pPr>
            <a:r>
              <a:rPr sz="1800" spc="-100" dirty="0">
                <a:latin typeface="Roboto Lt"/>
                <a:cs typeface="Roboto Lt"/>
              </a:rPr>
              <a:t>Alcuni</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100" dirty="0">
                <a:latin typeface="Roboto Lt"/>
                <a:cs typeface="Roboto Lt"/>
              </a:rPr>
              <a:t>questi</a:t>
            </a:r>
            <a:r>
              <a:rPr sz="1800" spc="-40" dirty="0">
                <a:latin typeface="Roboto Lt"/>
                <a:cs typeface="Roboto Lt"/>
              </a:rPr>
              <a:t> </a:t>
            </a:r>
            <a:r>
              <a:rPr sz="1800" spc="-110" dirty="0">
                <a:latin typeface="Roboto Lt"/>
                <a:cs typeface="Roboto Lt"/>
              </a:rPr>
              <a:t>aminoacidi</a:t>
            </a:r>
            <a:r>
              <a:rPr sz="1800" spc="-35" dirty="0">
                <a:latin typeface="Roboto Lt"/>
                <a:cs typeface="Roboto Lt"/>
              </a:rPr>
              <a:t> </a:t>
            </a:r>
            <a:r>
              <a:rPr sz="1800" spc="-75" dirty="0">
                <a:latin typeface="Roboto Lt"/>
                <a:cs typeface="Roboto Lt"/>
              </a:rPr>
              <a:t>(detti</a:t>
            </a:r>
            <a:r>
              <a:rPr sz="1800" spc="-30" dirty="0">
                <a:latin typeface="Roboto Lt"/>
                <a:cs typeface="Roboto Lt"/>
              </a:rPr>
              <a:t> </a:t>
            </a:r>
            <a:r>
              <a:rPr sz="1800" spc="-90" dirty="0">
                <a:latin typeface="Roboto Lt"/>
                <a:cs typeface="Roboto Lt"/>
              </a:rPr>
              <a:t>"essenziali"</a:t>
            </a:r>
            <a:r>
              <a:rPr sz="1800" spc="-35" dirty="0">
                <a:latin typeface="Roboto Lt"/>
                <a:cs typeface="Roboto Lt"/>
              </a:rPr>
              <a:t> </a:t>
            </a:r>
            <a:r>
              <a:rPr sz="1800" spc="-105" dirty="0">
                <a:latin typeface="Roboto Lt"/>
                <a:cs typeface="Roboto Lt"/>
              </a:rPr>
              <a:t>e</a:t>
            </a:r>
            <a:r>
              <a:rPr sz="1800" spc="-35" dirty="0">
                <a:latin typeface="Roboto Lt"/>
                <a:cs typeface="Roboto Lt"/>
              </a:rPr>
              <a:t> </a:t>
            </a:r>
            <a:r>
              <a:rPr sz="1800" spc="-100" dirty="0">
                <a:latin typeface="Roboto Lt"/>
                <a:cs typeface="Roboto Lt"/>
              </a:rPr>
              <a:t>presenti</a:t>
            </a:r>
            <a:r>
              <a:rPr sz="1800" spc="-35" dirty="0">
                <a:latin typeface="Roboto Lt"/>
                <a:cs typeface="Roboto Lt"/>
              </a:rPr>
              <a:t> </a:t>
            </a:r>
            <a:r>
              <a:rPr sz="1800" spc="-100" dirty="0">
                <a:latin typeface="Roboto Lt"/>
                <a:cs typeface="Roboto Lt"/>
              </a:rPr>
              <a:t>soprattutto</a:t>
            </a:r>
            <a:r>
              <a:rPr sz="1800" spc="-40" dirty="0">
                <a:latin typeface="Roboto Lt"/>
                <a:cs typeface="Roboto Lt"/>
              </a:rPr>
              <a:t> </a:t>
            </a:r>
            <a:r>
              <a:rPr sz="1800" spc="-85" dirty="0">
                <a:latin typeface="Roboto Lt"/>
                <a:cs typeface="Roboto Lt"/>
              </a:rPr>
              <a:t>nelle</a:t>
            </a:r>
            <a:r>
              <a:rPr sz="1800" spc="-35" dirty="0">
                <a:latin typeface="Roboto Lt"/>
                <a:cs typeface="Roboto Lt"/>
              </a:rPr>
              <a:t> </a:t>
            </a:r>
            <a:r>
              <a:rPr sz="1800" spc="-100" dirty="0">
                <a:latin typeface="Roboto Lt"/>
                <a:cs typeface="Roboto Lt"/>
              </a:rPr>
              <a:t>proteine </a:t>
            </a:r>
            <a:r>
              <a:rPr sz="1800" spc="-425" dirty="0">
                <a:latin typeface="Roboto Lt"/>
                <a:cs typeface="Roboto Lt"/>
              </a:rPr>
              <a:t> </a:t>
            </a:r>
            <a:r>
              <a:rPr sz="1800" spc="-90" dirty="0">
                <a:latin typeface="Roboto Lt"/>
                <a:cs typeface="Roboto Lt"/>
              </a:rPr>
              <a:t>animali),</a:t>
            </a:r>
            <a:r>
              <a:rPr sz="1800" spc="-35" dirty="0">
                <a:latin typeface="Roboto Lt"/>
                <a:cs typeface="Roboto Lt"/>
              </a:rPr>
              <a:t> </a:t>
            </a:r>
            <a:r>
              <a:rPr sz="1800" spc="-130" dirty="0">
                <a:latin typeface="Roboto Lt"/>
                <a:cs typeface="Roboto Lt"/>
              </a:rPr>
              <a:t>sono</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95" dirty="0">
                <a:latin typeface="Roboto Lt"/>
                <a:cs typeface="Roboto Lt"/>
              </a:rPr>
              <a:t>particolare</a:t>
            </a:r>
            <a:r>
              <a:rPr sz="1800" spc="-35" dirty="0">
                <a:latin typeface="Roboto Lt"/>
                <a:cs typeface="Roboto Lt"/>
              </a:rPr>
              <a:t> </a:t>
            </a:r>
            <a:r>
              <a:rPr sz="1800" spc="-120" dirty="0">
                <a:latin typeface="Roboto Lt"/>
                <a:cs typeface="Roboto Lt"/>
              </a:rPr>
              <a:t>importanza</a:t>
            </a:r>
            <a:r>
              <a:rPr sz="1800" spc="-35" dirty="0">
                <a:latin typeface="Roboto Lt"/>
                <a:cs typeface="Roboto Lt"/>
              </a:rPr>
              <a:t> </a:t>
            </a:r>
            <a:r>
              <a:rPr sz="1800" spc="-114" dirty="0">
                <a:latin typeface="Roboto Lt"/>
                <a:cs typeface="Roboto Lt"/>
              </a:rPr>
              <a:t>perché</a:t>
            </a:r>
            <a:r>
              <a:rPr sz="1800" spc="-30" dirty="0">
                <a:latin typeface="Roboto Lt"/>
                <a:cs typeface="Roboto Lt"/>
              </a:rPr>
              <a:t> </a:t>
            </a:r>
            <a:r>
              <a:rPr sz="1800" spc="-110" dirty="0">
                <a:latin typeface="Roboto Lt"/>
                <a:cs typeface="Roboto Lt"/>
              </a:rPr>
              <a:t>l'organismo</a:t>
            </a:r>
            <a:r>
              <a:rPr sz="1800" spc="-35" dirty="0">
                <a:latin typeface="Roboto Lt"/>
                <a:cs typeface="Roboto Lt"/>
              </a:rPr>
              <a:t> </a:t>
            </a:r>
            <a:r>
              <a:rPr sz="1800" spc="-135" dirty="0">
                <a:latin typeface="Roboto Lt"/>
                <a:cs typeface="Roboto Lt"/>
              </a:rPr>
              <a:t>non</a:t>
            </a:r>
            <a:r>
              <a:rPr sz="1800" spc="-35" dirty="0">
                <a:latin typeface="Roboto Lt"/>
                <a:cs typeface="Roboto Lt"/>
              </a:rPr>
              <a:t> </a:t>
            </a:r>
            <a:r>
              <a:rPr sz="1800" spc="-105" dirty="0">
                <a:latin typeface="Roboto Lt"/>
                <a:cs typeface="Roboto Lt"/>
              </a:rPr>
              <a:t>è</a:t>
            </a:r>
            <a:r>
              <a:rPr sz="1800" spc="-35" dirty="0">
                <a:latin typeface="Roboto Lt"/>
                <a:cs typeface="Roboto Lt"/>
              </a:rPr>
              <a:t> </a:t>
            </a:r>
            <a:r>
              <a:rPr sz="1800" spc="-90" dirty="0">
                <a:latin typeface="Roboto Lt"/>
                <a:cs typeface="Roboto Lt"/>
              </a:rPr>
              <a:t>in</a:t>
            </a:r>
            <a:r>
              <a:rPr sz="1800" spc="-35" dirty="0">
                <a:latin typeface="Roboto Lt"/>
                <a:cs typeface="Roboto Lt"/>
              </a:rPr>
              <a:t> </a:t>
            </a:r>
            <a:r>
              <a:rPr sz="1800" spc="-120" dirty="0">
                <a:latin typeface="Roboto Lt"/>
                <a:cs typeface="Roboto Lt"/>
              </a:rPr>
              <a:t>grado</a:t>
            </a:r>
            <a:r>
              <a:rPr sz="1800" spc="-30" dirty="0">
                <a:latin typeface="Roboto Lt"/>
                <a:cs typeface="Roboto Lt"/>
              </a:rPr>
              <a:t> </a:t>
            </a:r>
            <a:r>
              <a:rPr sz="1800" spc="-85" dirty="0">
                <a:latin typeface="Roboto Lt"/>
                <a:cs typeface="Roboto Lt"/>
              </a:rPr>
              <a:t>di </a:t>
            </a:r>
            <a:r>
              <a:rPr sz="1800" spc="-80" dirty="0">
                <a:latin typeface="Roboto Lt"/>
                <a:cs typeface="Roboto Lt"/>
              </a:rPr>
              <a:t> </a:t>
            </a:r>
            <a:r>
              <a:rPr sz="1800" spc="-100" dirty="0">
                <a:latin typeface="Roboto Lt"/>
                <a:cs typeface="Roboto Lt"/>
              </a:rPr>
              <a:t>produrl</a:t>
            </a:r>
            <a:r>
              <a:rPr sz="1800" spc="-50" dirty="0">
                <a:latin typeface="Roboto Lt"/>
                <a:cs typeface="Roboto Lt"/>
              </a:rPr>
              <a:t>i</a:t>
            </a:r>
            <a:r>
              <a:rPr sz="1800" spc="-40" dirty="0">
                <a:latin typeface="Roboto Lt"/>
                <a:cs typeface="Roboto Lt"/>
              </a:rPr>
              <a:t> </a:t>
            </a:r>
            <a:r>
              <a:rPr sz="1800" spc="-130" dirty="0">
                <a:latin typeface="Roboto Lt"/>
                <a:cs typeface="Roboto Lt"/>
              </a:rPr>
              <a:t>d</a:t>
            </a:r>
            <a:r>
              <a:rPr sz="1800" spc="-120" dirty="0">
                <a:latin typeface="Roboto Lt"/>
                <a:cs typeface="Roboto Lt"/>
              </a:rPr>
              <a:t>a</a:t>
            </a:r>
            <a:r>
              <a:rPr sz="1800" spc="-40" dirty="0">
                <a:latin typeface="Roboto Lt"/>
                <a:cs typeface="Roboto Lt"/>
              </a:rPr>
              <a:t> </a:t>
            </a:r>
            <a:r>
              <a:rPr sz="1800" spc="-95" dirty="0">
                <a:latin typeface="Roboto Lt"/>
                <a:cs typeface="Roboto Lt"/>
              </a:rPr>
              <a:t>sé</a:t>
            </a:r>
            <a:r>
              <a:rPr sz="1800" spc="-45" dirty="0">
                <a:latin typeface="Roboto Lt"/>
                <a:cs typeface="Roboto Lt"/>
              </a:rPr>
              <a:t>.</a:t>
            </a:r>
            <a:r>
              <a:rPr sz="1800" spc="-40" dirty="0">
                <a:latin typeface="Roboto Lt"/>
                <a:cs typeface="Roboto Lt"/>
              </a:rPr>
              <a:t> </a:t>
            </a:r>
            <a:r>
              <a:rPr sz="1800" spc="-105" dirty="0">
                <a:latin typeface="Roboto Lt"/>
                <a:cs typeface="Roboto Lt"/>
              </a:rPr>
              <a:t>Pertant</a:t>
            </a:r>
            <a:r>
              <a:rPr sz="1800" spc="-120" dirty="0">
                <a:latin typeface="Roboto Lt"/>
                <a:cs typeface="Roboto Lt"/>
              </a:rPr>
              <a:t>o</a:t>
            </a:r>
            <a:r>
              <a:rPr sz="1800" spc="-35" dirty="0">
                <a:latin typeface="Roboto Lt"/>
                <a:cs typeface="Roboto Lt"/>
              </a:rPr>
              <a:t> </a:t>
            </a:r>
            <a:r>
              <a:rPr sz="1800" spc="-125" dirty="0">
                <a:latin typeface="Roboto Lt"/>
                <a:cs typeface="Roboto Lt"/>
              </a:rPr>
              <a:t>devono</a:t>
            </a:r>
            <a:r>
              <a:rPr sz="1800" spc="-40" dirty="0">
                <a:latin typeface="Roboto Lt"/>
                <a:cs typeface="Roboto Lt"/>
              </a:rPr>
              <a:t> </a:t>
            </a:r>
            <a:r>
              <a:rPr sz="1800" spc="-105" dirty="0">
                <a:latin typeface="Roboto Lt"/>
                <a:cs typeface="Roboto Lt"/>
              </a:rPr>
              <a:t>esser</a:t>
            </a:r>
            <a:r>
              <a:rPr sz="1800" spc="-110" dirty="0">
                <a:latin typeface="Roboto Lt"/>
                <a:cs typeface="Roboto Lt"/>
              </a:rPr>
              <a:t>e</a:t>
            </a:r>
            <a:r>
              <a:rPr sz="1800" spc="-40" dirty="0">
                <a:latin typeface="Roboto Lt"/>
                <a:cs typeface="Roboto Lt"/>
              </a:rPr>
              <a:t> </a:t>
            </a:r>
            <a:r>
              <a:rPr sz="1800" spc="-114" dirty="0">
                <a:latin typeface="Roboto Lt"/>
                <a:cs typeface="Roboto Lt"/>
              </a:rPr>
              <a:t>assunt</a:t>
            </a:r>
            <a:r>
              <a:rPr sz="1800" spc="-50" dirty="0">
                <a:latin typeface="Roboto Lt"/>
                <a:cs typeface="Roboto Lt"/>
              </a:rPr>
              <a:t>i</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85" dirty="0">
                <a:latin typeface="Roboto Lt"/>
                <a:cs typeface="Roboto Lt"/>
              </a:rPr>
              <a:t>cibo.</a:t>
            </a:r>
            <a:endParaRPr sz="1800">
              <a:latin typeface="Roboto Lt"/>
              <a:cs typeface="Roboto Lt"/>
            </a:endParaRPr>
          </a:p>
        </p:txBody>
      </p:sp>
      <p:sp>
        <p:nvSpPr>
          <p:cNvPr id="3" name="object 3"/>
          <p:cNvSpPr txBox="1">
            <a:spLocks noGrp="1"/>
          </p:cNvSpPr>
          <p:nvPr>
            <p:ph type="title"/>
          </p:nvPr>
        </p:nvSpPr>
        <p:spPr>
          <a:xfrm>
            <a:off x="835025" y="1447800"/>
            <a:ext cx="2739875" cy="566822"/>
          </a:xfrm>
          <a:prstGeom prst="rect">
            <a:avLst/>
          </a:prstGeom>
        </p:spPr>
        <p:txBody>
          <a:bodyPr vert="horz" wrap="square" lIns="0" tIns="12700" rIns="0" bIns="0" rtlCol="0">
            <a:spAutoFit/>
          </a:bodyPr>
          <a:lstStyle/>
          <a:p>
            <a:pPr marL="12700">
              <a:lnSpc>
                <a:spcPct val="100000"/>
              </a:lnSpc>
              <a:spcBef>
                <a:spcPts val="100"/>
              </a:spcBef>
            </a:pPr>
            <a:r>
              <a:rPr sz="3600" b="0" spc="-275" dirty="0" smtClean="0">
                <a:solidFill>
                  <a:schemeClr val="tx1"/>
                </a:solidFill>
                <a:latin typeface="Roboto Lt"/>
                <a:cs typeface="Roboto Lt"/>
              </a:rPr>
              <a:t>L</a:t>
            </a:r>
            <a:r>
              <a:rPr sz="3600" b="0" spc="-254" dirty="0" smtClean="0">
                <a:solidFill>
                  <a:schemeClr val="tx1"/>
                </a:solidFill>
                <a:latin typeface="Roboto Lt"/>
                <a:cs typeface="Roboto Lt"/>
              </a:rPr>
              <a:t>e</a:t>
            </a:r>
            <a:r>
              <a:rPr lang="it-IT" sz="3600" b="0" spc="-254" dirty="0" smtClean="0">
                <a:solidFill>
                  <a:schemeClr val="tx1"/>
                </a:solidFill>
                <a:latin typeface="Roboto Lt"/>
                <a:cs typeface="Roboto Lt"/>
              </a:rPr>
              <a:t> </a:t>
            </a:r>
            <a:r>
              <a:rPr lang="it-IT" sz="3600" spc="25" dirty="0"/>
              <a:t>proteine</a:t>
            </a:r>
            <a:endParaRPr sz="3600" dirty="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5735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0575" y="1420862"/>
            <a:ext cx="7984490" cy="4639310"/>
          </a:xfrm>
          <a:prstGeom prst="rect">
            <a:avLst/>
          </a:prstGeom>
        </p:spPr>
        <p:txBody>
          <a:bodyPr vert="horz" wrap="square" lIns="0" tIns="12700" rIns="0" bIns="0" rtlCol="0">
            <a:spAutoFit/>
          </a:bodyPr>
          <a:lstStyle/>
          <a:p>
            <a:pPr marL="12700">
              <a:lnSpc>
                <a:spcPts val="1664"/>
              </a:lnSpc>
              <a:spcBef>
                <a:spcPts val="100"/>
              </a:spcBef>
            </a:pPr>
            <a:r>
              <a:rPr sz="1400" spc="-65" dirty="0">
                <a:solidFill>
                  <a:srgbClr val="E6481B"/>
                </a:solidFill>
                <a:latin typeface="Roboto"/>
                <a:cs typeface="Roboto"/>
              </a:rPr>
              <a:t>Altr</a:t>
            </a:r>
            <a:r>
              <a:rPr sz="1400" spc="-40" dirty="0">
                <a:solidFill>
                  <a:srgbClr val="E6481B"/>
                </a:solidFill>
                <a:latin typeface="Roboto"/>
                <a:cs typeface="Roboto"/>
              </a:rPr>
              <a:t>i</a:t>
            </a:r>
            <a:r>
              <a:rPr sz="1400" spc="-30" dirty="0">
                <a:solidFill>
                  <a:srgbClr val="E6481B"/>
                </a:solidFill>
                <a:latin typeface="Roboto"/>
                <a:cs typeface="Roboto"/>
              </a:rPr>
              <a:t> </a:t>
            </a:r>
            <a:r>
              <a:rPr sz="1400" spc="-105" dirty="0">
                <a:solidFill>
                  <a:srgbClr val="E6481B"/>
                </a:solidFill>
                <a:latin typeface="Roboto"/>
                <a:cs typeface="Roboto"/>
              </a:rPr>
              <a:t>Tumori</a:t>
            </a:r>
            <a:endParaRPr sz="1400">
              <a:latin typeface="Roboto"/>
              <a:cs typeface="Roboto"/>
            </a:endParaRPr>
          </a:p>
          <a:p>
            <a:pPr marL="355600" marR="5080" indent="-287655">
              <a:lnSpc>
                <a:spcPts val="1650"/>
              </a:lnSpc>
              <a:spcBef>
                <a:spcPts val="65"/>
              </a:spcBef>
              <a:buChar char="-"/>
              <a:tabLst>
                <a:tab pos="354965" algn="l"/>
                <a:tab pos="355600" algn="l"/>
              </a:tabLst>
            </a:pPr>
            <a:r>
              <a:rPr sz="1400" spc="-90" dirty="0">
                <a:latin typeface="Roboto Lt"/>
                <a:cs typeface="Roboto Lt"/>
              </a:rPr>
              <a:t>Già</a:t>
            </a:r>
            <a:r>
              <a:rPr sz="1400" spc="-25" dirty="0">
                <a:latin typeface="Roboto Lt"/>
                <a:cs typeface="Roboto Lt"/>
              </a:rPr>
              <a:t> </a:t>
            </a:r>
            <a:r>
              <a:rPr sz="1400" spc="-75" dirty="0">
                <a:latin typeface="Roboto Lt"/>
                <a:cs typeface="Roboto Lt"/>
              </a:rPr>
              <a:t>nei</a:t>
            </a:r>
            <a:r>
              <a:rPr sz="1400" spc="-20" dirty="0">
                <a:latin typeface="Roboto Lt"/>
                <a:cs typeface="Roboto Lt"/>
              </a:rPr>
              <a:t> </a:t>
            </a:r>
            <a:r>
              <a:rPr sz="1400" spc="-80" dirty="0">
                <a:latin typeface="Roboto Lt"/>
                <a:cs typeface="Roboto Lt"/>
              </a:rPr>
              <a:t>primi</a:t>
            </a:r>
            <a:r>
              <a:rPr sz="1400" spc="-20" dirty="0">
                <a:latin typeface="Roboto Lt"/>
                <a:cs typeface="Roboto Lt"/>
              </a:rPr>
              <a:t> </a:t>
            </a:r>
            <a:r>
              <a:rPr sz="1400" spc="-90" dirty="0">
                <a:latin typeface="Roboto Lt"/>
                <a:cs typeface="Roboto Lt"/>
              </a:rPr>
              <a:t>anni</a:t>
            </a:r>
            <a:r>
              <a:rPr sz="1400" spc="-20" dirty="0">
                <a:latin typeface="Roboto Lt"/>
                <a:cs typeface="Roboto Lt"/>
              </a:rPr>
              <a:t> </a:t>
            </a:r>
            <a:r>
              <a:rPr sz="1400" spc="-100" dirty="0">
                <a:latin typeface="Roboto Lt"/>
                <a:cs typeface="Roboto Lt"/>
              </a:rPr>
              <a:t>vengono</a:t>
            </a:r>
            <a:r>
              <a:rPr sz="1400" spc="-25" dirty="0">
                <a:latin typeface="Roboto Lt"/>
                <a:cs typeface="Roboto Lt"/>
              </a:rPr>
              <a:t> </a:t>
            </a:r>
            <a:r>
              <a:rPr sz="1400" spc="-85" dirty="0">
                <a:latin typeface="Roboto Lt"/>
                <a:cs typeface="Roboto Lt"/>
              </a:rPr>
              <a:t>poste</a:t>
            </a:r>
            <a:r>
              <a:rPr sz="1400" spc="-20" dirty="0">
                <a:latin typeface="Roboto Lt"/>
                <a:cs typeface="Roboto Lt"/>
              </a:rPr>
              <a:t> </a:t>
            </a:r>
            <a:r>
              <a:rPr sz="1400" spc="-55" dirty="0">
                <a:latin typeface="Roboto Lt"/>
                <a:cs typeface="Roboto Lt"/>
              </a:rPr>
              <a:t>le</a:t>
            </a:r>
            <a:r>
              <a:rPr sz="1400" spc="-20" dirty="0">
                <a:latin typeface="Roboto Lt"/>
                <a:cs typeface="Roboto Lt"/>
              </a:rPr>
              <a:t> </a:t>
            </a:r>
            <a:r>
              <a:rPr sz="1400" spc="-80" dirty="0">
                <a:latin typeface="Roboto Lt"/>
                <a:cs typeface="Roboto Lt"/>
              </a:rPr>
              <a:t>condizioni</a:t>
            </a:r>
            <a:r>
              <a:rPr sz="1400" spc="-20" dirty="0">
                <a:latin typeface="Roboto Lt"/>
                <a:cs typeface="Roboto Lt"/>
              </a:rPr>
              <a:t> </a:t>
            </a:r>
            <a:r>
              <a:rPr sz="1400" spc="-85" dirty="0">
                <a:latin typeface="Roboto Lt"/>
                <a:cs typeface="Roboto Lt"/>
              </a:rPr>
              <a:t>per</a:t>
            </a:r>
            <a:r>
              <a:rPr sz="1400" spc="-20" dirty="0">
                <a:latin typeface="Roboto Lt"/>
                <a:cs typeface="Roboto Lt"/>
              </a:rPr>
              <a:t> </a:t>
            </a:r>
            <a:r>
              <a:rPr sz="1400" spc="-65" dirty="0">
                <a:latin typeface="Roboto Lt"/>
                <a:cs typeface="Roboto Lt"/>
              </a:rPr>
              <a:t>lo</a:t>
            </a:r>
            <a:r>
              <a:rPr sz="1400" spc="-25" dirty="0">
                <a:latin typeface="Roboto Lt"/>
                <a:cs typeface="Roboto Lt"/>
              </a:rPr>
              <a:t> </a:t>
            </a:r>
            <a:r>
              <a:rPr sz="1400" spc="-85" dirty="0">
                <a:latin typeface="Roboto Lt"/>
                <a:cs typeface="Roboto Lt"/>
              </a:rPr>
              <a:t>sviluppo</a:t>
            </a:r>
            <a:r>
              <a:rPr sz="1400" spc="-20" dirty="0">
                <a:latin typeface="Roboto Lt"/>
                <a:cs typeface="Roboto Lt"/>
              </a:rPr>
              <a:t> </a:t>
            </a:r>
            <a:r>
              <a:rPr sz="1400" spc="-65" dirty="0">
                <a:latin typeface="Roboto Lt"/>
                <a:cs typeface="Roboto Lt"/>
              </a:rPr>
              <a:t>di</a:t>
            </a:r>
            <a:r>
              <a:rPr sz="1400" spc="-20" dirty="0">
                <a:latin typeface="Roboto Lt"/>
                <a:cs typeface="Roboto Lt"/>
              </a:rPr>
              <a:t> </a:t>
            </a:r>
            <a:r>
              <a:rPr sz="1400" spc="-55" dirty="0">
                <a:latin typeface="Roboto Lt"/>
                <a:cs typeface="Roboto Lt"/>
              </a:rPr>
              <a:t>altri</a:t>
            </a:r>
            <a:r>
              <a:rPr sz="1400" spc="-20" dirty="0">
                <a:latin typeface="Roboto Lt"/>
                <a:cs typeface="Roboto Lt"/>
              </a:rPr>
              <a:t> </a:t>
            </a:r>
            <a:r>
              <a:rPr sz="1400" spc="-90" dirty="0">
                <a:latin typeface="Roboto Lt"/>
                <a:cs typeface="Roboto Lt"/>
              </a:rPr>
              <a:t>tumori</a:t>
            </a:r>
            <a:r>
              <a:rPr sz="1400" spc="-20" dirty="0">
                <a:latin typeface="Roboto Lt"/>
                <a:cs typeface="Roboto Lt"/>
              </a:rPr>
              <a:t> </a:t>
            </a:r>
            <a:r>
              <a:rPr sz="1400" spc="-55" dirty="0">
                <a:latin typeface="Roboto Lt"/>
                <a:cs typeface="Roboto Lt"/>
              </a:rPr>
              <a:t>(in</a:t>
            </a:r>
            <a:r>
              <a:rPr sz="1400" spc="-25" dirty="0">
                <a:latin typeface="Roboto Lt"/>
                <a:cs typeface="Roboto Lt"/>
              </a:rPr>
              <a:t> </a:t>
            </a:r>
            <a:r>
              <a:rPr sz="1400" spc="-70" dirty="0">
                <a:latin typeface="Roboto Lt"/>
                <a:cs typeface="Roboto Lt"/>
              </a:rPr>
              <a:t>particolare:</a:t>
            </a:r>
            <a:r>
              <a:rPr sz="1400" spc="-20" dirty="0">
                <a:latin typeface="Roboto Lt"/>
                <a:cs typeface="Roboto Lt"/>
              </a:rPr>
              <a:t> </a:t>
            </a:r>
            <a:r>
              <a:rPr sz="1400" spc="-80" dirty="0">
                <a:latin typeface="Roboto Lt"/>
                <a:cs typeface="Roboto Lt"/>
              </a:rPr>
              <a:t>cavita’</a:t>
            </a:r>
            <a:r>
              <a:rPr sz="1400" spc="-20" dirty="0">
                <a:latin typeface="Roboto Lt"/>
                <a:cs typeface="Roboto Lt"/>
              </a:rPr>
              <a:t> </a:t>
            </a:r>
            <a:r>
              <a:rPr sz="1400" spc="-65" dirty="0">
                <a:latin typeface="Roboto Lt"/>
                <a:cs typeface="Roboto Lt"/>
              </a:rPr>
              <a:t>orale,</a:t>
            </a:r>
            <a:r>
              <a:rPr sz="1400" spc="-20" dirty="0">
                <a:latin typeface="Roboto Lt"/>
                <a:cs typeface="Roboto Lt"/>
              </a:rPr>
              <a:t> </a:t>
            </a:r>
            <a:r>
              <a:rPr sz="1400" spc="-70" dirty="0">
                <a:latin typeface="Roboto Lt"/>
                <a:cs typeface="Roboto Lt"/>
              </a:rPr>
              <a:t>faringe, </a:t>
            </a:r>
            <a:r>
              <a:rPr sz="1400" spc="-65" dirty="0">
                <a:latin typeface="Roboto Lt"/>
                <a:cs typeface="Roboto Lt"/>
              </a:rPr>
              <a:t> laringe,</a:t>
            </a:r>
            <a:r>
              <a:rPr sz="1400" spc="-30" dirty="0">
                <a:latin typeface="Roboto Lt"/>
                <a:cs typeface="Roboto Lt"/>
              </a:rPr>
              <a:t> </a:t>
            </a:r>
            <a:r>
              <a:rPr sz="1400" spc="-80" dirty="0">
                <a:latin typeface="Roboto Lt"/>
                <a:cs typeface="Roboto Lt"/>
              </a:rPr>
              <a:t>esofago,</a:t>
            </a:r>
            <a:r>
              <a:rPr sz="1400" spc="-30" dirty="0">
                <a:latin typeface="Roboto Lt"/>
                <a:cs typeface="Roboto Lt"/>
              </a:rPr>
              <a:t> </a:t>
            </a:r>
            <a:r>
              <a:rPr sz="1400" spc="-90" dirty="0">
                <a:latin typeface="Roboto Lt"/>
                <a:cs typeface="Roboto Lt"/>
              </a:rPr>
              <a:t>stomaco,</a:t>
            </a:r>
            <a:r>
              <a:rPr sz="1400" spc="-30" dirty="0">
                <a:latin typeface="Roboto Lt"/>
                <a:cs typeface="Roboto Lt"/>
              </a:rPr>
              <a:t> </a:t>
            </a:r>
            <a:r>
              <a:rPr sz="1400" spc="-70" dirty="0">
                <a:latin typeface="Roboto Lt"/>
                <a:cs typeface="Roboto Lt"/>
              </a:rPr>
              <a:t>intestino,</a:t>
            </a:r>
            <a:r>
              <a:rPr sz="1400" spc="-30" dirty="0">
                <a:latin typeface="Roboto Lt"/>
                <a:cs typeface="Roboto Lt"/>
              </a:rPr>
              <a:t> </a:t>
            </a:r>
            <a:r>
              <a:rPr sz="1400" spc="-85" dirty="0">
                <a:latin typeface="Roboto Lt"/>
                <a:cs typeface="Roboto Lt"/>
              </a:rPr>
              <a:t>pancreas,</a:t>
            </a:r>
            <a:r>
              <a:rPr sz="1400" spc="-30" dirty="0">
                <a:latin typeface="Roboto Lt"/>
                <a:cs typeface="Roboto Lt"/>
              </a:rPr>
              <a:t> </a:t>
            </a:r>
            <a:r>
              <a:rPr sz="1400" spc="-70" dirty="0">
                <a:latin typeface="Roboto Lt"/>
                <a:cs typeface="Roboto Lt"/>
              </a:rPr>
              <a:t>fegato,</a:t>
            </a:r>
            <a:r>
              <a:rPr sz="1400" spc="-30" dirty="0">
                <a:latin typeface="Roboto Lt"/>
                <a:cs typeface="Roboto Lt"/>
              </a:rPr>
              <a:t> </a:t>
            </a:r>
            <a:r>
              <a:rPr sz="1400" spc="-70" dirty="0">
                <a:latin typeface="Roboto Lt"/>
                <a:cs typeface="Roboto Lt"/>
              </a:rPr>
              <a:t>vie</a:t>
            </a:r>
            <a:r>
              <a:rPr sz="1400" spc="-25" dirty="0">
                <a:latin typeface="Roboto Lt"/>
                <a:cs typeface="Roboto Lt"/>
              </a:rPr>
              <a:t> </a:t>
            </a:r>
            <a:r>
              <a:rPr sz="1400" spc="-70" dirty="0">
                <a:latin typeface="Roboto Lt"/>
                <a:cs typeface="Roboto Lt"/>
              </a:rPr>
              <a:t>urinarie)</a:t>
            </a:r>
            <a:endParaRPr sz="1400">
              <a:latin typeface="Roboto Lt"/>
              <a:cs typeface="Roboto Lt"/>
            </a:endParaRPr>
          </a:p>
          <a:p>
            <a:pPr>
              <a:lnSpc>
                <a:spcPct val="100000"/>
              </a:lnSpc>
              <a:spcBef>
                <a:spcPts val="5"/>
              </a:spcBef>
              <a:buFont typeface="Roboto Lt"/>
              <a:buChar char="-"/>
            </a:pPr>
            <a:endParaRPr sz="1300">
              <a:latin typeface="Roboto Lt"/>
              <a:cs typeface="Roboto Lt"/>
            </a:endParaRPr>
          </a:p>
          <a:p>
            <a:pPr marL="12700">
              <a:lnSpc>
                <a:spcPts val="1664"/>
              </a:lnSpc>
              <a:spcBef>
                <a:spcPts val="5"/>
              </a:spcBef>
            </a:pPr>
            <a:r>
              <a:rPr sz="1400" spc="-95" dirty="0">
                <a:solidFill>
                  <a:srgbClr val="E6481B"/>
                </a:solidFill>
                <a:latin typeface="Roboto"/>
                <a:cs typeface="Roboto"/>
              </a:rPr>
              <a:t>Apparat</a:t>
            </a:r>
            <a:r>
              <a:rPr sz="1400" spc="-100" dirty="0">
                <a:solidFill>
                  <a:srgbClr val="E6481B"/>
                </a:solidFill>
                <a:latin typeface="Roboto"/>
                <a:cs typeface="Roboto"/>
              </a:rPr>
              <a:t>o</a:t>
            </a:r>
            <a:r>
              <a:rPr sz="1400" spc="-30" dirty="0">
                <a:solidFill>
                  <a:srgbClr val="E6481B"/>
                </a:solidFill>
                <a:latin typeface="Roboto"/>
                <a:cs typeface="Roboto"/>
              </a:rPr>
              <a:t> </a:t>
            </a:r>
            <a:r>
              <a:rPr sz="1400" spc="-100" dirty="0">
                <a:solidFill>
                  <a:srgbClr val="E6481B"/>
                </a:solidFill>
                <a:latin typeface="Roboto"/>
                <a:cs typeface="Roboto"/>
              </a:rPr>
              <a:t>Gastro-Enterico</a:t>
            </a:r>
            <a:endParaRPr sz="1400">
              <a:latin typeface="Roboto"/>
              <a:cs typeface="Roboto"/>
            </a:endParaRPr>
          </a:p>
          <a:p>
            <a:pPr marL="355600" marR="265430" indent="-287655">
              <a:lnSpc>
                <a:spcPts val="1650"/>
              </a:lnSpc>
              <a:spcBef>
                <a:spcPts val="65"/>
              </a:spcBef>
              <a:buChar char="-"/>
              <a:tabLst>
                <a:tab pos="354965" algn="l"/>
                <a:tab pos="355600" algn="l"/>
              </a:tabLst>
            </a:pPr>
            <a:r>
              <a:rPr sz="1400" spc="-90" dirty="0">
                <a:latin typeface="Roboto Lt"/>
                <a:cs typeface="Roboto Lt"/>
              </a:rPr>
              <a:t>Già</a:t>
            </a:r>
            <a:r>
              <a:rPr sz="1400" spc="-20" dirty="0">
                <a:latin typeface="Roboto Lt"/>
                <a:cs typeface="Roboto Lt"/>
              </a:rPr>
              <a:t> </a:t>
            </a:r>
            <a:r>
              <a:rPr sz="1400" spc="-75" dirty="0">
                <a:latin typeface="Roboto Lt"/>
                <a:cs typeface="Roboto Lt"/>
              </a:rPr>
              <a:t>nei</a:t>
            </a:r>
            <a:r>
              <a:rPr sz="1400" spc="-20" dirty="0">
                <a:latin typeface="Roboto Lt"/>
                <a:cs typeface="Roboto Lt"/>
              </a:rPr>
              <a:t> </a:t>
            </a:r>
            <a:r>
              <a:rPr sz="1400" spc="-80" dirty="0">
                <a:latin typeface="Roboto Lt"/>
                <a:cs typeface="Roboto Lt"/>
              </a:rPr>
              <a:t>primi</a:t>
            </a:r>
            <a:r>
              <a:rPr sz="1400" spc="-20" dirty="0">
                <a:latin typeface="Roboto Lt"/>
                <a:cs typeface="Roboto Lt"/>
              </a:rPr>
              <a:t> </a:t>
            </a:r>
            <a:r>
              <a:rPr sz="1400" spc="-75" dirty="0">
                <a:latin typeface="Roboto Lt"/>
                <a:cs typeface="Roboto Lt"/>
              </a:rPr>
              <a:t>anni:</a:t>
            </a:r>
            <a:r>
              <a:rPr sz="1400" spc="-15" dirty="0">
                <a:latin typeface="Roboto Lt"/>
                <a:cs typeface="Roboto Lt"/>
              </a:rPr>
              <a:t> </a:t>
            </a:r>
            <a:r>
              <a:rPr sz="1400" spc="-75" dirty="0">
                <a:latin typeface="Roboto Lt"/>
                <a:cs typeface="Roboto Lt"/>
              </a:rPr>
              <a:t>cattiva</a:t>
            </a:r>
            <a:r>
              <a:rPr sz="1400" spc="-20" dirty="0">
                <a:latin typeface="Roboto Lt"/>
                <a:cs typeface="Roboto Lt"/>
              </a:rPr>
              <a:t> </a:t>
            </a:r>
            <a:r>
              <a:rPr sz="1400" spc="-80" dirty="0">
                <a:latin typeface="Roboto Lt"/>
                <a:cs typeface="Roboto Lt"/>
              </a:rPr>
              <a:t>digestione</a:t>
            </a:r>
            <a:r>
              <a:rPr sz="1400" spc="-20" dirty="0">
                <a:latin typeface="Roboto Lt"/>
                <a:cs typeface="Roboto Lt"/>
              </a:rPr>
              <a:t> </a:t>
            </a:r>
            <a:r>
              <a:rPr sz="1400" spc="-65" dirty="0">
                <a:latin typeface="Roboto Lt"/>
                <a:cs typeface="Roboto Lt"/>
              </a:rPr>
              <a:t>(dispepsia),</a:t>
            </a:r>
            <a:r>
              <a:rPr sz="1400" spc="-15" dirty="0">
                <a:latin typeface="Roboto Lt"/>
                <a:cs typeface="Roboto Lt"/>
              </a:rPr>
              <a:t> </a:t>
            </a:r>
            <a:r>
              <a:rPr sz="1400" spc="-70" dirty="0">
                <a:latin typeface="Roboto Lt"/>
                <a:cs typeface="Roboto Lt"/>
              </a:rPr>
              <a:t>dolori</a:t>
            </a:r>
            <a:r>
              <a:rPr sz="1400" spc="-20" dirty="0">
                <a:latin typeface="Roboto Lt"/>
                <a:cs typeface="Roboto Lt"/>
              </a:rPr>
              <a:t> </a:t>
            </a:r>
            <a:r>
              <a:rPr sz="1400" spc="-90" dirty="0">
                <a:latin typeface="Roboto Lt"/>
                <a:cs typeface="Roboto Lt"/>
              </a:rPr>
              <a:t>addominali</a:t>
            </a:r>
            <a:r>
              <a:rPr sz="1400" spc="-20" dirty="0">
                <a:latin typeface="Roboto Lt"/>
                <a:cs typeface="Roboto Lt"/>
              </a:rPr>
              <a:t> </a:t>
            </a:r>
            <a:r>
              <a:rPr sz="1400" spc="-75" dirty="0">
                <a:latin typeface="Roboto Lt"/>
                <a:cs typeface="Roboto Lt"/>
              </a:rPr>
              <a:t>(colon</a:t>
            </a:r>
            <a:r>
              <a:rPr sz="1400" spc="-15" dirty="0">
                <a:latin typeface="Roboto Lt"/>
                <a:cs typeface="Roboto Lt"/>
              </a:rPr>
              <a:t> </a:t>
            </a:r>
            <a:r>
              <a:rPr sz="1400" spc="-55" dirty="0">
                <a:latin typeface="Roboto Lt"/>
                <a:cs typeface="Roboto Lt"/>
              </a:rPr>
              <a:t>irritabile,</a:t>
            </a:r>
            <a:r>
              <a:rPr sz="1400" spc="-20" dirty="0">
                <a:latin typeface="Roboto Lt"/>
                <a:cs typeface="Roboto Lt"/>
              </a:rPr>
              <a:t> </a:t>
            </a:r>
            <a:r>
              <a:rPr sz="1400" spc="-70" dirty="0">
                <a:latin typeface="Roboto Lt"/>
                <a:cs typeface="Roboto Lt"/>
              </a:rPr>
              <a:t>alterazioni</a:t>
            </a:r>
            <a:r>
              <a:rPr sz="1400" spc="-20" dirty="0">
                <a:latin typeface="Roboto Lt"/>
                <a:cs typeface="Roboto Lt"/>
              </a:rPr>
              <a:t> </a:t>
            </a:r>
            <a:r>
              <a:rPr sz="1400" spc="-70" dirty="0">
                <a:latin typeface="Roboto Lt"/>
                <a:cs typeface="Roboto Lt"/>
              </a:rPr>
              <a:t>della</a:t>
            </a:r>
            <a:r>
              <a:rPr sz="1400" spc="-15" dirty="0">
                <a:latin typeface="Roboto Lt"/>
                <a:cs typeface="Roboto Lt"/>
              </a:rPr>
              <a:t> </a:t>
            </a:r>
            <a:r>
              <a:rPr sz="1400" spc="-75" dirty="0">
                <a:latin typeface="Roboto Lt"/>
                <a:cs typeface="Roboto Lt"/>
              </a:rPr>
              <a:t>motilita’ </a:t>
            </a:r>
            <a:r>
              <a:rPr sz="1400" spc="-70" dirty="0">
                <a:latin typeface="Roboto Lt"/>
                <a:cs typeface="Roboto Lt"/>
              </a:rPr>
              <a:t> </a:t>
            </a:r>
            <a:r>
              <a:rPr sz="1400" spc="-65" dirty="0">
                <a:latin typeface="Roboto Lt"/>
                <a:cs typeface="Roboto Lt"/>
              </a:rPr>
              <a:t>intestinale)</a:t>
            </a:r>
            <a:r>
              <a:rPr sz="1400" spc="-30" dirty="0">
                <a:latin typeface="Roboto Lt"/>
                <a:cs typeface="Roboto Lt"/>
              </a:rPr>
              <a:t>, </a:t>
            </a:r>
            <a:r>
              <a:rPr sz="1400" spc="-90" dirty="0">
                <a:latin typeface="Roboto Lt"/>
                <a:cs typeface="Roboto Lt"/>
              </a:rPr>
              <a:t>reflusso-gastroesofageo</a:t>
            </a:r>
            <a:r>
              <a:rPr sz="1400" spc="-35" dirty="0">
                <a:latin typeface="Roboto Lt"/>
                <a:cs typeface="Roboto Lt"/>
              </a:rPr>
              <a:t>,</a:t>
            </a:r>
            <a:r>
              <a:rPr sz="1400" spc="-30" dirty="0">
                <a:latin typeface="Roboto Lt"/>
                <a:cs typeface="Roboto Lt"/>
              </a:rPr>
              <a:t> </a:t>
            </a:r>
            <a:r>
              <a:rPr sz="1400" spc="-65" dirty="0">
                <a:latin typeface="Roboto Lt"/>
                <a:cs typeface="Roboto Lt"/>
              </a:rPr>
              <a:t>gastriti</a:t>
            </a:r>
            <a:r>
              <a:rPr sz="1400" spc="-30" dirty="0">
                <a:latin typeface="Roboto Lt"/>
                <a:cs typeface="Roboto Lt"/>
              </a:rPr>
              <a:t>, </a:t>
            </a:r>
            <a:r>
              <a:rPr sz="1400" spc="-75" dirty="0">
                <a:latin typeface="Roboto Lt"/>
                <a:cs typeface="Roboto Lt"/>
              </a:rPr>
              <a:t>duodeniti)</a:t>
            </a:r>
            <a:endParaRPr sz="1400">
              <a:latin typeface="Roboto Lt"/>
              <a:cs typeface="Roboto Lt"/>
            </a:endParaRPr>
          </a:p>
          <a:p>
            <a:pPr>
              <a:lnSpc>
                <a:spcPct val="100000"/>
              </a:lnSpc>
              <a:spcBef>
                <a:spcPts val="5"/>
              </a:spcBef>
              <a:buFont typeface="Roboto Lt"/>
              <a:buChar char="-"/>
            </a:pPr>
            <a:endParaRPr sz="1300">
              <a:latin typeface="Roboto Lt"/>
              <a:cs typeface="Roboto Lt"/>
            </a:endParaRPr>
          </a:p>
          <a:p>
            <a:pPr marL="12700">
              <a:lnSpc>
                <a:spcPts val="1664"/>
              </a:lnSpc>
              <a:spcBef>
                <a:spcPts val="5"/>
              </a:spcBef>
            </a:pPr>
            <a:r>
              <a:rPr sz="1400" spc="-95" dirty="0">
                <a:solidFill>
                  <a:srgbClr val="E6481B"/>
                </a:solidFill>
                <a:latin typeface="Roboto"/>
                <a:cs typeface="Roboto"/>
              </a:rPr>
              <a:t>Cuore</a:t>
            </a:r>
            <a:r>
              <a:rPr sz="1400" spc="-15" dirty="0">
                <a:solidFill>
                  <a:srgbClr val="E6481B"/>
                </a:solidFill>
                <a:latin typeface="Roboto"/>
                <a:cs typeface="Roboto"/>
              </a:rPr>
              <a:t> </a:t>
            </a:r>
            <a:r>
              <a:rPr sz="1400" spc="-95" dirty="0">
                <a:latin typeface="Roboto Lt"/>
                <a:cs typeface="Roboto Lt"/>
              </a:rPr>
              <a:t>(aumento</a:t>
            </a:r>
            <a:r>
              <a:rPr sz="1400" spc="-20" dirty="0">
                <a:latin typeface="Roboto Lt"/>
                <a:cs typeface="Roboto Lt"/>
              </a:rPr>
              <a:t> </a:t>
            </a:r>
            <a:r>
              <a:rPr sz="1400" spc="-90" dirty="0">
                <a:latin typeface="Roboto Lt"/>
                <a:cs typeface="Roboto Lt"/>
              </a:rPr>
              <a:t>catecolamine</a:t>
            </a:r>
            <a:r>
              <a:rPr sz="1400" spc="-20" dirty="0">
                <a:latin typeface="Roboto Lt"/>
                <a:cs typeface="Roboto Lt"/>
              </a:rPr>
              <a:t> </a:t>
            </a:r>
            <a:r>
              <a:rPr sz="1400" spc="-80" dirty="0">
                <a:latin typeface="Roboto Lt"/>
                <a:cs typeface="Roboto Lt"/>
              </a:rPr>
              <a:t>e</a:t>
            </a:r>
            <a:r>
              <a:rPr sz="1400" spc="-25" dirty="0">
                <a:latin typeface="Roboto Lt"/>
                <a:cs typeface="Roboto Lt"/>
              </a:rPr>
              <a:t> </a:t>
            </a:r>
            <a:r>
              <a:rPr sz="1400" spc="-90" dirty="0">
                <a:latin typeface="Roboto Lt"/>
                <a:cs typeface="Roboto Lt"/>
              </a:rPr>
              <a:t>diminuzione</a:t>
            </a:r>
            <a:r>
              <a:rPr sz="1400" spc="-20" dirty="0">
                <a:latin typeface="Roboto Lt"/>
                <a:cs typeface="Roboto Lt"/>
              </a:rPr>
              <a:t> </a:t>
            </a:r>
            <a:r>
              <a:rPr sz="1400" spc="-80" dirty="0">
                <a:latin typeface="Roboto Lt"/>
                <a:cs typeface="Roboto Lt"/>
              </a:rPr>
              <a:t>ossigeno):</a:t>
            </a:r>
            <a:endParaRPr sz="1400">
              <a:latin typeface="Roboto Lt"/>
              <a:cs typeface="Roboto Lt"/>
            </a:endParaRPr>
          </a:p>
          <a:p>
            <a:pPr marL="355600" indent="-287655">
              <a:lnSpc>
                <a:spcPts val="1650"/>
              </a:lnSpc>
              <a:buChar char="-"/>
              <a:tabLst>
                <a:tab pos="354965" algn="l"/>
                <a:tab pos="355600" algn="l"/>
              </a:tabLst>
            </a:pPr>
            <a:r>
              <a:rPr sz="1400" spc="-80" dirty="0">
                <a:latin typeface="Roboto Lt"/>
                <a:cs typeface="Roboto Lt"/>
              </a:rPr>
              <a:t>Ipertension</a:t>
            </a:r>
            <a:r>
              <a:rPr sz="1400" spc="-85" dirty="0">
                <a:latin typeface="Roboto Lt"/>
                <a:cs typeface="Roboto Lt"/>
              </a:rPr>
              <a:t>e</a:t>
            </a:r>
            <a:r>
              <a:rPr sz="1400" spc="-30" dirty="0">
                <a:latin typeface="Roboto Lt"/>
                <a:cs typeface="Roboto Lt"/>
              </a:rPr>
              <a:t> </a:t>
            </a:r>
            <a:r>
              <a:rPr sz="1400" spc="-75" dirty="0">
                <a:latin typeface="Roboto Lt"/>
                <a:cs typeface="Roboto Lt"/>
              </a:rPr>
              <a:t>arteriosa</a:t>
            </a:r>
            <a:endParaRPr sz="1400">
              <a:latin typeface="Roboto Lt"/>
              <a:cs typeface="Roboto Lt"/>
            </a:endParaRPr>
          </a:p>
          <a:p>
            <a:pPr marL="355600" indent="-287655">
              <a:lnSpc>
                <a:spcPts val="1650"/>
              </a:lnSpc>
              <a:buChar char="-"/>
              <a:tabLst>
                <a:tab pos="354965" algn="l"/>
                <a:tab pos="355600" algn="l"/>
              </a:tabLst>
            </a:pPr>
            <a:r>
              <a:rPr sz="1400" spc="-85" dirty="0">
                <a:latin typeface="Roboto Lt"/>
                <a:cs typeface="Roboto Lt"/>
              </a:rPr>
              <a:t>Tachicardia</a:t>
            </a:r>
            <a:endParaRPr sz="1400">
              <a:latin typeface="Roboto Lt"/>
              <a:cs typeface="Roboto Lt"/>
            </a:endParaRPr>
          </a:p>
          <a:p>
            <a:pPr marL="355600" indent="-287655">
              <a:lnSpc>
                <a:spcPts val="1650"/>
              </a:lnSpc>
              <a:buChar char="-"/>
              <a:tabLst>
                <a:tab pos="354965" algn="l"/>
                <a:tab pos="355600" algn="l"/>
              </a:tabLst>
            </a:pPr>
            <a:r>
              <a:rPr sz="1400" spc="-65" dirty="0">
                <a:latin typeface="Roboto Lt"/>
                <a:cs typeface="Roboto Lt"/>
              </a:rPr>
              <a:t>Inizi</a:t>
            </a:r>
            <a:r>
              <a:rPr sz="1400" spc="-90" dirty="0">
                <a:latin typeface="Roboto Lt"/>
                <a:cs typeface="Roboto Lt"/>
              </a:rPr>
              <a:t>o</a:t>
            </a:r>
            <a:r>
              <a:rPr sz="1400" spc="-30" dirty="0">
                <a:latin typeface="Roboto Lt"/>
                <a:cs typeface="Roboto Lt"/>
              </a:rPr>
              <a:t> </a:t>
            </a:r>
            <a:r>
              <a:rPr sz="1400" spc="-75" dirty="0">
                <a:latin typeface="Roboto Lt"/>
                <a:cs typeface="Roboto Lt"/>
              </a:rPr>
              <a:t>dell’ateroscleros</a:t>
            </a:r>
            <a:r>
              <a:rPr sz="1400" spc="-40" dirty="0">
                <a:latin typeface="Roboto Lt"/>
                <a:cs typeface="Roboto Lt"/>
              </a:rPr>
              <a:t>i</a:t>
            </a:r>
            <a:r>
              <a:rPr sz="1400" spc="-30" dirty="0">
                <a:latin typeface="Roboto Lt"/>
                <a:cs typeface="Roboto Lt"/>
              </a:rPr>
              <a:t> </a:t>
            </a:r>
            <a:r>
              <a:rPr sz="1400" spc="-85" dirty="0">
                <a:latin typeface="Roboto Lt"/>
                <a:cs typeface="Roboto Lt"/>
              </a:rPr>
              <a:t>coronarica</a:t>
            </a:r>
            <a:endParaRPr sz="1400">
              <a:latin typeface="Roboto Lt"/>
              <a:cs typeface="Roboto Lt"/>
            </a:endParaRPr>
          </a:p>
          <a:p>
            <a:pPr marL="355600" indent="-287655">
              <a:lnSpc>
                <a:spcPts val="1650"/>
              </a:lnSpc>
              <a:buChar char="-"/>
              <a:tabLst>
                <a:tab pos="354965" algn="l"/>
                <a:tab pos="355600" algn="l"/>
              </a:tabLst>
            </a:pPr>
            <a:r>
              <a:rPr sz="1400" spc="-35" dirty="0">
                <a:latin typeface="Roboto Lt"/>
                <a:cs typeface="Roboto Lt"/>
              </a:rPr>
              <a:t>Il</a:t>
            </a:r>
            <a:r>
              <a:rPr sz="1400" spc="-30" dirty="0">
                <a:latin typeface="Roboto Lt"/>
                <a:cs typeface="Roboto Lt"/>
              </a:rPr>
              <a:t> </a:t>
            </a:r>
            <a:r>
              <a:rPr sz="1400" spc="-130" dirty="0">
                <a:latin typeface="Roboto Lt"/>
                <a:cs typeface="Roboto Lt"/>
              </a:rPr>
              <a:t>15-20%</a:t>
            </a:r>
            <a:r>
              <a:rPr sz="1400" spc="-25" dirty="0">
                <a:latin typeface="Roboto Lt"/>
                <a:cs typeface="Roboto Lt"/>
              </a:rPr>
              <a:t> </a:t>
            </a:r>
            <a:r>
              <a:rPr sz="1400" spc="-65" dirty="0">
                <a:latin typeface="Roboto Lt"/>
                <a:cs typeface="Roboto Lt"/>
              </a:rPr>
              <a:t>delle</a:t>
            </a:r>
            <a:r>
              <a:rPr sz="1400" spc="-25" dirty="0">
                <a:latin typeface="Roboto Lt"/>
                <a:cs typeface="Roboto Lt"/>
              </a:rPr>
              <a:t> </a:t>
            </a:r>
            <a:r>
              <a:rPr sz="1400" spc="-95" dirty="0">
                <a:latin typeface="Roboto Lt"/>
                <a:cs typeface="Roboto Lt"/>
              </a:rPr>
              <a:t>emoglobina</a:t>
            </a:r>
            <a:r>
              <a:rPr sz="1400" spc="-25" dirty="0">
                <a:latin typeface="Roboto Lt"/>
                <a:cs typeface="Roboto Lt"/>
              </a:rPr>
              <a:t> </a:t>
            </a:r>
            <a:r>
              <a:rPr sz="1400" spc="-85" dirty="0">
                <a:latin typeface="Roboto Lt"/>
                <a:cs typeface="Roboto Lt"/>
              </a:rPr>
              <a:t>e’</a:t>
            </a:r>
            <a:r>
              <a:rPr sz="1400" spc="-25" dirty="0">
                <a:latin typeface="Roboto Lt"/>
                <a:cs typeface="Roboto Lt"/>
              </a:rPr>
              <a:t> </a:t>
            </a:r>
            <a:r>
              <a:rPr sz="1400" spc="-80" dirty="0">
                <a:latin typeface="Roboto Lt"/>
                <a:cs typeface="Roboto Lt"/>
              </a:rPr>
              <a:t>sotto</a:t>
            </a:r>
            <a:r>
              <a:rPr sz="1400" spc="-30" dirty="0">
                <a:latin typeface="Roboto Lt"/>
                <a:cs typeface="Roboto Lt"/>
              </a:rPr>
              <a:t> </a:t>
            </a:r>
            <a:r>
              <a:rPr sz="1400" spc="-95" dirty="0">
                <a:latin typeface="Roboto Lt"/>
                <a:cs typeface="Roboto Lt"/>
              </a:rPr>
              <a:t>forma</a:t>
            </a:r>
            <a:r>
              <a:rPr sz="1400" spc="-25" dirty="0">
                <a:latin typeface="Roboto Lt"/>
                <a:cs typeface="Roboto Lt"/>
              </a:rPr>
              <a:t> </a:t>
            </a:r>
            <a:r>
              <a:rPr sz="1400" spc="-65" dirty="0">
                <a:latin typeface="Roboto Lt"/>
                <a:cs typeface="Roboto Lt"/>
              </a:rPr>
              <a:t>di</a:t>
            </a:r>
            <a:r>
              <a:rPr sz="1400" spc="-25" dirty="0">
                <a:latin typeface="Roboto Lt"/>
                <a:cs typeface="Roboto Lt"/>
              </a:rPr>
              <a:t> </a:t>
            </a:r>
            <a:r>
              <a:rPr sz="1400" spc="-90" dirty="0">
                <a:latin typeface="Roboto Lt"/>
                <a:cs typeface="Roboto Lt"/>
              </a:rPr>
              <a:t>carbossiemoglobina</a:t>
            </a:r>
            <a:r>
              <a:rPr sz="1400" spc="40" dirty="0">
                <a:latin typeface="Roboto Lt"/>
                <a:cs typeface="Roboto Lt"/>
              </a:rPr>
              <a:t> </a:t>
            </a:r>
            <a:r>
              <a:rPr sz="1400" dirty="0">
                <a:latin typeface="Arial MT"/>
                <a:cs typeface="Arial MT"/>
              </a:rPr>
              <a:t>→</a:t>
            </a:r>
            <a:r>
              <a:rPr sz="1400" spc="-75" dirty="0">
                <a:latin typeface="Arial MT"/>
                <a:cs typeface="Arial MT"/>
              </a:rPr>
              <a:t> </a:t>
            </a:r>
            <a:r>
              <a:rPr sz="1400" spc="-90" dirty="0">
                <a:latin typeface="Roboto Lt"/>
                <a:cs typeface="Roboto Lt"/>
              </a:rPr>
              <a:t>diminuzione</a:t>
            </a:r>
            <a:r>
              <a:rPr sz="1400" spc="-25" dirty="0">
                <a:latin typeface="Roboto Lt"/>
                <a:cs typeface="Roboto Lt"/>
              </a:rPr>
              <a:t> </a:t>
            </a:r>
            <a:r>
              <a:rPr sz="1400" spc="-90" dirty="0">
                <a:latin typeface="Roboto Lt"/>
                <a:cs typeface="Roboto Lt"/>
              </a:rPr>
              <a:t>rendimento</a:t>
            </a:r>
            <a:r>
              <a:rPr sz="1400" spc="-30" dirty="0">
                <a:latin typeface="Roboto Lt"/>
                <a:cs typeface="Roboto Lt"/>
              </a:rPr>
              <a:t> </a:t>
            </a:r>
            <a:r>
              <a:rPr sz="1400" spc="-85" dirty="0">
                <a:latin typeface="Roboto Lt"/>
                <a:cs typeface="Roboto Lt"/>
              </a:rPr>
              <a:t>cardiaco</a:t>
            </a:r>
            <a:endParaRPr sz="1400">
              <a:latin typeface="Roboto Lt"/>
              <a:cs typeface="Roboto Lt"/>
            </a:endParaRPr>
          </a:p>
          <a:p>
            <a:pPr marL="355600" indent="-287655">
              <a:lnSpc>
                <a:spcPts val="1664"/>
              </a:lnSpc>
              <a:buChar char="-"/>
              <a:tabLst>
                <a:tab pos="354965" algn="l"/>
                <a:tab pos="355600" algn="l"/>
              </a:tabLst>
            </a:pPr>
            <a:r>
              <a:rPr sz="1400" spc="-105" dirty="0">
                <a:latin typeface="Roboto Lt"/>
                <a:cs typeface="Roboto Lt"/>
              </a:rPr>
              <a:t>Spasmi</a:t>
            </a:r>
            <a:r>
              <a:rPr sz="1400" spc="-25" dirty="0">
                <a:latin typeface="Roboto Lt"/>
                <a:cs typeface="Roboto Lt"/>
              </a:rPr>
              <a:t> </a:t>
            </a:r>
            <a:r>
              <a:rPr sz="1400" spc="-70" dirty="0">
                <a:latin typeface="Roboto Lt"/>
                <a:cs typeface="Roboto Lt"/>
              </a:rPr>
              <a:t>della</a:t>
            </a:r>
            <a:r>
              <a:rPr sz="1400" spc="-25" dirty="0">
                <a:latin typeface="Roboto Lt"/>
                <a:cs typeface="Roboto Lt"/>
              </a:rPr>
              <a:t> </a:t>
            </a:r>
            <a:r>
              <a:rPr sz="1400" spc="-80" dirty="0">
                <a:latin typeface="Roboto Lt"/>
                <a:cs typeface="Roboto Lt"/>
              </a:rPr>
              <a:t>parete</a:t>
            </a:r>
            <a:r>
              <a:rPr sz="1400" spc="-20" dirty="0">
                <a:latin typeface="Roboto Lt"/>
                <a:cs typeface="Roboto Lt"/>
              </a:rPr>
              <a:t> </a:t>
            </a:r>
            <a:r>
              <a:rPr sz="1400" spc="-95" dirty="0">
                <a:latin typeface="Roboto Lt"/>
                <a:cs typeface="Roboto Lt"/>
              </a:rPr>
              <a:t>muscolare</a:t>
            </a:r>
            <a:r>
              <a:rPr sz="1400" spc="-25" dirty="0">
                <a:latin typeface="Roboto Lt"/>
                <a:cs typeface="Roboto Lt"/>
              </a:rPr>
              <a:t> </a:t>
            </a:r>
            <a:r>
              <a:rPr sz="1400" spc="-65" dirty="0">
                <a:latin typeface="Roboto Lt"/>
                <a:cs typeface="Roboto Lt"/>
              </a:rPr>
              <a:t>delle</a:t>
            </a:r>
            <a:r>
              <a:rPr sz="1400" spc="-20" dirty="0">
                <a:latin typeface="Roboto Lt"/>
                <a:cs typeface="Roboto Lt"/>
              </a:rPr>
              <a:t> </a:t>
            </a:r>
            <a:r>
              <a:rPr sz="1400" spc="-75" dirty="0">
                <a:latin typeface="Roboto Lt"/>
                <a:cs typeface="Roboto Lt"/>
              </a:rPr>
              <a:t>coronarie:</a:t>
            </a:r>
            <a:r>
              <a:rPr sz="1400" spc="-25" dirty="0">
                <a:latin typeface="Roboto Lt"/>
                <a:cs typeface="Roboto Lt"/>
              </a:rPr>
              <a:t> </a:t>
            </a:r>
            <a:r>
              <a:rPr sz="1400" spc="-60" dirty="0">
                <a:latin typeface="Roboto Lt"/>
                <a:cs typeface="Roboto Lt"/>
              </a:rPr>
              <a:t>infarti</a:t>
            </a:r>
            <a:r>
              <a:rPr sz="1400" spc="-20" dirty="0">
                <a:latin typeface="Roboto Lt"/>
                <a:cs typeface="Roboto Lt"/>
              </a:rPr>
              <a:t> </a:t>
            </a:r>
            <a:r>
              <a:rPr sz="1400" spc="-65" dirty="0">
                <a:latin typeface="Roboto Lt"/>
                <a:cs typeface="Roboto Lt"/>
              </a:rPr>
              <a:t>giovanili,</a:t>
            </a:r>
            <a:r>
              <a:rPr sz="1400" spc="-25" dirty="0">
                <a:latin typeface="Roboto Lt"/>
                <a:cs typeface="Roboto Lt"/>
              </a:rPr>
              <a:t> </a:t>
            </a:r>
            <a:r>
              <a:rPr sz="1400" spc="-70" dirty="0">
                <a:latin typeface="Roboto Lt"/>
                <a:cs typeface="Roboto Lt"/>
              </a:rPr>
              <a:t>aritmie,</a:t>
            </a:r>
            <a:r>
              <a:rPr sz="1400" spc="-20" dirty="0">
                <a:latin typeface="Roboto Lt"/>
                <a:cs typeface="Roboto Lt"/>
              </a:rPr>
              <a:t> </a:t>
            </a:r>
            <a:r>
              <a:rPr sz="1400" spc="-85" dirty="0">
                <a:latin typeface="Roboto Lt"/>
                <a:cs typeface="Roboto Lt"/>
              </a:rPr>
              <a:t>morti</a:t>
            </a:r>
            <a:r>
              <a:rPr sz="1400" spc="-25" dirty="0">
                <a:latin typeface="Roboto Lt"/>
                <a:cs typeface="Roboto Lt"/>
              </a:rPr>
              <a:t> </a:t>
            </a:r>
            <a:r>
              <a:rPr sz="1400" spc="-90" dirty="0">
                <a:latin typeface="Roboto Lt"/>
                <a:cs typeface="Roboto Lt"/>
              </a:rPr>
              <a:t>improvvise</a:t>
            </a:r>
            <a:endParaRPr sz="1400">
              <a:latin typeface="Roboto Lt"/>
              <a:cs typeface="Roboto Lt"/>
            </a:endParaRPr>
          </a:p>
          <a:p>
            <a:pPr>
              <a:lnSpc>
                <a:spcPct val="100000"/>
              </a:lnSpc>
              <a:spcBef>
                <a:spcPts val="55"/>
              </a:spcBef>
            </a:pPr>
            <a:endParaRPr sz="1300">
              <a:latin typeface="Roboto Lt"/>
              <a:cs typeface="Roboto Lt"/>
            </a:endParaRPr>
          </a:p>
          <a:p>
            <a:pPr marL="12700">
              <a:lnSpc>
                <a:spcPct val="100000"/>
              </a:lnSpc>
              <a:spcBef>
                <a:spcPts val="5"/>
              </a:spcBef>
            </a:pPr>
            <a:r>
              <a:rPr sz="1400" spc="-114" dirty="0">
                <a:solidFill>
                  <a:srgbClr val="E6481B"/>
                </a:solidFill>
                <a:latin typeface="Roboto"/>
                <a:cs typeface="Roboto"/>
              </a:rPr>
              <a:t>Ren</a:t>
            </a:r>
            <a:r>
              <a:rPr sz="1400" spc="-50" dirty="0">
                <a:solidFill>
                  <a:srgbClr val="E6481B"/>
                </a:solidFill>
                <a:latin typeface="Roboto"/>
                <a:cs typeface="Roboto"/>
              </a:rPr>
              <a:t>i</a:t>
            </a:r>
            <a:r>
              <a:rPr sz="1400" spc="-35" dirty="0">
                <a:solidFill>
                  <a:srgbClr val="E6481B"/>
                </a:solidFill>
                <a:latin typeface="Roboto"/>
                <a:cs typeface="Roboto"/>
              </a:rPr>
              <a:t> </a:t>
            </a:r>
            <a:r>
              <a:rPr sz="1400" spc="-75" dirty="0">
                <a:latin typeface="Roboto Lt"/>
                <a:cs typeface="Roboto Lt"/>
              </a:rPr>
              <a:t>insufficienz</a:t>
            </a:r>
            <a:r>
              <a:rPr sz="1400" spc="-85" dirty="0">
                <a:latin typeface="Roboto Lt"/>
                <a:cs typeface="Roboto Lt"/>
              </a:rPr>
              <a:t>a</a:t>
            </a:r>
            <a:r>
              <a:rPr sz="1400" spc="-30" dirty="0">
                <a:latin typeface="Roboto Lt"/>
                <a:cs typeface="Roboto Lt"/>
              </a:rPr>
              <a:t> </a:t>
            </a:r>
            <a:r>
              <a:rPr sz="1400" spc="-80" dirty="0">
                <a:latin typeface="Roboto Lt"/>
                <a:cs typeface="Roboto Lt"/>
              </a:rPr>
              <a:t>renale</a:t>
            </a:r>
            <a:endParaRPr sz="1400">
              <a:latin typeface="Roboto Lt"/>
              <a:cs typeface="Roboto Lt"/>
            </a:endParaRPr>
          </a:p>
          <a:p>
            <a:pPr>
              <a:lnSpc>
                <a:spcPct val="100000"/>
              </a:lnSpc>
              <a:spcBef>
                <a:spcPts val="55"/>
              </a:spcBef>
            </a:pPr>
            <a:endParaRPr sz="1300">
              <a:latin typeface="Roboto Lt"/>
              <a:cs typeface="Roboto Lt"/>
            </a:endParaRPr>
          </a:p>
          <a:p>
            <a:pPr marL="12700">
              <a:lnSpc>
                <a:spcPct val="100000"/>
              </a:lnSpc>
            </a:pPr>
            <a:r>
              <a:rPr sz="1400" spc="-95" dirty="0">
                <a:solidFill>
                  <a:srgbClr val="E6481B"/>
                </a:solidFill>
                <a:latin typeface="Roboto"/>
                <a:cs typeface="Roboto"/>
              </a:rPr>
              <a:t>Apparato</a:t>
            </a:r>
            <a:r>
              <a:rPr sz="1400" spc="-25" dirty="0">
                <a:solidFill>
                  <a:srgbClr val="E6481B"/>
                </a:solidFill>
                <a:latin typeface="Roboto"/>
                <a:cs typeface="Roboto"/>
              </a:rPr>
              <a:t> </a:t>
            </a:r>
            <a:r>
              <a:rPr sz="1400" spc="-80" dirty="0">
                <a:solidFill>
                  <a:srgbClr val="E6481B"/>
                </a:solidFill>
                <a:latin typeface="Roboto"/>
                <a:cs typeface="Roboto"/>
              </a:rPr>
              <a:t>genitale</a:t>
            </a:r>
            <a:r>
              <a:rPr sz="1400" spc="-25" dirty="0">
                <a:solidFill>
                  <a:srgbClr val="E6481B"/>
                </a:solidFill>
                <a:latin typeface="Roboto"/>
                <a:cs typeface="Roboto"/>
              </a:rPr>
              <a:t> </a:t>
            </a:r>
            <a:r>
              <a:rPr sz="1400" spc="-80" dirty="0">
                <a:latin typeface="Roboto Lt"/>
                <a:cs typeface="Roboto Lt"/>
              </a:rPr>
              <a:t>riduzione</a:t>
            </a:r>
            <a:r>
              <a:rPr sz="1400" spc="-25" dirty="0">
                <a:latin typeface="Roboto Lt"/>
                <a:cs typeface="Roboto Lt"/>
              </a:rPr>
              <a:t> </a:t>
            </a:r>
            <a:r>
              <a:rPr sz="1400" spc="-55" dirty="0">
                <a:latin typeface="Roboto Lt"/>
                <a:cs typeface="Roboto Lt"/>
              </a:rPr>
              <a:t>virilità</a:t>
            </a:r>
            <a:r>
              <a:rPr sz="1400" spc="-25" dirty="0">
                <a:latin typeface="Roboto Lt"/>
                <a:cs typeface="Roboto Lt"/>
              </a:rPr>
              <a:t> </a:t>
            </a:r>
            <a:r>
              <a:rPr sz="1400" spc="-80" dirty="0">
                <a:latin typeface="Roboto Lt"/>
                <a:cs typeface="Roboto Lt"/>
              </a:rPr>
              <a:t>maschile,</a:t>
            </a:r>
            <a:r>
              <a:rPr sz="1400" spc="-25" dirty="0">
                <a:latin typeface="Roboto Lt"/>
                <a:cs typeface="Roboto Lt"/>
              </a:rPr>
              <a:t> </a:t>
            </a:r>
            <a:r>
              <a:rPr sz="1400" spc="-80" dirty="0">
                <a:latin typeface="Roboto Lt"/>
                <a:cs typeface="Roboto Lt"/>
              </a:rPr>
              <a:t>riduzione</a:t>
            </a:r>
            <a:r>
              <a:rPr sz="1400" spc="-25" dirty="0">
                <a:latin typeface="Roboto Lt"/>
                <a:cs typeface="Roboto Lt"/>
              </a:rPr>
              <a:t> </a:t>
            </a:r>
            <a:r>
              <a:rPr sz="1400" spc="-55" dirty="0">
                <a:latin typeface="Roboto Lt"/>
                <a:cs typeface="Roboto Lt"/>
              </a:rPr>
              <a:t>fertilità</a:t>
            </a:r>
            <a:r>
              <a:rPr sz="1400" spc="-25" dirty="0">
                <a:latin typeface="Roboto Lt"/>
                <a:cs typeface="Roboto Lt"/>
              </a:rPr>
              <a:t> </a:t>
            </a:r>
            <a:r>
              <a:rPr sz="1400" spc="-90" dirty="0">
                <a:latin typeface="Roboto Lt"/>
                <a:cs typeface="Roboto Lt"/>
              </a:rPr>
              <a:t>maschile</a:t>
            </a:r>
            <a:r>
              <a:rPr sz="1400" spc="-25" dirty="0">
                <a:latin typeface="Roboto Lt"/>
                <a:cs typeface="Roboto Lt"/>
              </a:rPr>
              <a:t> </a:t>
            </a:r>
            <a:r>
              <a:rPr sz="1400" spc="-80" dirty="0">
                <a:latin typeface="Roboto Lt"/>
                <a:cs typeface="Roboto Lt"/>
              </a:rPr>
              <a:t>e</a:t>
            </a:r>
            <a:r>
              <a:rPr sz="1400" spc="-25" dirty="0">
                <a:latin typeface="Roboto Lt"/>
                <a:cs typeface="Roboto Lt"/>
              </a:rPr>
              <a:t> </a:t>
            </a:r>
            <a:r>
              <a:rPr sz="1400" spc="-85" dirty="0">
                <a:latin typeface="Roboto Lt"/>
                <a:cs typeface="Roboto Lt"/>
              </a:rPr>
              <a:t>femminile</a:t>
            </a:r>
            <a:endParaRPr sz="1400">
              <a:latin typeface="Roboto Lt"/>
              <a:cs typeface="Roboto Lt"/>
            </a:endParaRPr>
          </a:p>
          <a:p>
            <a:pPr>
              <a:lnSpc>
                <a:spcPct val="100000"/>
              </a:lnSpc>
            </a:pPr>
            <a:endParaRPr sz="1350">
              <a:latin typeface="Roboto Lt"/>
              <a:cs typeface="Roboto Lt"/>
            </a:endParaRPr>
          </a:p>
          <a:p>
            <a:pPr marL="12700">
              <a:lnSpc>
                <a:spcPct val="100000"/>
              </a:lnSpc>
            </a:pPr>
            <a:r>
              <a:rPr sz="1400" spc="-95" dirty="0">
                <a:solidFill>
                  <a:srgbClr val="E6481B"/>
                </a:solidFill>
                <a:latin typeface="Roboto"/>
                <a:cs typeface="Roboto"/>
              </a:rPr>
              <a:t>Cut</a:t>
            </a:r>
            <a:r>
              <a:rPr sz="1400" spc="-90" dirty="0">
                <a:solidFill>
                  <a:srgbClr val="E6481B"/>
                </a:solidFill>
                <a:latin typeface="Roboto"/>
                <a:cs typeface="Roboto"/>
              </a:rPr>
              <a:t>e</a:t>
            </a:r>
            <a:r>
              <a:rPr sz="1400" spc="-25" dirty="0">
                <a:solidFill>
                  <a:srgbClr val="E6481B"/>
                </a:solidFill>
                <a:latin typeface="Roboto"/>
                <a:cs typeface="Roboto"/>
              </a:rPr>
              <a:t> </a:t>
            </a:r>
            <a:r>
              <a:rPr sz="1400" spc="-90" dirty="0">
                <a:latin typeface="Roboto Lt"/>
                <a:cs typeface="Roboto Lt"/>
              </a:rPr>
              <a:t>invecchiament</a:t>
            </a:r>
            <a:r>
              <a:rPr sz="1400" spc="-95" dirty="0">
                <a:latin typeface="Roboto Lt"/>
                <a:cs typeface="Roboto Lt"/>
              </a:rPr>
              <a:t>o</a:t>
            </a:r>
            <a:r>
              <a:rPr sz="1400" spc="-30" dirty="0">
                <a:latin typeface="Roboto Lt"/>
                <a:cs typeface="Roboto Lt"/>
              </a:rPr>
              <a:t> </a:t>
            </a:r>
            <a:r>
              <a:rPr sz="1400" spc="-90" dirty="0">
                <a:latin typeface="Roboto Lt"/>
                <a:cs typeface="Roboto Lt"/>
              </a:rPr>
              <a:t>precoce</a:t>
            </a:r>
            <a:endParaRPr sz="1400">
              <a:latin typeface="Roboto Lt"/>
              <a:cs typeface="Roboto Lt"/>
            </a:endParaRPr>
          </a:p>
          <a:p>
            <a:pPr>
              <a:lnSpc>
                <a:spcPct val="100000"/>
              </a:lnSpc>
            </a:pPr>
            <a:endParaRPr sz="1350">
              <a:latin typeface="Roboto Lt"/>
              <a:cs typeface="Roboto Lt"/>
            </a:endParaRPr>
          </a:p>
          <a:p>
            <a:pPr marL="12700">
              <a:lnSpc>
                <a:spcPct val="100000"/>
              </a:lnSpc>
            </a:pPr>
            <a:r>
              <a:rPr sz="1400" spc="-105" dirty="0">
                <a:solidFill>
                  <a:srgbClr val="E6481B"/>
                </a:solidFill>
                <a:latin typeface="Roboto"/>
                <a:cs typeface="Roboto"/>
              </a:rPr>
              <a:t>Ossa</a:t>
            </a:r>
            <a:r>
              <a:rPr sz="1400" spc="-25" dirty="0">
                <a:solidFill>
                  <a:srgbClr val="E6481B"/>
                </a:solidFill>
                <a:latin typeface="Roboto"/>
                <a:cs typeface="Roboto"/>
              </a:rPr>
              <a:t> </a:t>
            </a:r>
            <a:r>
              <a:rPr sz="1400" spc="-80" dirty="0">
                <a:latin typeface="Roboto Lt"/>
                <a:cs typeface="Roboto Lt"/>
              </a:rPr>
              <a:t>riduzione</a:t>
            </a:r>
            <a:r>
              <a:rPr sz="1400" spc="-25" dirty="0">
                <a:latin typeface="Roboto Lt"/>
                <a:cs typeface="Roboto Lt"/>
              </a:rPr>
              <a:t> </a:t>
            </a:r>
            <a:r>
              <a:rPr sz="1400" spc="-70" dirty="0">
                <a:latin typeface="Roboto Lt"/>
                <a:cs typeface="Roboto Lt"/>
              </a:rPr>
              <a:t>della</a:t>
            </a:r>
            <a:r>
              <a:rPr sz="1400" spc="-25" dirty="0">
                <a:latin typeface="Roboto Lt"/>
                <a:cs typeface="Roboto Lt"/>
              </a:rPr>
              <a:t> </a:t>
            </a:r>
            <a:r>
              <a:rPr sz="1400" spc="-85" dirty="0">
                <a:latin typeface="Roboto Lt"/>
                <a:cs typeface="Roboto Lt"/>
              </a:rPr>
              <a:t>densità</a:t>
            </a:r>
            <a:r>
              <a:rPr sz="1400" spc="-30" dirty="0">
                <a:latin typeface="Roboto Lt"/>
                <a:cs typeface="Roboto Lt"/>
              </a:rPr>
              <a:t> </a:t>
            </a:r>
            <a:r>
              <a:rPr sz="1400" spc="-95" dirty="0">
                <a:latin typeface="Roboto Lt"/>
                <a:cs typeface="Roboto Lt"/>
              </a:rPr>
              <a:t>ossea</a:t>
            </a:r>
            <a:r>
              <a:rPr sz="1400" spc="-25" dirty="0">
                <a:latin typeface="Roboto Lt"/>
                <a:cs typeface="Roboto Lt"/>
              </a:rPr>
              <a:t> </a:t>
            </a:r>
            <a:r>
              <a:rPr sz="1400" spc="-100" dirty="0">
                <a:latin typeface="Roboto Lt"/>
                <a:cs typeface="Roboto Lt"/>
              </a:rPr>
              <a:t>con</a:t>
            </a:r>
            <a:r>
              <a:rPr sz="1400" spc="-25" dirty="0">
                <a:latin typeface="Roboto Lt"/>
                <a:cs typeface="Roboto Lt"/>
              </a:rPr>
              <a:t> </a:t>
            </a:r>
            <a:r>
              <a:rPr sz="1400" spc="-105" dirty="0">
                <a:latin typeface="Roboto Lt"/>
                <a:cs typeface="Roboto Lt"/>
              </a:rPr>
              <a:t>aumento</a:t>
            </a:r>
            <a:r>
              <a:rPr sz="1400" spc="-25" dirty="0">
                <a:latin typeface="Roboto Lt"/>
                <a:cs typeface="Roboto Lt"/>
              </a:rPr>
              <a:t> </a:t>
            </a:r>
            <a:r>
              <a:rPr sz="1400" spc="-70" dirty="0">
                <a:latin typeface="Roboto Lt"/>
                <a:cs typeface="Roboto Lt"/>
              </a:rPr>
              <a:t>fratture</a:t>
            </a:r>
            <a:r>
              <a:rPr sz="1400" spc="-30" dirty="0">
                <a:latin typeface="Roboto Lt"/>
                <a:cs typeface="Roboto Lt"/>
              </a:rPr>
              <a:t> </a:t>
            </a:r>
            <a:r>
              <a:rPr sz="1400" spc="-70" dirty="0">
                <a:latin typeface="Roboto Lt"/>
                <a:cs typeface="Roboto Lt"/>
              </a:rPr>
              <a:t>(soprattutto</a:t>
            </a:r>
            <a:r>
              <a:rPr sz="1400" spc="-25" dirty="0">
                <a:latin typeface="Roboto Lt"/>
                <a:cs typeface="Roboto Lt"/>
              </a:rPr>
              <a:t> </a:t>
            </a:r>
            <a:r>
              <a:rPr sz="1400" spc="-65" dirty="0">
                <a:latin typeface="Roboto Lt"/>
                <a:cs typeface="Roboto Lt"/>
              </a:rPr>
              <a:t>radio,</a:t>
            </a:r>
            <a:r>
              <a:rPr sz="1400" spc="-25" dirty="0">
                <a:latin typeface="Roboto Lt"/>
                <a:cs typeface="Roboto Lt"/>
              </a:rPr>
              <a:t> </a:t>
            </a:r>
            <a:r>
              <a:rPr sz="1400" spc="-90" dirty="0">
                <a:latin typeface="Roboto Lt"/>
                <a:cs typeface="Roboto Lt"/>
              </a:rPr>
              <a:t>colonna</a:t>
            </a:r>
            <a:r>
              <a:rPr sz="1400" spc="-25" dirty="0">
                <a:latin typeface="Roboto Lt"/>
                <a:cs typeface="Roboto Lt"/>
              </a:rPr>
              <a:t> </a:t>
            </a:r>
            <a:r>
              <a:rPr sz="1400" spc="-80" dirty="0">
                <a:latin typeface="Roboto Lt"/>
                <a:cs typeface="Roboto Lt"/>
              </a:rPr>
              <a:t>e</a:t>
            </a:r>
            <a:r>
              <a:rPr sz="1400" spc="-30" dirty="0">
                <a:latin typeface="Roboto Lt"/>
                <a:cs typeface="Roboto Lt"/>
              </a:rPr>
              <a:t> </a:t>
            </a:r>
            <a:r>
              <a:rPr sz="1400" spc="-85" dirty="0">
                <a:latin typeface="Roboto Lt"/>
                <a:cs typeface="Roboto Lt"/>
              </a:rPr>
              <a:t>femore)</a:t>
            </a:r>
            <a:endParaRPr sz="1400">
              <a:latin typeface="Roboto Lt"/>
              <a:cs typeface="Roboto Lt"/>
            </a:endParaRPr>
          </a:p>
        </p:txBody>
      </p:sp>
      <p:sp>
        <p:nvSpPr>
          <p:cNvPr id="3" name="object 3"/>
          <p:cNvSpPr txBox="1">
            <a:spLocks noGrp="1"/>
          </p:cNvSpPr>
          <p:nvPr>
            <p:ph type="title"/>
          </p:nvPr>
        </p:nvSpPr>
        <p:spPr>
          <a:xfrm>
            <a:off x="884148" y="830014"/>
            <a:ext cx="2925852" cy="391160"/>
          </a:xfrm>
          <a:prstGeom prst="rect">
            <a:avLst/>
          </a:prstGeom>
        </p:spPr>
        <p:txBody>
          <a:bodyPr vert="horz" wrap="square" lIns="0" tIns="12700" rIns="0" bIns="0" rtlCol="0">
            <a:spAutoFit/>
          </a:bodyPr>
          <a:lstStyle/>
          <a:p>
            <a:pPr marL="12700">
              <a:lnSpc>
                <a:spcPct val="100000"/>
              </a:lnSpc>
              <a:spcBef>
                <a:spcPts val="100"/>
              </a:spcBef>
            </a:pPr>
            <a:r>
              <a:rPr spc="-10" dirty="0"/>
              <a:t>FUMO</a:t>
            </a:r>
            <a:r>
              <a:rPr spc="-5" dirty="0"/>
              <a:t> </a:t>
            </a:r>
            <a:r>
              <a:rPr spc="10" dirty="0"/>
              <a:t>E</a:t>
            </a:r>
            <a:r>
              <a:rPr dirty="0"/>
              <a:t> </a:t>
            </a:r>
            <a:r>
              <a:rPr spc="10" dirty="0"/>
              <a:t>DANNI</a:t>
            </a:r>
            <a:r>
              <a:rPr spc="-5" dirty="0"/>
              <a:t> </a:t>
            </a:r>
            <a:r>
              <a:rPr spc="15" dirty="0"/>
              <a:t>(II)</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22049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05972" y="905140"/>
            <a:ext cx="6156828" cy="756617"/>
          </a:xfrm>
          <a:prstGeom prst="rect">
            <a:avLst/>
          </a:prstGeom>
        </p:spPr>
        <p:txBody>
          <a:bodyPr vert="horz" wrap="square" lIns="0" tIns="12700" rIns="0" bIns="0" rtlCol="0">
            <a:spAutoFit/>
          </a:bodyPr>
          <a:lstStyle/>
          <a:p>
            <a:pPr marL="12700">
              <a:lnSpc>
                <a:spcPts val="2865"/>
              </a:lnSpc>
              <a:spcBef>
                <a:spcPts val="100"/>
              </a:spcBef>
            </a:pPr>
            <a:r>
              <a:rPr spc="25" dirty="0"/>
              <a:t>CANNABIS</a:t>
            </a:r>
          </a:p>
          <a:p>
            <a:pPr marL="12700">
              <a:lnSpc>
                <a:spcPts val="2865"/>
              </a:lnSpc>
              <a:tabLst>
                <a:tab pos="4457065" algn="l"/>
              </a:tabLst>
            </a:pPr>
            <a:r>
              <a:rPr spc="15" dirty="0"/>
              <a:t>TETRA-IDRO-CANNABINOL</a:t>
            </a:r>
            <a:r>
              <a:rPr spc="25" dirty="0"/>
              <a:t>O</a:t>
            </a:r>
            <a:r>
              <a:rPr spc="15" dirty="0"/>
              <a:t> </a:t>
            </a:r>
            <a:r>
              <a:rPr spc="35" dirty="0"/>
              <a:t>(Thc</a:t>
            </a:r>
            <a:r>
              <a:rPr spc="25" dirty="0"/>
              <a:t>)</a:t>
            </a:r>
            <a:r>
              <a:rPr dirty="0"/>
              <a:t>	</a:t>
            </a:r>
            <a:r>
              <a:rPr spc="20" dirty="0"/>
              <a:t>(I)</a:t>
            </a:r>
          </a:p>
        </p:txBody>
      </p:sp>
      <p:sp>
        <p:nvSpPr>
          <p:cNvPr id="3" name="object 3"/>
          <p:cNvSpPr txBox="1"/>
          <p:nvPr/>
        </p:nvSpPr>
        <p:spPr>
          <a:xfrm>
            <a:off x="1659925" y="1825125"/>
            <a:ext cx="5039995" cy="3591560"/>
          </a:xfrm>
          <a:prstGeom prst="rect">
            <a:avLst/>
          </a:prstGeom>
        </p:spPr>
        <p:txBody>
          <a:bodyPr vert="horz" wrap="square" lIns="0" tIns="22860" rIns="0" bIns="0" rtlCol="0">
            <a:spAutoFit/>
          </a:bodyPr>
          <a:lstStyle/>
          <a:p>
            <a:pPr marL="12700" marR="165100" algn="just">
              <a:lnSpc>
                <a:spcPts val="1650"/>
              </a:lnSpc>
              <a:spcBef>
                <a:spcPts val="180"/>
              </a:spcBef>
            </a:pPr>
            <a:r>
              <a:rPr sz="1400" i="1" spc="-130" dirty="0">
                <a:solidFill>
                  <a:srgbClr val="E6481B"/>
                </a:solidFill>
                <a:latin typeface="Roboto"/>
                <a:cs typeface="Roboto"/>
              </a:rPr>
              <a:t>THC</a:t>
            </a:r>
            <a:r>
              <a:rPr sz="1400" i="1" spc="85" dirty="0">
                <a:solidFill>
                  <a:srgbClr val="E6481B"/>
                </a:solidFill>
                <a:latin typeface="Roboto"/>
                <a:cs typeface="Roboto"/>
              </a:rPr>
              <a:t> </a:t>
            </a:r>
            <a:r>
              <a:rPr sz="1400" i="1" spc="-290" dirty="0">
                <a:solidFill>
                  <a:srgbClr val="E6481B"/>
                </a:solidFill>
                <a:latin typeface="Roboto"/>
                <a:cs typeface="Roboto"/>
              </a:rPr>
              <a:t>-</a:t>
            </a:r>
            <a:r>
              <a:rPr sz="1400" i="1" spc="-110" dirty="0">
                <a:solidFill>
                  <a:srgbClr val="E6481B"/>
                </a:solidFill>
                <a:latin typeface="Roboto"/>
                <a:cs typeface="Roboto"/>
              </a:rPr>
              <a:t> </a:t>
            </a:r>
            <a:r>
              <a:rPr sz="1400" i="1" spc="-90" dirty="0">
                <a:solidFill>
                  <a:srgbClr val="E6481B"/>
                </a:solidFill>
                <a:latin typeface="Roboto"/>
                <a:cs typeface="Roboto"/>
              </a:rPr>
              <a:t>Principio attivo </a:t>
            </a:r>
            <a:r>
              <a:rPr sz="1400" spc="-90" dirty="0">
                <a:latin typeface="Roboto Lt"/>
                <a:cs typeface="Roboto Lt"/>
              </a:rPr>
              <a:t>contenuto </a:t>
            </a:r>
            <a:r>
              <a:rPr sz="1400" spc="-70" dirty="0">
                <a:latin typeface="Roboto Lt"/>
                <a:cs typeface="Roboto Lt"/>
              </a:rPr>
              <a:t>nelle </a:t>
            </a:r>
            <a:r>
              <a:rPr sz="1400" spc="-65" dirty="0">
                <a:latin typeface="Roboto Lt"/>
                <a:cs typeface="Roboto Lt"/>
              </a:rPr>
              <a:t>foglie di </a:t>
            </a:r>
            <a:r>
              <a:rPr sz="1400" spc="-95" dirty="0">
                <a:latin typeface="Roboto Lt"/>
                <a:cs typeface="Roboto Lt"/>
              </a:rPr>
              <a:t>marijuana </a:t>
            </a:r>
            <a:r>
              <a:rPr sz="1400" spc="-80" dirty="0">
                <a:latin typeface="Roboto Lt"/>
                <a:cs typeface="Roboto Lt"/>
              </a:rPr>
              <a:t>e </a:t>
            </a:r>
            <a:r>
              <a:rPr sz="1400" spc="-85" dirty="0">
                <a:latin typeface="Roboto Lt"/>
                <a:cs typeface="Roboto Lt"/>
              </a:rPr>
              <a:t>nell’hashish </a:t>
            </a:r>
            <a:r>
              <a:rPr sz="1400" spc="-80" dirty="0">
                <a:latin typeface="Roboto Lt"/>
                <a:cs typeface="Roboto Lt"/>
              </a:rPr>
              <a:t> </a:t>
            </a:r>
            <a:r>
              <a:rPr sz="1400" spc="-70" dirty="0">
                <a:latin typeface="Roboto Lt"/>
                <a:cs typeface="Roboto Lt"/>
              </a:rPr>
              <a:t>in </a:t>
            </a:r>
            <a:r>
              <a:rPr sz="1400" spc="-85" dirty="0">
                <a:latin typeface="Roboto Lt"/>
                <a:cs typeface="Roboto Lt"/>
              </a:rPr>
              <a:t>concentrazioni </a:t>
            </a:r>
            <a:r>
              <a:rPr sz="1400" spc="-90" dirty="0">
                <a:latin typeface="Roboto Lt"/>
                <a:cs typeface="Roboto Lt"/>
              </a:rPr>
              <a:t>molto </a:t>
            </a:r>
            <a:r>
              <a:rPr sz="1400" spc="-80" dirty="0">
                <a:latin typeface="Roboto Lt"/>
                <a:cs typeface="Roboto Lt"/>
              </a:rPr>
              <a:t>più </a:t>
            </a:r>
            <a:r>
              <a:rPr sz="1400" spc="-95" dirty="0">
                <a:latin typeface="Roboto Lt"/>
                <a:cs typeface="Roboto Lt"/>
              </a:rPr>
              <a:t>basse </a:t>
            </a:r>
            <a:r>
              <a:rPr sz="1400" spc="-70" dirty="0">
                <a:latin typeface="Roboto Lt"/>
                <a:cs typeface="Roboto Lt"/>
              </a:rPr>
              <a:t>nelle </a:t>
            </a:r>
            <a:r>
              <a:rPr sz="1400" spc="-90" dirty="0">
                <a:latin typeface="Roboto Lt"/>
                <a:cs typeface="Roboto Lt"/>
              </a:rPr>
              <a:t>prime </a:t>
            </a:r>
            <a:r>
              <a:rPr sz="1400" spc="-105" dirty="0">
                <a:latin typeface="Roboto Lt"/>
                <a:cs typeface="Roboto Lt"/>
              </a:rPr>
              <a:t>(1-3%) </a:t>
            </a:r>
            <a:r>
              <a:rPr sz="1400" spc="-95" dirty="0">
                <a:latin typeface="Roboto Lt"/>
                <a:cs typeface="Roboto Lt"/>
              </a:rPr>
              <a:t>che </a:t>
            </a:r>
            <a:r>
              <a:rPr sz="1400" spc="-70" dirty="0">
                <a:latin typeface="Roboto Lt"/>
                <a:cs typeface="Roboto Lt"/>
              </a:rPr>
              <a:t>nelle </a:t>
            </a:r>
            <a:r>
              <a:rPr sz="1400" spc="-95" dirty="0">
                <a:latin typeface="Roboto Lt"/>
                <a:cs typeface="Roboto Lt"/>
              </a:rPr>
              <a:t>seconde </a:t>
            </a:r>
            <a:r>
              <a:rPr sz="1400" spc="-90" dirty="0">
                <a:latin typeface="Roboto Lt"/>
                <a:cs typeface="Roboto Lt"/>
              </a:rPr>
              <a:t> </a:t>
            </a:r>
            <a:r>
              <a:rPr sz="1400" spc="-105" dirty="0">
                <a:latin typeface="Roboto Lt"/>
                <a:cs typeface="Roboto Lt"/>
              </a:rPr>
              <a:t>(10-70%)</a:t>
            </a:r>
            <a:endParaRPr sz="1400">
              <a:latin typeface="Roboto Lt"/>
              <a:cs typeface="Roboto Lt"/>
            </a:endParaRPr>
          </a:p>
          <a:p>
            <a:pPr marL="12700" algn="just">
              <a:lnSpc>
                <a:spcPts val="1600"/>
              </a:lnSpc>
            </a:pPr>
            <a:r>
              <a:rPr sz="1400" spc="-90" dirty="0">
                <a:latin typeface="Roboto Lt"/>
                <a:cs typeface="Roboto Lt"/>
              </a:rPr>
              <a:t>Spiazz</a:t>
            </a:r>
            <a:r>
              <a:rPr sz="1400" spc="-95" dirty="0">
                <a:latin typeface="Roboto Lt"/>
                <a:cs typeface="Roboto Lt"/>
              </a:rPr>
              <a:t>a</a:t>
            </a:r>
            <a:r>
              <a:rPr sz="1400" spc="-30" dirty="0">
                <a:latin typeface="Roboto Lt"/>
                <a:cs typeface="Roboto Lt"/>
              </a:rPr>
              <a:t> i</a:t>
            </a:r>
            <a:r>
              <a:rPr sz="1400" spc="-25" dirty="0">
                <a:latin typeface="Roboto Lt"/>
                <a:cs typeface="Roboto Lt"/>
              </a:rPr>
              <a:t>l</a:t>
            </a:r>
            <a:r>
              <a:rPr sz="1400" spc="-30" dirty="0">
                <a:latin typeface="Roboto Lt"/>
                <a:cs typeface="Roboto Lt"/>
              </a:rPr>
              <a:t> </a:t>
            </a:r>
            <a:r>
              <a:rPr sz="1400" spc="-75" dirty="0">
                <a:latin typeface="Roboto Lt"/>
                <a:cs typeface="Roboto Lt"/>
              </a:rPr>
              <a:t>rinforzant</a:t>
            </a:r>
            <a:r>
              <a:rPr sz="1400" spc="-85" dirty="0">
                <a:latin typeface="Roboto Lt"/>
                <a:cs typeface="Roboto Lt"/>
              </a:rPr>
              <a:t>e</a:t>
            </a:r>
            <a:r>
              <a:rPr sz="1400" spc="-30" dirty="0">
                <a:latin typeface="Roboto Lt"/>
                <a:cs typeface="Roboto Lt"/>
              </a:rPr>
              <a:t> </a:t>
            </a:r>
            <a:r>
              <a:rPr sz="1400" spc="-80" dirty="0">
                <a:latin typeface="Roboto Lt"/>
                <a:cs typeface="Roboto Lt"/>
              </a:rPr>
              <a:t>natural</a:t>
            </a:r>
            <a:r>
              <a:rPr sz="1400" spc="-90" dirty="0">
                <a:latin typeface="Roboto Lt"/>
                <a:cs typeface="Roboto Lt"/>
              </a:rPr>
              <a:t>e</a:t>
            </a:r>
            <a:r>
              <a:rPr sz="1400" spc="-30" dirty="0">
                <a:latin typeface="Roboto Lt"/>
                <a:cs typeface="Roboto Lt"/>
              </a:rPr>
              <a:t> </a:t>
            </a:r>
            <a:r>
              <a:rPr sz="1400" spc="-95" dirty="0">
                <a:latin typeface="Roboto Lt"/>
                <a:cs typeface="Roboto Lt"/>
              </a:rPr>
              <a:t>anandamide.</a:t>
            </a:r>
            <a:endParaRPr sz="1400">
              <a:latin typeface="Roboto Lt"/>
              <a:cs typeface="Roboto Lt"/>
            </a:endParaRPr>
          </a:p>
          <a:p>
            <a:pPr>
              <a:lnSpc>
                <a:spcPct val="100000"/>
              </a:lnSpc>
              <a:spcBef>
                <a:spcPts val="15"/>
              </a:spcBef>
            </a:pPr>
            <a:endParaRPr sz="1400">
              <a:latin typeface="Roboto Lt"/>
              <a:cs typeface="Roboto Lt"/>
            </a:endParaRPr>
          </a:p>
          <a:p>
            <a:pPr marL="12700" marR="1160145">
              <a:lnSpc>
                <a:spcPts val="1650"/>
              </a:lnSpc>
              <a:spcBef>
                <a:spcPts val="5"/>
              </a:spcBef>
            </a:pPr>
            <a:r>
              <a:rPr sz="1400" i="1" spc="-105" dirty="0">
                <a:solidFill>
                  <a:srgbClr val="E6481B"/>
                </a:solidFill>
                <a:latin typeface="Roboto"/>
                <a:cs typeface="Roboto"/>
              </a:rPr>
              <a:t>Pianta</a:t>
            </a:r>
            <a:r>
              <a:rPr sz="1400" i="1" spc="-35" dirty="0">
                <a:solidFill>
                  <a:srgbClr val="E6481B"/>
                </a:solidFill>
                <a:latin typeface="Roboto"/>
                <a:cs typeface="Roboto"/>
              </a:rPr>
              <a:t> </a:t>
            </a:r>
            <a:r>
              <a:rPr sz="1400" i="1" spc="-80" dirty="0">
                <a:solidFill>
                  <a:srgbClr val="E6481B"/>
                </a:solidFill>
                <a:latin typeface="Roboto"/>
                <a:cs typeface="Roboto"/>
              </a:rPr>
              <a:t>di</a:t>
            </a:r>
            <a:r>
              <a:rPr sz="1400" i="1" spc="-35" dirty="0">
                <a:solidFill>
                  <a:srgbClr val="E6481B"/>
                </a:solidFill>
                <a:latin typeface="Roboto"/>
                <a:cs typeface="Roboto"/>
              </a:rPr>
              <a:t> </a:t>
            </a:r>
            <a:r>
              <a:rPr sz="1400" i="1" spc="-114" dirty="0">
                <a:solidFill>
                  <a:srgbClr val="E6481B"/>
                </a:solidFill>
                <a:latin typeface="Roboto"/>
                <a:cs typeface="Roboto"/>
              </a:rPr>
              <a:t>marijuana</a:t>
            </a:r>
            <a:r>
              <a:rPr sz="1400" i="1" spc="-10" dirty="0">
                <a:solidFill>
                  <a:srgbClr val="E6481B"/>
                </a:solidFill>
                <a:latin typeface="Roboto"/>
                <a:cs typeface="Roboto"/>
              </a:rPr>
              <a:t> </a:t>
            </a:r>
            <a:r>
              <a:rPr sz="1400" spc="-90" dirty="0">
                <a:latin typeface="Roboto Lt"/>
                <a:cs typeface="Roboto Lt"/>
              </a:rPr>
              <a:t>sessanta</a:t>
            </a:r>
            <a:r>
              <a:rPr sz="1400" spc="-30" dirty="0">
                <a:latin typeface="Roboto Lt"/>
                <a:cs typeface="Roboto Lt"/>
              </a:rPr>
              <a:t> </a:t>
            </a:r>
            <a:r>
              <a:rPr sz="1400" spc="-70" dirty="0">
                <a:latin typeface="Roboto Lt"/>
                <a:cs typeface="Roboto Lt"/>
              </a:rPr>
              <a:t>diversi</a:t>
            </a:r>
            <a:r>
              <a:rPr sz="1400" spc="-30" dirty="0">
                <a:latin typeface="Roboto Lt"/>
                <a:cs typeface="Roboto Lt"/>
              </a:rPr>
              <a:t> </a:t>
            </a:r>
            <a:r>
              <a:rPr sz="1400" spc="-55" dirty="0">
                <a:latin typeface="Roboto Lt"/>
                <a:cs typeface="Roboto Lt"/>
              </a:rPr>
              <a:t>tipi</a:t>
            </a:r>
            <a:r>
              <a:rPr sz="1400" spc="-25" dirty="0">
                <a:latin typeface="Roboto Lt"/>
                <a:cs typeface="Roboto Lt"/>
              </a:rPr>
              <a:t> </a:t>
            </a:r>
            <a:r>
              <a:rPr sz="1400" spc="-65" dirty="0">
                <a:latin typeface="Roboto Lt"/>
                <a:cs typeface="Roboto Lt"/>
              </a:rPr>
              <a:t>di</a:t>
            </a:r>
            <a:r>
              <a:rPr sz="1400" spc="-30" dirty="0">
                <a:latin typeface="Roboto Lt"/>
                <a:cs typeface="Roboto Lt"/>
              </a:rPr>
              <a:t> </a:t>
            </a:r>
            <a:r>
              <a:rPr sz="1400" spc="-90" dirty="0">
                <a:latin typeface="Roboto Lt"/>
                <a:cs typeface="Roboto Lt"/>
              </a:rPr>
              <a:t>cannabinoide </a:t>
            </a:r>
            <a:r>
              <a:rPr sz="1400" spc="-325" dirty="0">
                <a:latin typeface="Roboto Lt"/>
                <a:cs typeface="Roboto Lt"/>
              </a:rPr>
              <a:t> </a:t>
            </a:r>
            <a:r>
              <a:rPr sz="1400" spc="-75" dirty="0">
                <a:latin typeface="Roboto Lt"/>
                <a:cs typeface="Roboto Lt"/>
              </a:rPr>
              <a:t>Principi</a:t>
            </a:r>
            <a:r>
              <a:rPr sz="1400" spc="-90" dirty="0">
                <a:latin typeface="Roboto Lt"/>
                <a:cs typeface="Roboto Lt"/>
              </a:rPr>
              <a:t>o</a:t>
            </a:r>
            <a:r>
              <a:rPr sz="1400" spc="-30" dirty="0">
                <a:latin typeface="Roboto Lt"/>
                <a:cs typeface="Roboto Lt"/>
              </a:rPr>
              <a:t> </a:t>
            </a:r>
            <a:r>
              <a:rPr sz="1400" spc="-70" dirty="0">
                <a:latin typeface="Roboto Lt"/>
                <a:cs typeface="Roboto Lt"/>
              </a:rPr>
              <a:t>attiv</a:t>
            </a:r>
            <a:r>
              <a:rPr sz="1400" spc="-90" dirty="0">
                <a:latin typeface="Roboto Lt"/>
                <a:cs typeface="Roboto Lt"/>
              </a:rPr>
              <a:t>o</a:t>
            </a:r>
            <a:r>
              <a:rPr sz="1400" spc="-30" dirty="0">
                <a:latin typeface="Roboto Lt"/>
                <a:cs typeface="Roboto Lt"/>
              </a:rPr>
              <a:t> </a:t>
            </a:r>
            <a:r>
              <a:rPr sz="1400" spc="-75" dirty="0">
                <a:latin typeface="Roboto Lt"/>
                <a:cs typeface="Roboto Lt"/>
              </a:rPr>
              <a:t>pi</a:t>
            </a:r>
            <a:r>
              <a:rPr sz="1400" spc="-95" dirty="0">
                <a:latin typeface="Roboto Lt"/>
                <a:cs typeface="Roboto Lt"/>
              </a:rPr>
              <a:t>ù</a:t>
            </a:r>
            <a:r>
              <a:rPr sz="1400" spc="-30" dirty="0">
                <a:latin typeface="Roboto Lt"/>
                <a:cs typeface="Roboto Lt"/>
              </a:rPr>
              <a:t> </a:t>
            </a:r>
            <a:r>
              <a:rPr sz="1400" spc="-70" dirty="0">
                <a:latin typeface="Roboto Lt"/>
                <a:cs typeface="Roboto Lt"/>
              </a:rPr>
              <a:t>efficace</a:t>
            </a:r>
            <a:r>
              <a:rPr sz="1400" spc="-35" dirty="0">
                <a:latin typeface="Roboto Lt"/>
                <a:cs typeface="Roboto Lt"/>
              </a:rPr>
              <a:t>:</a:t>
            </a:r>
            <a:r>
              <a:rPr sz="1400" spc="-30" dirty="0">
                <a:latin typeface="Roboto Lt"/>
                <a:cs typeface="Roboto Lt"/>
              </a:rPr>
              <a:t> </a:t>
            </a:r>
            <a:r>
              <a:rPr sz="1400" spc="-114" dirty="0">
                <a:latin typeface="Roboto Lt"/>
                <a:cs typeface="Roboto Lt"/>
              </a:rPr>
              <a:t>delta-9-Thc</a:t>
            </a:r>
            <a:endParaRPr sz="1400">
              <a:latin typeface="Roboto Lt"/>
              <a:cs typeface="Roboto Lt"/>
            </a:endParaRPr>
          </a:p>
          <a:p>
            <a:pPr>
              <a:lnSpc>
                <a:spcPct val="100000"/>
              </a:lnSpc>
              <a:spcBef>
                <a:spcPts val="25"/>
              </a:spcBef>
            </a:pPr>
            <a:endParaRPr sz="1350">
              <a:latin typeface="Roboto Lt"/>
              <a:cs typeface="Roboto Lt"/>
            </a:endParaRPr>
          </a:p>
          <a:p>
            <a:pPr marL="12700" marR="229235">
              <a:lnSpc>
                <a:spcPts val="1650"/>
              </a:lnSpc>
              <a:spcBef>
                <a:spcPts val="5"/>
              </a:spcBef>
            </a:pPr>
            <a:r>
              <a:rPr sz="1400" i="1" spc="-114" dirty="0">
                <a:solidFill>
                  <a:srgbClr val="E6481B"/>
                </a:solidFill>
                <a:latin typeface="Roboto"/>
                <a:cs typeface="Roboto"/>
              </a:rPr>
              <a:t>Hashish</a:t>
            </a:r>
            <a:r>
              <a:rPr sz="1400" i="1" spc="-35" dirty="0">
                <a:solidFill>
                  <a:srgbClr val="E6481B"/>
                </a:solidFill>
                <a:latin typeface="Roboto"/>
                <a:cs typeface="Roboto"/>
              </a:rPr>
              <a:t> </a:t>
            </a:r>
            <a:r>
              <a:rPr sz="1400" spc="-75" dirty="0">
                <a:latin typeface="Roboto Lt"/>
                <a:cs typeface="Roboto Lt"/>
              </a:rPr>
              <a:t>estratto</a:t>
            </a:r>
            <a:r>
              <a:rPr sz="1400" spc="-30" dirty="0">
                <a:latin typeface="Roboto Lt"/>
                <a:cs typeface="Roboto Lt"/>
              </a:rPr>
              <a:t> </a:t>
            </a:r>
            <a:r>
              <a:rPr sz="1400" spc="-70" dirty="0">
                <a:latin typeface="Roboto Lt"/>
                <a:cs typeface="Roboto Lt"/>
              </a:rPr>
              <a:t>dalla</a:t>
            </a:r>
            <a:r>
              <a:rPr sz="1400" spc="-25" dirty="0">
                <a:latin typeface="Roboto Lt"/>
                <a:cs typeface="Roboto Lt"/>
              </a:rPr>
              <a:t> </a:t>
            </a:r>
            <a:r>
              <a:rPr sz="1400" spc="-80" dirty="0">
                <a:latin typeface="Roboto Lt"/>
                <a:cs typeface="Roboto Lt"/>
              </a:rPr>
              <a:t>resina</a:t>
            </a:r>
            <a:r>
              <a:rPr sz="1400" spc="-30" dirty="0">
                <a:latin typeface="Roboto Lt"/>
                <a:cs typeface="Roboto Lt"/>
              </a:rPr>
              <a:t> </a:t>
            </a:r>
            <a:r>
              <a:rPr sz="1400" spc="-85" dirty="0">
                <a:latin typeface="Roboto Lt"/>
                <a:cs typeface="Roboto Lt"/>
              </a:rPr>
              <a:t>presente</a:t>
            </a:r>
            <a:r>
              <a:rPr sz="1400" spc="-25" dirty="0">
                <a:latin typeface="Roboto Lt"/>
                <a:cs typeface="Roboto Lt"/>
              </a:rPr>
              <a:t> </a:t>
            </a:r>
            <a:r>
              <a:rPr sz="1400" spc="-80" dirty="0">
                <a:latin typeface="Roboto Lt"/>
                <a:cs typeface="Roboto Lt"/>
              </a:rPr>
              <a:t>attorno</a:t>
            </a:r>
            <a:r>
              <a:rPr sz="1400" spc="-30" dirty="0">
                <a:latin typeface="Roboto Lt"/>
                <a:cs typeface="Roboto Lt"/>
              </a:rPr>
              <a:t> </a:t>
            </a:r>
            <a:r>
              <a:rPr sz="1400" spc="-65" dirty="0">
                <a:latin typeface="Roboto Lt"/>
                <a:cs typeface="Roboto Lt"/>
              </a:rPr>
              <a:t>ai</a:t>
            </a:r>
            <a:r>
              <a:rPr sz="1400" spc="-25" dirty="0">
                <a:latin typeface="Roboto Lt"/>
                <a:cs typeface="Roboto Lt"/>
              </a:rPr>
              <a:t> </a:t>
            </a:r>
            <a:r>
              <a:rPr sz="1400" spc="-50" dirty="0">
                <a:latin typeface="Roboto Lt"/>
                <a:cs typeface="Roboto Lt"/>
              </a:rPr>
              <a:t>fiori</a:t>
            </a:r>
            <a:r>
              <a:rPr sz="1400" spc="-30" dirty="0">
                <a:latin typeface="Roboto Lt"/>
                <a:cs typeface="Roboto Lt"/>
              </a:rPr>
              <a:t> </a:t>
            </a:r>
            <a:r>
              <a:rPr sz="1400" spc="-65" dirty="0">
                <a:latin typeface="Roboto Lt"/>
                <a:cs typeface="Roboto Lt"/>
              </a:rPr>
              <a:t>di</a:t>
            </a:r>
            <a:r>
              <a:rPr sz="1400" spc="-30" dirty="0">
                <a:latin typeface="Roboto Lt"/>
                <a:cs typeface="Roboto Lt"/>
              </a:rPr>
              <a:t> </a:t>
            </a:r>
            <a:r>
              <a:rPr sz="1400" spc="-95" dirty="0">
                <a:latin typeface="Roboto Lt"/>
                <a:cs typeface="Roboto Lt"/>
              </a:rPr>
              <a:t>marijuana</a:t>
            </a:r>
            <a:r>
              <a:rPr sz="1400" spc="-25" dirty="0">
                <a:latin typeface="Roboto Lt"/>
                <a:cs typeface="Roboto Lt"/>
              </a:rPr>
              <a:t> </a:t>
            </a:r>
            <a:r>
              <a:rPr sz="1400" spc="-65" dirty="0">
                <a:latin typeface="Roboto Lt"/>
                <a:cs typeface="Roboto Lt"/>
              </a:rPr>
              <a:t>si </a:t>
            </a:r>
            <a:r>
              <a:rPr sz="1400" spc="-60" dirty="0">
                <a:latin typeface="Roboto Lt"/>
                <a:cs typeface="Roboto Lt"/>
              </a:rPr>
              <a:t> </a:t>
            </a:r>
            <a:r>
              <a:rPr sz="1400" spc="-85" dirty="0">
                <a:latin typeface="Roboto Lt"/>
                <a:cs typeface="Roboto Lt"/>
              </a:rPr>
              <a:t>presenta</a:t>
            </a:r>
            <a:r>
              <a:rPr sz="1400" spc="-30" dirty="0">
                <a:latin typeface="Roboto Lt"/>
                <a:cs typeface="Roboto Lt"/>
              </a:rPr>
              <a:t> </a:t>
            </a:r>
            <a:r>
              <a:rPr sz="1400" spc="-80" dirty="0">
                <a:latin typeface="Roboto Lt"/>
                <a:cs typeface="Roboto Lt"/>
              </a:rPr>
              <a:t>sotto</a:t>
            </a:r>
            <a:r>
              <a:rPr sz="1400" spc="-30" dirty="0">
                <a:latin typeface="Roboto Lt"/>
                <a:cs typeface="Roboto Lt"/>
              </a:rPr>
              <a:t> </a:t>
            </a:r>
            <a:r>
              <a:rPr sz="1400" spc="-95" dirty="0">
                <a:latin typeface="Roboto Lt"/>
                <a:cs typeface="Roboto Lt"/>
              </a:rPr>
              <a:t>forma</a:t>
            </a:r>
            <a:r>
              <a:rPr sz="1400" spc="-30" dirty="0">
                <a:latin typeface="Roboto Lt"/>
                <a:cs typeface="Roboto Lt"/>
              </a:rPr>
              <a:t> </a:t>
            </a:r>
            <a:r>
              <a:rPr sz="1400" spc="-65" dirty="0">
                <a:latin typeface="Roboto Lt"/>
                <a:cs typeface="Roboto Lt"/>
              </a:rPr>
              <a:t>di</a:t>
            </a:r>
            <a:r>
              <a:rPr sz="1400" spc="-25" dirty="0">
                <a:latin typeface="Roboto Lt"/>
                <a:cs typeface="Roboto Lt"/>
              </a:rPr>
              <a:t> </a:t>
            </a:r>
            <a:r>
              <a:rPr sz="1400" spc="-75" dirty="0">
                <a:latin typeface="Roboto Lt"/>
                <a:cs typeface="Roboto Lt"/>
              </a:rPr>
              <a:t>«pasta».</a:t>
            </a:r>
            <a:r>
              <a:rPr sz="1400" spc="-30" dirty="0">
                <a:latin typeface="Roboto Lt"/>
                <a:cs typeface="Roboto Lt"/>
              </a:rPr>
              <a:t> </a:t>
            </a:r>
            <a:r>
              <a:rPr sz="1400" spc="-90" dirty="0">
                <a:latin typeface="Roboto Lt"/>
                <a:cs typeface="Roboto Lt"/>
              </a:rPr>
              <a:t>Concentrazione</a:t>
            </a:r>
            <a:r>
              <a:rPr sz="1400" spc="-30" dirty="0">
                <a:latin typeface="Roboto Lt"/>
                <a:cs typeface="Roboto Lt"/>
              </a:rPr>
              <a:t> </a:t>
            </a:r>
            <a:r>
              <a:rPr sz="1400" spc="-65" dirty="0">
                <a:latin typeface="Roboto Lt"/>
                <a:cs typeface="Roboto Lt"/>
              </a:rPr>
              <a:t>di</a:t>
            </a:r>
            <a:r>
              <a:rPr sz="1400" spc="-25" dirty="0">
                <a:latin typeface="Roboto Lt"/>
                <a:cs typeface="Roboto Lt"/>
              </a:rPr>
              <a:t> </a:t>
            </a:r>
            <a:r>
              <a:rPr sz="1400" spc="-105" dirty="0">
                <a:latin typeface="Roboto Lt"/>
                <a:cs typeface="Roboto Lt"/>
              </a:rPr>
              <a:t>Thc</a:t>
            </a:r>
            <a:r>
              <a:rPr sz="1400" spc="-30" dirty="0">
                <a:latin typeface="Roboto Lt"/>
                <a:cs typeface="Roboto Lt"/>
              </a:rPr>
              <a:t> </a:t>
            </a:r>
            <a:r>
              <a:rPr sz="1400" spc="-70" dirty="0">
                <a:latin typeface="Roboto Lt"/>
                <a:cs typeface="Roboto Lt"/>
              </a:rPr>
              <a:t>del</a:t>
            </a:r>
            <a:r>
              <a:rPr sz="1400" spc="-30" dirty="0">
                <a:latin typeface="Roboto Lt"/>
                <a:cs typeface="Roboto Lt"/>
              </a:rPr>
              <a:t> </a:t>
            </a:r>
            <a:r>
              <a:rPr sz="1400" spc="-114" dirty="0">
                <a:latin typeface="Roboto Lt"/>
                <a:cs typeface="Roboto Lt"/>
              </a:rPr>
              <a:t>20%</a:t>
            </a:r>
            <a:r>
              <a:rPr sz="1400" spc="-25" dirty="0">
                <a:latin typeface="Roboto Lt"/>
                <a:cs typeface="Roboto Lt"/>
              </a:rPr>
              <a:t> </a:t>
            </a:r>
            <a:r>
              <a:rPr sz="1400" spc="-65" dirty="0">
                <a:latin typeface="Roboto Lt"/>
                <a:cs typeface="Roboto Lt"/>
              </a:rPr>
              <a:t>circa.</a:t>
            </a:r>
            <a:endParaRPr sz="1400">
              <a:latin typeface="Roboto Lt"/>
              <a:cs typeface="Roboto Lt"/>
            </a:endParaRPr>
          </a:p>
          <a:p>
            <a:pPr marL="12700" marR="560070">
              <a:lnSpc>
                <a:spcPts val="1650"/>
              </a:lnSpc>
            </a:pPr>
            <a:r>
              <a:rPr sz="1400" spc="-80" dirty="0">
                <a:latin typeface="Roboto Lt"/>
                <a:cs typeface="Roboto Lt"/>
              </a:rPr>
              <a:t>L’olio </a:t>
            </a:r>
            <a:r>
              <a:rPr sz="1400" spc="-65" dirty="0">
                <a:latin typeface="Roboto Lt"/>
                <a:cs typeface="Roboto Lt"/>
              </a:rPr>
              <a:t>di </a:t>
            </a:r>
            <a:r>
              <a:rPr sz="1400" spc="-95" dirty="0">
                <a:latin typeface="Roboto Lt"/>
                <a:cs typeface="Roboto Lt"/>
              </a:rPr>
              <a:t>hashish</a:t>
            </a:r>
            <a:r>
              <a:rPr sz="1400" spc="-90" dirty="0">
                <a:latin typeface="Roboto Lt"/>
                <a:cs typeface="Roboto Lt"/>
              </a:rPr>
              <a:t> </a:t>
            </a:r>
            <a:r>
              <a:rPr sz="1400" spc="-75" dirty="0">
                <a:latin typeface="Roboto Lt"/>
                <a:cs typeface="Roboto Lt"/>
              </a:rPr>
              <a:t>(ottenuto </a:t>
            </a:r>
            <a:r>
              <a:rPr sz="1400" spc="-100" dirty="0">
                <a:latin typeface="Roboto Lt"/>
                <a:cs typeface="Roboto Lt"/>
              </a:rPr>
              <a:t>da</a:t>
            </a:r>
            <a:r>
              <a:rPr sz="1400" spc="-95" dirty="0">
                <a:latin typeface="Roboto Lt"/>
                <a:cs typeface="Roboto Lt"/>
              </a:rPr>
              <a:t> </a:t>
            </a:r>
            <a:r>
              <a:rPr sz="1400" spc="-80" dirty="0">
                <a:latin typeface="Roboto Lt"/>
                <a:cs typeface="Roboto Lt"/>
              </a:rPr>
              <a:t>un’ulteriore estrazione) </a:t>
            </a:r>
            <a:r>
              <a:rPr sz="1400" spc="-105" dirty="0">
                <a:latin typeface="Roboto Lt"/>
                <a:cs typeface="Roboto Lt"/>
              </a:rPr>
              <a:t>può</a:t>
            </a:r>
            <a:r>
              <a:rPr sz="1400" spc="-100" dirty="0">
                <a:latin typeface="Roboto Lt"/>
                <a:cs typeface="Roboto Lt"/>
              </a:rPr>
              <a:t> </a:t>
            </a:r>
            <a:r>
              <a:rPr sz="1400" spc="-75" dirty="0">
                <a:latin typeface="Roboto Lt"/>
                <a:cs typeface="Roboto Lt"/>
              </a:rPr>
              <a:t>arrivare </a:t>
            </a:r>
            <a:r>
              <a:rPr sz="1400" spc="-330" dirty="0">
                <a:latin typeface="Roboto Lt"/>
                <a:cs typeface="Roboto Lt"/>
              </a:rPr>
              <a:t> </a:t>
            </a:r>
            <a:r>
              <a:rPr sz="1400" spc="-80" dirty="0">
                <a:latin typeface="Roboto Lt"/>
                <a:cs typeface="Roboto Lt"/>
              </a:rPr>
              <a:t>sin</a:t>
            </a:r>
            <a:r>
              <a:rPr sz="1400" spc="-95" dirty="0">
                <a:latin typeface="Roboto Lt"/>
                <a:cs typeface="Roboto Lt"/>
              </a:rPr>
              <a:t>o</a:t>
            </a:r>
            <a:r>
              <a:rPr sz="1400" spc="-30" dirty="0">
                <a:latin typeface="Roboto Lt"/>
                <a:cs typeface="Roboto Lt"/>
              </a:rPr>
              <a:t> </a:t>
            </a:r>
            <a:r>
              <a:rPr sz="1400" spc="-90" dirty="0">
                <a:latin typeface="Roboto Lt"/>
                <a:cs typeface="Roboto Lt"/>
              </a:rPr>
              <a:t>a</a:t>
            </a:r>
            <a:r>
              <a:rPr sz="1400" spc="-35" dirty="0">
                <a:latin typeface="Roboto Lt"/>
                <a:cs typeface="Roboto Lt"/>
              </a:rPr>
              <a:t>l</a:t>
            </a:r>
            <a:r>
              <a:rPr sz="1400" spc="-30" dirty="0">
                <a:latin typeface="Roboto Lt"/>
                <a:cs typeface="Roboto Lt"/>
              </a:rPr>
              <a:t> </a:t>
            </a:r>
            <a:r>
              <a:rPr sz="1400" spc="-105" dirty="0">
                <a:latin typeface="Roboto Lt"/>
                <a:cs typeface="Roboto Lt"/>
              </a:rPr>
              <a:t>70</a:t>
            </a:r>
            <a:r>
              <a:rPr sz="1400" spc="-135" dirty="0">
                <a:latin typeface="Roboto Lt"/>
                <a:cs typeface="Roboto Lt"/>
              </a:rPr>
              <a:t>%</a:t>
            </a:r>
            <a:r>
              <a:rPr sz="1400" spc="-30" dirty="0">
                <a:latin typeface="Roboto Lt"/>
                <a:cs typeface="Roboto Lt"/>
              </a:rPr>
              <a:t> </a:t>
            </a:r>
            <a:r>
              <a:rPr sz="1400" spc="-90" dirty="0">
                <a:latin typeface="Roboto Lt"/>
                <a:cs typeface="Roboto Lt"/>
              </a:rPr>
              <a:t>d</a:t>
            </a:r>
            <a:r>
              <a:rPr sz="1400" spc="-35" dirty="0">
                <a:latin typeface="Roboto Lt"/>
                <a:cs typeface="Roboto Lt"/>
              </a:rPr>
              <a:t>i</a:t>
            </a:r>
            <a:r>
              <a:rPr sz="1400" spc="-30" dirty="0">
                <a:latin typeface="Roboto Lt"/>
                <a:cs typeface="Roboto Lt"/>
              </a:rPr>
              <a:t> </a:t>
            </a:r>
            <a:r>
              <a:rPr sz="1400" spc="-70" dirty="0">
                <a:latin typeface="Roboto Lt"/>
                <a:cs typeface="Roboto Lt"/>
              </a:rPr>
              <a:t>principi</a:t>
            </a:r>
            <a:r>
              <a:rPr sz="1400" spc="-90" dirty="0">
                <a:latin typeface="Roboto Lt"/>
                <a:cs typeface="Roboto Lt"/>
              </a:rPr>
              <a:t>o</a:t>
            </a:r>
            <a:r>
              <a:rPr sz="1400" spc="-30" dirty="0">
                <a:latin typeface="Roboto Lt"/>
                <a:cs typeface="Roboto Lt"/>
              </a:rPr>
              <a:t> </a:t>
            </a:r>
            <a:r>
              <a:rPr sz="1400" spc="-65" dirty="0">
                <a:latin typeface="Roboto Lt"/>
                <a:cs typeface="Roboto Lt"/>
              </a:rPr>
              <a:t>attivo.</a:t>
            </a:r>
            <a:endParaRPr sz="1400">
              <a:latin typeface="Roboto Lt"/>
              <a:cs typeface="Roboto Lt"/>
            </a:endParaRPr>
          </a:p>
          <a:p>
            <a:pPr>
              <a:lnSpc>
                <a:spcPct val="100000"/>
              </a:lnSpc>
              <a:spcBef>
                <a:spcPts val="5"/>
              </a:spcBef>
            </a:pPr>
            <a:endParaRPr sz="1300">
              <a:latin typeface="Roboto Lt"/>
              <a:cs typeface="Roboto Lt"/>
            </a:endParaRPr>
          </a:p>
          <a:p>
            <a:pPr marL="12700">
              <a:lnSpc>
                <a:spcPct val="100000"/>
              </a:lnSpc>
              <a:spcBef>
                <a:spcPts val="5"/>
              </a:spcBef>
            </a:pPr>
            <a:r>
              <a:rPr sz="1400" i="1" spc="-114" dirty="0">
                <a:solidFill>
                  <a:srgbClr val="E6481B"/>
                </a:solidFill>
                <a:latin typeface="Roboto"/>
                <a:cs typeface="Roboto"/>
              </a:rPr>
              <a:t>Hashis</a:t>
            </a:r>
            <a:r>
              <a:rPr sz="1400" i="1" spc="-120" dirty="0">
                <a:solidFill>
                  <a:srgbClr val="E6481B"/>
                </a:solidFill>
                <a:latin typeface="Roboto"/>
                <a:cs typeface="Roboto"/>
              </a:rPr>
              <a:t>h</a:t>
            </a:r>
            <a:r>
              <a:rPr sz="1400" i="1" spc="-35" dirty="0">
                <a:solidFill>
                  <a:srgbClr val="E6481B"/>
                </a:solidFill>
                <a:latin typeface="Roboto"/>
                <a:cs typeface="Roboto"/>
              </a:rPr>
              <a:t> </a:t>
            </a:r>
            <a:r>
              <a:rPr sz="1400" i="1" spc="-185" dirty="0">
                <a:solidFill>
                  <a:srgbClr val="E6481B"/>
                </a:solidFill>
                <a:latin typeface="Roboto"/>
                <a:cs typeface="Roboto"/>
              </a:rPr>
              <a:t>–</a:t>
            </a:r>
            <a:r>
              <a:rPr sz="1400" i="1" spc="-35" dirty="0">
                <a:solidFill>
                  <a:srgbClr val="E6481B"/>
                </a:solidFill>
                <a:latin typeface="Roboto"/>
                <a:cs typeface="Roboto"/>
              </a:rPr>
              <a:t> </a:t>
            </a:r>
            <a:r>
              <a:rPr sz="1400" i="1" spc="-110" dirty="0">
                <a:solidFill>
                  <a:srgbClr val="E6481B"/>
                </a:solidFill>
                <a:latin typeface="Roboto"/>
                <a:cs typeface="Roboto"/>
              </a:rPr>
              <a:t>past</a:t>
            </a:r>
            <a:r>
              <a:rPr sz="1400" i="1" spc="-114" dirty="0">
                <a:solidFill>
                  <a:srgbClr val="E6481B"/>
                </a:solidFill>
                <a:latin typeface="Roboto"/>
                <a:cs typeface="Roboto"/>
              </a:rPr>
              <a:t>a</a:t>
            </a:r>
            <a:r>
              <a:rPr sz="1400" i="1" spc="-30" dirty="0">
                <a:solidFill>
                  <a:srgbClr val="E6481B"/>
                </a:solidFill>
                <a:latin typeface="Roboto"/>
                <a:cs typeface="Roboto"/>
              </a:rPr>
              <a:t> </a:t>
            </a:r>
            <a:r>
              <a:rPr sz="1400" spc="-95" dirty="0">
                <a:latin typeface="Roboto Lt"/>
                <a:cs typeface="Roboto Lt"/>
              </a:rPr>
              <a:t>fumata</a:t>
            </a:r>
            <a:r>
              <a:rPr sz="1400" spc="-30" dirty="0">
                <a:latin typeface="Roboto Lt"/>
                <a:cs typeface="Roboto Lt"/>
              </a:rPr>
              <a:t> </a:t>
            </a:r>
            <a:r>
              <a:rPr sz="1400" spc="-95" dirty="0">
                <a:latin typeface="Roboto Lt"/>
                <a:cs typeface="Roboto Lt"/>
              </a:rPr>
              <a:t>mescolandola</a:t>
            </a:r>
            <a:r>
              <a:rPr sz="1400" spc="-30" dirty="0">
                <a:latin typeface="Roboto Lt"/>
                <a:cs typeface="Roboto Lt"/>
              </a:rPr>
              <a:t> </a:t>
            </a:r>
            <a:r>
              <a:rPr sz="1400" spc="-90" dirty="0">
                <a:latin typeface="Roboto Lt"/>
                <a:cs typeface="Roboto Lt"/>
              </a:rPr>
              <a:t>a</a:t>
            </a:r>
            <a:r>
              <a:rPr sz="1400" spc="-35" dirty="0">
                <a:latin typeface="Roboto Lt"/>
                <a:cs typeface="Roboto Lt"/>
              </a:rPr>
              <a:t>l</a:t>
            </a:r>
            <a:r>
              <a:rPr sz="1400" spc="-30" dirty="0">
                <a:latin typeface="Roboto Lt"/>
                <a:cs typeface="Roboto Lt"/>
              </a:rPr>
              <a:t> </a:t>
            </a:r>
            <a:r>
              <a:rPr sz="1400" spc="-90" dirty="0">
                <a:latin typeface="Roboto Lt"/>
                <a:cs typeface="Roboto Lt"/>
              </a:rPr>
              <a:t>tabacc</a:t>
            </a:r>
            <a:r>
              <a:rPr sz="1400" spc="-95" dirty="0">
                <a:latin typeface="Roboto Lt"/>
                <a:cs typeface="Roboto Lt"/>
              </a:rPr>
              <a:t>o</a:t>
            </a:r>
            <a:r>
              <a:rPr sz="1400" spc="-30" dirty="0">
                <a:latin typeface="Roboto Lt"/>
                <a:cs typeface="Roboto Lt"/>
              </a:rPr>
              <a:t> </a:t>
            </a:r>
            <a:r>
              <a:rPr sz="1400" spc="-50" dirty="0">
                <a:latin typeface="Roboto Lt"/>
                <a:cs typeface="Roboto Lt"/>
              </a:rPr>
              <a:t>(spinelli!)</a:t>
            </a:r>
            <a:endParaRPr sz="1400">
              <a:latin typeface="Roboto Lt"/>
              <a:cs typeface="Roboto Lt"/>
            </a:endParaRPr>
          </a:p>
          <a:p>
            <a:pPr>
              <a:lnSpc>
                <a:spcPct val="100000"/>
              </a:lnSpc>
              <a:spcBef>
                <a:spcPts val="15"/>
              </a:spcBef>
            </a:pPr>
            <a:endParaRPr sz="1400">
              <a:latin typeface="Roboto Lt"/>
              <a:cs typeface="Roboto Lt"/>
            </a:endParaRPr>
          </a:p>
          <a:p>
            <a:pPr marL="12700" marR="5080">
              <a:lnSpc>
                <a:spcPts val="1650"/>
              </a:lnSpc>
            </a:pPr>
            <a:r>
              <a:rPr sz="1400" i="1" spc="-114" dirty="0">
                <a:solidFill>
                  <a:srgbClr val="E6481B"/>
                </a:solidFill>
                <a:latin typeface="Roboto"/>
                <a:cs typeface="Roboto"/>
              </a:rPr>
              <a:t>Hashish</a:t>
            </a:r>
            <a:r>
              <a:rPr sz="1400" i="1" spc="-30" dirty="0">
                <a:solidFill>
                  <a:srgbClr val="E6481B"/>
                </a:solidFill>
                <a:latin typeface="Roboto"/>
                <a:cs typeface="Roboto"/>
              </a:rPr>
              <a:t> </a:t>
            </a:r>
            <a:r>
              <a:rPr sz="1400" i="1" spc="-185" dirty="0">
                <a:solidFill>
                  <a:srgbClr val="E6481B"/>
                </a:solidFill>
                <a:latin typeface="Roboto"/>
                <a:cs typeface="Roboto"/>
              </a:rPr>
              <a:t>–</a:t>
            </a:r>
            <a:r>
              <a:rPr sz="1400" i="1" spc="-30" dirty="0">
                <a:solidFill>
                  <a:srgbClr val="E6481B"/>
                </a:solidFill>
                <a:latin typeface="Roboto"/>
                <a:cs typeface="Roboto"/>
              </a:rPr>
              <a:t> </a:t>
            </a:r>
            <a:r>
              <a:rPr sz="1400" i="1" spc="-75" dirty="0">
                <a:solidFill>
                  <a:srgbClr val="E6481B"/>
                </a:solidFill>
                <a:latin typeface="Roboto"/>
                <a:cs typeface="Roboto"/>
              </a:rPr>
              <a:t>olio</a:t>
            </a:r>
            <a:r>
              <a:rPr sz="1400" i="1" spc="-25" dirty="0">
                <a:solidFill>
                  <a:srgbClr val="E6481B"/>
                </a:solidFill>
                <a:latin typeface="Roboto"/>
                <a:cs typeface="Roboto"/>
              </a:rPr>
              <a:t> </a:t>
            </a:r>
            <a:r>
              <a:rPr sz="1400" spc="-95" dirty="0">
                <a:latin typeface="Roboto Lt"/>
                <a:cs typeface="Roboto Lt"/>
              </a:rPr>
              <a:t>mescolato</a:t>
            </a:r>
            <a:r>
              <a:rPr sz="1400" spc="-25" dirty="0">
                <a:latin typeface="Roboto Lt"/>
                <a:cs typeface="Roboto Lt"/>
              </a:rPr>
              <a:t> </a:t>
            </a:r>
            <a:r>
              <a:rPr sz="1400" spc="-95" dirty="0">
                <a:latin typeface="Roboto Lt"/>
                <a:cs typeface="Roboto Lt"/>
              </a:rPr>
              <a:t>a</a:t>
            </a:r>
            <a:r>
              <a:rPr sz="1400" spc="-25" dirty="0">
                <a:latin typeface="Roboto Lt"/>
                <a:cs typeface="Roboto Lt"/>
              </a:rPr>
              <a:t> </a:t>
            </a:r>
            <a:r>
              <a:rPr sz="1400" spc="-65" dirty="0">
                <a:latin typeface="Roboto Lt"/>
                <a:cs typeface="Roboto Lt"/>
              </a:rPr>
              <a:t>cibi</a:t>
            </a:r>
            <a:r>
              <a:rPr sz="1400" spc="-20" dirty="0">
                <a:latin typeface="Roboto Lt"/>
                <a:cs typeface="Roboto Lt"/>
              </a:rPr>
              <a:t> </a:t>
            </a:r>
            <a:r>
              <a:rPr sz="1400" spc="-95" dirty="0">
                <a:latin typeface="Roboto Lt"/>
                <a:cs typeface="Roboto Lt"/>
              </a:rPr>
              <a:t>o</a:t>
            </a:r>
            <a:r>
              <a:rPr sz="1400" spc="-25" dirty="0">
                <a:latin typeface="Roboto Lt"/>
                <a:cs typeface="Roboto Lt"/>
              </a:rPr>
              <a:t> </a:t>
            </a:r>
            <a:r>
              <a:rPr sz="1400" spc="-100" dirty="0">
                <a:latin typeface="Roboto Lt"/>
                <a:cs typeface="Roboto Lt"/>
              </a:rPr>
              <a:t>bevande</a:t>
            </a:r>
            <a:r>
              <a:rPr sz="1400" spc="-25" dirty="0">
                <a:latin typeface="Roboto Lt"/>
                <a:cs typeface="Roboto Lt"/>
              </a:rPr>
              <a:t> </a:t>
            </a:r>
            <a:r>
              <a:rPr sz="1400" spc="-95" dirty="0">
                <a:latin typeface="Roboto Lt"/>
                <a:cs typeface="Roboto Lt"/>
              </a:rPr>
              <a:t>oppure</a:t>
            </a:r>
            <a:r>
              <a:rPr sz="1400" spc="-25" dirty="0">
                <a:latin typeface="Roboto Lt"/>
                <a:cs typeface="Roboto Lt"/>
              </a:rPr>
              <a:t> </a:t>
            </a:r>
            <a:r>
              <a:rPr sz="1400" spc="-70" dirty="0">
                <a:latin typeface="Roboto Lt"/>
                <a:cs typeface="Roboto Lt"/>
              </a:rPr>
              <a:t>utilizzato</a:t>
            </a:r>
            <a:r>
              <a:rPr sz="1400" spc="-25" dirty="0">
                <a:latin typeface="Roboto Lt"/>
                <a:cs typeface="Roboto Lt"/>
              </a:rPr>
              <a:t> </a:t>
            </a:r>
            <a:r>
              <a:rPr sz="1400" spc="-85" dirty="0">
                <a:latin typeface="Roboto Lt"/>
                <a:cs typeface="Roboto Lt"/>
              </a:rPr>
              <a:t>per</a:t>
            </a:r>
            <a:r>
              <a:rPr sz="1400" spc="-20" dirty="0">
                <a:latin typeface="Roboto Lt"/>
                <a:cs typeface="Roboto Lt"/>
              </a:rPr>
              <a:t> </a:t>
            </a:r>
            <a:r>
              <a:rPr sz="1400" spc="-90" dirty="0">
                <a:latin typeface="Roboto Lt"/>
                <a:cs typeface="Roboto Lt"/>
              </a:rPr>
              <a:t>umettare </a:t>
            </a:r>
            <a:r>
              <a:rPr sz="1400" spc="-325" dirty="0">
                <a:latin typeface="Roboto Lt"/>
                <a:cs typeface="Roboto Lt"/>
              </a:rPr>
              <a:t> </a:t>
            </a:r>
            <a:r>
              <a:rPr sz="1400" spc="-30" dirty="0">
                <a:latin typeface="Roboto Lt"/>
                <a:cs typeface="Roboto Lt"/>
              </a:rPr>
              <a:t>il </a:t>
            </a:r>
            <a:r>
              <a:rPr sz="1400" spc="-95" dirty="0">
                <a:latin typeface="Roboto Lt"/>
                <a:cs typeface="Roboto Lt"/>
              </a:rPr>
              <a:t>bordo</a:t>
            </a:r>
            <a:r>
              <a:rPr sz="1400" spc="-30" dirty="0">
                <a:latin typeface="Roboto Lt"/>
                <a:cs typeface="Roboto Lt"/>
              </a:rPr>
              <a:t> </a:t>
            </a:r>
            <a:r>
              <a:rPr sz="1400" spc="-70" dirty="0">
                <a:latin typeface="Roboto Lt"/>
                <a:cs typeface="Roboto Lt"/>
              </a:rPr>
              <a:t>della</a:t>
            </a:r>
            <a:r>
              <a:rPr sz="1400" spc="-30" dirty="0">
                <a:latin typeface="Roboto Lt"/>
                <a:cs typeface="Roboto Lt"/>
              </a:rPr>
              <a:t> </a:t>
            </a:r>
            <a:r>
              <a:rPr sz="1400" spc="-75" dirty="0">
                <a:latin typeface="Roboto Lt"/>
                <a:cs typeface="Roboto Lt"/>
              </a:rPr>
              <a:t>sigaretta</a:t>
            </a:r>
            <a:r>
              <a:rPr sz="1400" spc="-30" dirty="0">
                <a:latin typeface="Roboto Lt"/>
                <a:cs typeface="Roboto Lt"/>
              </a:rPr>
              <a:t> </a:t>
            </a:r>
            <a:r>
              <a:rPr sz="1400" spc="-95" dirty="0">
                <a:latin typeface="Roboto Lt"/>
                <a:cs typeface="Roboto Lt"/>
              </a:rPr>
              <a:t>o</a:t>
            </a:r>
            <a:r>
              <a:rPr sz="1400" spc="-30" dirty="0">
                <a:latin typeface="Roboto Lt"/>
                <a:cs typeface="Roboto Lt"/>
              </a:rPr>
              <a:t> </a:t>
            </a:r>
            <a:r>
              <a:rPr sz="1400" spc="-70" dirty="0">
                <a:latin typeface="Roboto Lt"/>
                <a:cs typeface="Roboto Lt"/>
              </a:rPr>
              <a:t>della</a:t>
            </a:r>
            <a:r>
              <a:rPr sz="1400" spc="-30" dirty="0">
                <a:latin typeface="Roboto Lt"/>
                <a:cs typeface="Roboto Lt"/>
              </a:rPr>
              <a:t> </a:t>
            </a:r>
            <a:r>
              <a:rPr sz="1400" spc="-80" dirty="0">
                <a:latin typeface="Roboto Lt"/>
                <a:cs typeface="Roboto Lt"/>
              </a:rPr>
              <a:t>propria</a:t>
            </a:r>
            <a:r>
              <a:rPr sz="1400" spc="-30" dirty="0">
                <a:latin typeface="Roboto Lt"/>
                <a:cs typeface="Roboto Lt"/>
              </a:rPr>
              <a:t> </a:t>
            </a:r>
            <a:r>
              <a:rPr sz="1400" spc="-105" dirty="0">
                <a:latin typeface="Roboto Lt"/>
                <a:cs typeface="Roboto Lt"/>
              </a:rPr>
              <a:t>canna</a:t>
            </a:r>
            <a:endParaRPr sz="1400">
              <a:latin typeface="Roboto Lt"/>
              <a:cs typeface="Roboto Lt"/>
            </a:endParaRPr>
          </a:p>
        </p:txBody>
      </p:sp>
      <p:sp>
        <p:nvSpPr>
          <p:cNvPr id="4" name="object 4"/>
          <p:cNvSpPr txBox="1"/>
          <p:nvPr/>
        </p:nvSpPr>
        <p:spPr>
          <a:xfrm>
            <a:off x="4443950" y="6104154"/>
            <a:ext cx="3938050" cy="197490"/>
          </a:xfrm>
          <a:prstGeom prst="rect">
            <a:avLst/>
          </a:prstGeom>
        </p:spPr>
        <p:txBody>
          <a:bodyPr vert="horz" wrap="square" lIns="0" tIns="12700" rIns="0" bIns="0" rtlCol="0">
            <a:spAutoFit/>
          </a:bodyPr>
          <a:lstStyle/>
          <a:p>
            <a:pPr marL="12700">
              <a:lnSpc>
                <a:spcPct val="100000"/>
              </a:lnSpc>
              <a:spcBef>
                <a:spcPts val="100"/>
              </a:spcBef>
            </a:pPr>
            <a:r>
              <a:rPr sz="1200" spc="-90" dirty="0">
                <a:latin typeface="Roboto Lt"/>
                <a:cs typeface="Roboto Lt"/>
              </a:rPr>
              <a:t>Scheda</a:t>
            </a:r>
            <a:r>
              <a:rPr sz="1200" spc="-25" dirty="0">
                <a:latin typeface="Roboto Lt"/>
                <a:cs typeface="Roboto Lt"/>
              </a:rPr>
              <a:t> </a:t>
            </a:r>
            <a:r>
              <a:rPr sz="1200" spc="-85" dirty="0">
                <a:latin typeface="Roboto Lt"/>
                <a:cs typeface="Roboto Lt"/>
              </a:rPr>
              <a:t>da</a:t>
            </a:r>
            <a:r>
              <a:rPr sz="1200" spc="-20" dirty="0">
                <a:latin typeface="Roboto Lt"/>
                <a:cs typeface="Roboto Lt"/>
              </a:rPr>
              <a:t> </a:t>
            </a:r>
            <a:r>
              <a:rPr sz="1200" spc="-55" dirty="0">
                <a:latin typeface="Roboto Lt"/>
                <a:cs typeface="Roboto Lt"/>
              </a:rPr>
              <a:t>L.</a:t>
            </a:r>
            <a:r>
              <a:rPr sz="1200" spc="-25" dirty="0">
                <a:latin typeface="Roboto Lt"/>
                <a:cs typeface="Roboto Lt"/>
              </a:rPr>
              <a:t> </a:t>
            </a:r>
            <a:r>
              <a:rPr sz="1200" spc="-60" dirty="0">
                <a:latin typeface="Roboto Lt"/>
                <a:cs typeface="Roboto Lt"/>
              </a:rPr>
              <a:t>Gallimberti,</a:t>
            </a:r>
            <a:r>
              <a:rPr sz="1200" spc="-25" dirty="0">
                <a:latin typeface="Roboto Lt"/>
                <a:cs typeface="Roboto Lt"/>
              </a:rPr>
              <a:t> </a:t>
            </a:r>
            <a:r>
              <a:rPr sz="1200" spc="-75" dirty="0">
                <a:latin typeface="Roboto Lt"/>
                <a:cs typeface="Roboto Lt"/>
              </a:rPr>
              <a:t>Morire</a:t>
            </a:r>
            <a:r>
              <a:rPr sz="1200" spc="-20" dirty="0">
                <a:latin typeface="Roboto Lt"/>
                <a:cs typeface="Roboto Lt"/>
              </a:rPr>
              <a:t> </a:t>
            </a:r>
            <a:r>
              <a:rPr sz="1200" spc="-55" dirty="0">
                <a:latin typeface="Roboto Lt"/>
                <a:cs typeface="Roboto Lt"/>
              </a:rPr>
              <a:t>di</a:t>
            </a:r>
            <a:r>
              <a:rPr sz="1200" spc="-20" dirty="0">
                <a:latin typeface="Roboto Lt"/>
                <a:cs typeface="Roboto Lt"/>
              </a:rPr>
              <a:t> </a:t>
            </a:r>
            <a:r>
              <a:rPr sz="1200" spc="-65" dirty="0">
                <a:latin typeface="Roboto Lt"/>
                <a:cs typeface="Roboto Lt"/>
              </a:rPr>
              <a:t>Piacere,</a:t>
            </a:r>
            <a:r>
              <a:rPr sz="1200" spc="-20" dirty="0">
                <a:latin typeface="Roboto Lt"/>
                <a:cs typeface="Roboto Lt"/>
              </a:rPr>
              <a:t> </a:t>
            </a:r>
            <a:r>
              <a:rPr sz="1200" spc="-120" dirty="0">
                <a:latin typeface="Roboto Lt"/>
                <a:cs typeface="Roboto Lt"/>
              </a:rPr>
              <a:t>BUR</a:t>
            </a:r>
            <a:r>
              <a:rPr sz="1200" spc="-25" dirty="0">
                <a:latin typeface="Roboto Lt"/>
                <a:cs typeface="Roboto Lt"/>
              </a:rPr>
              <a:t> </a:t>
            </a:r>
            <a:r>
              <a:rPr sz="1200" spc="-80" dirty="0">
                <a:latin typeface="Roboto Lt"/>
                <a:cs typeface="Roboto Lt"/>
              </a:rPr>
              <a:t>Milano</a:t>
            </a:r>
            <a:r>
              <a:rPr sz="1200" spc="-20" dirty="0">
                <a:latin typeface="Roboto Lt"/>
                <a:cs typeface="Roboto Lt"/>
              </a:rPr>
              <a:t> </a:t>
            </a:r>
            <a:r>
              <a:rPr sz="1200" spc="-90" dirty="0">
                <a:latin typeface="Roboto Lt"/>
                <a:cs typeface="Roboto Lt"/>
              </a:rPr>
              <a:t>2012</a:t>
            </a:r>
            <a:endParaRPr sz="1200">
              <a:latin typeface="Roboto Lt"/>
              <a:cs typeface="Roboto Lt"/>
            </a:endParaRPr>
          </a:p>
        </p:txBody>
      </p:sp>
      <p:pic>
        <p:nvPicPr>
          <p:cNvPr id="5" name="object 5"/>
          <p:cNvPicPr/>
          <p:nvPr/>
        </p:nvPicPr>
        <p:blipFill>
          <a:blip r:embed="rId2" cstate="print"/>
          <a:stretch>
            <a:fillRect/>
          </a:stretch>
        </p:blipFill>
        <p:spPr>
          <a:xfrm>
            <a:off x="0" y="0"/>
            <a:ext cx="9143996" cy="1012323"/>
          </a:xfrm>
          <a:prstGeom prst="rect">
            <a:avLst/>
          </a:prstGeom>
        </p:spPr>
      </p:pic>
      <p:sp>
        <p:nvSpPr>
          <p:cNvPr id="6" name="object 6"/>
          <p:cNvSpPr txBox="1"/>
          <p:nvPr/>
        </p:nvSpPr>
        <p:spPr>
          <a:xfrm>
            <a:off x="132325" y="65913"/>
            <a:ext cx="4439673"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88631" y="773594"/>
            <a:ext cx="3812789" cy="391160"/>
          </a:xfrm>
          <a:prstGeom prst="rect">
            <a:avLst/>
          </a:prstGeom>
        </p:spPr>
        <p:txBody>
          <a:bodyPr vert="horz" wrap="square" lIns="0" tIns="12700" rIns="0" bIns="0" rtlCol="0">
            <a:spAutoFit/>
          </a:bodyPr>
          <a:lstStyle/>
          <a:p>
            <a:pPr marL="12700">
              <a:lnSpc>
                <a:spcPct val="100000"/>
              </a:lnSpc>
              <a:spcBef>
                <a:spcPts val="100"/>
              </a:spcBef>
              <a:tabLst>
                <a:tab pos="2387600" algn="l"/>
              </a:tabLst>
            </a:pPr>
            <a:r>
              <a:rPr spc="40" dirty="0"/>
              <a:t>Thc</a:t>
            </a:r>
            <a:r>
              <a:rPr spc="15" dirty="0"/>
              <a:t> </a:t>
            </a:r>
            <a:r>
              <a:rPr spc="-130" dirty="0"/>
              <a:t>–</a:t>
            </a:r>
            <a:r>
              <a:rPr spc="15" dirty="0"/>
              <a:t> </a:t>
            </a:r>
            <a:r>
              <a:rPr spc="30" dirty="0"/>
              <a:t>RECETTOR</a:t>
            </a:r>
            <a:r>
              <a:rPr spc="15" dirty="0"/>
              <a:t>I</a:t>
            </a:r>
            <a:r>
              <a:rPr dirty="0"/>
              <a:t>	</a:t>
            </a:r>
            <a:r>
              <a:rPr spc="15" dirty="0"/>
              <a:t>(II)</a:t>
            </a:r>
          </a:p>
        </p:txBody>
      </p:sp>
      <p:sp>
        <p:nvSpPr>
          <p:cNvPr id="3" name="object 3"/>
          <p:cNvSpPr txBox="1"/>
          <p:nvPr/>
        </p:nvSpPr>
        <p:spPr>
          <a:xfrm>
            <a:off x="990600" y="1429030"/>
            <a:ext cx="7924800" cy="3908186"/>
          </a:xfrm>
          <a:prstGeom prst="rect">
            <a:avLst/>
          </a:prstGeom>
        </p:spPr>
        <p:txBody>
          <a:bodyPr vert="horz" wrap="square" lIns="0" tIns="10795" rIns="0" bIns="0" rtlCol="0">
            <a:spAutoFit/>
          </a:bodyPr>
          <a:lstStyle/>
          <a:p>
            <a:pPr marL="12700" marR="2557145">
              <a:lnSpc>
                <a:spcPct val="100699"/>
              </a:lnSpc>
              <a:spcBef>
                <a:spcPts val="85"/>
              </a:spcBef>
            </a:pPr>
            <a:r>
              <a:rPr sz="1800" spc="-120" dirty="0">
                <a:latin typeface="Roboto Lt"/>
                <a:cs typeface="Roboto Lt"/>
              </a:rPr>
              <a:t>Sistema</a:t>
            </a:r>
            <a:r>
              <a:rPr sz="1800" spc="-35" dirty="0">
                <a:latin typeface="Roboto Lt"/>
                <a:cs typeface="Roboto Lt"/>
              </a:rPr>
              <a:t> </a:t>
            </a:r>
            <a:r>
              <a:rPr sz="1800" spc="-100" dirty="0">
                <a:latin typeface="Roboto Lt"/>
                <a:cs typeface="Roboto Lt"/>
              </a:rPr>
              <a:t>nervoso*</a:t>
            </a:r>
            <a:r>
              <a:rPr sz="1800" spc="-40" dirty="0">
                <a:latin typeface="Roboto Lt"/>
                <a:cs typeface="Roboto Lt"/>
              </a:rPr>
              <a:t>, </a:t>
            </a:r>
            <a:r>
              <a:rPr sz="1800" spc="-95" dirty="0">
                <a:latin typeface="Roboto Lt"/>
                <a:cs typeface="Roboto Lt"/>
              </a:rPr>
              <a:t>fegato</a:t>
            </a:r>
            <a:r>
              <a:rPr sz="1800" spc="-40" dirty="0">
                <a:latin typeface="Roboto Lt"/>
                <a:cs typeface="Roboto Lt"/>
              </a:rPr>
              <a:t>, </a:t>
            </a:r>
            <a:r>
              <a:rPr sz="1800" spc="-114" dirty="0">
                <a:latin typeface="Roboto Lt"/>
                <a:cs typeface="Roboto Lt"/>
              </a:rPr>
              <a:t>pancreas</a:t>
            </a:r>
            <a:r>
              <a:rPr sz="1800" spc="-45" dirty="0">
                <a:latin typeface="Roboto Lt"/>
                <a:cs typeface="Roboto Lt"/>
              </a:rPr>
              <a:t>,</a:t>
            </a:r>
            <a:r>
              <a:rPr sz="1800" spc="-40" dirty="0">
                <a:latin typeface="Roboto Lt"/>
                <a:cs typeface="Roboto Lt"/>
              </a:rPr>
              <a:t> </a:t>
            </a:r>
            <a:r>
              <a:rPr sz="1800" spc="-105" dirty="0">
                <a:latin typeface="Roboto Lt"/>
                <a:cs typeface="Roboto Lt"/>
              </a:rPr>
              <a:t>tessut</a:t>
            </a:r>
            <a:r>
              <a:rPr sz="1800" spc="-120" dirty="0">
                <a:latin typeface="Roboto Lt"/>
                <a:cs typeface="Roboto Lt"/>
              </a:rPr>
              <a:t>o</a:t>
            </a:r>
            <a:r>
              <a:rPr sz="1800" spc="-35" dirty="0">
                <a:latin typeface="Roboto Lt"/>
                <a:cs typeface="Roboto Lt"/>
              </a:rPr>
              <a:t> </a:t>
            </a:r>
            <a:r>
              <a:rPr sz="1800" spc="-90" dirty="0">
                <a:latin typeface="Roboto Lt"/>
                <a:cs typeface="Roboto Lt"/>
              </a:rPr>
              <a:t>adiposo,  </a:t>
            </a:r>
            <a:r>
              <a:rPr sz="1800" spc="-114" dirty="0">
                <a:latin typeface="Roboto Lt"/>
                <a:cs typeface="Roboto Lt"/>
              </a:rPr>
              <a:t>sistem</a:t>
            </a:r>
            <a:r>
              <a:rPr sz="1800" spc="-120" dirty="0">
                <a:latin typeface="Roboto Lt"/>
                <a:cs typeface="Roboto Lt"/>
              </a:rPr>
              <a:t>a</a:t>
            </a:r>
            <a:r>
              <a:rPr sz="1800" spc="-40" dirty="0">
                <a:latin typeface="Roboto Lt"/>
                <a:cs typeface="Roboto Lt"/>
              </a:rPr>
              <a:t> </a:t>
            </a:r>
            <a:r>
              <a:rPr sz="1800" spc="-114" dirty="0">
                <a:latin typeface="Roboto Lt"/>
                <a:cs typeface="Roboto Lt"/>
              </a:rPr>
              <a:t>immunitario</a:t>
            </a:r>
            <a:endParaRPr sz="1800" dirty="0">
              <a:latin typeface="Roboto Lt"/>
              <a:cs typeface="Roboto Lt"/>
            </a:endParaRPr>
          </a:p>
          <a:p>
            <a:pPr marL="12700">
              <a:lnSpc>
                <a:spcPct val="100000"/>
              </a:lnSpc>
              <a:spcBef>
                <a:spcPts val="15"/>
              </a:spcBef>
            </a:pPr>
            <a:r>
              <a:rPr sz="1800" spc="-160" dirty="0">
                <a:latin typeface="Roboto Lt"/>
                <a:cs typeface="Roboto Lt"/>
              </a:rPr>
              <a:t>NO</a:t>
            </a:r>
            <a:r>
              <a:rPr sz="1800" spc="-30" dirty="0">
                <a:latin typeface="Roboto Lt"/>
                <a:cs typeface="Roboto Lt"/>
              </a:rPr>
              <a:t> </a:t>
            </a:r>
            <a:r>
              <a:rPr sz="1800" spc="-135" dirty="0">
                <a:latin typeface="Roboto Lt"/>
                <a:cs typeface="Roboto Lt"/>
              </a:rPr>
              <a:t>RECETTORI</a:t>
            </a:r>
            <a:r>
              <a:rPr sz="1800" spc="-30" dirty="0">
                <a:latin typeface="Roboto Lt"/>
                <a:cs typeface="Roboto Lt"/>
              </a:rPr>
              <a:t> </a:t>
            </a:r>
            <a:r>
              <a:rPr lang="it-IT" sz="1800" spc="-30" dirty="0" smtClean="0">
                <a:latin typeface="Roboto Lt"/>
                <a:cs typeface="Roboto Lt"/>
              </a:rPr>
              <a:t> </a:t>
            </a:r>
            <a:r>
              <a:rPr sz="1800" spc="-110" dirty="0" smtClean="0">
                <a:latin typeface="Roboto Lt"/>
                <a:cs typeface="Roboto Lt"/>
              </a:rPr>
              <a:t>IN</a:t>
            </a:r>
            <a:r>
              <a:rPr sz="1800" spc="-20" dirty="0" smtClean="0">
                <a:latin typeface="Roboto Lt"/>
                <a:cs typeface="Roboto Lt"/>
              </a:rPr>
              <a:t> </a:t>
            </a:r>
            <a:r>
              <a:rPr sz="1800" spc="-140" dirty="0">
                <a:latin typeface="Roboto Lt"/>
                <a:cs typeface="Roboto Lt"/>
              </a:rPr>
              <a:t>SEDE</a:t>
            </a:r>
            <a:r>
              <a:rPr sz="1800" spc="-25" dirty="0">
                <a:latin typeface="Roboto Lt"/>
                <a:cs typeface="Roboto Lt"/>
              </a:rPr>
              <a:t> </a:t>
            </a:r>
            <a:r>
              <a:rPr sz="1800" spc="-130" dirty="0">
                <a:latin typeface="Roboto Lt"/>
                <a:cs typeface="Roboto Lt"/>
              </a:rPr>
              <a:t>RESPIRATORIA:</a:t>
            </a:r>
            <a:r>
              <a:rPr sz="1800" spc="-30" dirty="0">
                <a:latin typeface="Roboto Lt"/>
                <a:cs typeface="Roboto Lt"/>
              </a:rPr>
              <a:t> </a:t>
            </a:r>
            <a:r>
              <a:rPr sz="1800" spc="-130" dirty="0">
                <a:latin typeface="Roboto Lt"/>
                <a:cs typeface="Roboto Lt"/>
              </a:rPr>
              <a:t>no</a:t>
            </a:r>
            <a:r>
              <a:rPr sz="1800" spc="-25" dirty="0">
                <a:latin typeface="Roboto Lt"/>
                <a:cs typeface="Roboto Lt"/>
              </a:rPr>
              <a:t> </a:t>
            </a:r>
            <a:r>
              <a:rPr sz="1800" spc="-95" dirty="0">
                <a:latin typeface="Roboto Lt"/>
                <a:cs typeface="Roboto Lt"/>
              </a:rPr>
              <a:t>insufficienza</a:t>
            </a:r>
            <a:r>
              <a:rPr sz="1800" spc="-30" dirty="0">
                <a:latin typeface="Roboto Lt"/>
                <a:cs typeface="Roboto Lt"/>
              </a:rPr>
              <a:t> </a:t>
            </a:r>
            <a:r>
              <a:rPr sz="1800" spc="-100" dirty="0">
                <a:latin typeface="Roboto Lt"/>
                <a:cs typeface="Roboto Lt"/>
              </a:rPr>
              <a:t>respiratoria/no</a:t>
            </a:r>
            <a:r>
              <a:rPr sz="1800" spc="-25" dirty="0">
                <a:latin typeface="Roboto Lt"/>
                <a:cs typeface="Roboto Lt"/>
              </a:rPr>
              <a:t> </a:t>
            </a:r>
            <a:r>
              <a:rPr sz="1800" spc="-114" dirty="0">
                <a:latin typeface="Roboto Lt"/>
                <a:cs typeface="Roboto Lt"/>
              </a:rPr>
              <a:t>overdose</a:t>
            </a:r>
            <a:endParaRPr sz="1800" dirty="0">
              <a:latin typeface="Roboto Lt"/>
              <a:cs typeface="Roboto Lt"/>
            </a:endParaRPr>
          </a:p>
          <a:p>
            <a:pPr>
              <a:lnSpc>
                <a:spcPct val="100000"/>
              </a:lnSpc>
            </a:pPr>
            <a:endParaRPr sz="2100" dirty="0">
              <a:latin typeface="Roboto Lt"/>
              <a:cs typeface="Roboto Lt"/>
            </a:endParaRPr>
          </a:p>
          <a:p>
            <a:pPr marL="12700">
              <a:lnSpc>
                <a:spcPct val="100000"/>
              </a:lnSpc>
              <a:spcBef>
                <a:spcPts val="1845"/>
              </a:spcBef>
            </a:pPr>
            <a:r>
              <a:rPr sz="1800" dirty="0">
                <a:latin typeface="Roboto Lt"/>
                <a:cs typeface="Roboto Lt"/>
              </a:rPr>
              <a:t>*</a:t>
            </a:r>
            <a:r>
              <a:rPr sz="1800" spc="-40" dirty="0">
                <a:latin typeface="Roboto Lt"/>
                <a:cs typeface="Roboto Lt"/>
              </a:rPr>
              <a:t> </a:t>
            </a:r>
            <a:r>
              <a:rPr sz="1800" spc="-120" dirty="0">
                <a:latin typeface="Roboto Lt"/>
                <a:cs typeface="Roboto Lt"/>
              </a:rPr>
              <a:t>Sistema</a:t>
            </a:r>
            <a:r>
              <a:rPr sz="1800" spc="-35" dirty="0">
                <a:latin typeface="Roboto Lt"/>
                <a:cs typeface="Roboto Lt"/>
              </a:rPr>
              <a:t> </a:t>
            </a:r>
            <a:r>
              <a:rPr sz="1800" spc="-120" dirty="0">
                <a:latin typeface="Roboto Lt"/>
                <a:cs typeface="Roboto Lt"/>
              </a:rPr>
              <a:t>Nervoso</a:t>
            </a:r>
            <a:endParaRPr sz="1800" dirty="0">
              <a:latin typeface="Roboto Lt"/>
              <a:cs typeface="Roboto Lt"/>
            </a:endParaRPr>
          </a:p>
          <a:p>
            <a:pPr marL="12700" marR="486409">
              <a:lnSpc>
                <a:spcPct val="100699"/>
              </a:lnSpc>
            </a:pPr>
            <a:r>
              <a:rPr sz="1800" spc="-105" dirty="0">
                <a:latin typeface="Roboto Lt"/>
                <a:cs typeface="Roboto Lt"/>
              </a:rPr>
              <a:t>Aree</a:t>
            </a:r>
            <a:r>
              <a:rPr sz="1800" spc="-40" dirty="0">
                <a:latin typeface="Roboto Lt"/>
                <a:cs typeface="Roboto Lt"/>
              </a:rPr>
              <a:t> </a:t>
            </a:r>
            <a:r>
              <a:rPr sz="1800" spc="-100" dirty="0">
                <a:latin typeface="Roboto Lt"/>
                <a:cs typeface="Roboto Lt"/>
              </a:rPr>
              <a:t>responsabili</a:t>
            </a:r>
            <a:r>
              <a:rPr sz="1800" spc="-40" dirty="0">
                <a:latin typeface="Roboto Lt"/>
                <a:cs typeface="Roboto Lt"/>
              </a:rPr>
              <a:t> </a:t>
            </a:r>
            <a:r>
              <a:rPr sz="1800" spc="-90" dirty="0">
                <a:latin typeface="Roboto Lt"/>
                <a:cs typeface="Roboto Lt"/>
              </a:rPr>
              <a:t>del</a:t>
            </a:r>
            <a:r>
              <a:rPr sz="1800" spc="-35" dirty="0">
                <a:latin typeface="Roboto Lt"/>
                <a:cs typeface="Roboto Lt"/>
              </a:rPr>
              <a:t> </a:t>
            </a:r>
            <a:r>
              <a:rPr sz="1800" spc="-90" dirty="0">
                <a:latin typeface="Roboto Lt"/>
                <a:cs typeface="Roboto Lt"/>
              </a:rPr>
              <a:t>piacere,</a:t>
            </a:r>
            <a:r>
              <a:rPr sz="1800" spc="-40" dirty="0">
                <a:latin typeface="Roboto Lt"/>
                <a:cs typeface="Roboto Lt"/>
              </a:rPr>
              <a:t> </a:t>
            </a:r>
            <a:r>
              <a:rPr sz="1800" spc="-90" dirty="0">
                <a:latin typeface="Roboto Lt"/>
                <a:cs typeface="Roboto Lt"/>
              </a:rPr>
              <a:t>della</a:t>
            </a:r>
            <a:r>
              <a:rPr sz="1800" spc="-40" dirty="0">
                <a:latin typeface="Roboto Lt"/>
                <a:cs typeface="Roboto Lt"/>
              </a:rPr>
              <a:t> </a:t>
            </a:r>
            <a:r>
              <a:rPr sz="1800" spc="-120" dirty="0">
                <a:latin typeface="Roboto Lt"/>
                <a:cs typeface="Roboto Lt"/>
              </a:rPr>
              <a:t>memoria,</a:t>
            </a:r>
            <a:r>
              <a:rPr sz="1800" spc="-35" dirty="0">
                <a:latin typeface="Roboto Lt"/>
                <a:cs typeface="Roboto Lt"/>
              </a:rPr>
              <a:t> </a:t>
            </a:r>
            <a:r>
              <a:rPr sz="1800" spc="-90" dirty="0">
                <a:latin typeface="Roboto Lt"/>
                <a:cs typeface="Roboto Lt"/>
              </a:rPr>
              <a:t>del</a:t>
            </a:r>
            <a:r>
              <a:rPr sz="1800" spc="-40" dirty="0">
                <a:latin typeface="Roboto Lt"/>
                <a:cs typeface="Roboto Lt"/>
              </a:rPr>
              <a:t> </a:t>
            </a:r>
            <a:r>
              <a:rPr sz="1800" spc="-105" dirty="0">
                <a:latin typeface="Roboto Lt"/>
                <a:cs typeface="Roboto Lt"/>
              </a:rPr>
              <a:t>pensiero</a:t>
            </a:r>
            <a:r>
              <a:rPr sz="1800" spc="-40" dirty="0">
                <a:latin typeface="Roboto Lt"/>
                <a:cs typeface="Roboto Lt"/>
              </a:rPr>
              <a:t> </a:t>
            </a:r>
            <a:r>
              <a:rPr sz="1800" spc="-105" dirty="0">
                <a:latin typeface="Roboto Lt"/>
                <a:cs typeface="Roboto Lt"/>
              </a:rPr>
              <a:t>e</a:t>
            </a:r>
            <a:r>
              <a:rPr sz="1800" spc="-35" dirty="0">
                <a:latin typeface="Roboto Lt"/>
                <a:cs typeface="Roboto Lt"/>
              </a:rPr>
              <a:t> </a:t>
            </a:r>
            <a:r>
              <a:rPr sz="1800" spc="-90" dirty="0">
                <a:latin typeface="Roboto Lt"/>
                <a:cs typeface="Roboto Lt"/>
              </a:rPr>
              <a:t>della </a:t>
            </a:r>
            <a:r>
              <a:rPr sz="1800" spc="-85" dirty="0">
                <a:latin typeface="Roboto Lt"/>
                <a:cs typeface="Roboto Lt"/>
              </a:rPr>
              <a:t> </a:t>
            </a:r>
            <a:r>
              <a:rPr sz="1800" spc="-105" dirty="0">
                <a:latin typeface="Roboto Lt"/>
                <a:cs typeface="Roboto Lt"/>
              </a:rPr>
              <a:t>concentrazione,</a:t>
            </a:r>
            <a:r>
              <a:rPr sz="1800" spc="-30" dirty="0">
                <a:latin typeface="Roboto Lt"/>
                <a:cs typeface="Roboto Lt"/>
              </a:rPr>
              <a:t> </a:t>
            </a:r>
            <a:r>
              <a:rPr sz="1800" spc="-90" dirty="0">
                <a:latin typeface="Roboto Lt"/>
                <a:cs typeface="Roboto Lt"/>
              </a:rPr>
              <a:t>del</a:t>
            </a:r>
            <a:r>
              <a:rPr sz="1800" spc="-30" dirty="0">
                <a:latin typeface="Roboto Lt"/>
                <a:cs typeface="Roboto Lt"/>
              </a:rPr>
              <a:t> </a:t>
            </a:r>
            <a:r>
              <a:rPr sz="1800" spc="-120" dirty="0">
                <a:latin typeface="Roboto Lt"/>
                <a:cs typeface="Roboto Lt"/>
              </a:rPr>
              <a:t>coordinamento</a:t>
            </a:r>
            <a:r>
              <a:rPr sz="1800" spc="-30" dirty="0">
                <a:latin typeface="Roboto Lt"/>
                <a:cs typeface="Roboto Lt"/>
              </a:rPr>
              <a:t> </a:t>
            </a:r>
            <a:r>
              <a:rPr sz="1800" spc="-90" dirty="0">
                <a:latin typeface="Roboto Lt"/>
                <a:cs typeface="Roboto Lt"/>
              </a:rPr>
              <a:t>dei</a:t>
            </a:r>
            <a:r>
              <a:rPr sz="1800" spc="-30" dirty="0">
                <a:latin typeface="Roboto Lt"/>
                <a:cs typeface="Roboto Lt"/>
              </a:rPr>
              <a:t> </a:t>
            </a:r>
            <a:r>
              <a:rPr sz="1800" spc="-110" dirty="0">
                <a:latin typeface="Roboto Lt"/>
                <a:cs typeface="Roboto Lt"/>
              </a:rPr>
              <a:t>movimenti,</a:t>
            </a:r>
            <a:r>
              <a:rPr sz="1800" spc="-25" dirty="0">
                <a:latin typeface="Roboto Lt"/>
                <a:cs typeface="Roboto Lt"/>
              </a:rPr>
              <a:t> </a:t>
            </a:r>
            <a:r>
              <a:rPr sz="1800" spc="-85" dirty="0">
                <a:latin typeface="Roboto Lt"/>
                <a:cs typeface="Roboto Lt"/>
              </a:rPr>
              <a:t>delle</a:t>
            </a:r>
            <a:r>
              <a:rPr sz="1800" spc="-30" dirty="0">
                <a:latin typeface="Roboto Lt"/>
                <a:cs typeface="Roboto Lt"/>
              </a:rPr>
              <a:t> </a:t>
            </a:r>
            <a:r>
              <a:rPr sz="1800" spc="-100" dirty="0">
                <a:latin typeface="Roboto Lt"/>
                <a:cs typeface="Roboto Lt"/>
              </a:rPr>
              <a:t>percezioni</a:t>
            </a:r>
            <a:r>
              <a:rPr sz="1800" spc="-30" dirty="0">
                <a:latin typeface="Roboto Lt"/>
                <a:cs typeface="Roboto Lt"/>
              </a:rPr>
              <a:t> </a:t>
            </a:r>
            <a:r>
              <a:rPr sz="1800" spc="-95" dirty="0">
                <a:latin typeface="Roboto Lt"/>
                <a:cs typeface="Roboto Lt"/>
              </a:rPr>
              <a:t>sensoriali</a:t>
            </a:r>
            <a:endParaRPr sz="1800" dirty="0">
              <a:latin typeface="Roboto Lt"/>
              <a:cs typeface="Roboto Lt"/>
            </a:endParaRPr>
          </a:p>
          <a:p>
            <a:pPr>
              <a:lnSpc>
                <a:spcPct val="100000"/>
              </a:lnSpc>
              <a:spcBef>
                <a:spcPts val="25"/>
              </a:spcBef>
            </a:pPr>
            <a:endParaRPr sz="1800" dirty="0">
              <a:latin typeface="Roboto Lt"/>
              <a:cs typeface="Roboto Lt"/>
            </a:endParaRPr>
          </a:p>
          <a:p>
            <a:pPr marL="12700">
              <a:lnSpc>
                <a:spcPct val="100000"/>
              </a:lnSpc>
            </a:pPr>
            <a:r>
              <a:rPr sz="1800" spc="-130" dirty="0">
                <a:latin typeface="Roboto Lt"/>
                <a:cs typeface="Roboto Lt"/>
              </a:rPr>
              <a:t>Ippocamp</a:t>
            </a:r>
            <a:r>
              <a:rPr sz="1800" spc="-125" dirty="0">
                <a:latin typeface="Roboto Lt"/>
                <a:cs typeface="Roboto Lt"/>
              </a:rPr>
              <a:t>o</a:t>
            </a:r>
            <a:r>
              <a:rPr sz="1800" spc="-35" dirty="0">
                <a:latin typeface="Roboto Lt"/>
                <a:cs typeface="Roboto Lt"/>
              </a:rPr>
              <a:t> </a:t>
            </a:r>
            <a:r>
              <a:rPr sz="1800" spc="-110" dirty="0">
                <a:latin typeface="Roboto Lt"/>
                <a:cs typeface="Roboto Lt"/>
              </a:rPr>
              <a:t>(zon</a:t>
            </a:r>
            <a:r>
              <a:rPr sz="1800" spc="-114" dirty="0">
                <a:latin typeface="Roboto Lt"/>
                <a:cs typeface="Roboto Lt"/>
              </a:rPr>
              <a:t>a</a:t>
            </a:r>
            <a:r>
              <a:rPr sz="1800" spc="-35" dirty="0">
                <a:latin typeface="Roboto Lt"/>
                <a:cs typeface="Roboto Lt"/>
              </a:rPr>
              <a:t> </a:t>
            </a:r>
            <a:r>
              <a:rPr sz="1800" spc="-110" dirty="0">
                <a:latin typeface="Roboto Lt"/>
                <a:cs typeface="Roboto Lt"/>
              </a:rPr>
              <a:t>deputat</a:t>
            </a:r>
            <a:r>
              <a:rPr sz="1800" spc="-120" dirty="0">
                <a:latin typeface="Roboto Lt"/>
                <a:cs typeface="Roboto Lt"/>
              </a:rPr>
              <a:t>a</a:t>
            </a:r>
            <a:r>
              <a:rPr sz="1800" spc="-40" dirty="0">
                <a:latin typeface="Roboto Lt"/>
                <a:cs typeface="Roboto Lt"/>
              </a:rPr>
              <a:t> </a:t>
            </a:r>
            <a:r>
              <a:rPr sz="1800" spc="-70" dirty="0">
                <a:latin typeface="Roboto Lt"/>
                <a:cs typeface="Roboto Lt"/>
              </a:rPr>
              <a:t>all</a:t>
            </a:r>
            <a:r>
              <a:rPr sz="1800" spc="-110" dirty="0">
                <a:latin typeface="Roboto Lt"/>
                <a:cs typeface="Roboto Lt"/>
              </a:rPr>
              <a:t>a</a:t>
            </a:r>
            <a:r>
              <a:rPr sz="1800" spc="-40" dirty="0">
                <a:latin typeface="Roboto Lt"/>
                <a:cs typeface="Roboto Lt"/>
              </a:rPr>
              <a:t> </a:t>
            </a:r>
            <a:r>
              <a:rPr sz="1800" spc="-114" dirty="0">
                <a:latin typeface="Roboto Lt"/>
                <a:cs typeface="Roboto Lt"/>
              </a:rPr>
              <a:t>memoria):</a:t>
            </a:r>
            <a:endParaRPr sz="1800" dirty="0">
              <a:latin typeface="Roboto Lt"/>
              <a:cs typeface="Roboto Lt"/>
            </a:endParaRPr>
          </a:p>
          <a:p>
            <a:pPr marL="12700" marR="977900">
              <a:lnSpc>
                <a:spcPct val="100699"/>
              </a:lnSpc>
            </a:pPr>
            <a:r>
              <a:rPr sz="1800" spc="-105" dirty="0">
                <a:latin typeface="Roboto Lt"/>
                <a:cs typeface="Roboto Lt"/>
              </a:rPr>
              <a:t>densità</a:t>
            </a:r>
            <a:r>
              <a:rPr sz="1800" spc="-30" dirty="0">
                <a:latin typeface="Roboto Lt"/>
                <a:cs typeface="Roboto Lt"/>
              </a:rPr>
              <a:t> </a:t>
            </a:r>
            <a:r>
              <a:rPr sz="1800" spc="-90" dirty="0">
                <a:latin typeface="Roboto Lt"/>
                <a:cs typeface="Roboto Lt"/>
              </a:rPr>
              <a:t>recettoriale</a:t>
            </a:r>
            <a:r>
              <a:rPr sz="1800" spc="-30" dirty="0">
                <a:latin typeface="Roboto Lt"/>
                <a:cs typeface="Roboto Lt"/>
              </a:rPr>
              <a:t> </a:t>
            </a:r>
            <a:r>
              <a:rPr sz="1800" spc="-105" dirty="0">
                <a:latin typeface="Roboto Lt"/>
                <a:cs typeface="Roboto Lt"/>
              </a:rPr>
              <a:t>per</a:t>
            </a:r>
            <a:r>
              <a:rPr sz="1800" spc="-30" dirty="0">
                <a:latin typeface="Roboto Lt"/>
                <a:cs typeface="Roboto Lt"/>
              </a:rPr>
              <a:t> </a:t>
            </a:r>
            <a:r>
              <a:rPr sz="1800" spc="-35" dirty="0">
                <a:latin typeface="Roboto Lt"/>
                <a:cs typeface="Roboto Lt"/>
              </a:rPr>
              <a:t>il</a:t>
            </a:r>
            <a:r>
              <a:rPr sz="1800" spc="-25" dirty="0">
                <a:latin typeface="Roboto Lt"/>
                <a:cs typeface="Roboto Lt"/>
              </a:rPr>
              <a:t> </a:t>
            </a:r>
            <a:r>
              <a:rPr sz="1800" spc="-135" dirty="0">
                <a:latin typeface="Roboto Lt"/>
                <a:cs typeface="Roboto Lt"/>
              </a:rPr>
              <a:t>Thc</a:t>
            </a:r>
            <a:r>
              <a:rPr sz="1800" spc="-30" dirty="0">
                <a:latin typeface="Roboto Lt"/>
                <a:cs typeface="Roboto Lt"/>
              </a:rPr>
              <a:t> </a:t>
            </a:r>
            <a:r>
              <a:rPr sz="1800" spc="-105" dirty="0">
                <a:latin typeface="Roboto Lt"/>
                <a:cs typeface="Roboto Lt"/>
              </a:rPr>
              <a:t>particolarmente</a:t>
            </a:r>
            <a:r>
              <a:rPr sz="1800" spc="-30" dirty="0">
                <a:latin typeface="Roboto Lt"/>
                <a:cs typeface="Roboto Lt"/>
              </a:rPr>
              <a:t> </a:t>
            </a:r>
            <a:r>
              <a:rPr sz="1800" spc="-90" dirty="0">
                <a:latin typeface="Roboto Lt"/>
                <a:cs typeface="Roboto Lt"/>
              </a:rPr>
              <a:t>elevata:</a:t>
            </a:r>
            <a:r>
              <a:rPr sz="1800" spc="-25" dirty="0">
                <a:latin typeface="Roboto Lt"/>
                <a:cs typeface="Roboto Lt"/>
              </a:rPr>
              <a:t> </a:t>
            </a:r>
            <a:r>
              <a:rPr sz="1800" spc="-125" dirty="0">
                <a:latin typeface="Roboto Lt"/>
                <a:cs typeface="Roboto Lt"/>
              </a:rPr>
              <a:t>compromissione </a:t>
            </a:r>
            <a:r>
              <a:rPr sz="1800" spc="-425" dirty="0">
                <a:latin typeface="Roboto Lt"/>
                <a:cs typeface="Roboto Lt"/>
              </a:rPr>
              <a:t> </a:t>
            </a:r>
            <a:r>
              <a:rPr sz="1800" spc="-90" dirty="0">
                <a:latin typeface="Roboto Lt"/>
                <a:cs typeface="Roboto Lt"/>
              </a:rPr>
              <a:t>della</a:t>
            </a:r>
            <a:r>
              <a:rPr sz="1800" spc="-40" dirty="0">
                <a:latin typeface="Roboto Lt"/>
                <a:cs typeface="Roboto Lt"/>
              </a:rPr>
              <a:t> </a:t>
            </a:r>
            <a:r>
              <a:rPr sz="1800" spc="-105" dirty="0">
                <a:latin typeface="Roboto Lt"/>
                <a:cs typeface="Roboto Lt"/>
              </a:rPr>
              <a:t>capacità</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114" dirty="0">
                <a:latin typeface="Roboto Lt"/>
                <a:cs typeface="Roboto Lt"/>
              </a:rPr>
              <a:t>apprendere</a:t>
            </a:r>
            <a:r>
              <a:rPr sz="1800" spc="-40" dirty="0">
                <a:latin typeface="Roboto Lt"/>
                <a:cs typeface="Roboto Lt"/>
              </a:rPr>
              <a:t> </a:t>
            </a:r>
            <a:r>
              <a:rPr sz="1800" spc="-130" dirty="0">
                <a:latin typeface="Roboto Lt"/>
                <a:cs typeface="Roboto Lt"/>
              </a:rPr>
              <a:t>nuove</a:t>
            </a:r>
            <a:r>
              <a:rPr sz="1800" spc="-35" dirty="0">
                <a:latin typeface="Roboto Lt"/>
                <a:cs typeface="Roboto Lt"/>
              </a:rPr>
              <a:t> </a:t>
            </a:r>
            <a:r>
              <a:rPr sz="1800" spc="-105" dirty="0">
                <a:latin typeface="Roboto Lt"/>
                <a:cs typeface="Roboto Lt"/>
              </a:rPr>
              <a:t>informazioni</a:t>
            </a:r>
            <a:r>
              <a:rPr sz="1800" spc="-40" dirty="0">
                <a:latin typeface="Roboto Lt"/>
                <a:cs typeface="Roboto Lt"/>
              </a:rPr>
              <a:t> </a:t>
            </a:r>
            <a:r>
              <a:rPr sz="1800" spc="-130" dirty="0">
                <a:latin typeface="Roboto Lt"/>
                <a:cs typeface="Roboto Lt"/>
              </a:rPr>
              <a:t>quando</a:t>
            </a:r>
            <a:r>
              <a:rPr sz="1800" spc="-35" dirty="0">
                <a:latin typeface="Roboto Lt"/>
                <a:cs typeface="Roboto Lt"/>
              </a:rPr>
              <a:t> </a:t>
            </a:r>
            <a:r>
              <a:rPr sz="1800" spc="-75" dirty="0">
                <a:latin typeface="Roboto Lt"/>
                <a:cs typeface="Roboto Lt"/>
              </a:rPr>
              <a:t>si</a:t>
            </a:r>
            <a:r>
              <a:rPr sz="1800" spc="-40" dirty="0">
                <a:latin typeface="Roboto Lt"/>
                <a:cs typeface="Roboto Lt"/>
              </a:rPr>
              <a:t> </a:t>
            </a:r>
            <a:r>
              <a:rPr sz="1800" spc="-105" dirty="0">
                <a:latin typeface="Roboto Lt"/>
                <a:cs typeface="Roboto Lt"/>
              </a:rPr>
              <a:t>è</a:t>
            </a:r>
            <a:r>
              <a:rPr sz="1800" spc="-40" dirty="0">
                <a:latin typeface="Roboto Lt"/>
                <a:cs typeface="Roboto Lt"/>
              </a:rPr>
              <a:t> </a:t>
            </a:r>
            <a:r>
              <a:rPr sz="1800" spc="-100" dirty="0">
                <a:latin typeface="Roboto Lt"/>
                <a:cs typeface="Roboto Lt"/>
              </a:rPr>
              <a:t>sotto </a:t>
            </a:r>
            <a:r>
              <a:rPr sz="1800" spc="-95" dirty="0">
                <a:latin typeface="Roboto Lt"/>
                <a:cs typeface="Roboto Lt"/>
              </a:rPr>
              <a:t> </a:t>
            </a:r>
            <a:r>
              <a:rPr sz="1800" spc="-75" dirty="0">
                <a:latin typeface="Roboto Lt"/>
                <a:cs typeface="Roboto Lt"/>
              </a:rPr>
              <a:t>l’effett</a:t>
            </a:r>
            <a:r>
              <a:rPr sz="1800" spc="-110" dirty="0">
                <a:latin typeface="Roboto Lt"/>
                <a:cs typeface="Roboto Lt"/>
              </a:rPr>
              <a:t>o</a:t>
            </a:r>
            <a:r>
              <a:rPr sz="1800" spc="-40" dirty="0">
                <a:latin typeface="Roboto Lt"/>
                <a:cs typeface="Roboto Lt"/>
              </a:rPr>
              <a:t> </a:t>
            </a:r>
            <a:r>
              <a:rPr sz="1800" spc="-85" dirty="0">
                <a:latin typeface="Roboto Lt"/>
                <a:cs typeface="Roboto Lt"/>
              </a:rPr>
              <a:t>dell</a:t>
            </a:r>
            <a:r>
              <a:rPr sz="1800" spc="-110" dirty="0">
                <a:latin typeface="Roboto Lt"/>
                <a:cs typeface="Roboto Lt"/>
              </a:rPr>
              <a:t>a</a:t>
            </a:r>
            <a:r>
              <a:rPr sz="1800" spc="-40" dirty="0">
                <a:latin typeface="Roboto Lt"/>
                <a:cs typeface="Roboto Lt"/>
              </a:rPr>
              <a:t> </a:t>
            </a:r>
            <a:r>
              <a:rPr sz="1800" spc="-105" dirty="0">
                <a:latin typeface="Roboto Lt"/>
                <a:cs typeface="Roboto Lt"/>
              </a:rPr>
              <a:t>sostanza.</a:t>
            </a:r>
            <a:endParaRPr sz="1800" dirty="0">
              <a:latin typeface="Roboto Lt"/>
              <a:cs typeface="Roboto Lt"/>
            </a:endParaRPr>
          </a:p>
          <a:p>
            <a:pPr marL="12700">
              <a:lnSpc>
                <a:spcPct val="100000"/>
              </a:lnSpc>
              <a:spcBef>
                <a:spcPts val="15"/>
              </a:spcBef>
            </a:pPr>
            <a:r>
              <a:rPr sz="1800" spc="-120" dirty="0">
                <a:latin typeface="Roboto Lt"/>
                <a:cs typeface="Roboto Lt"/>
              </a:rPr>
              <a:t>Durante</a:t>
            </a:r>
            <a:r>
              <a:rPr sz="1800" spc="-40" dirty="0">
                <a:latin typeface="Roboto Lt"/>
                <a:cs typeface="Roboto Lt"/>
              </a:rPr>
              <a:t> </a:t>
            </a:r>
            <a:r>
              <a:rPr sz="1800" spc="-100" dirty="0">
                <a:latin typeface="Roboto Lt"/>
                <a:cs typeface="Roboto Lt"/>
              </a:rPr>
              <a:t>l’us</a:t>
            </a:r>
            <a:r>
              <a:rPr sz="1800" spc="-135" dirty="0">
                <a:latin typeface="Roboto Lt"/>
                <a:cs typeface="Roboto Lt"/>
              </a:rPr>
              <a:t>o</a:t>
            </a:r>
            <a:r>
              <a:rPr sz="1800" spc="-40" dirty="0">
                <a:latin typeface="Roboto Lt"/>
                <a:cs typeface="Roboto Lt"/>
              </a:rPr>
              <a:t> </a:t>
            </a:r>
            <a:r>
              <a:rPr sz="1800" spc="-95" dirty="0">
                <a:latin typeface="Roboto Lt"/>
                <a:cs typeface="Roboto Lt"/>
              </a:rPr>
              <a:t>stat</a:t>
            </a:r>
            <a:r>
              <a:rPr sz="1800" spc="-120" dirty="0">
                <a:latin typeface="Roboto Lt"/>
                <a:cs typeface="Roboto Lt"/>
              </a:rPr>
              <a:t>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90" dirty="0">
                <a:latin typeface="Roboto Lt"/>
                <a:cs typeface="Roboto Lt"/>
              </a:rPr>
              <a:t>insufficienz</a:t>
            </a:r>
            <a:r>
              <a:rPr sz="1800" spc="-110" dirty="0">
                <a:latin typeface="Roboto Lt"/>
                <a:cs typeface="Roboto Lt"/>
              </a:rPr>
              <a:t>a</a:t>
            </a:r>
            <a:r>
              <a:rPr sz="1800" spc="-40" dirty="0">
                <a:latin typeface="Roboto Lt"/>
                <a:cs typeface="Roboto Lt"/>
              </a:rPr>
              <a:t> </a:t>
            </a:r>
            <a:r>
              <a:rPr sz="1800" spc="-90" dirty="0">
                <a:latin typeface="Roboto Lt"/>
                <a:cs typeface="Roboto Lt"/>
              </a:rPr>
              <a:t>cognitiva.</a:t>
            </a:r>
            <a:endParaRPr sz="1800" dirty="0">
              <a:latin typeface="Roboto Lt"/>
              <a:cs typeface="Roboto Lt"/>
            </a:endParaRPr>
          </a:p>
        </p:txBody>
      </p:sp>
      <p:sp>
        <p:nvSpPr>
          <p:cNvPr id="4" name="object 4"/>
          <p:cNvSpPr txBox="1"/>
          <p:nvPr/>
        </p:nvSpPr>
        <p:spPr>
          <a:xfrm>
            <a:off x="4443950" y="6104154"/>
            <a:ext cx="3861850" cy="197490"/>
          </a:xfrm>
          <a:prstGeom prst="rect">
            <a:avLst/>
          </a:prstGeom>
        </p:spPr>
        <p:txBody>
          <a:bodyPr vert="horz" wrap="square" lIns="0" tIns="12700" rIns="0" bIns="0" rtlCol="0">
            <a:spAutoFit/>
          </a:bodyPr>
          <a:lstStyle/>
          <a:p>
            <a:pPr marL="12700">
              <a:lnSpc>
                <a:spcPct val="100000"/>
              </a:lnSpc>
              <a:spcBef>
                <a:spcPts val="100"/>
              </a:spcBef>
            </a:pPr>
            <a:r>
              <a:rPr sz="1200" spc="-90" dirty="0">
                <a:latin typeface="Roboto Lt"/>
                <a:cs typeface="Roboto Lt"/>
              </a:rPr>
              <a:t>Scheda</a:t>
            </a:r>
            <a:r>
              <a:rPr sz="1200" spc="-25" dirty="0">
                <a:latin typeface="Roboto Lt"/>
                <a:cs typeface="Roboto Lt"/>
              </a:rPr>
              <a:t> </a:t>
            </a:r>
            <a:r>
              <a:rPr sz="1200" spc="-85" dirty="0">
                <a:latin typeface="Roboto Lt"/>
                <a:cs typeface="Roboto Lt"/>
              </a:rPr>
              <a:t>da</a:t>
            </a:r>
            <a:r>
              <a:rPr sz="1200" spc="-20" dirty="0">
                <a:latin typeface="Roboto Lt"/>
                <a:cs typeface="Roboto Lt"/>
              </a:rPr>
              <a:t> </a:t>
            </a:r>
            <a:r>
              <a:rPr sz="1200" spc="-55" dirty="0">
                <a:latin typeface="Roboto Lt"/>
                <a:cs typeface="Roboto Lt"/>
              </a:rPr>
              <a:t>L.</a:t>
            </a:r>
            <a:r>
              <a:rPr sz="1200" spc="-25" dirty="0">
                <a:latin typeface="Roboto Lt"/>
                <a:cs typeface="Roboto Lt"/>
              </a:rPr>
              <a:t> </a:t>
            </a:r>
            <a:r>
              <a:rPr sz="1200" spc="-60" dirty="0">
                <a:latin typeface="Roboto Lt"/>
                <a:cs typeface="Roboto Lt"/>
              </a:rPr>
              <a:t>Gallimberti,</a:t>
            </a:r>
            <a:r>
              <a:rPr sz="1200" spc="-25" dirty="0">
                <a:latin typeface="Roboto Lt"/>
                <a:cs typeface="Roboto Lt"/>
              </a:rPr>
              <a:t> </a:t>
            </a:r>
            <a:r>
              <a:rPr sz="1200" spc="-75" dirty="0">
                <a:latin typeface="Roboto Lt"/>
                <a:cs typeface="Roboto Lt"/>
              </a:rPr>
              <a:t>Morire</a:t>
            </a:r>
            <a:r>
              <a:rPr sz="1200" spc="-20" dirty="0">
                <a:latin typeface="Roboto Lt"/>
                <a:cs typeface="Roboto Lt"/>
              </a:rPr>
              <a:t> </a:t>
            </a:r>
            <a:r>
              <a:rPr sz="1200" spc="-55" dirty="0">
                <a:latin typeface="Roboto Lt"/>
                <a:cs typeface="Roboto Lt"/>
              </a:rPr>
              <a:t>di</a:t>
            </a:r>
            <a:r>
              <a:rPr sz="1200" spc="-20" dirty="0">
                <a:latin typeface="Roboto Lt"/>
                <a:cs typeface="Roboto Lt"/>
              </a:rPr>
              <a:t> </a:t>
            </a:r>
            <a:r>
              <a:rPr sz="1200" spc="-65" dirty="0">
                <a:latin typeface="Roboto Lt"/>
                <a:cs typeface="Roboto Lt"/>
              </a:rPr>
              <a:t>Piacere,</a:t>
            </a:r>
            <a:r>
              <a:rPr sz="1200" spc="-20" dirty="0">
                <a:latin typeface="Roboto Lt"/>
                <a:cs typeface="Roboto Lt"/>
              </a:rPr>
              <a:t> </a:t>
            </a:r>
            <a:r>
              <a:rPr sz="1200" spc="-120" dirty="0">
                <a:latin typeface="Roboto Lt"/>
                <a:cs typeface="Roboto Lt"/>
              </a:rPr>
              <a:t>BUR</a:t>
            </a:r>
            <a:r>
              <a:rPr sz="1200" spc="-25" dirty="0">
                <a:latin typeface="Roboto Lt"/>
                <a:cs typeface="Roboto Lt"/>
              </a:rPr>
              <a:t> </a:t>
            </a:r>
            <a:r>
              <a:rPr sz="1200" spc="-80" dirty="0">
                <a:latin typeface="Roboto Lt"/>
                <a:cs typeface="Roboto Lt"/>
              </a:rPr>
              <a:t>Milano</a:t>
            </a:r>
            <a:r>
              <a:rPr sz="1200" spc="-20" dirty="0">
                <a:latin typeface="Roboto Lt"/>
                <a:cs typeface="Roboto Lt"/>
              </a:rPr>
              <a:t> </a:t>
            </a:r>
            <a:r>
              <a:rPr sz="1200" spc="-90" dirty="0">
                <a:latin typeface="Roboto Lt"/>
                <a:cs typeface="Roboto Lt"/>
              </a:rPr>
              <a:t>2012</a:t>
            </a:r>
            <a:endParaRPr sz="1200" dirty="0">
              <a:latin typeface="Roboto Lt"/>
              <a:cs typeface="Roboto Lt"/>
            </a:endParaRPr>
          </a:p>
        </p:txBody>
      </p:sp>
      <p:pic>
        <p:nvPicPr>
          <p:cNvPr id="5" name="object 5"/>
          <p:cNvPicPr/>
          <p:nvPr/>
        </p:nvPicPr>
        <p:blipFill>
          <a:blip r:embed="rId2" cstate="print"/>
          <a:stretch>
            <a:fillRect/>
          </a:stretch>
        </p:blipFill>
        <p:spPr>
          <a:xfrm>
            <a:off x="0" y="0"/>
            <a:ext cx="9143996" cy="1012323"/>
          </a:xfrm>
          <a:prstGeom prst="rect">
            <a:avLst/>
          </a:prstGeom>
        </p:spPr>
      </p:pic>
      <p:sp>
        <p:nvSpPr>
          <p:cNvPr id="6" name="object 6"/>
          <p:cNvSpPr txBox="1"/>
          <p:nvPr/>
        </p:nvSpPr>
        <p:spPr>
          <a:xfrm>
            <a:off x="132325" y="65913"/>
            <a:ext cx="41348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95400" y="1348263"/>
            <a:ext cx="7315200" cy="4964430"/>
          </a:xfrm>
          <a:prstGeom prst="rect">
            <a:avLst/>
          </a:prstGeom>
        </p:spPr>
        <p:txBody>
          <a:bodyPr vert="horz" wrap="square" lIns="0" tIns="22225" rIns="0" bIns="0" rtlCol="0">
            <a:spAutoFit/>
          </a:bodyPr>
          <a:lstStyle/>
          <a:p>
            <a:pPr marL="12700" marR="1477010">
              <a:lnSpc>
                <a:spcPts val="2030"/>
              </a:lnSpc>
              <a:spcBef>
                <a:spcPts val="175"/>
              </a:spcBef>
            </a:pPr>
            <a:r>
              <a:rPr sz="1700" spc="-95" dirty="0">
                <a:latin typeface="Roboto Lt"/>
                <a:cs typeface="Roboto Lt"/>
              </a:rPr>
              <a:t>Recettori</a:t>
            </a:r>
            <a:r>
              <a:rPr sz="1700" spc="-40" dirty="0">
                <a:latin typeface="Roboto Lt"/>
                <a:cs typeface="Roboto Lt"/>
              </a:rPr>
              <a:t> </a:t>
            </a:r>
            <a:r>
              <a:rPr sz="1700" spc="-100" dirty="0">
                <a:latin typeface="Roboto Lt"/>
                <a:cs typeface="Roboto Lt"/>
              </a:rPr>
              <a:t>per</a:t>
            </a:r>
            <a:r>
              <a:rPr sz="1700" spc="-35" dirty="0">
                <a:latin typeface="Roboto Lt"/>
                <a:cs typeface="Roboto Lt"/>
              </a:rPr>
              <a:t> il </a:t>
            </a:r>
            <a:r>
              <a:rPr sz="1700" spc="-125" dirty="0">
                <a:latin typeface="Roboto Lt"/>
                <a:cs typeface="Roboto Lt"/>
              </a:rPr>
              <a:t>Thc</a:t>
            </a:r>
            <a:r>
              <a:rPr sz="1700" spc="-35" dirty="0">
                <a:latin typeface="Roboto Lt"/>
                <a:cs typeface="Roboto Lt"/>
              </a:rPr>
              <a:t> </a:t>
            </a:r>
            <a:r>
              <a:rPr sz="1700" spc="-90" dirty="0">
                <a:latin typeface="Roboto Lt"/>
                <a:cs typeface="Roboto Lt"/>
              </a:rPr>
              <a:t>nei</a:t>
            </a:r>
            <a:r>
              <a:rPr sz="1700" spc="-35" dirty="0">
                <a:latin typeface="Roboto Lt"/>
                <a:cs typeface="Roboto Lt"/>
              </a:rPr>
              <a:t> </a:t>
            </a:r>
            <a:r>
              <a:rPr sz="1700" spc="-105" dirty="0">
                <a:latin typeface="Roboto Lt"/>
                <a:cs typeface="Roboto Lt"/>
              </a:rPr>
              <a:t>Gangli</a:t>
            </a:r>
            <a:r>
              <a:rPr sz="1700" spc="-35" dirty="0">
                <a:latin typeface="Roboto Lt"/>
                <a:cs typeface="Roboto Lt"/>
              </a:rPr>
              <a:t> </a:t>
            </a:r>
            <a:r>
              <a:rPr sz="1700" spc="-85" dirty="0">
                <a:latin typeface="Roboto Lt"/>
                <a:cs typeface="Roboto Lt"/>
              </a:rPr>
              <a:t>della</a:t>
            </a:r>
            <a:r>
              <a:rPr sz="1700" spc="-40" dirty="0">
                <a:latin typeface="Roboto Lt"/>
                <a:cs typeface="Roboto Lt"/>
              </a:rPr>
              <a:t> </a:t>
            </a:r>
            <a:r>
              <a:rPr sz="1700" spc="-114" dirty="0">
                <a:latin typeface="Roboto Lt"/>
                <a:cs typeface="Roboto Lt"/>
              </a:rPr>
              <a:t>base</a:t>
            </a:r>
            <a:r>
              <a:rPr sz="1700" spc="-30" dirty="0">
                <a:latin typeface="Roboto Lt"/>
                <a:cs typeface="Roboto Lt"/>
              </a:rPr>
              <a:t> </a:t>
            </a:r>
            <a:r>
              <a:rPr sz="1700" spc="-100" dirty="0">
                <a:latin typeface="Roboto Lt"/>
                <a:cs typeface="Roboto Lt"/>
              </a:rPr>
              <a:t>e</a:t>
            </a:r>
            <a:r>
              <a:rPr sz="1700" spc="-35" dirty="0">
                <a:latin typeface="Roboto Lt"/>
                <a:cs typeface="Roboto Lt"/>
              </a:rPr>
              <a:t> </a:t>
            </a:r>
            <a:r>
              <a:rPr sz="1700" spc="-80" dirty="0">
                <a:latin typeface="Roboto Lt"/>
                <a:cs typeface="Roboto Lt"/>
              </a:rPr>
              <a:t>cervelletto: </a:t>
            </a:r>
            <a:r>
              <a:rPr sz="1700" spc="-75" dirty="0">
                <a:latin typeface="Roboto Lt"/>
                <a:cs typeface="Roboto Lt"/>
              </a:rPr>
              <a:t> </a:t>
            </a:r>
            <a:r>
              <a:rPr sz="1700" spc="-114" dirty="0">
                <a:latin typeface="Roboto Lt"/>
                <a:cs typeface="Roboto Lt"/>
              </a:rPr>
              <a:t>compromissione</a:t>
            </a:r>
            <a:r>
              <a:rPr sz="1700" spc="-25" dirty="0">
                <a:latin typeface="Roboto Lt"/>
                <a:cs typeface="Roboto Lt"/>
              </a:rPr>
              <a:t> </a:t>
            </a:r>
            <a:r>
              <a:rPr sz="1700" spc="-114" dirty="0">
                <a:latin typeface="Roboto Lt"/>
                <a:cs typeface="Roboto Lt"/>
              </a:rPr>
              <a:t>movimenti</a:t>
            </a:r>
            <a:r>
              <a:rPr sz="1700" spc="-25" dirty="0">
                <a:latin typeface="Roboto Lt"/>
                <a:cs typeface="Roboto Lt"/>
              </a:rPr>
              <a:t> </a:t>
            </a:r>
            <a:r>
              <a:rPr sz="1700" spc="-110" dirty="0">
                <a:latin typeface="Roboto Lt"/>
                <a:cs typeface="Roboto Lt"/>
              </a:rPr>
              <a:t>muscolo-scheletrici</a:t>
            </a:r>
            <a:r>
              <a:rPr sz="1700" spc="-25" dirty="0">
                <a:latin typeface="Roboto Lt"/>
                <a:cs typeface="Roboto Lt"/>
              </a:rPr>
              <a:t> </a:t>
            </a:r>
            <a:r>
              <a:rPr sz="1700" spc="-100" dirty="0">
                <a:latin typeface="Roboto Lt"/>
                <a:cs typeface="Roboto Lt"/>
              </a:rPr>
              <a:t>e</a:t>
            </a:r>
            <a:r>
              <a:rPr sz="1700" spc="-25" dirty="0">
                <a:latin typeface="Roboto Lt"/>
                <a:cs typeface="Roboto Lt"/>
              </a:rPr>
              <a:t> </a:t>
            </a:r>
            <a:r>
              <a:rPr sz="1700" spc="-114" dirty="0">
                <a:latin typeface="Roboto Lt"/>
                <a:cs typeface="Roboto Lt"/>
              </a:rPr>
              <a:t>coordinamento </a:t>
            </a:r>
            <a:r>
              <a:rPr sz="1700" spc="-400" dirty="0">
                <a:latin typeface="Roboto Lt"/>
                <a:cs typeface="Roboto Lt"/>
              </a:rPr>
              <a:t> </a:t>
            </a:r>
            <a:r>
              <a:rPr sz="1700" spc="-125" dirty="0">
                <a:latin typeface="Roboto Lt"/>
                <a:cs typeface="Roboto Lt"/>
              </a:rPr>
              <a:t>moviment</a:t>
            </a:r>
            <a:r>
              <a:rPr sz="1700" spc="-50" dirty="0">
                <a:latin typeface="Roboto Lt"/>
                <a:cs typeface="Roboto Lt"/>
              </a:rPr>
              <a:t>i</a:t>
            </a:r>
            <a:r>
              <a:rPr sz="1700" spc="-35" dirty="0">
                <a:latin typeface="Roboto Lt"/>
                <a:cs typeface="Roboto Lt"/>
              </a:rPr>
              <a:t> </a:t>
            </a:r>
            <a:r>
              <a:rPr sz="1700" spc="-50" dirty="0">
                <a:latin typeface="Roboto Lt"/>
                <a:cs typeface="Roboto Lt"/>
              </a:rPr>
              <a:t>fini.</a:t>
            </a:r>
            <a:endParaRPr sz="1700" dirty="0">
              <a:latin typeface="Roboto Lt"/>
              <a:cs typeface="Roboto Lt"/>
            </a:endParaRPr>
          </a:p>
          <a:p>
            <a:pPr marL="12700">
              <a:lnSpc>
                <a:spcPts val="1950"/>
              </a:lnSpc>
            </a:pPr>
            <a:r>
              <a:rPr sz="1700" spc="-120" dirty="0">
                <a:latin typeface="Roboto Lt"/>
                <a:cs typeface="Roboto Lt"/>
              </a:rPr>
              <a:t>Rendimento</a:t>
            </a:r>
            <a:r>
              <a:rPr sz="1700" spc="-40" dirty="0">
                <a:latin typeface="Roboto Lt"/>
                <a:cs typeface="Roboto Lt"/>
              </a:rPr>
              <a:t> </a:t>
            </a:r>
            <a:r>
              <a:rPr sz="1700" spc="-100" dirty="0">
                <a:latin typeface="Roboto Lt"/>
                <a:cs typeface="Roboto Lt"/>
              </a:rPr>
              <a:t>Scolastico/Guida/</a:t>
            </a:r>
            <a:r>
              <a:rPr sz="1700" spc="-35" dirty="0">
                <a:latin typeface="Roboto Lt"/>
                <a:cs typeface="Roboto Lt"/>
              </a:rPr>
              <a:t> </a:t>
            </a:r>
            <a:r>
              <a:rPr sz="1700" spc="-114" dirty="0">
                <a:latin typeface="Roboto Lt"/>
                <a:cs typeface="Roboto Lt"/>
              </a:rPr>
              <a:t>Lavoro</a:t>
            </a:r>
            <a:r>
              <a:rPr sz="1700" spc="-35" dirty="0">
                <a:latin typeface="Roboto Lt"/>
                <a:cs typeface="Roboto Lt"/>
              </a:rPr>
              <a:t> </a:t>
            </a:r>
            <a:r>
              <a:rPr sz="1700" spc="-125" dirty="0">
                <a:latin typeface="Roboto Lt"/>
                <a:cs typeface="Roboto Lt"/>
              </a:rPr>
              <a:t>compromessi</a:t>
            </a:r>
            <a:r>
              <a:rPr sz="1700" spc="-35" dirty="0">
                <a:latin typeface="Roboto Lt"/>
                <a:cs typeface="Roboto Lt"/>
              </a:rPr>
              <a:t> </a:t>
            </a:r>
            <a:r>
              <a:rPr sz="1700" spc="-70" dirty="0">
                <a:latin typeface="Roboto Lt"/>
                <a:cs typeface="Roboto Lt"/>
              </a:rPr>
              <a:t>(effetto</a:t>
            </a:r>
            <a:r>
              <a:rPr sz="1700" spc="-35" dirty="0">
                <a:latin typeface="Roboto Lt"/>
                <a:cs typeface="Roboto Lt"/>
              </a:rPr>
              <a:t> </a:t>
            </a:r>
            <a:r>
              <a:rPr sz="1700" spc="-90" dirty="0">
                <a:latin typeface="Roboto Lt"/>
                <a:cs typeface="Roboto Lt"/>
              </a:rPr>
              <a:t>residuo:</a:t>
            </a:r>
            <a:r>
              <a:rPr sz="1700" spc="-30" dirty="0">
                <a:latin typeface="Roboto Lt"/>
                <a:cs typeface="Roboto Lt"/>
              </a:rPr>
              <a:t> </a:t>
            </a:r>
            <a:r>
              <a:rPr sz="1700" spc="-100" dirty="0">
                <a:latin typeface="Roboto Lt"/>
                <a:cs typeface="Roboto Lt"/>
              </a:rPr>
              <a:t>sino</a:t>
            </a:r>
            <a:r>
              <a:rPr sz="1700" spc="-35" dirty="0">
                <a:latin typeface="Roboto Lt"/>
                <a:cs typeface="Roboto Lt"/>
              </a:rPr>
              <a:t> </a:t>
            </a:r>
            <a:r>
              <a:rPr sz="1700" spc="-114" dirty="0">
                <a:latin typeface="Roboto Lt"/>
                <a:cs typeface="Roboto Lt"/>
              </a:rPr>
              <a:t>a</a:t>
            </a:r>
            <a:r>
              <a:rPr sz="1700" spc="-35" dirty="0">
                <a:latin typeface="Roboto Lt"/>
                <a:cs typeface="Roboto Lt"/>
              </a:rPr>
              <a:t> </a:t>
            </a:r>
            <a:r>
              <a:rPr sz="1700" spc="-120" dirty="0">
                <a:latin typeface="Roboto Lt"/>
                <a:cs typeface="Roboto Lt"/>
              </a:rPr>
              <a:t>48</a:t>
            </a:r>
            <a:r>
              <a:rPr sz="1700" spc="-30" dirty="0">
                <a:latin typeface="Roboto Lt"/>
                <a:cs typeface="Roboto Lt"/>
              </a:rPr>
              <a:t> </a:t>
            </a:r>
            <a:r>
              <a:rPr sz="1700" spc="-85" dirty="0">
                <a:latin typeface="Roboto Lt"/>
                <a:cs typeface="Roboto Lt"/>
              </a:rPr>
              <a:t>ore)</a:t>
            </a:r>
            <a:endParaRPr sz="1700" dirty="0">
              <a:latin typeface="Roboto Lt"/>
              <a:cs typeface="Roboto Lt"/>
            </a:endParaRPr>
          </a:p>
          <a:p>
            <a:pPr>
              <a:lnSpc>
                <a:spcPct val="100000"/>
              </a:lnSpc>
              <a:spcBef>
                <a:spcPts val="30"/>
              </a:spcBef>
            </a:pPr>
            <a:endParaRPr sz="1650" dirty="0">
              <a:latin typeface="Roboto Lt"/>
              <a:cs typeface="Roboto Lt"/>
            </a:endParaRPr>
          </a:p>
          <a:p>
            <a:pPr marL="12700">
              <a:lnSpc>
                <a:spcPts val="2030"/>
              </a:lnSpc>
            </a:pPr>
            <a:r>
              <a:rPr sz="1700" spc="-110" dirty="0">
                <a:solidFill>
                  <a:srgbClr val="E6481B"/>
                </a:solidFill>
                <a:latin typeface="Roboto"/>
                <a:cs typeface="Roboto"/>
              </a:rPr>
              <a:t>Insorgenza</a:t>
            </a:r>
            <a:r>
              <a:rPr sz="1700" spc="-35" dirty="0">
                <a:solidFill>
                  <a:srgbClr val="E6481B"/>
                </a:solidFill>
                <a:latin typeface="Roboto"/>
                <a:cs typeface="Roboto"/>
              </a:rPr>
              <a:t> </a:t>
            </a:r>
            <a:r>
              <a:rPr sz="1700" spc="-105" dirty="0">
                <a:solidFill>
                  <a:srgbClr val="E6481B"/>
                </a:solidFill>
                <a:latin typeface="Roboto"/>
                <a:cs typeface="Roboto"/>
              </a:rPr>
              <a:t>Tolleranz</a:t>
            </a:r>
            <a:r>
              <a:rPr sz="1700" spc="-120" dirty="0">
                <a:solidFill>
                  <a:srgbClr val="E6481B"/>
                </a:solidFill>
                <a:latin typeface="Roboto"/>
                <a:cs typeface="Roboto"/>
              </a:rPr>
              <a:t>a</a:t>
            </a:r>
            <a:r>
              <a:rPr sz="1700" spc="-45" dirty="0">
                <a:solidFill>
                  <a:srgbClr val="E6481B"/>
                </a:solidFill>
                <a:latin typeface="Roboto"/>
                <a:cs typeface="Roboto"/>
              </a:rPr>
              <a:t> </a:t>
            </a:r>
            <a:r>
              <a:rPr sz="1700" spc="-114" dirty="0">
                <a:latin typeface="Roboto Lt"/>
                <a:cs typeface="Roboto Lt"/>
              </a:rPr>
              <a:t>pe</a:t>
            </a:r>
            <a:r>
              <a:rPr sz="1700" spc="-70" dirty="0">
                <a:latin typeface="Roboto Lt"/>
                <a:cs typeface="Roboto Lt"/>
              </a:rPr>
              <a:t>r</a:t>
            </a:r>
            <a:r>
              <a:rPr sz="1700" spc="-35" dirty="0">
                <a:latin typeface="Roboto Lt"/>
                <a:cs typeface="Roboto Lt"/>
              </a:rPr>
              <a:t> </a:t>
            </a:r>
            <a:r>
              <a:rPr sz="1700" spc="-105" dirty="0">
                <a:latin typeface="Roboto Lt"/>
                <a:cs typeface="Roboto Lt"/>
              </a:rPr>
              <a:t>insorgenz</a:t>
            </a:r>
            <a:r>
              <a:rPr sz="1700" spc="-114" dirty="0">
                <a:latin typeface="Roboto Lt"/>
                <a:cs typeface="Roboto Lt"/>
              </a:rPr>
              <a:t>a</a:t>
            </a:r>
            <a:r>
              <a:rPr sz="1700" spc="-35" dirty="0">
                <a:latin typeface="Roboto Lt"/>
                <a:cs typeface="Roboto Lt"/>
              </a:rPr>
              <a:t> </a:t>
            </a:r>
            <a:r>
              <a:rPr sz="1700" spc="-110" dirty="0">
                <a:latin typeface="Roboto Lt"/>
                <a:cs typeface="Roboto Lt"/>
              </a:rPr>
              <a:t>d</a:t>
            </a:r>
            <a:r>
              <a:rPr sz="1700" spc="-45" dirty="0">
                <a:latin typeface="Roboto Lt"/>
                <a:cs typeface="Roboto Lt"/>
              </a:rPr>
              <a:t>i</a:t>
            </a:r>
            <a:r>
              <a:rPr sz="1700" spc="-40" dirty="0">
                <a:latin typeface="Roboto Lt"/>
                <a:cs typeface="Roboto Lt"/>
              </a:rPr>
              <a:t> </a:t>
            </a:r>
            <a:r>
              <a:rPr sz="1700" spc="-114" dirty="0">
                <a:latin typeface="Roboto Lt"/>
                <a:cs typeface="Roboto Lt"/>
              </a:rPr>
              <a:t>neuroadattamento</a:t>
            </a:r>
            <a:endParaRPr sz="1700" dirty="0">
              <a:latin typeface="Roboto Lt"/>
              <a:cs typeface="Roboto Lt"/>
            </a:endParaRPr>
          </a:p>
          <a:p>
            <a:pPr marL="12700" marR="1108075">
              <a:lnSpc>
                <a:spcPts val="2030"/>
              </a:lnSpc>
              <a:spcBef>
                <a:spcPts val="70"/>
              </a:spcBef>
            </a:pPr>
            <a:r>
              <a:rPr sz="1700" spc="-100" dirty="0">
                <a:latin typeface="Roboto Lt"/>
                <a:cs typeface="Roboto Lt"/>
              </a:rPr>
              <a:t>Sintomi:</a:t>
            </a:r>
            <a:r>
              <a:rPr sz="1700" spc="-15" dirty="0">
                <a:latin typeface="Roboto Lt"/>
                <a:cs typeface="Roboto Lt"/>
              </a:rPr>
              <a:t> </a:t>
            </a:r>
            <a:r>
              <a:rPr sz="1700" spc="-95" dirty="0">
                <a:latin typeface="Roboto Lt"/>
                <a:cs typeface="Roboto Lt"/>
              </a:rPr>
              <a:t>iporessia/anoressia,</a:t>
            </a:r>
            <a:r>
              <a:rPr sz="1700" spc="-15" dirty="0">
                <a:latin typeface="Roboto Lt"/>
                <a:cs typeface="Roboto Lt"/>
              </a:rPr>
              <a:t> </a:t>
            </a:r>
            <a:r>
              <a:rPr sz="1700" spc="-95" dirty="0">
                <a:latin typeface="Roboto Lt"/>
                <a:cs typeface="Roboto Lt"/>
              </a:rPr>
              <a:t>calo</a:t>
            </a:r>
            <a:r>
              <a:rPr sz="1700" spc="-15" dirty="0">
                <a:latin typeface="Roboto Lt"/>
                <a:cs typeface="Roboto Lt"/>
              </a:rPr>
              <a:t> </a:t>
            </a:r>
            <a:r>
              <a:rPr sz="1700" spc="-95" dirty="0">
                <a:latin typeface="Roboto Lt"/>
                <a:cs typeface="Roboto Lt"/>
              </a:rPr>
              <a:t>ponderale,</a:t>
            </a:r>
            <a:r>
              <a:rPr sz="1700" spc="-15" dirty="0">
                <a:latin typeface="Roboto Lt"/>
                <a:cs typeface="Roboto Lt"/>
              </a:rPr>
              <a:t> </a:t>
            </a:r>
            <a:r>
              <a:rPr sz="1700" spc="-65" dirty="0">
                <a:latin typeface="Roboto Lt"/>
                <a:cs typeface="Roboto Lt"/>
              </a:rPr>
              <a:t>irritabilità,</a:t>
            </a:r>
            <a:r>
              <a:rPr sz="1700" spc="-15" dirty="0">
                <a:latin typeface="Roboto Lt"/>
                <a:cs typeface="Roboto Lt"/>
              </a:rPr>
              <a:t> </a:t>
            </a:r>
            <a:r>
              <a:rPr sz="1700" spc="-95" dirty="0">
                <a:latin typeface="Roboto Lt"/>
                <a:cs typeface="Roboto Lt"/>
              </a:rPr>
              <a:t>stato</a:t>
            </a:r>
            <a:r>
              <a:rPr sz="1700" spc="-15" dirty="0">
                <a:latin typeface="Roboto Lt"/>
                <a:cs typeface="Roboto Lt"/>
              </a:rPr>
              <a:t> </a:t>
            </a:r>
            <a:r>
              <a:rPr sz="1700" spc="-95" dirty="0">
                <a:latin typeface="Roboto Lt"/>
                <a:cs typeface="Roboto Lt"/>
              </a:rPr>
              <a:t>ansioso, </a:t>
            </a:r>
            <a:r>
              <a:rPr sz="1700" spc="-400" dirty="0">
                <a:latin typeface="Roboto Lt"/>
                <a:cs typeface="Roboto Lt"/>
              </a:rPr>
              <a:t> </a:t>
            </a:r>
            <a:r>
              <a:rPr sz="1700" spc="-105" dirty="0">
                <a:latin typeface="Roboto Lt"/>
                <a:cs typeface="Roboto Lt"/>
              </a:rPr>
              <a:t>rabbia-aggressività</a:t>
            </a:r>
            <a:r>
              <a:rPr sz="1700" spc="-45" dirty="0">
                <a:latin typeface="Roboto Lt"/>
                <a:cs typeface="Roboto Lt"/>
              </a:rPr>
              <a:t>,</a:t>
            </a:r>
            <a:r>
              <a:rPr sz="1700" spc="-35" dirty="0">
                <a:latin typeface="Roboto Lt"/>
                <a:cs typeface="Roboto Lt"/>
              </a:rPr>
              <a:t> </a:t>
            </a:r>
            <a:r>
              <a:rPr sz="1700" spc="-95" dirty="0">
                <a:latin typeface="Roboto Lt"/>
                <a:cs typeface="Roboto Lt"/>
              </a:rPr>
              <a:t>ritm</a:t>
            </a:r>
            <a:r>
              <a:rPr sz="1700" spc="-114" dirty="0">
                <a:latin typeface="Roboto Lt"/>
                <a:cs typeface="Roboto Lt"/>
              </a:rPr>
              <a:t>o</a:t>
            </a:r>
            <a:r>
              <a:rPr sz="1700" spc="-35" dirty="0">
                <a:latin typeface="Roboto Lt"/>
                <a:cs typeface="Roboto Lt"/>
              </a:rPr>
              <a:t> </a:t>
            </a:r>
            <a:r>
              <a:rPr sz="1700" spc="-120" dirty="0">
                <a:latin typeface="Roboto Lt"/>
                <a:cs typeface="Roboto Lt"/>
              </a:rPr>
              <a:t>sonno-vegli</a:t>
            </a:r>
            <a:r>
              <a:rPr sz="1700" spc="-130" dirty="0">
                <a:latin typeface="Roboto Lt"/>
                <a:cs typeface="Roboto Lt"/>
              </a:rPr>
              <a:t>a</a:t>
            </a:r>
            <a:r>
              <a:rPr sz="1700" spc="-35" dirty="0">
                <a:latin typeface="Roboto Lt"/>
                <a:cs typeface="Roboto Lt"/>
              </a:rPr>
              <a:t> </a:t>
            </a:r>
            <a:r>
              <a:rPr sz="1700" spc="-85" dirty="0">
                <a:latin typeface="Roboto Lt"/>
                <a:cs typeface="Roboto Lt"/>
              </a:rPr>
              <a:t>alterato</a:t>
            </a:r>
            <a:endParaRPr sz="1700" dirty="0">
              <a:latin typeface="Roboto Lt"/>
              <a:cs typeface="Roboto Lt"/>
            </a:endParaRPr>
          </a:p>
          <a:p>
            <a:pPr>
              <a:lnSpc>
                <a:spcPct val="100000"/>
              </a:lnSpc>
              <a:spcBef>
                <a:spcPts val="15"/>
              </a:spcBef>
            </a:pPr>
            <a:endParaRPr sz="1600" dirty="0">
              <a:latin typeface="Roboto Lt"/>
              <a:cs typeface="Roboto Lt"/>
            </a:endParaRPr>
          </a:p>
          <a:p>
            <a:pPr marL="12700">
              <a:lnSpc>
                <a:spcPts val="2030"/>
              </a:lnSpc>
            </a:pPr>
            <a:r>
              <a:rPr sz="1700" spc="-105" dirty="0">
                <a:solidFill>
                  <a:srgbClr val="E6481B"/>
                </a:solidFill>
                <a:latin typeface="Roboto"/>
                <a:cs typeface="Roboto"/>
              </a:rPr>
              <a:t>Azione</a:t>
            </a:r>
            <a:r>
              <a:rPr sz="1700" spc="-35" dirty="0">
                <a:solidFill>
                  <a:srgbClr val="E6481B"/>
                </a:solidFill>
                <a:latin typeface="Roboto"/>
                <a:cs typeface="Roboto"/>
              </a:rPr>
              <a:t> </a:t>
            </a:r>
            <a:r>
              <a:rPr sz="1700" spc="-120" dirty="0">
                <a:solidFill>
                  <a:srgbClr val="E6481B"/>
                </a:solidFill>
                <a:latin typeface="Roboto"/>
                <a:cs typeface="Roboto"/>
              </a:rPr>
              <a:t>Cancerogena</a:t>
            </a:r>
            <a:r>
              <a:rPr sz="1700" spc="-30" dirty="0">
                <a:solidFill>
                  <a:srgbClr val="E6481B"/>
                </a:solidFill>
                <a:latin typeface="Roboto"/>
                <a:cs typeface="Roboto"/>
              </a:rPr>
              <a:t> </a:t>
            </a:r>
            <a:r>
              <a:rPr sz="1700" spc="-95" dirty="0">
                <a:latin typeface="Roboto Lt"/>
                <a:cs typeface="Roboto Lt"/>
              </a:rPr>
              <a:t>soprattutto</a:t>
            </a:r>
            <a:r>
              <a:rPr sz="1700" spc="-30" dirty="0">
                <a:latin typeface="Roboto Lt"/>
                <a:cs typeface="Roboto Lt"/>
              </a:rPr>
              <a:t> </a:t>
            </a:r>
            <a:r>
              <a:rPr sz="1700" spc="-114" dirty="0">
                <a:latin typeface="Roboto Lt"/>
                <a:cs typeface="Roboto Lt"/>
              </a:rPr>
              <a:t>polmonare</a:t>
            </a:r>
            <a:r>
              <a:rPr sz="1700" spc="-35" dirty="0">
                <a:latin typeface="Roboto Lt"/>
                <a:cs typeface="Roboto Lt"/>
              </a:rPr>
              <a:t> </a:t>
            </a:r>
            <a:r>
              <a:rPr sz="1700" spc="-100" dirty="0">
                <a:latin typeface="Roboto Lt"/>
                <a:cs typeface="Roboto Lt"/>
              </a:rPr>
              <a:t>(benzopirene</a:t>
            </a:r>
            <a:r>
              <a:rPr sz="1700" spc="-35" dirty="0">
                <a:latin typeface="Roboto Lt"/>
                <a:cs typeface="Roboto Lt"/>
              </a:rPr>
              <a:t> </a:t>
            </a:r>
            <a:r>
              <a:rPr sz="1700" spc="-100" dirty="0">
                <a:latin typeface="Roboto Lt"/>
                <a:cs typeface="Roboto Lt"/>
              </a:rPr>
              <a:t>più</a:t>
            </a:r>
            <a:r>
              <a:rPr sz="1700" spc="-30" dirty="0">
                <a:latin typeface="Roboto Lt"/>
                <a:cs typeface="Roboto Lt"/>
              </a:rPr>
              <a:t> </a:t>
            </a:r>
            <a:r>
              <a:rPr sz="1700" spc="-105" dirty="0">
                <a:latin typeface="Roboto Lt"/>
                <a:cs typeface="Roboto Lt"/>
              </a:rPr>
              <a:t>concentrato</a:t>
            </a:r>
            <a:endParaRPr sz="1700" dirty="0">
              <a:latin typeface="Roboto Lt"/>
              <a:cs typeface="Roboto Lt"/>
            </a:endParaRPr>
          </a:p>
          <a:p>
            <a:pPr marL="12700" marR="264160">
              <a:lnSpc>
                <a:spcPts val="2030"/>
              </a:lnSpc>
              <a:spcBef>
                <a:spcPts val="70"/>
              </a:spcBef>
            </a:pPr>
            <a:r>
              <a:rPr sz="1700" spc="-90" dirty="0">
                <a:latin typeface="Roboto Lt"/>
                <a:cs typeface="Roboto Lt"/>
              </a:rPr>
              <a:t>nel</a:t>
            </a:r>
            <a:r>
              <a:rPr sz="1700" spc="-35" dirty="0">
                <a:latin typeface="Roboto Lt"/>
                <a:cs typeface="Roboto Lt"/>
              </a:rPr>
              <a:t> </a:t>
            </a:r>
            <a:r>
              <a:rPr sz="1700" spc="-130" dirty="0">
                <a:latin typeface="Roboto Lt"/>
                <a:cs typeface="Roboto Lt"/>
              </a:rPr>
              <a:t>fumo</a:t>
            </a:r>
            <a:r>
              <a:rPr sz="1700" spc="-35" dirty="0">
                <a:latin typeface="Roboto Lt"/>
                <a:cs typeface="Roboto Lt"/>
              </a:rPr>
              <a:t> </a:t>
            </a:r>
            <a:r>
              <a:rPr sz="1700" spc="-80" dirty="0">
                <a:latin typeface="Roboto Lt"/>
                <a:cs typeface="Roboto Lt"/>
              </a:rPr>
              <a:t>di</a:t>
            </a:r>
            <a:r>
              <a:rPr sz="1700" spc="-40" dirty="0">
                <a:latin typeface="Roboto Lt"/>
                <a:cs typeface="Roboto Lt"/>
              </a:rPr>
              <a:t> </a:t>
            </a:r>
            <a:r>
              <a:rPr sz="1700" spc="-110" dirty="0">
                <a:latin typeface="Roboto Lt"/>
                <a:cs typeface="Roboto Lt"/>
              </a:rPr>
              <a:t>marijuana</a:t>
            </a:r>
            <a:r>
              <a:rPr sz="1700" spc="-30" dirty="0">
                <a:latin typeface="Roboto Lt"/>
                <a:cs typeface="Roboto Lt"/>
              </a:rPr>
              <a:t> </a:t>
            </a:r>
            <a:r>
              <a:rPr sz="1700" spc="-85" dirty="0">
                <a:latin typeface="Roboto Lt"/>
                <a:cs typeface="Roboto Lt"/>
              </a:rPr>
              <a:t>rispetto</a:t>
            </a:r>
            <a:r>
              <a:rPr sz="1700" spc="-35" dirty="0">
                <a:latin typeface="Roboto Lt"/>
                <a:cs typeface="Roboto Lt"/>
              </a:rPr>
              <a:t> </a:t>
            </a:r>
            <a:r>
              <a:rPr sz="1700" spc="-114" dirty="0">
                <a:latin typeface="Roboto Lt"/>
                <a:cs typeface="Roboto Lt"/>
              </a:rPr>
              <a:t>a</a:t>
            </a:r>
            <a:r>
              <a:rPr sz="1700" spc="-35" dirty="0">
                <a:latin typeface="Roboto Lt"/>
                <a:cs typeface="Roboto Lt"/>
              </a:rPr>
              <a:t> </a:t>
            </a:r>
            <a:r>
              <a:rPr sz="1700" spc="-90" dirty="0">
                <a:latin typeface="Roboto Lt"/>
                <a:cs typeface="Roboto Lt"/>
              </a:rPr>
              <a:t>quello</a:t>
            </a:r>
            <a:r>
              <a:rPr sz="1700" spc="-40" dirty="0">
                <a:latin typeface="Roboto Lt"/>
                <a:cs typeface="Roboto Lt"/>
              </a:rPr>
              <a:t> </a:t>
            </a:r>
            <a:r>
              <a:rPr sz="1700" spc="-80" dirty="0">
                <a:latin typeface="Roboto Lt"/>
                <a:cs typeface="Roboto Lt"/>
              </a:rPr>
              <a:t>di</a:t>
            </a:r>
            <a:r>
              <a:rPr sz="1700" spc="-35" dirty="0">
                <a:latin typeface="Roboto Lt"/>
                <a:cs typeface="Roboto Lt"/>
              </a:rPr>
              <a:t> </a:t>
            </a:r>
            <a:r>
              <a:rPr sz="1700" spc="-80" dirty="0">
                <a:latin typeface="Roboto Lt"/>
                <a:cs typeface="Roboto Lt"/>
              </a:rPr>
              <a:t>sigaretta,</a:t>
            </a:r>
            <a:r>
              <a:rPr sz="1700" spc="-35" dirty="0">
                <a:latin typeface="Roboto Lt"/>
                <a:cs typeface="Roboto Lt"/>
              </a:rPr>
              <a:t> </a:t>
            </a:r>
            <a:r>
              <a:rPr sz="1700" spc="-150" dirty="0">
                <a:latin typeface="Roboto Lt"/>
                <a:cs typeface="Roboto Lt"/>
              </a:rPr>
              <a:t>UNA</a:t>
            </a:r>
            <a:r>
              <a:rPr sz="1700" spc="-35" dirty="0">
                <a:latin typeface="Roboto Lt"/>
                <a:cs typeface="Roboto Lt"/>
              </a:rPr>
              <a:t> </a:t>
            </a:r>
            <a:r>
              <a:rPr sz="1700" spc="-135" dirty="0">
                <a:latin typeface="Roboto Lt"/>
                <a:cs typeface="Roboto Lt"/>
              </a:rPr>
              <a:t>CANNA</a:t>
            </a:r>
            <a:r>
              <a:rPr sz="1700" spc="75" dirty="0">
                <a:latin typeface="Roboto Lt"/>
                <a:cs typeface="Roboto Lt"/>
              </a:rPr>
              <a:t> </a:t>
            </a:r>
            <a:r>
              <a:rPr sz="1700" spc="-145" dirty="0">
                <a:latin typeface="Roboto Lt"/>
                <a:cs typeface="Roboto Lt"/>
              </a:rPr>
              <a:t>CORRISPONDE </a:t>
            </a:r>
            <a:r>
              <a:rPr sz="1700" spc="-400" dirty="0">
                <a:latin typeface="Roboto Lt"/>
                <a:cs typeface="Roboto Lt"/>
              </a:rPr>
              <a:t> </a:t>
            </a:r>
            <a:r>
              <a:rPr sz="1700" spc="-114" dirty="0">
                <a:latin typeface="Roboto Lt"/>
                <a:cs typeface="Roboto Lt"/>
              </a:rPr>
              <a:t>A</a:t>
            </a:r>
            <a:r>
              <a:rPr sz="1700" spc="-40" dirty="0">
                <a:latin typeface="Roboto Lt"/>
                <a:cs typeface="Roboto Lt"/>
              </a:rPr>
              <a:t> </a:t>
            </a:r>
            <a:r>
              <a:rPr sz="1700" spc="-125" dirty="0">
                <a:latin typeface="Roboto Lt"/>
                <a:cs typeface="Roboto Lt"/>
              </a:rPr>
              <a:t>CIRCA</a:t>
            </a:r>
            <a:r>
              <a:rPr sz="1700" spc="-35" dirty="0">
                <a:latin typeface="Roboto Lt"/>
                <a:cs typeface="Roboto Lt"/>
              </a:rPr>
              <a:t> </a:t>
            </a:r>
            <a:r>
              <a:rPr sz="1700" spc="-120" dirty="0">
                <a:latin typeface="Roboto Lt"/>
                <a:cs typeface="Roboto Lt"/>
              </a:rPr>
              <a:t>4</a:t>
            </a:r>
            <a:r>
              <a:rPr sz="1700" spc="-35" dirty="0">
                <a:latin typeface="Roboto Lt"/>
                <a:cs typeface="Roboto Lt"/>
              </a:rPr>
              <a:t> </a:t>
            </a:r>
            <a:r>
              <a:rPr sz="1700" spc="-120" dirty="0">
                <a:latin typeface="Roboto Lt"/>
                <a:cs typeface="Roboto Lt"/>
              </a:rPr>
              <a:t>SIGARETTE)</a:t>
            </a:r>
            <a:endParaRPr sz="1700" dirty="0">
              <a:latin typeface="Roboto Lt"/>
              <a:cs typeface="Roboto Lt"/>
            </a:endParaRPr>
          </a:p>
          <a:p>
            <a:pPr marL="12700" marR="4027804">
              <a:lnSpc>
                <a:spcPts val="4050"/>
              </a:lnSpc>
              <a:spcBef>
                <a:spcPts val="400"/>
              </a:spcBef>
            </a:pPr>
            <a:r>
              <a:rPr sz="1700" spc="-130" dirty="0">
                <a:solidFill>
                  <a:srgbClr val="E6481B"/>
                </a:solidFill>
                <a:latin typeface="Roboto"/>
                <a:cs typeface="Roboto"/>
              </a:rPr>
              <a:t>Aument</a:t>
            </a:r>
            <a:r>
              <a:rPr sz="1700" spc="-125" dirty="0">
                <a:solidFill>
                  <a:srgbClr val="E6481B"/>
                </a:solidFill>
                <a:latin typeface="Roboto"/>
                <a:cs typeface="Roboto"/>
              </a:rPr>
              <a:t>o</a:t>
            </a:r>
            <a:r>
              <a:rPr sz="1700" spc="-35" dirty="0">
                <a:solidFill>
                  <a:srgbClr val="E6481B"/>
                </a:solidFill>
                <a:latin typeface="Roboto"/>
                <a:cs typeface="Roboto"/>
              </a:rPr>
              <a:t> </a:t>
            </a:r>
            <a:r>
              <a:rPr sz="1700" spc="-95" dirty="0">
                <a:solidFill>
                  <a:srgbClr val="E6481B"/>
                </a:solidFill>
                <a:latin typeface="Roboto"/>
                <a:cs typeface="Roboto"/>
              </a:rPr>
              <a:t>caric</a:t>
            </a:r>
            <a:r>
              <a:rPr sz="1700" spc="-114" dirty="0">
                <a:solidFill>
                  <a:srgbClr val="E6481B"/>
                </a:solidFill>
                <a:latin typeface="Roboto"/>
                <a:cs typeface="Roboto"/>
              </a:rPr>
              <a:t>o</a:t>
            </a:r>
            <a:r>
              <a:rPr sz="1700" spc="-40" dirty="0">
                <a:solidFill>
                  <a:srgbClr val="E6481B"/>
                </a:solidFill>
                <a:latin typeface="Roboto"/>
                <a:cs typeface="Roboto"/>
              </a:rPr>
              <a:t> </a:t>
            </a:r>
            <a:r>
              <a:rPr sz="1700" spc="-114" dirty="0">
                <a:solidFill>
                  <a:srgbClr val="E6481B"/>
                </a:solidFill>
                <a:latin typeface="Roboto"/>
                <a:cs typeface="Roboto"/>
              </a:rPr>
              <a:t>cardio-vascolare  Svilupp</a:t>
            </a:r>
            <a:r>
              <a:rPr sz="1700" spc="-130" dirty="0">
                <a:solidFill>
                  <a:srgbClr val="E6481B"/>
                </a:solidFill>
                <a:latin typeface="Roboto"/>
                <a:cs typeface="Roboto"/>
              </a:rPr>
              <a:t>o</a:t>
            </a:r>
            <a:r>
              <a:rPr sz="1700" spc="-35" dirty="0">
                <a:solidFill>
                  <a:srgbClr val="E6481B"/>
                </a:solidFill>
                <a:latin typeface="Roboto"/>
                <a:cs typeface="Roboto"/>
              </a:rPr>
              <a:t> </a:t>
            </a:r>
            <a:r>
              <a:rPr sz="1700" spc="-100" dirty="0">
                <a:solidFill>
                  <a:srgbClr val="E6481B"/>
                </a:solidFill>
                <a:latin typeface="Roboto"/>
                <a:cs typeface="Roboto"/>
              </a:rPr>
              <a:t>stat</a:t>
            </a:r>
            <a:r>
              <a:rPr sz="1700" spc="-120" dirty="0">
                <a:solidFill>
                  <a:srgbClr val="E6481B"/>
                </a:solidFill>
                <a:latin typeface="Roboto"/>
                <a:cs typeface="Roboto"/>
              </a:rPr>
              <a:t>o</a:t>
            </a:r>
            <a:r>
              <a:rPr sz="1700" spc="-40" dirty="0">
                <a:solidFill>
                  <a:srgbClr val="E6481B"/>
                </a:solidFill>
                <a:latin typeface="Roboto"/>
                <a:cs typeface="Roboto"/>
              </a:rPr>
              <a:t> </a:t>
            </a:r>
            <a:r>
              <a:rPr sz="1700" spc="-120" dirty="0">
                <a:solidFill>
                  <a:srgbClr val="E6481B"/>
                </a:solidFill>
                <a:latin typeface="Roboto"/>
                <a:cs typeface="Roboto"/>
              </a:rPr>
              <a:t>ansioso-depressivo</a:t>
            </a:r>
            <a:endParaRPr sz="1700" dirty="0">
              <a:latin typeface="Roboto"/>
              <a:cs typeface="Roboto"/>
            </a:endParaRPr>
          </a:p>
          <a:p>
            <a:pPr marL="12700">
              <a:lnSpc>
                <a:spcPct val="100000"/>
              </a:lnSpc>
              <a:spcBef>
                <a:spcPts val="1540"/>
              </a:spcBef>
            </a:pPr>
            <a:r>
              <a:rPr sz="1700" spc="-170" dirty="0">
                <a:solidFill>
                  <a:srgbClr val="E6481B"/>
                </a:solidFill>
                <a:latin typeface="Roboto"/>
                <a:cs typeface="Roboto"/>
              </a:rPr>
              <a:t>12-15%</a:t>
            </a:r>
            <a:r>
              <a:rPr sz="1700" spc="-40" dirty="0">
                <a:solidFill>
                  <a:srgbClr val="E6481B"/>
                </a:solidFill>
                <a:latin typeface="Roboto"/>
                <a:cs typeface="Roboto"/>
              </a:rPr>
              <a:t> </a:t>
            </a:r>
            <a:r>
              <a:rPr sz="1700" spc="-110" dirty="0">
                <a:solidFill>
                  <a:srgbClr val="E6481B"/>
                </a:solidFill>
                <a:latin typeface="Roboto"/>
                <a:cs typeface="Roboto"/>
              </a:rPr>
              <a:t>svilupperà</a:t>
            </a:r>
            <a:r>
              <a:rPr sz="1700" spc="-35" dirty="0">
                <a:solidFill>
                  <a:srgbClr val="E6481B"/>
                </a:solidFill>
                <a:latin typeface="Roboto"/>
                <a:cs typeface="Roboto"/>
              </a:rPr>
              <a:t> </a:t>
            </a:r>
            <a:r>
              <a:rPr sz="1700" spc="-95" dirty="0">
                <a:solidFill>
                  <a:srgbClr val="E6481B"/>
                </a:solidFill>
                <a:latin typeface="Roboto"/>
                <a:cs typeface="Roboto"/>
              </a:rPr>
              <a:t>circa</a:t>
            </a:r>
            <a:r>
              <a:rPr sz="1700" spc="-35" dirty="0">
                <a:solidFill>
                  <a:srgbClr val="E6481B"/>
                </a:solidFill>
                <a:latin typeface="Roboto"/>
                <a:cs typeface="Roboto"/>
              </a:rPr>
              <a:t> </a:t>
            </a:r>
            <a:r>
              <a:rPr sz="1700" spc="-105" dirty="0">
                <a:solidFill>
                  <a:srgbClr val="E6481B"/>
                </a:solidFill>
                <a:latin typeface="Roboto"/>
                <a:cs typeface="Roboto"/>
              </a:rPr>
              <a:t>gravi</a:t>
            </a:r>
            <a:r>
              <a:rPr sz="1700" spc="-35" dirty="0">
                <a:solidFill>
                  <a:srgbClr val="E6481B"/>
                </a:solidFill>
                <a:latin typeface="Roboto"/>
                <a:cs typeface="Roboto"/>
              </a:rPr>
              <a:t> </a:t>
            </a:r>
            <a:r>
              <a:rPr sz="1700" spc="-110" dirty="0">
                <a:solidFill>
                  <a:srgbClr val="E6481B"/>
                </a:solidFill>
                <a:latin typeface="Roboto"/>
                <a:cs typeface="Roboto"/>
              </a:rPr>
              <a:t>problematiche</a:t>
            </a:r>
            <a:r>
              <a:rPr sz="1700" spc="-30" dirty="0">
                <a:solidFill>
                  <a:srgbClr val="E6481B"/>
                </a:solidFill>
                <a:latin typeface="Roboto"/>
                <a:cs typeface="Roboto"/>
              </a:rPr>
              <a:t> </a:t>
            </a:r>
            <a:r>
              <a:rPr sz="1700" spc="-105" dirty="0">
                <a:solidFill>
                  <a:srgbClr val="E6481B"/>
                </a:solidFill>
                <a:latin typeface="Roboto"/>
                <a:cs typeface="Roboto"/>
              </a:rPr>
              <a:t>psicotiche</a:t>
            </a:r>
            <a:endParaRPr sz="1700" dirty="0">
              <a:latin typeface="Roboto"/>
              <a:cs typeface="Roboto"/>
            </a:endParaRPr>
          </a:p>
          <a:p>
            <a:pPr marL="2954020">
              <a:lnSpc>
                <a:spcPct val="100000"/>
              </a:lnSpc>
              <a:spcBef>
                <a:spcPts val="980"/>
              </a:spcBef>
            </a:pPr>
            <a:r>
              <a:rPr sz="1200" spc="-90" dirty="0">
                <a:latin typeface="Roboto Lt"/>
                <a:cs typeface="Roboto Lt"/>
              </a:rPr>
              <a:t>Scheda</a:t>
            </a:r>
            <a:r>
              <a:rPr sz="1200" spc="-25" dirty="0">
                <a:latin typeface="Roboto Lt"/>
                <a:cs typeface="Roboto Lt"/>
              </a:rPr>
              <a:t> </a:t>
            </a:r>
            <a:r>
              <a:rPr sz="1200" spc="-85" dirty="0">
                <a:latin typeface="Roboto Lt"/>
                <a:cs typeface="Roboto Lt"/>
              </a:rPr>
              <a:t>da</a:t>
            </a:r>
            <a:r>
              <a:rPr sz="1200" spc="-20" dirty="0">
                <a:latin typeface="Roboto Lt"/>
                <a:cs typeface="Roboto Lt"/>
              </a:rPr>
              <a:t> </a:t>
            </a:r>
            <a:r>
              <a:rPr sz="1200" spc="-55" dirty="0">
                <a:latin typeface="Roboto Lt"/>
                <a:cs typeface="Roboto Lt"/>
              </a:rPr>
              <a:t>L.</a:t>
            </a:r>
            <a:r>
              <a:rPr sz="1200" spc="-25" dirty="0">
                <a:latin typeface="Roboto Lt"/>
                <a:cs typeface="Roboto Lt"/>
              </a:rPr>
              <a:t> </a:t>
            </a:r>
            <a:r>
              <a:rPr sz="1200" spc="-60" dirty="0">
                <a:latin typeface="Roboto Lt"/>
                <a:cs typeface="Roboto Lt"/>
              </a:rPr>
              <a:t>Gallimberti,</a:t>
            </a:r>
            <a:r>
              <a:rPr sz="1200" spc="-25" dirty="0">
                <a:latin typeface="Roboto Lt"/>
                <a:cs typeface="Roboto Lt"/>
              </a:rPr>
              <a:t> </a:t>
            </a:r>
            <a:r>
              <a:rPr sz="1200" spc="-75" dirty="0">
                <a:latin typeface="Roboto Lt"/>
                <a:cs typeface="Roboto Lt"/>
              </a:rPr>
              <a:t>Morire</a:t>
            </a:r>
            <a:r>
              <a:rPr sz="1200" spc="-20" dirty="0">
                <a:latin typeface="Roboto Lt"/>
                <a:cs typeface="Roboto Lt"/>
              </a:rPr>
              <a:t> </a:t>
            </a:r>
            <a:r>
              <a:rPr sz="1200" spc="-55" dirty="0">
                <a:latin typeface="Roboto Lt"/>
                <a:cs typeface="Roboto Lt"/>
              </a:rPr>
              <a:t>di</a:t>
            </a:r>
            <a:r>
              <a:rPr sz="1200" spc="-20" dirty="0">
                <a:latin typeface="Roboto Lt"/>
                <a:cs typeface="Roboto Lt"/>
              </a:rPr>
              <a:t> </a:t>
            </a:r>
            <a:r>
              <a:rPr sz="1200" spc="-65" dirty="0">
                <a:latin typeface="Roboto Lt"/>
                <a:cs typeface="Roboto Lt"/>
              </a:rPr>
              <a:t>Piacere,</a:t>
            </a:r>
            <a:r>
              <a:rPr sz="1200" spc="-25" dirty="0">
                <a:latin typeface="Roboto Lt"/>
                <a:cs typeface="Roboto Lt"/>
              </a:rPr>
              <a:t> </a:t>
            </a:r>
            <a:r>
              <a:rPr sz="1200" spc="-120" dirty="0">
                <a:latin typeface="Roboto Lt"/>
                <a:cs typeface="Roboto Lt"/>
              </a:rPr>
              <a:t>BUR</a:t>
            </a:r>
            <a:r>
              <a:rPr sz="1200" spc="-20" dirty="0">
                <a:latin typeface="Roboto Lt"/>
                <a:cs typeface="Roboto Lt"/>
              </a:rPr>
              <a:t> </a:t>
            </a:r>
            <a:r>
              <a:rPr sz="1200" spc="-80" dirty="0">
                <a:latin typeface="Roboto Lt"/>
                <a:cs typeface="Roboto Lt"/>
              </a:rPr>
              <a:t>Milano</a:t>
            </a:r>
            <a:r>
              <a:rPr sz="1200" spc="-20" dirty="0">
                <a:latin typeface="Roboto Lt"/>
                <a:cs typeface="Roboto Lt"/>
              </a:rPr>
              <a:t> </a:t>
            </a:r>
            <a:r>
              <a:rPr sz="1200" spc="-90" dirty="0">
                <a:latin typeface="Roboto Lt"/>
                <a:cs typeface="Roboto Lt"/>
              </a:rPr>
              <a:t>2012</a:t>
            </a:r>
            <a:endParaRPr sz="1200" dirty="0">
              <a:latin typeface="Roboto Lt"/>
              <a:cs typeface="Roboto Lt"/>
            </a:endParaRPr>
          </a:p>
        </p:txBody>
      </p:sp>
      <p:sp>
        <p:nvSpPr>
          <p:cNvPr id="3" name="object 3"/>
          <p:cNvSpPr txBox="1">
            <a:spLocks noGrp="1"/>
          </p:cNvSpPr>
          <p:nvPr>
            <p:ph type="title"/>
          </p:nvPr>
        </p:nvSpPr>
        <p:spPr>
          <a:xfrm>
            <a:off x="1088631" y="782869"/>
            <a:ext cx="3896175" cy="391160"/>
          </a:xfrm>
          <a:prstGeom prst="rect">
            <a:avLst/>
          </a:prstGeom>
        </p:spPr>
        <p:txBody>
          <a:bodyPr vert="horz" wrap="square" lIns="0" tIns="12700" rIns="0" bIns="0" rtlCol="0">
            <a:spAutoFit/>
          </a:bodyPr>
          <a:lstStyle/>
          <a:p>
            <a:pPr marL="12700">
              <a:lnSpc>
                <a:spcPct val="100000"/>
              </a:lnSpc>
              <a:spcBef>
                <a:spcPts val="100"/>
              </a:spcBef>
              <a:tabLst>
                <a:tab pos="2387600" algn="l"/>
              </a:tabLst>
            </a:pPr>
            <a:r>
              <a:rPr spc="40" dirty="0"/>
              <a:t>Thc</a:t>
            </a:r>
            <a:r>
              <a:rPr spc="15" dirty="0"/>
              <a:t> </a:t>
            </a:r>
            <a:r>
              <a:rPr spc="-130" dirty="0"/>
              <a:t>–</a:t>
            </a:r>
            <a:r>
              <a:rPr spc="15" dirty="0"/>
              <a:t> </a:t>
            </a:r>
            <a:r>
              <a:rPr spc="30" dirty="0"/>
              <a:t>RECETTOR</a:t>
            </a:r>
            <a:r>
              <a:rPr spc="15" dirty="0"/>
              <a:t>I</a:t>
            </a:r>
            <a:r>
              <a:rPr dirty="0"/>
              <a:t>	</a:t>
            </a:r>
            <a:r>
              <a:rPr spc="15" dirty="0"/>
              <a:t>(III)</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439673"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668225" y="6513404"/>
            <a:ext cx="4392295" cy="208279"/>
          </a:xfrm>
          <a:prstGeom prst="rect">
            <a:avLst/>
          </a:prstGeom>
        </p:spPr>
        <p:txBody>
          <a:bodyPr vert="horz" wrap="square" lIns="0" tIns="12700" rIns="0" bIns="0" rtlCol="0">
            <a:spAutoFit/>
          </a:bodyPr>
          <a:lstStyle/>
          <a:p>
            <a:pPr marL="12700">
              <a:lnSpc>
                <a:spcPct val="100000"/>
              </a:lnSpc>
              <a:spcBef>
                <a:spcPts val="100"/>
              </a:spcBef>
            </a:pPr>
            <a:r>
              <a:rPr sz="1200" spc="-75" dirty="0">
                <a:latin typeface="Roboto Lt"/>
                <a:cs typeface="Roboto Lt"/>
              </a:rPr>
              <a:t>“Informazioni</a:t>
            </a:r>
            <a:r>
              <a:rPr sz="1200" spc="-20" dirty="0">
                <a:latin typeface="Roboto Lt"/>
                <a:cs typeface="Roboto Lt"/>
              </a:rPr>
              <a:t> </a:t>
            </a:r>
            <a:r>
              <a:rPr sz="1200" spc="-70" dirty="0">
                <a:latin typeface="Roboto Lt"/>
                <a:cs typeface="Roboto Lt"/>
              </a:rPr>
              <a:t>sul</a:t>
            </a:r>
            <a:r>
              <a:rPr sz="1200" spc="-15" dirty="0">
                <a:latin typeface="Roboto Lt"/>
                <a:cs typeface="Roboto Lt"/>
              </a:rPr>
              <a:t> </a:t>
            </a:r>
            <a:r>
              <a:rPr sz="1200" spc="-65" dirty="0">
                <a:latin typeface="Roboto Lt"/>
                <a:cs typeface="Roboto Lt"/>
              </a:rPr>
              <a:t>rischio</a:t>
            </a:r>
            <a:r>
              <a:rPr sz="1200" spc="-20" dirty="0">
                <a:latin typeface="Roboto Lt"/>
                <a:cs typeface="Roboto Lt"/>
              </a:rPr>
              <a:t> </a:t>
            </a:r>
            <a:r>
              <a:rPr sz="1200" spc="-60" dirty="0">
                <a:latin typeface="Roboto Lt"/>
                <a:cs typeface="Roboto Lt"/>
              </a:rPr>
              <a:t>Alcol</a:t>
            </a:r>
            <a:r>
              <a:rPr sz="1200" spc="-15" dirty="0">
                <a:latin typeface="Roboto Lt"/>
                <a:cs typeface="Roboto Lt"/>
              </a:rPr>
              <a:t> </a:t>
            </a:r>
            <a:r>
              <a:rPr sz="1200" spc="-70" dirty="0">
                <a:latin typeface="Roboto Lt"/>
                <a:cs typeface="Roboto Lt"/>
              </a:rPr>
              <a:t>e</a:t>
            </a:r>
            <a:r>
              <a:rPr sz="1200" spc="-20" dirty="0">
                <a:latin typeface="Roboto Lt"/>
                <a:cs typeface="Roboto Lt"/>
              </a:rPr>
              <a:t> </a:t>
            </a:r>
            <a:r>
              <a:rPr sz="1200" spc="-65" dirty="0">
                <a:latin typeface="Roboto Lt"/>
                <a:cs typeface="Roboto Lt"/>
              </a:rPr>
              <a:t>guida.</a:t>
            </a:r>
            <a:r>
              <a:rPr sz="1200" spc="-15" dirty="0">
                <a:latin typeface="Roboto Lt"/>
                <a:cs typeface="Roboto Lt"/>
              </a:rPr>
              <a:t> </a:t>
            </a:r>
            <a:r>
              <a:rPr sz="1200" spc="-90" dirty="0">
                <a:latin typeface="Roboto Lt"/>
                <a:cs typeface="Roboto Lt"/>
              </a:rPr>
              <a:t>Cosa</a:t>
            </a:r>
            <a:r>
              <a:rPr sz="1200" spc="-15" dirty="0">
                <a:latin typeface="Roboto Lt"/>
                <a:cs typeface="Roboto Lt"/>
              </a:rPr>
              <a:t> </a:t>
            </a:r>
            <a:r>
              <a:rPr sz="1200" spc="-75" dirty="0">
                <a:latin typeface="Roboto Lt"/>
                <a:cs typeface="Roboto Lt"/>
              </a:rPr>
              <a:t>serve</a:t>
            </a:r>
            <a:r>
              <a:rPr sz="1200" spc="-20" dirty="0">
                <a:latin typeface="Roboto Lt"/>
                <a:cs typeface="Roboto Lt"/>
              </a:rPr>
              <a:t> </a:t>
            </a:r>
            <a:r>
              <a:rPr sz="1200" spc="-70" dirty="0">
                <a:latin typeface="Roboto Lt"/>
                <a:cs typeface="Roboto Lt"/>
              </a:rPr>
              <a:t>sapere”.</a:t>
            </a:r>
            <a:r>
              <a:rPr sz="1200" spc="-15" dirty="0">
                <a:latin typeface="Roboto Lt"/>
                <a:cs typeface="Roboto Lt"/>
              </a:rPr>
              <a:t> </a:t>
            </a:r>
            <a:r>
              <a:rPr sz="1200" spc="-45" dirty="0">
                <a:latin typeface="Roboto Lt"/>
                <a:cs typeface="Roboto Lt"/>
              </a:rPr>
              <a:t>A.</a:t>
            </a:r>
            <a:r>
              <a:rPr sz="1200" spc="-20" dirty="0">
                <a:latin typeface="Roboto Lt"/>
                <a:cs typeface="Roboto Lt"/>
              </a:rPr>
              <a:t> </a:t>
            </a:r>
            <a:r>
              <a:rPr sz="1200" spc="-80" dirty="0">
                <a:latin typeface="Roboto Lt"/>
                <a:cs typeface="Roboto Lt"/>
              </a:rPr>
              <a:t>VIOTTI</a:t>
            </a:r>
            <a:r>
              <a:rPr sz="1200" spc="-15" dirty="0">
                <a:latin typeface="Roboto Lt"/>
                <a:cs typeface="Roboto Lt"/>
              </a:rPr>
              <a:t> </a:t>
            </a:r>
            <a:r>
              <a:rPr sz="1200" spc="-90" dirty="0">
                <a:latin typeface="Roboto Lt"/>
                <a:cs typeface="Roboto Lt"/>
              </a:rPr>
              <a:t>2010</a:t>
            </a:r>
            <a:endParaRPr sz="1200">
              <a:latin typeface="Roboto Lt"/>
              <a:cs typeface="Roboto Lt"/>
            </a:endParaRPr>
          </a:p>
        </p:txBody>
      </p:sp>
      <p:grpSp>
        <p:nvGrpSpPr>
          <p:cNvPr id="3" name="object 3"/>
          <p:cNvGrpSpPr/>
          <p:nvPr/>
        </p:nvGrpSpPr>
        <p:grpSpPr>
          <a:xfrm>
            <a:off x="881626" y="1377962"/>
            <a:ext cx="7480300" cy="5064760"/>
            <a:chOff x="881626" y="1377962"/>
            <a:chExt cx="7480300" cy="5064760"/>
          </a:xfrm>
        </p:grpSpPr>
        <p:pic>
          <p:nvPicPr>
            <p:cNvPr id="4" name="object 4"/>
            <p:cNvPicPr/>
            <p:nvPr/>
          </p:nvPicPr>
          <p:blipFill>
            <a:blip r:embed="rId2" cstate="print"/>
            <a:stretch>
              <a:fillRect/>
            </a:stretch>
          </p:blipFill>
          <p:spPr>
            <a:xfrm>
              <a:off x="881626" y="1408650"/>
              <a:ext cx="7465724" cy="5033899"/>
            </a:xfrm>
            <a:prstGeom prst="rect">
              <a:avLst/>
            </a:prstGeom>
          </p:spPr>
        </p:pic>
        <p:sp>
          <p:nvSpPr>
            <p:cNvPr id="5" name="object 5"/>
            <p:cNvSpPr/>
            <p:nvPr/>
          </p:nvSpPr>
          <p:spPr>
            <a:xfrm>
              <a:off x="890900" y="1382724"/>
              <a:ext cx="7466330" cy="5034280"/>
            </a:xfrm>
            <a:custGeom>
              <a:avLst/>
              <a:gdLst/>
              <a:ahLst/>
              <a:cxnLst/>
              <a:rect l="l" t="t" r="r" b="b"/>
              <a:pathLst>
                <a:path w="7466330" h="5034280">
                  <a:moveTo>
                    <a:pt x="0" y="0"/>
                  </a:moveTo>
                  <a:lnTo>
                    <a:pt x="7465799" y="0"/>
                  </a:lnTo>
                  <a:lnTo>
                    <a:pt x="7465799" y="5033999"/>
                  </a:lnTo>
                  <a:lnTo>
                    <a:pt x="0" y="5033999"/>
                  </a:lnTo>
                  <a:lnTo>
                    <a:pt x="0" y="0"/>
                  </a:lnTo>
                  <a:close/>
                </a:path>
              </a:pathLst>
            </a:custGeom>
            <a:ln w="9524">
              <a:solidFill>
                <a:srgbClr val="000000"/>
              </a:solidFill>
            </a:ln>
          </p:spPr>
          <p:txBody>
            <a:bodyPr wrap="square" lIns="0" tIns="0" rIns="0" bIns="0" rtlCol="0"/>
            <a:lstStyle/>
            <a:p>
              <a:endParaRPr/>
            </a:p>
          </p:txBody>
        </p:sp>
      </p:grpSp>
      <p:sp>
        <p:nvSpPr>
          <p:cNvPr id="6" name="object 6"/>
          <p:cNvSpPr txBox="1">
            <a:spLocks noGrp="1"/>
          </p:cNvSpPr>
          <p:nvPr>
            <p:ph type="title"/>
          </p:nvPr>
        </p:nvSpPr>
        <p:spPr>
          <a:xfrm>
            <a:off x="861824" y="766107"/>
            <a:ext cx="4395975" cy="391160"/>
          </a:xfrm>
          <a:prstGeom prst="rect">
            <a:avLst/>
          </a:prstGeom>
        </p:spPr>
        <p:txBody>
          <a:bodyPr vert="horz" wrap="square" lIns="0" tIns="12700" rIns="0" bIns="0" rtlCol="0">
            <a:spAutoFit/>
          </a:bodyPr>
          <a:lstStyle/>
          <a:p>
            <a:pPr marL="12700">
              <a:lnSpc>
                <a:spcPct val="100000"/>
              </a:lnSpc>
              <a:spcBef>
                <a:spcPts val="100"/>
              </a:spcBef>
            </a:pPr>
            <a:r>
              <a:rPr spc="20" dirty="0"/>
              <a:t>Alcolemia</a:t>
            </a:r>
            <a:r>
              <a:rPr spc="10" dirty="0"/>
              <a:t> </a:t>
            </a:r>
            <a:r>
              <a:rPr spc="50" dirty="0"/>
              <a:t>e</a:t>
            </a:r>
            <a:r>
              <a:rPr spc="5" dirty="0"/>
              <a:t> capacità</a:t>
            </a:r>
            <a:r>
              <a:rPr spc="10" dirty="0"/>
              <a:t> di</a:t>
            </a:r>
            <a:r>
              <a:rPr spc="5" dirty="0"/>
              <a:t> guida</a:t>
            </a:r>
          </a:p>
        </p:txBody>
      </p:sp>
      <p:pic>
        <p:nvPicPr>
          <p:cNvPr id="7" name="object 7"/>
          <p:cNvPicPr/>
          <p:nvPr/>
        </p:nvPicPr>
        <p:blipFill>
          <a:blip r:embed="rId3" cstate="print"/>
          <a:stretch>
            <a:fillRect/>
          </a:stretch>
        </p:blipFill>
        <p:spPr>
          <a:xfrm>
            <a:off x="0" y="0"/>
            <a:ext cx="9143996" cy="1012323"/>
          </a:xfrm>
          <a:prstGeom prst="rect">
            <a:avLst/>
          </a:prstGeom>
        </p:spPr>
      </p:pic>
      <p:sp>
        <p:nvSpPr>
          <p:cNvPr id="8" name="object 8"/>
          <p:cNvSpPr txBox="1"/>
          <p:nvPr/>
        </p:nvSpPr>
        <p:spPr>
          <a:xfrm>
            <a:off x="132325" y="65913"/>
            <a:ext cx="42110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327525"/>
              <a:ext cx="9143999" cy="6530399"/>
            </a:xfrm>
            <a:prstGeom prst="rect">
              <a:avLst/>
            </a:prstGeom>
          </p:spPr>
        </p:pic>
        <p:pic>
          <p:nvPicPr>
            <p:cNvPr id="4" name="object 4"/>
            <p:cNvPicPr/>
            <p:nvPr/>
          </p:nvPicPr>
          <p:blipFill>
            <a:blip r:embed="rId3" cstate="print"/>
            <a:stretch>
              <a:fillRect/>
            </a:stretch>
          </p:blipFill>
          <p:spPr>
            <a:xfrm>
              <a:off x="0" y="0"/>
              <a:ext cx="9143996" cy="1012323"/>
            </a:xfrm>
            <a:prstGeom prst="rect">
              <a:avLst/>
            </a:prstGeom>
          </p:spPr>
        </p:pic>
      </p:grpSp>
      <p:sp>
        <p:nvSpPr>
          <p:cNvPr id="5" name="object 5"/>
          <p:cNvSpPr txBox="1"/>
          <p:nvPr/>
        </p:nvSpPr>
        <p:spPr>
          <a:xfrm>
            <a:off x="132325" y="65913"/>
            <a:ext cx="40586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327525"/>
              <a:ext cx="9143999" cy="6530399"/>
            </a:xfrm>
            <a:prstGeom prst="rect">
              <a:avLst/>
            </a:prstGeom>
          </p:spPr>
        </p:pic>
        <p:pic>
          <p:nvPicPr>
            <p:cNvPr id="4" name="object 4"/>
            <p:cNvPicPr/>
            <p:nvPr/>
          </p:nvPicPr>
          <p:blipFill>
            <a:blip r:embed="rId3" cstate="print"/>
            <a:stretch>
              <a:fillRect/>
            </a:stretch>
          </p:blipFill>
          <p:spPr>
            <a:xfrm>
              <a:off x="0" y="0"/>
              <a:ext cx="9143996" cy="1012323"/>
            </a:xfrm>
            <a:prstGeom prst="rect">
              <a:avLst/>
            </a:prstGeom>
          </p:spPr>
        </p:pic>
      </p:grpSp>
      <p:sp>
        <p:nvSpPr>
          <p:cNvPr id="5" name="object 5"/>
          <p:cNvSpPr txBox="1"/>
          <p:nvPr/>
        </p:nvSpPr>
        <p:spPr>
          <a:xfrm>
            <a:off x="132325" y="65913"/>
            <a:ext cx="43634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9144000" cy="6858000"/>
            <a:chOff x="0" y="0"/>
            <a:chExt cx="9144000" cy="6858000"/>
          </a:xfrm>
        </p:grpSpPr>
        <p:pic>
          <p:nvPicPr>
            <p:cNvPr id="3" name="object 3"/>
            <p:cNvPicPr/>
            <p:nvPr/>
          </p:nvPicPr>
          <p:blipFill>
            <a:blip r:embed="rId2" cstate="print"/>
            <a:stretch>
              <a:fillRect/>
            </a:stretch>
          </p:blipFill>
          <p:spPr>
            <a:xfrm>
              <a:off x="0" y="317600"/>
              <a:ext cx="9143999" cy="6540299"/>
            </a:xfrm>
            <a:prstGeom prst="rect">
              <a:avLst/>
            </a:prstGeom>
          </p:spPr>
        </p:pic>
        <p:pic>
          <p:nvPicPr>
            <p:cNvPr id="4" name="object 4"/>
            <p:cNvPicPr/>
            <p:nvPr/>
          </p:nvPicPr>
          <p:blipFill>
            <a:blip r:embed="rId3" cstate="print"/>
            <a:stretch>
              <a:fillRect/>
            </a:stretch>
          </p:blipFill>
          <p:spPr>
            <a:xfrm>
              <a:off x="0" y="0"/>
              <a:ext cx="9143996" cy="1012323"/>
            </a:xfrm>
            <a:prstGeom prst="rect">
              <a:avLst/>
            </a:prstGeom>
          </p:spPr>
        </p:pic>
      </p:grpSp>
      <p:sp>
        <p:nvSpPr>
          <p:cNvPr id="5" name="object 5"/>
          <p:cNvSpPr txBox="1"/>
          <p:nvPr/>
        </p:nvSpPr>
        <p:spPr>
          <a:xfrm>
            <a:off x="132325" y="65912"/>
            <a:ext cx="42872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24200" y="1732825"/>
            <a:ext cx="0" cy="3392804"/>
          </a:xfrm>
          <a:custGeom>
            <a:avLst/>
            <a:gdLst/>
            <a:ahLst/>
            <a:cxnLst/>
            <a:rect l="l" t="t" r="r" b="b"/>
            <a:pathLst>
              <a:path h="3392804">
                <a:moveTo>
                  <a:pt x="0" y="0"/>
                </a:moveTo>
                <a:lnTo>
                  <a:pt x="0" y="3392349"/>
                </a:lnTo>
              </a:path>
            </a:pathLst>
          </a:custGeom>
          <a:ln w="12699">
            <a:solidFill>
              <a:srgbClr val="000000"/>
            </a:solidFill>
          </a:ln>
        </p:spPr>
        <p:txBody>
          <a:bodyPr wrap="square" lIns="0" tIns="0" rIns="0" bIns="0" rtlCol="0"/>
          <a:lstStyle/>
          <a:p>
            <a:endParaRPr/>
          </a:p>
        </p:txBody>
      </p:sp>
      <p:sp>
        <p:nvSpPr>
          <p:cNvPr id="3" name="object 3"/>
          <p:cNvSpPr/>
          <p:nvPr/>
        </p:nvSpPr>
        <p:spPr>
          <a:xfrm>
            <a:off x="298450" y="1732825"/>
            <a:ext cx="8490585" cy="3392804"/>
          </a:xfrm>
          <a:custGeom>
            <a:avLst/>
            <a:gdLst/>
            <a:ahLst/>
            <a:cxnLst/>
            <a:rect l="l" t="t" r="r" b="b"/>
            <a:pathLst>
              <a:path w="8490585" h="3392804">
                <a:moveTo>
                  <a:pt x="8483624" y="0"/>
                </a:moveTo>
                <a:lnTo>
                  <a:pt x="8483624" y="3392349"/>
                </a:lnTo>
              </a:path>
              <a:path w="8490585" h="3392804">
                <a:moveTo>
                  <a:pt x="0" y="6349"/>
                </a:moveTo>
                <a:lnTo>
                  <a:pt x="8489974" y="6349"/>
                </a:lnTo>
              </a:path>
              <a:path w="8490585" h="3392804">
                <a:moveTo>
                  <a:pt x="0" y="3385999"/>
                </a:moveTo>
                <a:lnTo>
                  <a:pt x="8489974" y="3385999"/>
                </a:lnTo>
              </a:path>
            </a:pathLst>
          </a:custGeom>
          <a:ln w="12699">
            <a:solidFill>
              <a:srgbClr val="000000"/>
            </a:solidFill>
          </a:ln>
        </p:spPr>
        <p:txBody>
          <a:bodyPr wrap="square" lIns="0" tIns="0" rIns="0" bIns="0" rtlCol="0"/>
          <a:lstStyle/>
          <a:p>
            <a:endParaRPr/>
          </a:p>
        </p:txBody>
      </p:sp>
      <p:sp>
        <p:nvSpPr>
          <p:cNvPr id="4" name="object 4"/>
          <p:cNvSpPr txBox="1"/>
          <p:nvPr/>
        </p:nvSpPr>
        <p:spPr>
          <a:xfrm>
            <a:off x="304800" y="1739175"/>
            <a:ext cx="2819400" cy="3380104"/>
          </a:xfrm>
          <a:prstGeom prst="rect">
            <a:avLst/>
          </a:prstGeom>
          <a:ln w="12699">
            <a:solidFill>
              <a:srgbClr val="000000"/>
            </a:solidFill>
          </a:ln>
        </p:spPr>
        <p:txBody>
          <a:bodyPr vert="horz" wrap="square" lIns="0" tIns="0" rIns="0" bIns="0" rtlCol="0">
            <a:spAutoFit/>
          </a:bodyPr>
          <a:lstStyle/>
          <a:p>
            <a:pPr>
              <a:lnSpc>
                <a:spcPct val="100000"/>
              </a:lnSpc>
            </a:pPr>
            <a:endParaRPr sz="2100">
              <a:latin typeface="Times New Roman"/>
              <a:cs typeface="Times New Roman"/>
            </a:endParaRPr>
          </a:p>
          <a:p>
            <a:pPr>
              <a:lnSpc>
                <a:spcPct val="100000"/>
              </a:lnSpc>
            </a:pPr>
            <a:endParaRPr sz="2100">
              <a:latin typeface="Times New Roman"/>
              <a:cs typeface="Times New Roman"/>
            </a:endParaRPr>
          </a:p>
          <a:p>
            <a:pPr>
              <a:lnSpc>
                <a:spcPct val="100000"/>
              </a:lnSpc>
            </a:pPr>
            <a:endParaRPr sz="2100">
              <a:latin typeface="Times New Roman"/>
              <a:cs typeface="Times New Roman"/>
            </a:endParaRPr>
          </a:p>
          <a:p>
            <a:pPr marL="85725">
              <a:lnSpc>
                <a:spcPct val="100000"/>
              </a:lnSpc>
              <a:spcBef>
                <a:spcPts val="1640"/>
              </a:spcBef>
            </a:pPr>
            <a:r>
              <a:rPr sz="1800" spc="-80" dirty="0">
                <a:solidFill>
                  <a:srgbClr val="E6481B"/>
                </a:solidFill>
                <a:latin typeface="Roboto Lt"/>
                <a:cs typeface="Roboto Lt"/>
              </a:rPr>
              <a:t>0,</a:t>
            </a:r>
            <a:r>
              <a:rPr sz="1800" spc="-105" dirty="0">
                <a:solidFill>
                  <a:srgbClr val="E6481B"/>
                </a:solidFill>
                <a:latin typeface="Roboto Lt"/>
                <a:cs typeface="Roboto Lt"/>
              </a:rPr>
              <a:t>1</a:t>
            </a:r>
            <a:r>
              <a:rPr sz="1800" spc="-40" dirty="0">
                <a:solidFill>
                  <a:srgbClr val="E6481B"/>
                </a:solidFill>
                <a:latin typeface="Roboto Lt"/>
                <a:cs typeface="Roboto Lt"/>
              </a:rPr>
              <a:t> </a:t>
            </a:r>
            <a:r>
              <a:rPr sz="1800" spc="-295" dirty="0">
                <a:solidFill>
                  <a:srgbClr val="E6481B"/>
                </a:solidFill>
                <a:latin typeface="Roboto Lt"/>
                <a:cs typeface="Roboto Lt"/>
              </a:rPr>
              <a:t>-</a:t>
            </a:r>
            <a:r>
              <a:rPr sz="1800" spc="-40" dirty="0">
                <a:solidFill>
                  <a:srgbClr val="E6481B"/>
                </a:solidFill>
                <a:latin typeface="Roboto Lt"/>
                <a:cs typeface="Roboto Lt"/>
              </a:rPr>
              <a:t> </a:t>
            </a:r>
            <a:r>
              <a:rPr sz="1800" spc="-80" dirty="0">
                <a:solidFill>
                  <a:srgbClr val="E6481B"/>
                </a:solidFill>
                <a:latin typeface="Roboto Lt"/>
                <a:cs typeface="Roboto Lt"/>
              </a:rPr>
              <a:t>0,</a:t>
            </a:r>
            <a:r>
              <a:rPr sz="1800" spc="-105" dirty="0">
                <a:solidFill>
                  <a:srgbClr val="E6481B"/>
                </a:solidFill>
                <a:latin typeface="Roboto Lt"/>
                <a:cs typeface="Roboto Lt"/>
              </a:rPr>
              <a:t>2</a:t>
            </a:r>
            <a:r>
              <a:rPr sz="1800" spc="-40" dirty="0">
                <a:solidFill>
                  <a:srgbClr val="E6481B"/>
                </a:solidFill>
                <a:latin typeface="Roboto Lt"/>
                <a:cs typeface="Roboto Lt"/>
              </a:rPr>
              <a:t> </a:t>
            </a:r>
            <a:r>
              <a:rPr sz="1800" spc="-85" dirty="0">
                <a:solidFill>
                  <a:srgbClr val="E6481B"/>
                </a:solidFill>
                <a:latin typeface="Roboto Lt"/>
                <a:cs typeface="Roboto Lt"/>
              </a:rPr>
              <a:t>g/l</a:t>
            </a:r>
            <a:endParaRPr sz="1800">
              <a:latin typeface="Roboto Lt"/>
              <a:cs typeface="Roboto Lt"/>
            </a:endParaRPr>
          </a:p>
          <a:p>
            <a:pPr marL="85725" marR="104775">
              <a:lnSpc>
                <a:spcPct val="100699"/>
              </a:lnSpc>
            </a:pPr>
            <a:r>
              <a:rPr sz="1800" spc="-105" dirty="0">
                <a:latin typeface="Roboto Lt"/>
                <a:cs typeface="Roboto Lt"/>
              </a:rPr>
              <a:t>Incapacit</a:t>
            </a:r>
            <a:r>
              <a:rPr sz="1800" spc="-114" dirty="0">
                <a:latin typeface="Roboto Lt"/>
                <a:cs typeface="Roboto Lt"/>
              </a:rPr>
              <a:t>à</a:t>
            </a:r>
            <a:r>
              <a:rPr sz="1800" spc="-35"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00" dirty="0">
                <a:latin typeface="Roboto Lt"/>
                <a:cs typeface="Roboto Lt"/>
              </a:rPr>
              <a:t>suddividere  </a:t>
            </a:r>
            <a:r>
              <a:rPr sz="1800" spc="-95" dirty="0">
                <a:latin typeface="Roboto Lt"/>
                <a:cs typeface="Roboto Lt"/>
              </a:rPr>
              <a:t>l'attenzion</a:t>
            </a:r>
            <a:r>
              <a:rPr sz="1800" spc="-110" dirty="0">
                <a:latin typeface="Roboto Lt"/>
                <a:cs typeface="Roboto Lt"/>
              </a:rPr>
              <a:t>e</a:t>
            </a:r>
            <a:r>
              <a:rPr sz="1800" spc="-40" dirty="0">
                <a:latin typeface="Roboto Lt"/>
                <a:cs typeface="Roboto Lt"/>
              </a:rPr>
              <a:t> </a:t>
            </a:r>
            <a:r>
              <a:rPr sz="1800" spc="-75" dirty="0">
                <a:latin typeface="Roboto Lt"/>
                <a:cs typeface="Roboto Lt"/>
              </a:rPr>
              <a:t>tr</a:t>
            </a:r>
            <a:r>
              <a:rPr sz="1800" spc="-114" dirty="0">
                <a:latin typeface="Roboto Lt"/>
                <a:cs typeface="Roboto Lt"/>
              </a:rPr>
              <a:t>a</a:t>
            </a:r>
            <a:r>
              <a:rPr sz="1800" spc="-35" dirty="0">
                <a:latin typeface="Roboto Lt"/>
                <a:cs typeface="Roboto Lt"/>
              </a:rPr>
              <a:t> </a:t>
            </a:r>
            <a:r>
              <a:rPr sz="1800" spc="-130" dirty="0">
                <a:latin typeface="Roboto Lt"/>
                <a:cs typeface="Roboto Lt"/>
              </a:rPr>
              <a:t>du</a:t>
            </a:r>
            <a:r>
              <a:rPr sz="1800" spc="-114" dirty="0">
                <a:latin typeface="Roboto Lt"/>
                <a:cs typeface="Roboto Lt"/>
              </a:rPr>
              <a:t>e</a:t>
            </a:r>
            <a:r>
              <a:rPr sz="1800" spc="-40" dirty="0">
                <a:latin typeface="Roboto Lt"/>
                <a:cs typeface="Roboto Lt"/>
              </a:rPr>
              <a:t> </a:t>
            </a:r>
            <a:r>
              <a:rPr sz="1800" spc="-120" dirty="0">
                <a:latin typeface="Roboto Lt"/>
                <a:cs typeface="Roboto Lt"/>
              </a:rPr>
              <a:t>o</a:t>
            </a:r>
            <a:r>
              <a:rPr sz="1800" spc="-40" dirty="0">
                <a:latin typeface="Roboto Lt"/>
                <a:cs typeface="Roboto Lt"/>
              </a:rPr>
              <a:t> </a:t>
            </a:r>
            <a:r>
              <a:rPr sz="1800" spc="-95" dirty="0">
                <a:latin typeface="Roboto Lt"/>
                <a:cs typeface="Roboto Lt"/>
              </a:rPr>
              <a:t>pi</a:t>
            </a:r>
            <a:r>
              <a:rPr sz="1800" spc="-125" dirty="0">
                <a:latin typeface="Roboto Lt"/>
                <a:cs typeface="Roboto Lt"/>
              </a:rPr>
              <a:t>ù</a:t>
            </a:r>
            <a:r>
              <a:rPr sz="1800" spc="-40" dirty="0">
                <a:latin typeface="Roboto Lt"/>
                <a:cs typeface="Roboto Lt"/>
              </a:rPr>
              <a:t> </a:t>
            </a:r>
            <a:r>
              <a:rPr sz="1800" spc="-75" dirty="0">
                <a:latin typeface="Roboto Lt"/>
                <a:cs typeface="Roboto Lt"/>
              </a:rPr>
              <a:t>fonti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05" dirty="0">
                <a:latin typeface="Roboto Lt"/>
                <a:cs typeface="Roboto Lt"/>
              </a:rPr>
              <a:t>informazioni</a:t>
            </a:r>
            <a:endParaRPr sz="1800">
              <a:latin typeface="Roboto Lt"/>
              <a:cs typeface="Roboto Lt"/>
            </a:endParaRPr>
          </a:p>
        </p:txBody>
      </p:sp>
      <p:sp>
        <p:nvSpPr>
          <p:cNvPr id="5" name="object 5"/>
          <p:cNvSpPr txBox="1"/>
          <p:nvPr/>
        </p:nvSpPr>
        <p:spPr>
          <a:xfrm>
            <a:off x="3209924" y="2897568"/>
            <a:ext cx="5172075" cy="575945"/>
          </a:xfrm>
          <a:prstGeom prst="rect">
            <a:avLst/>
          </a:prstGeom>
        </p:spPr>
        <p:txBody>
          <a:bodyPr vert="horz" wrap="square" lIns="0" tIns="10795" rIns="0" bIns="0" rtlCol="0">
            <a:spAutoFit/>
          </a:bodyPr>
          <a:lstStyle/>
          <a:p>
            <a:pPr marR="5080">
              <a:lnSpc>
                <a:spcPct val="100699"/>
              </a:lnSpc>
              <a:spcBef>
                <a:spcPts val="85"/>
              </a:spcBef>
            </a:pPr>
            <a:r>
              <a:rPr sz="1800" spc="-114" dirty="0">
                <a:latin typeface="Roboto Lt"/>
                <a:cs typeface="Roboto Lt"/>
              </a:rPr>
              <a:t>Guidare</a:t>
            </a:r>
            <a:r>
              <a:rPr sz="1800" spc="-40" dirty="0">
                <a:latin typeface="Roboto Lt"/>
                <a:cs typeface="Roboto Lt"/>
              </a:rPr>
              <a:t> </a:t>
            </a:r>
            <a:r>
              <a:rPr sz="1800" spc="-105" dirty="0">
                <a:latin typeface="Roboto Lt"/>
                <a:cs typeface="Roboto Lt"/>
              </a:rPr>
              <a:t>è</a:t>
            </a:r>
            <a:r>
              <a:rPr sz="1800" spc="-40" dirty="0">
                <a:latin typeface="Roboto Lt"/>
                <a:cs typeface="Roboto Lt"/>
              </a:rPr>
              <a:t> </a:t>
            </a:r>
            <a:r>
              <a:rPr sz="1800" spc="-110" dirty="0">
                <a:latin typeface="Roboto Lt"/>
                <a:cs typeface="Roboto Lt"/>
              </a:rPr>
              <a:t>probabilment</a:t>
            </a:r>
            <a:r>
              <a:rPr sz="1800" spc="-114" dirty="0">
                <a:latin typeface="Roboto Lt"/>
                <a:cs typeface="Roboto Lt"/>
              </a:rPr>
              <a:t>e</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95" dirty="0">
                <a:latin typeface="Roboto Lt"/>
                <a:cs typeface="Roboto Lt"/>
              </a:rPr>
              <a:t>pi</a:t>
            </a:r>
            <a:r>
              <a:rPr sz="1800" spc="-125" dirty="0">
                <a:latin typeface="Roboto Lt"/>
                <a:cs typeface="Roboto Lt"/>
              </a:rPr>
              <a:t>ù</a:t>
            </a:r>
            <a:r>
              <a:rPr sz="1800" spc="-40" dirty="0">
                <a:latin typeface="Roboto Lt"/>
                <a:cs typeface="Roboto Lt"/>
              </a:rPr>
              <a:t> </a:t>
            </a:r>
            <a:r>
              <a:rPr sz="1800" spc="-125" dirty="0">
                <a:latin typeface="Roboto Lt"/>
                <a:cs typeface="Roboto Lt"/>
              </a:rPr>
              <a:t>complesso</a:t>
            </a:r>
            <a:r>
              <a:rPr sz="1800" spc="-40" dirty="0">
                <a:latin typeface="Roboto Lt"/>
                <a:cs typeface="Roboto Lt"/>
              </a:rPr>
              <a:t> </a:t>
            </a:r>
            <a:r>
              <a:rPr sz="1800" spc="-114" dirty="0">
                <a:latin typeface="Roboto Lt"/>
                <a:cs typeface="Roboto Lt"/>
              </a:rPr>
              <a:t>de</a:t>
            </a:r>
            <a:r>
              <a:rPr sz="1800" spc="-45" dirty="0">
                <a:latin typeface="Roboto Lt"/>
                <a:cs typeface="Roboto Lt"/>
              </a:rPr>
              <a:t>i</a:t>
            </a:r>
            <a:r>
              <a:rPr sz="1800" spc="-40" dirty="0">
                <a:latin typeface="Roboto Lt"/>
                <a:cs typeface="Roboto Lt"/>
              </a:rPr>
              <a:t> </a:t>
            </a:r>
            <a:r>
              <a:rPr sz="1800" spc="-95" dirty="0">
                <a:latin typeface="Roboto Lt"/>
                <a:cs typeface="Roboto Lt"/>
              </a:rPr>
              <a:t>compiti  </a:t>
            </a:r>
            <a:r>
              <a:rPr sz="1800" spc="-100" dirty="0">
                <a:latin typeface="Roboto Lt"/>
                <a:cs typeface="Roboto Lt"/>
              </a:rPr>
              <a:t>quotidiani</a:t>
            </a:r>
            <a:endParaRPr sz="1800" dirty="0">
              <a:latin typeface="Roboto Lt"/>
              <a:cs typeface="Roboto Lt"/>
            </a:endParaRPr>
          </a:p>
        </p:txBody>
      </p:sp>
      <p:sp>
        <p:nvSpPr>
          <p:cNvPr id="6" name="object 6"/>
          <p:cNvSpPr txBox="1"/>
          <p:nvPr/>
        </p:nvSpPr>
        <p:spPr>
          <a:xfrm>
            <a:off x="3209925" y="3726243"/>
            <a:ext cx="4181475" cy="575945"/>
          </a:xfrm>
          <a:prstGeom prst="rect">
            <a:avLst/>
          </a:prstGeom>
        </p:spPr>
        <p:txBody>
          <a:bodyPr vert="horz" wrap="square" lIns="0" tIns="10795" rIns="0" bIns="0" rtlCol="0">
            <a:spAutoFit/>
          </a:bodyPr>
          <a:lstStyle/>
          <a:p>
            <a:pPr marR="5080">
              <a:lnSpc>
                <a:spcPct val="100699"/>
              </a:lnSpc>
              <a:spcBef>
                <a:spcPts val="85"/>
              </a:spcBef>
            </a:pPr>
            <a:r>
              <a:rPr sz="1800" spc="-100" dirty="0">
                <a:latin typeface="Roboto Lt"/>
                <a:cs typeface="Roboto Lt"/>
              </a:rPr>
              <a:t>È</a:t>
            </a:r>
            <a:r>
              <a:rPr sz="1800" spc="-35" dirty="0">
                <a:latin typeface="Roboto Lt"/>
                <a:cs typeface="Roboto Lt"/>
              </a:rPr>
              <a:t> </a:t>
            </a:r>
            <a:r>
              <a:rPr sz="1800" spc="-140" dirty="0">
                <a:latin typeface="Roboto Lt"/>
                <a:cs typeface="Roboto Lt"/>
              </a:rPr>
              <a:t>un</a:t>
            </a:r>
            <a:r>
              <a:rPr sz="1800" spc="-130" dirty="0">
                <a:latin typeface="Roboto Lt"/>
                <a:cs typeface="Roboto Lt"/>
              </a:rPr>
              <a:t>a</a:t>
            </a:r>
            <a:r>
              <a:rPr sz="1800" spc="-40" dirty="0">
                <a:latin typeface="Roboto Lt"/>
                <a:cs typeface="Roboto Lt"/>
              </a:rPr>
              <a:t> </a:t>
            </a:r>
            <a:r>
              <a:rPr sz="1800" spc="-130" dirty="0">
                <a:latin typeface="Roboto Lt"/>
                <a:cs typeface="Roboto Lt"/>
              </a:rPr>
              <a:t>competenz</a:t>
            </a:r>
            <a:r>
              <a:rPr sz="1800" spc="-120" dirty="0">
                <a:latin typeface="Roboto Lt"/>
                <a:cs typeface="Roboto Lt"/>
              </a:rPr>
              <a:t>a</a:t>
            </a:r>
            <a:r>
              <a:rPr sz="1800" spc="-40" dirty="0">
                <a:latin typeface="Roboto Lt"/>
                <a:cs typeface="Roboto Lt"/>
              </a:rPr>
              <a:t> </a:t>
            </a:r>
            <a:r>
              <a:rPr sz="1800" spc="-125" dirty="0">
                <a:latin typeface="Roboto Lt"/>
                <a:cs typeface="Roboto Lt"/>
              </a:rPr>
              <a:t>ch</a:t>
            </a:r>
            <a:r>
              <a:rPr sz="1800" spc="-114" dirty="0">
                <a:latin typeface="Roboto Lt"/>
                <a:cs typeface="Roboto Lt"/>
              </a:rPr>
              <a:t>e</a:t>
            </a:r>
            <a:r>
              <a:rPr sz="1800" spc="-40" dirty="0">
                <a:latin typeface="Roboto Lt"/>
                <a:cs typeface="Roboto Lt"/>
              </a:rPr>
              <a:t> </a:t>
            </a:r>
            <a:r>
              <a:rPr sz="1800" spc="-130" dirty="0">
                <a:latin typeface="Roboto Lt"/>
                <a:cs typeface="Roboto Lt"/>
              </a:rPr>
              <a:t>comprend</a:t>
            </a:r>
            <a:r>
              <a:rPr sz="1800" spc="-114" dirty="0">
                <a:latin typeface="Roboto Lt"/>
                <a:cs typeface="Roboto Lt"/>
              </a:rPr>
              <a:t>e</a:t>
            </a:r>
            <a:r>
              <a:rPr sz="1800" spc="-40" dirty="0">
                <a:latin typeface="Roboto Lt"/>
                <a:cs typeface="Roboto Lt"/>
              </a:rPr>
              <a:t> </a:t>
            </a:r>
            <a:r>
              <a:rPr sz="1800" spc="-110" dirty="0">
                <a:latin typeface="Roboto Lt"/>
                <a:cs typeface="Roboto Lt"/>
              </a:rPr>
              <a:t>almeno  </a:t>
            </a:r>
            <a:r>
              <a:rPr sz="1800" spc="-130" dirty="0">
                <a:latin typeface="Roboto Lt"/>
                <a:cs typeface="Roboto Lt"/>
              </a:rPr>
              <a:t>150</a:t>
            </a:r>
            <a:r>
              <a:rPr sz="1800" spc="-125" dirty="0">
                <a:latin typeface="Roboto Lt"/>
                <a:cs typeface="Roboto Lt"/>
              </a:rPr>
              <a:t>0</a:t>
            </a:r>
            <a:r>
              <a:rPr sz="1800" spc="-40" dirty="0">
                <a:latin typeface="Roboto Lt"/>
                <a:cs typeface="Roboto Lt"/>
              </a:rPr>
              <a:t> </a:t>
            </a:r>
            <a:r>
              <a:rPr sz="1800" spc="-120" dirty="0">
                <a:latin typeface="Roboto Lt"/>
                <a:cs typeface="Roboto Lt"/>
              </a:rPr>
              <a:t>“sottocompetenze“</a:t>
            </a:r>
            <a:endParaRPr sz="1800" dirty="0">
              <a:latin typeface="Roboto Lt"/>
              <a:cs typeface="Roboto Lt"/>
            </a:endParaRPr>
          </a:p>
        </p:txBody>
      </p:sp>
      <p:sp>
        <p:nvSpPr>
          <p:cNvPr id="7" name="object 7"/>
          <p:cNvSpPr txBox="1"/>
          <p:nvPr/>
        </p:nvSpPr>
        <p:spPr>
          <a:xfrm>
            <a:off x="3803624" y="6080428"/>
            <a:ext cx="4806975" cy="197490"/>
          </a:xfrm>
          <a:prstGeom prst="rect">
            <a:avLst/>
          </a:prstGeom>
        </p:spPr>
        <p:txBody>
          <a:bodyPr vert="horz" wrap="square" lIns="0" tIns="12700" rIns="0" bIns="0" rtlCol="0">
            <a:spAutoFit/>
          </a:bodyPr>
          <a:lstStyle/>
          <a:p>
            <a:pPr marL="12700">
              <a:lnSpc>
                <a:spcPct val="100000"/>
              </a:lnSpc>
              <a:spcBef>
                <a:spcPts val="100"/>
              </a:spcBef>
            </a:pPr>
            <a:r>
              <a:rPr sz="1200" spc="-75" dirty="0">
                <a:latin typeface="Roboto Lt"/>
                <a:cs typeface="Roboto Lt"/>
              </a:rPr>
              <a:t>“Informazioni</a:t>
            </a:r>
            <a:r>
              <a:rPr sz="1200" spc="-20" dirty="0">
                <a:latin typeface="Roboto Lt"/>
                <a:cs typeface="Roboto Lt"/>
              </a:rPr>
              <a:t> </a:t>
            </a:r>
            <a:r>
              <a:rPr sz="1200" spc="-70" dirty="0">
                <a:latin typeface="Roboto Lt"/>
                <a:cs typeface="Roboto Lt"/>
              </a:rPr>
              <a:t>sul</a:t>
            </a:r>
            <a:r>
              <a:rPr sz="1200" spc="-15" dirty="0">
                <a:latin typeface="Roboto Lt"/>
                <a:cs typeface="Roboto Lt"/>
              </a:rPr>
              <a:t> </a:t>
            </a:r>
            <a:r>
              <a:rPr sz="1200" spc="-65" dirty="0">
                <a:latin typeface="Roboto Lt"/>
                <a:cs typeface="Roboto Lt"/>
              </a:rPr>
              <a:t>rischio</a:t>
            </a:r>
            <a:r>
              <a:rPr sz="1200" spc="-20" dirty="0">
                <a:latin typeface="Roboto Lt"/>
                <a:cs typeface="Roboto Lt"/>
              </a:rPr>
              <a:t> </a:t>
            </a:r>
            <a:r>
              <a:rPr sz="1200" spc="-65" dirty="0">
                <a:latin typeface="Roboto Lt"/>
                <a:cs typeface="Roboto Lt"/>
              </a:rPr>
              <a:t>Alcool</a:t>
            </a:r>
            <a:r>
              <a:rPr sz="1200" spc="-15" dirty="0">
                <a:latin typeface="Roboto Lt"/>
                <a:cs typeface="Roboto Lt"/>
              </a:rPr>
              <a:t> </a:t>
            </a:r>
            <a:r>
              <a:rPr sz="1200" spc="-70" dirty="0">
                <a:latin typeface="Roboto Lt"/>
                <a:cs typeface="Roboto Lt"/>
              </a:rPr>
              <a:t>e</a:t>
            </a:r>
            <a:r>
              <a:rPr sz="1200" spc="-20" dirty="0">
                <a:latin typeface="Roboto Lt"/>
                <a:cs typeface="Roboto Lt"/>
              </a:rPr>
              <a:t> </a:t>
            </a:r>
            <a:r>
              <a:rPr sz="1200" spc="-65" dirty="0">
                <a:latin typeface="Roboto Lt"/>
                <a:cs typeface="Roboto Lt"/>
              </a:rPr>
              <a:t>guida.</a:t>
            </a:r>
            <a:r>
              <a:rPr sz="1200" spc="35" dirty="0">
                <a:latin typeface="Roboto Lt"/>
                <a:cs typeface="Roboto Lt"/>
              </a:rPr>
              <a:t> </a:t>
            </a:r>
            <a:r>
              <a:rPr sz="1200" spc="-90" dirty="0">
                <a:latin typeface="Roboto Lt"/>
                <a:cs typeface="Roboto Lt"/>
              </a:rPr>
              <a:t>Cosa</a:t>
            </a:r>
            <a:r>
              <a:rPr sz="1200" spc="-15" dirty="0">
                <a:latin typeface="Roboto Lt"/>
                <a:cs typeface="Roboto Lt"/>
              </a:rPr>
              <a:t> </a:t>
            </a:r>
            <a:r>
              <a:rPr sz="1200" spc="-75" dirty="0">
                <a:latin typeface="Roboto Lt"/>
                <a:cs typeface="Roboto Lt"/>
              </a:rPr>
              <a:t>serve</a:t>
            </a:r>
            <a:r>
              <a:rPr sz="1200" spc="-20" dirty="0">
                <a:latin typeface="Roboto Lt"/>
                <a:cs typeface="Roboto Lt"/>
              </a:rPr>
              <a:t> </a:t>
            </a:r>
            <a:r>
              <a:rPr sz="1200" spc="-70" dirty="0">
                <a:latin typeface="Roboto Lt"/>
                <a:cs typeface="Roboto Lt"/>
              </a:rPr>
              <a:t>sapere”.</a:t>
            </a:r>
            <a:r>
              <a:rPr sz="1200" spc="-15" dirty="0">
                <a:latin typeface="Roboto Lt"/>
                <a:cs typeface="Roboto Lt"/>
              </a:rPr>
              <a:t> </a:t>
            </a:r>
            <a:r>
              <a:rPr sz="1200" spc="-45" dirty="0">
                <a:latin typeface="Roboto Lt"/>
                <a:cs typeface="Roboto Lt"/>
              </a:rPr>
              <a:t>A.</a:t>
            </a:r>
            <a:r>
              <a:rPr sz="1200" spc="-15" dirty="0">
                <a:latin typeface="Roboto Lt"/>
                <a:cs typeface="Roboto Lt"/>
              </a:rPr>
              <a:t> </a:t>
            </a:r>
            <a:r>
              <a:rPr sz="1200" spc="-80" dirty="0">
                <a:latin typeface="Roboto Lt"/>
                <a:cs typeface="Roboto Lt"/>
              </a:rPr>
              <a:t>VIOTTI</a:t>
            </a:r>
            <a:r>
              <a:rPr sz="1200" spc="-20" dirty="0">
                <a:latin typeface="Roboto Lt"/>
                <a:cs typeface="Roboto Lt"/>
              </a:rPr>
              <a:t> </a:t>
            </a:r>
            <a:r>
              <a:rPr sz="1200" spc="-90" dirty="0">
                <a:latin typeface="Roboto Lt"/>
                <a:cs typeface="Roboto Lt"/>
              </a:rPr>
              <a:t>2010</a:t>
            </a:r>
            <a:endParaRPr sz="1200" dirty="0">
              <a:latin typeface="Roboto Lt"/>
              <a:cs typeface="Roboto Lt"/>
            </a:endParaRPr>
          </a:p>
        </p:txBody>
      </p:sp>
      <p:pic>
        <p:nvPicPr>
          <p:cNvPr id="8" name="object 8"/>
          <p:cNvPicPr/>
          <p:nvPr/>
        </p:nvPicPr>
        <p:blipFill>
          <a:blip r:embed="rId2" cstate="print"/>
          <a:stretch>
            <a:fillRect/>
          </a:stretch>
        </p:blipFill>
        <p:spPr>
          <a:xfrm>
            <a:off x="0" y="0"/>
            <a:ext cx="9143999" cy="1012323"/>
          </a:xfrm>
          <a:prstGeom prst="rect">
            <a:avLst/>
          </a:prstGeom>
        </p:spPr>
      </p:pic>
      <p:sp>
        <p:nvSpPr>
          <p:cNvPr id="9" name="object 9"/>
          <p:cNvSpPr txBox="1"/>
          <p:nvPr/>
        </p:nvSpPr>
        <p:spPr>
          <a:xfrm>
            <a:off x="132325" y="29647"/>
            <a:ext cx="4134875" cy="264881"/>
          </a:xfrm>
          <a:prstGeom prst="rect">
            <a:avLst/>
          </a:prstGeom>
        </p:spPr>
        <p:txBody>
          <a:bodyPr vert="horz" wrap="square" lIns="0" tIns="12700" rIns="0" bIns="0" rtlCol="0">
            <a:spAutoFit/>
          </a:bodyPr>
          <a:lstStyle/>
          <a:p>
            <a:pPr marL="12700" marR="5080">
              <a:lnSpc>
                <a:spcPct val="117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 CANNABIS </a:t>
            </a:r>
            <a:r>
              <a:rPr sz="1400" spc="20" dirty="0">
                <a:solidFill>
                  <a:srgbClr val="FFFFFF"/>
                </a:solidFill>
                <a:latin typeface="Roboto Lt"/>
                <a:cs typeface="Roboto Lt"/>
              </a:rPr>
              <a:t>E </a:t>
            </a:r>
            <a:r>
              <a:rPr sz="1400" spc="-10" dirty="0">
                <a:solidFill>
                  <a:srgbClr val="FFFFFF"/>
                </a:solidFill>
                <a:latin typeface="Roboto Lt"/>
                <a:cs typeface="Roboto Lt"/>
              </a:rPr>
              <a:t>ALTRE </a:t>
            </a:r>
            <a:r>
              <a:rPr sz="1400" spc="-5" dirty="0" smtClean="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86068" y="774229"/>
            <a:ext cx="4576532" cy="753110"/>
          </a:xfrm>
          <a:prstGeom prst="rect">
            <a:avLst/>
          </a:prstGeom>
        </p:spPr>
        <p:txBody>
          <a:bodyPr vert="horz" wrap="square" lIns="0" tIns="12700" rIns="0" bIns="0" rtlCol="0">
            <a:spAutoFit/>
          </a:bodyPr>
          <a:lstStyle/>
          <a:p>
            <a:pPr marL="12700">
              <a:lnSpc>
                <a:spcPts val="2865"/>
              </a:lnSpc>
              <a:spcBef>
                <a:spcPts val="100"/>
              </a:spcBef>
            </a:pPr>
            <a:r>
              <a:rPr spc="35" dirty="0"/>
              <a:t>COCAINA</a:t>
            </a:r>
            <a:r>
              <a:rPr spc="-20" dirty="0"/>
              <a:t> </a:t>
            </a:r>
            <a:r>
              <a:rPr spc="20" dirty="0"/>
              <a:t>(I)</a:t>
            </a:r>
          </a:p>
          <a:p>
            <a:pPr marL="12700">
              <a:lnSpc>
                <a:spcPts val="2865"/>
              </a:lnSpc>
              <a:tabLst>
                <a:tab pos="842010" algn="l"/>
              </a:tabLst>
            </a:pPr>
            <a:r>
              <a:rPr spc="-5" dirty="0"/>
              <a:t>Danni	</a:t>
            </a:r>
            <a:r>
              <a:rPr spc="10" dirty="0"/>
              <a:t>psico-fisico</a:t>
            </a:r>
            <a:r>
              <a:rPr dirty="0"/>
              <a:t> </a:t>
            </a:r>
            <a:r>
              <a:rPr spc="5" dirty="0"/>
              <a:t>devastanti!</a:t>
            </a:r>
          </a:p>
        </p:txBody>
      </p:sp>
      <p:sp>
        <p:nvSpPr>
          <p:cNvPr id="3" name="object 3"/>
          <p:cNvSpPr txBox="1"/>
          <p:nvPr/>
        </p:nvSpPr>
        <p:spPr>
          <a:xfrm>
            <a:off x="1188641" y="1861086"/>
            <a:ext cx="6848138" cy="3614420"/>
          </a:xfrm>
          <a:prstGeom prst="rect">
            <a:avLst/>
          </a:prstGeom>
        </p:spPr>
        <p:txBody>
          <a:bodyPr vert="horz" wrap="square" lIns="0" tIns="10795" rIns="0" bIns="0" rtlCol="0">
            <a:spAutoFit/>
          </a:bodyPr>
          <a:lstStyle/>
          <a:p>
            <a:pPr marL="12700" marR="4082415">
              <a:lnSpc>
                <a:spcPct val="100699"/>
              </a:lnSpc>
              <a:spcBef>
                <a:spcPts val="85"/>
              </a:spcBef>
            </a:pPr>
            <a:r>
              <a:rPr sz="1800" spc="-75" dirty="0">
                <a:solidFill>
                  <a:srgbClr val="E6481B"/>
                </a:solidFill>
                <a:latin typeface="Roboto"/>
                <a:cs typeface="Roboto"/>
              </a:rPr>
              <a:t>Effett</a:t>
            </a:r>
            <a:r>
              <a:rPr sz="1800" spc="-100" dirty="0">
                <a:solidFill>
                  <a:srgbClr val="E6481B"/>
                </a:solidFill>
                <a:latin typeface="Roboto"/>
                <a:cs typeface="Roboto"/>
              </a:rPr>
              <a:t>o</a:t>
            </a:r>
            <a:r>
              <a:rPr sz="1800" spc="-40" dirty="0">
                <a:solidFill>
                  <a:srgbClr val="E6481B"/>
                </a:solidFill>
                <a:latin typeface="Roboto"/>
                <a:cs typeface="Roboto"/>
              </a:rPr>
              <a:t> </a:t>
            </a:r>
            <a:r>
              <a:rPr sz="1800" spc="-125" dirty="0">
                <a:solidFill>
                  <a:srgbClr val="E6481B"/>
                </a:solidFill>
                <a:latin typeface="Roboto"/>
                <a:cs typeface="Roboto"/>
              </a:rPr>
              <a:t>Psico-Stimolante  </a:t>
            </a:r>
            <a:r>
              <a:rPr sz="1800" spc="-75" dirty="0">
                <a:solidFill>
                  <a:srgbClr val="E6481B"/>
                </a:solidFill>
                <a:latin typeface="Roboto"/>
                <a:cs typeface="Roboto"/>
              </a:rPr>
              <a:t>Effett</a:t>
            </a:r>
            <a:r>
              <a:rPr sz="1800" spc="-100" dirty="0">
                <a:solidFill>
                  <a:srgbClr val="E6481B"/>
                </a:solidFill>
                <a:latin typeface="Roboto"/>
                <a:cs typeface="Roboto"/>
              </a:rPr>
              <a:t>o</a:t>
            </a:r>
            <a:r>
              <a:rPr sz="1800" spc="-40" dirty="0">
                <a:solidFill>
                  <a:srgbClr val="E6481B"/>
                </a:solidFill>
                <a:latin typeface="Roboto"/>
                <a:cs typeface="Roboto"/>
              </a:rPr>
              <a:t> </a:t>
            </a:r>
            <a:r>
              <a:rPr sz="1800" spc="-100" dirty="0">
                <a:solidFill>
                  <a:srgbClr val="E6481B"/>
                </a:solidFill>
                <a:latin typeface="Roboto"/>
                <a:cs typeface="Roboto"/>
              </a:rPr>
              <a:t>Anestetico  </a:t>
            </a:r>
            <a:r>
              <a:rPr sz="1800" spc="-75" dirty="0">
                <a:solidFill>
                  <a:srgbClr val="E6481B"/>
                </a:solidFill>
                <a:latin typeface="Roboto"/>
                <a:cs typeface="Roboto"/>
              </a:rPr>
              <a:t>Effett</a:t>
            </a:r>
            <a:r>
              <a:rPr sz="1800" spc="-100" dirty="0">
                <a:solidFill>
                  <a:srgbClr val="E6481B"/>
                </a:solidFill>
                <a:latin typeface="Roboto"/>
                <a:cs typeface="Roboto"/>
              </a:rPr>
              <a:t>o</a:t>
            </a:r>
            <a:r>
              <a:rPr sz="1800" spc="-40" dirty="0">
                <a:solidFill>
                  <a:srgbClr val="E6481B"/>
                </a:solidFill>
                <a:latin typeface="Roboto"/>
                <a:cs typeface="Roboto"/>
              </a:rPr>
              <a:t> </a:t>
            </a:r>
            <a:r>
              <a:rPr sz="1800" spc="-105" dirty="0">
                <a:solidFill>
                  <a:srgbClr val="E6481B"/>
                </a:solidFill>
                <a:latin typeface="Roboto"/>
                <a:cs typeface="Roboto"/>
              </a:rPr>
              <a:t>Vasocostrittore</a:t>
            </a:r>
            <a:endParaRPr sz="1800" dirty="0">
              <a:latin typeface="Roboto"/>
              <a:cs typeface="Roboto"/>
            </a:endParaRPr>
          </a:p>
          <a:p>
            <a:pPr>
              <a:lnSpc>
                <a:spcPct val="100000"/>
              </a:lnSpc>
            </a:pPr>
            <a:endParaRPr sz="2100" dirty="0">
              <a:latin typeface="Roboto"/>
              <a:cs typeface="Roboto"/>
            </a:endParaRPr>
          </a:p>
          <a:p>
            <a:pPr marL="12700">
              <a:lnSpc>
                <a:spcPct val="100000"/>
              </a:lnSpc>
              <a:spcBef>
                <a:spcPts val="1845"/>
              </a:spcBef>
            </a:pPr>
            <a:r>
              <a:rPr sz="1800" spc="-95" dirty="0">
                <a:solidFill>
                  <a:srgbClr val="E6481B"/>
                </a:solidFill>
                <a:latin typeface="Roboto"/>
                <a:cs typeface="Roboto"/>
              </a:rPr>
              <a:t>Vie</a:t>
            </a:r>
            <a:r>
              <a:rPr sz="1800" spc="-40" dirty="0">
                <a:solidFill>
                  <a:srgbClr val="E6481B"/>
                </a:solidFill>
                <a:latin typeface="Roboto"/>
                <a:cs typeface="Roboto"/>
              </a:rPr>
              <a:t> </a:t>
            </a:r>
            <a:r>
              <a:rPr sz="1800" spc="-90" dirty="0">
                <a:solidFill>
                  <a:srgbClr val="E6481B"/>
                </a:solidFill>
                <a:latin typeface="Roboto"/>
                <a:cs typeface="Roboto"/>
              </a:rPr>
              <a:t>di</a:t>
            </a:r>
            <a:r>
              <a:rPr sz="1800" spc="-35" dirty="0">
                <a:solidFill>
                  <a:srgbClr val="E6481B"/>
                </a:solidFill>
                <a:latin typeface="Roboto"/>
                <a:cs typeface="Roboto"/>
              </a:rPr>
              <a:t> </a:t>
            </a:r>
            <a:r>
              <a:rPr sz="1800" spc="-125" dirty="0">
                <a:solidFill>
                  <a:srgbClr val="E6481B"/>
                </a:solidFill>
                <a:latin typeface="Roboto"/>
                <a:cs typeface="Roboto"/>
              </a:rPr>
              <a:t>somministrazione</a:t>
            </a:r>
            <a:r>
              <a:rPr sz="1800" spc="-25" dirty="0">
                <a:solidFill>
                  <a:srgbClr val="E6481B"/>
                </a:solidFill>
                <a:latin typeface="Roboto"/>
                <a:cs typeface="Roboto"/>
              </a:rPr>
              <a:t> </a:t>
            </a:r>
            <a:r>
              <a:rPr sz="1800" spc="-114" dirty="0">
                <a:latin typeface="Roboto Lt"/>
                <a:cs typeface="Roboto Lt"/>
              </a:rPr>
              <a:t>endonasale</a:t>
            </a:r>
            <a:r>
              <a:rPr sz="1800" spc="55" dirty="0">
                <a:latin typeface="Roboto Lt"/>
                <a:cs typeface="Roboto Lt"/>
              </a:rPr>
              <a:t> </a:t>
            </a:r>
            <a:r>
              <a:rPr sz="1800" spc="-110" dirty="0">
                <a:latin typeface="Roboto Lt"/>
                <a:cs typeface="Roboto Lt"/>
              </a:rPr>
              <a:t>(minore</a:t>
            </a:r>
            <a:r>
              <a:rPr sz="1800" spc="-30" dirty="0">
                <a:latin typeface="Roboto Lt"/>
                <a:cs typeface="Roboto Lt"/>
              </a:rPr>
              <a:t> </a:t>
            </a:r>
            <a:r>
              <a:rPr sz="1800" spc="-60" dirty="0">
                <a:latin typeface="Roboto Lt"/>
                <a:cs typeface="Roboto Lt"/>
              </a:rPr>
              <a:t>dip.),</a:t>
            </a:r>
            <a:r>
              <a:rPr sz="1800" spc="-35" dirty="0">
                <a:latin typeface="Roboto Lt"/>
                <a:cs typeface="Roboto Lt"/>
              </a:rPr>
              <a:t> </a:t>
            </a:r>
            <a:r>
              <a:rPr sz="1800" spc="-110" dirty="0">
                <a:latin typeface="Roboto Lt"/>
                <a:cs typeface="Roboto Lt"/>
              </a:rPr>
              <a:t>fumo,</a:t>
            </a:r>
            <a:r>
              <a:rPr sz="1800" spc="-35" dirty="0">
                <a:latin typeface="Roboto Lt"/>
                <a:cs typeface="Roboto Lt"/>
              </a:rPr>
              <a:t> </a:t>
            </a:r>
            <a:r>
              <a:rPr sz="1800" spc="-125" dirty="0">
                <a:latin typeface="Roboto Lt"/>
                <a:cs typeface="Roboto Lt"/>
              </a:rPr>
              <a:t>endovena</a:t>
            </a:r>
            <a:endParaRPr sz="1800" dirty="0">
              <a:latin typeface="Roboto Lt"/>
              <a:cs typeface="Roboto Lt"/>
            </a:endParaRPr>
          </a:p>
          <a:p>
            <a:pPr>
              <a:lnSpc>
                <a:spcPct val="100000"/>
              </a:lnSpc>
              <a:spcBef>
                <a:spcPts val="10"/>
              </a:spcBef>
            </a:pPr>
            <a:endParaRPr sz="1800" dirty="0">
              <a:latin typeface="Roboto Lt"/>
              <a:cs typeface="Roboto Lt"/>
            </a:endParaRPr>
          </a:p>
          <a:p>
            <a:pPr marL="12700" marR="312420">
              <a:lnSpc>
                <a:spcPct val="100699"/>
              </a:lnSpc>
            </a:pPr>
            <a:r>
              <a:rPr sz="1800" spc="-140" dirty="0">
                <a:solidFill>
                  <a:srgbClr val="E6481B"/>
                </a:solidFill>
                <a:latin typeface="Roboto"/>
                <a:cs typeface="Roboto"/>
              </a:rPr>
              <a:t>Meccanism</a:t>
            </a:r>
            <a:r>
              <a:rPr sz="1800" spc="-130" dirty="0">
                <a:solidFill>
                  <a:srgbClr val="E6481B"/>
                </a:solidFill>
                <a:latin typeface="Roboto"/>
                <a:cs typeface="Roboto"/>
              </a:rPr>
              <a:t>o</a:t>
            </a:r>
            <a:r>
              <a:rPr sz="1800" spc="-40" dirty="0">
                <a:solidFill>
                  <a:srgbClr val="E6481B"/>
                </a:solidFill>
                <a:latin typeface="Roboto"/>
                <a:cs typeface="Roboto"/>
              </a:rPr>
              <a:t> </a:t>
            </a:r>
            <a:r>
              <a:rPr sz="1800" spc="-110" dirty="0">
                <a:solidFill>
                  <a:srgbClr val="E6481B"/>
                </a:solidFill>
                <a:latin typeface="Roboto"/>
                <a:cs typeface="Roboto"/>
              </a:rPr>
              <a:t>Azione</a:t>
            </a:r>
            <a:r>
              <a:rPr sz="1800" spc="-40" dirty="0">
                <a:solidFill>
                  <a:srgbClr val="E6481B"/>
                </a:solidFill>
                <a:latin typeface="Roboto"/>
                <a:cs typeface="Roboto"/>
              </a:rPr>
              <a:t> </a:t>
            </a:r>
            <a:r>
              <a:rPr sz="1800" spc="-120" dirty="0">
                <a:solidFill>
                  <a:srgbClr val="E6481B"/>
                </a:solidFill>
                <a:latin typeface="Roboto"/>
                <a:cs typeface="Roboto"/>
              </a:rPr>
              <a:t>Cocain</a:t>
            </a:r>
            <a:r>
              <a:rPr sz="1800" spc="-125" dirty="0">
                <a:solidFill>
                  <a:srgbClr val="E6481B"/>
                </a:solidFill>
                <a:latin typeface="Roboto"/>
                <a:cs typeface="Roboto"/>
              </a:rPr>
              <a:t>a</a:t>
            </a:r>
            <a:r>
              <a:rPr sz="1800" spc="-20" dirty="0">
                <a:solidFill>
                  <a:srgbClr val="E6481B"/>
                </a:solidFill>
                <a:latin typeface="Roboto"/>
                <a:cs typeface="Roboto"/>
              </a:rPr>
              <a:t> </a:t>
            </a:r>
            <a:r>
              <a:rPr sz="1800" spc="-110" dirty="0">
                <a:latin typeface="Roboto Lt"/>
                <a:cs typeface="Roboto Lt"/>
              </a:rPr>
              <a:t>reuptake</a:t>
            </a:r>
            <a:r>
              <a:rPr sz="1800" spc="-40" dirty="0">
                <a:latin typeface="Roboto Lt"/>
                <a:cs typeface="Roboto Lt"/>
              </a:rPr>
              <a:t> </a:t>
            </a:r>
            <a:r>
              <a:rPr sz="1800" spc="-130" dirty="0">
                <a:latin typeface="Roboto Lt"/>
                <a:cs typeface="Roboto Lt"/>
              </a:rPr>
              <a:t>(meccanism</a:t>
            </a:r>
            <a:r>
              <a:rPr sz="1800" spc="-125" dirty="0">
                <a:latin typeface="Roboto Lt"/>
                <a:cs typeface="Roboto Lt"/>
              </a:rPr>
              <a:t>o</a:t>
            </a:r>
            <a:r>
              <a:rPr sz="1800" spc="-35"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85" dirty="0">
                <a:latin typeface="Roboto Lt"/>
                <a:cs typeface="Roboto Lt"/>
              </a:rPr>
              <a:t>ricattura)  </a:t>
            </a:r>
            <a:endParaRPr lang="it-IT" sz="1800" spc="-85" dirty="0" smtClean="0">
              <a:latin typeface="Roboto Lt"/>
              <a:cs typeface="Roboto Lt"/>
            </a:endParaRPr>
          </a:p>
          <a:p>
            <a:pPr marL="12700" marR="312420">
              <a:lnSpc>
                <a:spcPct val="100699"/>
              </a:lnSpc>
            </a:pPr>
            <a:r>
              <a:rPr sz="1800" spc="-105" dirty="0" err="1" smtClean="0">
                <a:latin typeface="Roboto Lt"/>
                <a:cs typeface="Roboto Lt"/>
              </a:rPr>
              <a:t>Viene</a:t>
            </a:r>
            <a:r>
              <a:rPr sz="1800" spc="-30" dirty="0" smtClean="0">
                <a:latin typeface="Roboto Lt"/>
                <a:cs typeface="Roboto Lt"/>
              </a:rPr>
              <a:t> </a:t>
            </a:r>
            <a:r>
              <a:rPr sz="1800" spc="-110" dirty="0">
                <a:latin typeface="Roboto Lt"/>
                <a:cs typeface="Roboto Lt"/>
              </a:rPr>
              <a:t>impedita</a:t>
            </a:r>
            <a:r>
              <a:rPr sz="1800" spc="-25" dirty="0">
                <a:latin typeface="Roboto Lt"/>
                <a:cs typeface="Roboto Lt"/>
              </a:rPr>
              <a:t> </a:t>
            </a:r>
            <a:r>
              <a:rPr sz="1800" spc="-80" dirty="0">
                <a:latin typeface="Roboto Lt"/>
                <a:cs typeface="Roboto Lt"/>
              </a:rPr>
              <a:t>la</a:t>
            </a:r>
            <a:r>
              <a:rPr sz="1800" spc="-25" dirty="0">
                <a:latin typeface="Roboto Lt"/>
                <a:cs typeface="Roboto Lt"/>
              </a:rPr>
              <a:t> </a:t>
            </a:r>
            <a:r>
              <a:rPr sz="1800" spc="-95" dirty="0">
                <a:latin typeface="Roboto Lt"/>
                <a:cs typeface="Roboto Lt"/>
              </a:rPr>
              <a:t>ricattura</a:t>
            </a:r>
            <a:r>
              <a:rPr sz="1800" spc="-25" dirty="0">
                <a:latin typeface="Roboto Lt"/>
                <a:cs typeface="Roboto Lt"/>
              </a:rPr>
              <a:t> </a:t>
            </a:r>
            <a:r>
              <a:rPr sz="1800" spc="-80" dirty="0">
                <a:latin typeface="Roboto Lt"/>
                <a:cs typeface="Roboto Lt"/>
              </a:rPr>
              <a:t>di</a:t>
            </a:r>
            <a:r>
              <a:rPr sz="1800" spc="-25" dirty="0">
                <a:latin typeface="Roboto Lt"/>
                <a:cs typeface="Roboto Lt"/>
              </a:rPr>
              <a:t> </a:t>
            </a:r>
            <a:r>
              <a:rPr sz="1800" spc="-100" dirty="0">
                <a:latin typeface="Roboto Lt"/>
                <a:cs typeface="Roboto Lt"/>
              </a:rPr>
              <a:t>serotonina,</a:t>
            </a:r>
            <a:r>
              <a:rPr sz="1800" spc="-25" dirty="0">
                <a:latin typeface="Roboto Lt"/>
                <a:cs typeface="Roboto Lt"/>
              </a:rPr>
              <a:t> </a:t>
            </a:r>
            <a:r>
              <a:rPr sz="1800" spc="-110" dirty="0">
                <a:latin typeface="Roboto Lt"/>
                <a:cs typeface="Roboto Lt"/>
              </a:rPr>
              <a:t>noradrenalina</a:t>
            </a:r>
            <a:r>
              <a:rPr sz="1800" spc="-25" dirty="0">
                <a:latin typeface="Roboto Lt"/>
                <a:cs typeface="Roboto Lt"/>
              </a:rPr>
              <a:t> </a:t>
            </a:r>
            <a:r>
              <a:rPr sz="1800" spc="-105" dirty="0">
                <a:latin typeface="Roboto Lt"/>
                <a:cs typeface="Roboto Lt"/>
              </a:rPr>
              <a:t>e</a:t>
            </a:r>
            <a:r>
              <a:rPr sz="1800" spc="-25" dirty="0">
                <a:latin typeface="Roboto Lt"/>
                <a:cs typeface="Roboto Lt"/>
              </a:rPr>
              <a:t> </a:t>
            </a:r>
            <a:r>
              <a:rPr sz="1800" spc="-120" dirty="0">
                <a:latin typeface="Roboto Lt"/>
                <a:cs typeface="Roboto Lt"/>
              </a:rPr>
              <a:t>dopamina. </a:t>
            </a:r>
            <a:r>
              <a:rPr sz="1800" spc="-420" dirty="0">
                <a:latin typeface="Roboto Lt"/>
                <a:cs typeface="Roboto Lt"/>
              </a:rPr>
              <a:t> </a:t>
            </a:r>
            <a:r>
              <a:rPr sz="1800" spc="-110" dirty="0">
                <a:latin typeface="Roboto Lt"/>
                <a:cs typeface="Roboto Lt"/>
              </a:rPr>
              <a:t>Serotonin</a:t>
            </a:r>
            <a:r>
              <a:rPr sz="1800" spc="-120" dirty="0">
                <a:latin typeface="Roboto Lt"/>
                <a:cs typeface="Roboto Lt"/>
              </a:rPr>
              <a:t>a</a:t>
            </a:r>
            <a:r>
              <a:rPr sz="1800" spc="-35" dirty="0">
                <a:latin typeface="Roboto Lt"/>
                <a:cs typeface="Roboto Lt"/>
              </a:rPr>
              <a:t> </a:t>
            </a:r>
            <a:r>
              <a:rPr sz="1800" spc="-105" dirty="0">
                <a:latin typeface="Roboto Lt"/>
                <a:cs typeface="Roboto Lt"/>
              </a:rPr>
              <a:t>e</a:t>
            </a:r>
            <a:r>
              <a:rPr sz="1800" spc="-40" dirty="0">
                <a:latin typeface="Roboto Lt"/>
                <a:cs typeface="Roboto Lt"/>
              </a:rPr>
              <a:t> </a:t>
            </a:r>
            <a:r>
              <a:rPr sz="1800" spc="-105" dirty="0">
                <a:latin typeface="Roboto Lt"/>
                <a:cs typeface="Roboto Lt"/>
              </a:rPr>
              <a:t>noradrenalina</a:t>
            </a:r>
            <a:r>
              <a:rPr sz="1800" spc="-50" dirty="0">
                <a:latin typeface="Roboto Lt"/>
                <a:cs typeface="Roboto Lt"/>
              </a:rPr>
              <a:t>:</a:t>
            </a:r>
            <a:r>
              <a:rPr sz="1800" spc="-40" dirty="0">
                <a:latin typeface="Roboto Lt"/>
                <a:cs typeface="Roboto Lt"/>
              </a:rPr>
              <a:t> </a:t>
            </a:r>
            <a:r>
              <a:rPr sz="1800" spc="-75" dirty="0">
                <a:latin typeface="Roboto Lt"/>
                <a:cs typeface="Roboto Lt"/>
              </a:rPr>
              <a:t>effett</a:t>
            </a:r>
            <a:r>
              <a:rPr sz="1800" spc="-100" dirty="0">
                <a:latin typeface="Roboto Lt"/>
                <a:cs typeface="Roboto Lt"/>
              </a:rPr>
              <a:t>o</a:t>
            </a:r>
            <a:r>
              <a:rPr sz="1800" spc="-40" dirty="0">
                <a:latin typeface="Roboto Lt"/>
                <a:cs typeface="Roboto Lt"/>
              </a:rPr>
              <a:t> </a:t>
            </a:r>
            <a:r>
              <a:rPr sz="1800" spc="-105" dirty="0">
                <a:latin typeface="Roboto Lt"/>
                <a:cs typeface="Roboto Lt"/>
              </a:rPr>
              <a:t>antidepressivo</a:t>
            </a:r>
            <a:endParaRPr sz="1800" dirty="0">
              <a:latin typeface="Roboto Lt"/>
              <a:cs typeface="Roboto Lt"/>
            </a:endParaRPr>
          </a:p>
          <a:p>
            <a:pPr marL="12700">
              <a:lnSpc>
                <a:spcPct val="100000"/>
              </a:lnSpc>
              <a:spcBef>
                <a:spcPts val="15"/>
              </a:spcBef>
            </a:pPr>
            <a:r>
              <a:rPr sz="1800" spc="-135" dirty="0">
                <a:latin typeface="Roboto Lt"/>
                <a:cs typeface="Roboto Lt"/>
              </a:rPr>
              <a:t>Dopamina</a:t>
            </a:r>
            <a:r>
              <a:rPr sz="1800" spc="-50" dirty="0">
                <a:latin typeface="Roboto Lt"/>
                <a:cs typeface="Roboto Lt"/>
              </a:rPr>
              <a:t>:</a:t>
            </a:r>
            <a:r>
              <a:rPr sz="1800" spc="-40" dirty="0">
                <a:latin typeface="Roboto Lt"/>
                <a:cs typeface="Roboto Lt"/>
              </a:rPr>
              <a:t> </a:t>
            </a:r>
            <a:r>
              <a:rPr sz="1800" spc="-75" dirty="0">
                <a:latin typeface="Roboto Lt"/>
                <a:cs typeface="Roboto Lt"/>
              </a:rPr>
              <a:t>effett</a:t>
            </a:r>
            <a:r>
              <a:rPr sz="1800" spc="-100" dirty="0">
                <a:latin typeface="Roboto Lt"/>
                <a:cs typeface="Roboto Lt"/>
              </a:rPr>
              <a:t>o</a:t>
            </a:r>
            <a:r>
              <a:rPr sz="1800" spc="-40" dirty="0">
                <a:latin typeface="Roboto Lt"/>
                <a:cs typeface="Roboto Lt"/>
              </a:rPr>
              <a:t> </a:t>
            </a:r>
            <a:r>
              <a:rPr sz="1800" spc="-100" dirty="0">
                <a:latin typeface="Roboto Lt"/>
                <a:cs typeface="Roboto Lt"/>
              </a:rPr>
              <a:t>euforizzant</a:t>
            </a:r>
            <a:r>
              <a:rPr sz="1800" spc="-110" dirty="0">
                <a:latin typeface="Roboto Lt"/>
                <a:cs typeface="Roboto Lt"/>
              </a:rPr>
              <a:t>e</a:t>
            </a:r>
            <a:r>
              <a:rPr sz="1800" dirty="0">
                <a:latin typeface="Roboto Lt"/>
                <a:cs typeface="Roboto Lt"/>
              </a:rPr>
              <a:t> </a:t>
            </a:r>
            <a:r>
              <a:rPr sz="1800" spc="-75" dirty="0">
                <a:latin typeface="Roboto Lt"/>
                <a:cs typeface="Roboto Lt"/>
              </a:rPr>
              <a:t> (effett</a:t>
            </a:r>
            <a:r>
              <a:rPr sz="1800" spc="-100" dirty="0">
                <a:latin typeface="Roboto Lt"/>
                <a:cs typeface="Roboto Lt"/>
              </a:rPr>
              <a:t>o</a:t>
            </a:r>
            <a:r>
              <a:rPr sz="1800" spc="-35" dirty="0">
                <a:latin typeface="Roboto Lt"/>
                <a:cs typeface="Roboto Lt"/>
              </a:rPr>
              <a:t> </a:t>
            </a:r>
            <a:r>
              <a:rPr sz="1800" spc="-105" dirty="0">
                <a:latin typeface="Roboto Lt"/>
                <a:cs typeface="Roboto Lt"/>
              </a:rPr>
              <a:t>responsabil</a:t>
            </a:r>
            <a:r>
              <a:rPr sz="1800" spc="-110" dirty="0">
                <a:latin typeface="Roboto Lt"/>
                <a:cs typeface="Roboto Lt"/>
              </a:rPr>
              <a:t>e</a:t>
            </a:r>
            <a:r>
              <a:rPr sz="1800" spc="-40" dirty="0">
                <a:latin typeface="Roboto Lt"/>
                <a:cs typeface="Roboto Lt"/>
              </a:rPr>
              <a:t> </a:t>
            </a:r>
            <a:r>
              <a:rPr sz="1800" spc="-85" dirty="0">
                <a:latin typeface="Roboto Lt"/>
                <a:cs typeface="Roboto Lt"/>
              </a:rPr>
              <a:t>dell</a:t>
            </a:r>
            <a:r>
              <a:rPr sz="1800" spc="-110" dirty="0">
                <a:latin typeface="Roboto Lt"/>
                <a:cs typeface="Roboto Lt"/>
              </a:rPr>
              <a:t>a</a:t>
            </a:r>
            <a:r>
              <a:rPr sz="1800" spc="-40" dirty="0">
                <a:latin typeface="Roboto Lt"/>
                <a:cs typeface="Roboto Lt"/>
              </a:rPr>
              <a:t> </a:t>
            </a:r>
            <a:r>
              <a:rPr sz="1800" spc="-110" dirty="0">
                <a:latin typeface="Roboto Lt"/>
                <a:cs typeface="Roboto Lt"/>
              </a:rPr>
              <a:t>dipendenza)</a:t>
            </a:r>
            <a:endParaRPr sz="1800" dirty="0">
              <a:latin typeface="Roboto Lt"/>
              <a:cs typeface="Roboto Lt"/>
            </a:endParaRPr>
          </a:p>
          <a:p>
            <a:pPr>
              <a:lnSpc>
                <a:spcPct val="100000"/>
              </a:lnSpc>
              <a:spcBef>
                <a:spcPts val="30"/>
              </a:spcBef>
            </a:pPr>
            <a:endParaRPr sz="1800" dirty="0">
              <a:latin typeface="Roboto Lt"/>
              <a:cs typeface="Roboto Lt"/>
            </a:endParaRPr>
          </a:p>
          <a:p>
            <a:pPr marL="12700">
              <a:lnSpc>
                <a:spcPct val="100000"/>
              </a:lnSpc>
            </a:pPr>
            <a:r>
              <a:rPr sz="1800" spc="-130" dirty="0">
                <a:solidFill>
                  <a:srgbClr val="E6481B"/>
                </a:solidFill>
                <a:latin typeface="Roboto"/>
                <a:cs typeface="Roboto"/>
              </a:rPr>
              <a:t>Dipendenza</a:t>
            </a:r>
            <a:r>
              <a:rPr sz="1800" spc="-35" dirty="0">
                <a:solidFill>
                  <a:srgbClr val="E6481B"/>
                </a:solidFill>
                <a:latin typeface="Roboto"/>
                <a:cs typeface="Roboto"/>
              </a:rPr>
              <a:t> </a:t>
            </a:r>
            <a:r>
              <a:rPr sz="1800" spc="-105" dirty="0">
                <a:latin typeface="Roboto Lt"/>
                <a:cs typeface="Roboto Lt"/>
              </a:rPr>
              <a:t>particolarmente</a:t>
            </a:r>
            <a:r>
              <a:rPr sz="1800" spc="-35" dirty="0">
                <a:latin typeface="Roboto Lt"/>
                <a:cs typeface="Roboto Lt"/>
              </a:rPr>
              <a:t> </a:t>
            </a:r>
            <a:r>
              <a:rPr sz="1800" spc="-105" dirty="0">
                <a:latin typeface="Roboto Lt"/>
                <a:cs typeface="Roboto Lt"/>
              </a:rPr>
              <a:t>intensa</a:t>
            </a:r>
            <a:r>
              <a:rPr sz="1800" spc="-35" dirty="0">
                <a:latin typeface="Roboto Lt"/>
                <a:cs typeface="Roboto Lt"/>
              </a:rPr>
              <a:t> </a:t>
            </a:r>
            <a:r>
              <a:rPr sz="1800" spc="-70" dirty="0">
                <a:latin typeface="Roboto Lt"/>
                <a:cs typeface="Roboto Lt"/>
              </a:rPr>
              <a:t>(irresistibile)</a:t>
            </a:r>
            <a:endParaRPr sz="1800" dirty="0">
              <a:latin typeface="Roboto Lt"/>
              <a:cs typeface="Roboto Lt"/>
            </a:endParaRPr>
          </a:p>
        </p:txBody>
      </p:sp>
      <p:sp>
        <p:nvSpPr>
          <p:cNvPr id="4" name="object 4"/>
          <p:cNvSpPr txBox="1"/>
          <p:nvPr/>
        </p:nvSpPr>
        <p:spPr>
          <a:xfrm>
            <a:off x="4443950" y="6104154"/>
            <a:ext cx="4014250" cy="197490"/>
          </a:xfrm>
          <a:prstGeom prst="rect">
            <a:avLst/>
          </a:prstGeom>
        </p:spPr>
        <p:txBody>
          <a:bodyPr vert="horz" wrap="square" lIns="0" tIns="12700" rIns="0" bIns="0" rtlCol="0">
            <a:spAutoFit/>
          </a:bodyPr>
          <a:lstStyle/>
          <a:p>
            <a:pPr marL="12700">
              <a:lnSpc>
                <a:spcPct val="100000"/>
              </a:lnSpc>
              <a:spcBef>
                <a:spcPts val="100"/>
              </a:spcBef>
            </a:pPr>
            <a:r>
              <a:rPr sz="1200" spc="-90" dirty="0">
                <a:latin typeface="Roboto Lt"/>
                <a:cs typeface="Roboto Lt"/>
              </a:rPr>
              <a:t>Scheda</a:t>
            </a:r>
            <a:r>
              <a:rPr sz="1200" spc="-25" dirty="0">
                <a:latin typeface="Roboto Lt"/>
                <a:cs typeface="Roboto Lt"/>
              </a:rPr>
              <a:t> </a:t>
            </a:r>
            <a:r>
              <a:rPr sz="1200" spc="-85" dirty="0">
                <a:latin typeface="Roboto Lt"/>
                <a:cs typeface="Roboto Lt"/>
              </a:rPr>
              <a:t>da</a:t>
            </a:r>
            <a:r>
              <a:rPr sz="1200" spc="-20" dirty="0">
                <a:latin typeface="Roboto Lt"/>
                <a:cs typeface="Roboto Lt"/>
              </a:rPr>
              <a:t> </a:t>
            </a:r>
            <a:r>
              <a:rPr sz="1200" spc="-55" dirty="0">
                <a:latin typeface="Roboto Lt"/>
                <a:cs typeface="Roboto Lt"/>
              </a:rPr>
              <a:t>L.</a:t>
            </a:r>
            <a:r>
              <a:rPr sz="1200" spc="-25" dirty="0">
                <a:latin typeface="Roboto Lt"/>
                <a:cs typeface="Roboto Lt"/>
              </a:rPr>
              <a:t> </a:t>
            </a:r>
            <a:r>
              <a:rPr sz="1200" spc="-60" dirty="0">
                <a:latin typeface="Roboto Lt"/>
                <a:cs typeface="Roboto Lt"/>
              </a:rPr>
              <a:t>Gallimberti,</a:t>
            </a:r>
            <a:r>
              <a:rPr sz="1200" spc="-25" dirty="0">
                <a:latin typeface="Roboto Lt"/>
                <a:cs typeface="Roboto Lt"/>
              </a:rPr>
              <a:t> </a:t>
            </a:r>
            <a:r>
              <a:rPr sz="1200" spc="-75" dirty="0">
                <a:latin typeface="Roboto Lt"/>
                <a:cs typeface="Roboto Lt"/>
              </a:rPr>
              <a:t>Morire</a:t>
            </a:r>
            <a:r>
              <a:rPr sz="1200" spc="-20" dirty="0">
                <a:latin typeface="Roboto Lt"/>
                <a:cs typeface="Roboto Lt"/>
              </a:rPr>
              <a:t> </a:t>
            </a:r>
            <a:r>
              <a:rPr sz="1200" spc="-55" dirty="0">
                <a:latin typeface="Roboto Lt"/>
                <a:cs typeface="Roboto Lt"/>
              </a:rPr>
              <a:t>di</a:t>
            </a:r>
            <a:r>
              <a:rPr sz="1200" spc="-20" dirty="0">
                <a:latin typeface="Roboto Lt"/>
                <a:cs typeface="Roboto Lt"/>
              </a:rPr>
              <a:t> </a:t>
            </a:r>
            <a:r>
              <a:rPr sz="1200" spc="-65" dirty="0">
                <a:latin typeface="Roboto Lt"/>
                <a:cs typeface="Roboto Lt"/>
              </a:rPr>
              <a:t>Piacere,</a:t>
            </a:r>
            <a:r>
              <a:rPr sz="1200" spc="-20" dirty="0">
                <a:latin typeface="Roboto Lt"/>
                <a:cs typeface="Roboto Lt"/>
              </a:rPr>
              <a:t> </a:t>
            </a:r>
            <a:r>
              <a:rPr sz="1200" spc="-120" dirty="0">
                <a:latin typeface="Roboto Lt"/>
                <a:cs typeface="Roboto Lt"/>
              </a:rPr>
              <a:t>BUR</a:t>
            </a:r>
            <a:r>
              <a:rPr sz="1200" spc="-25" dirty="0">
                <a:latin typeface="Roboto Lt"/>
                <a:cs typeface="Roboto Lt"/>
              </a:rPr>
              <a:t> </a:t>
            </a:r>
            <a:r>
              <a:rPr sz="1200" spc="-80" dirty="0">
                <a:latin typeface="Roboto Lt"/>
                <a:cs typeface="Roboto Lt"/>
              </a:rPr>
              <a:t>Milano</a:t>
            </a:r>
            <a:r>
              <a:rPr sz="1200" spc="-20" dirty="0">
                <a:latin typeface="Roboto Lt"/>
                <a:cs typeface="Roboto Lt"/>
              </a:rPr>
              <a:t> </a:t>
            </a:r>
            <a:r>
              <a:rPr sz="1200" spc="-90" dirty="0">
                <a:latin typeface="Roboto Lt"/>
                <a:cs typeface="Roboto Lt"/>
              </a:rPr>
              <a:t>2012</a:t>
            </a:r>
            <a:endParaRPr sz="1200" dirty="0">
              <a:latin typeface="Roboto Lt"/>
              <a:cs typeface="Roboto Lt"/>
            </a:endParaRPr>
          </a:p>
        </p:txBody>
      </p:sp>
      <p:pic>
        <p:nvPicPr>
          <p:cNvPr id="5" name="object 5"/>
          <p:cNvPicPr/>
          <p:nvPr/>
        </p:nvPicPr>
        <p:blipFill>
          <a:blip r:embed="rId2" cstate="print"/>
          <a:stretch>
            <a:fillRect/>
          </a:stretch>
        </p:blipFill>
        <p:spPr>
          <a:xfrm>
            <a:off x="0" y="0"/>
            <a:ext cx="9143996" cy="1012323"/>
          </a:xfrm>
          <a:prstGeom prst="rect">
            <a:avLst/>
          </a:prstGeom>
        </p:spPr>
      </p:pic>
      <p:sp>
        <p:nvSpPr>
          <p:cNvPr id="6" name="object 6"/>
          <p:cNvSpPr txBox="1"/>
          <p:nvPr/>
        </p:nvSpPr>
        <p:spPr>
          <a:xfrm>
            <a:off x="132325" y="65912"/>
            <a:ext cx="431162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6737" y="2045130"/>
            <a:ext cx="6871334" cy="3614420"/>
          </a:xfrm>
          <a:prstGeom prst="rect">
            <a:avLst/>
          </a:prstGeom>
        </p:spPr>
        <p:txBody>
          <a:bodyPr vert="horz" wrap="square" lIns="0" tIns="12700" rIns="0" bIns="0" rtlCol="0">
            <a:spAutoFit/>
          </a:bodyPr>
          <a:lstStyle/>
          <a:p>
            <a:pPr marL="12700">
              <a:lnSpc>
                <a:spcPct val="100000"/>
              </a:lnSpc>
              <a:spcBef>
                <a:spcPts val="100"/>
              </a:spcBef>
            </a:pPr>
            <a:r>
              <a:rPr sz="1800" spc="-105" dirty="0">
                <a:latin typeface="Roboto Lt"/>
                <a:cs typeface="Roboto Lt"/>
              </a:rPr>
              <a:t>forniscono</a:t>
            </a:r>
            <a:r>
              <a:rPr sz="1800" spc="-40" dirty="0">
                <a:latin typeface="Roboto Lt"/>
                <a:cs typeface="Roboto Lt"/>
              </a:rPr>
              <a:t> </a:t>
            </a:r>
            <a:r>
              <a:rPr sz="1800" spc="-105" dirty="0">
                <a:latin typeface="Roboto Lt"/>
                <a:cs typeface="Roboto Lt"/>
              </a:rPr>
              <a:t>energia</a:t>
            </a:r>
            <a:r>
              <a:rPr sz="1800" spc="-35" dirty="0">
                <a:latin typeface="Roboto Lt"/>
                <a:cs typeface="Roboto Lt"/>
              </a:rPr>
              <a:t> </a:t>
            </a:r>
            <a:r>
              <a:rPr sz="1800" spc="-105" dirty="0">
                <a:latin typeface="Roboto Lt"/>
                <a:cs typeface="Roboto Lt"/>
              </a:rPr>
              <a:t>e</a:t>
            </a:r>
            <a:r>
              <a:rPr sz="1800" spc="-35" dirty="0">
                <a:latin typeface="Roboto Lt"/>
                <a:cs typeface="Roboto Lt"/>
              </a:rPr>
              <a:t> </a:t>
            </a:r>
            <a:r>
              <a:rPr sz="1800" spc="-130" dirty="0">
                <a:latin typeface="Roboto Lt"/>
                <a:cs typeface="Roboto Lt"/>
              </a:rPr>
              <a:t>sono</a:t>
            </a:r>
            <a:r>
              <a:rPr sz="1800" spc="-35" dirty="0">
                <a:latin typeface="Roboto Lt"/>
                <a:cs typeface="Roboto Lt"/>
              </a:rPr>
              <a:t> </a:t>
            </a:r>
            <a:r>
              <a:rPr sz="1800" spc="-80" dirty="0">
                <a:latin typeface="Roboto Lt"/>
                <a:cs typeface="Roboto Lt"/>
              </a:rPr>
              <a:t>divisi</a:t>
            </a:r>
            <a:r>
              <a:rPr sz="1800" spc="-35" dirty="0">
                <a:latin typeface="Roboto Lt"/>
                <a:cs typeface="Roboto Lt"/>
              </a:rPr>
              <a:t> </a:t>
            </a:r>
            <a:r>
              <a:rPr sz="1800" spc="-90" dirty="0">
                <a:latin typeface="Roboto Lt"/>
                <a:cs typeface="Roboto Lt"/>
              </a:rPr>
              <a:t>in</a:t>
            </a:r>
            <a:r>
              <a:rPr sz="1800" spc="-35" dirty="0">
                <a:latin typeface="Roboto Lt"/>
                <a:cs typeface="Roboto Lt"/>
              </a:rPr>
              <a:t> </a:t>
            </a:r>
            <a:r>
              <a:rPr sz="1800" spc="-105" dirty="0">
                <a:latin typeface="Roboto Lt"/>
                <a:cs typeface="Roboto Lt"/>
              </a:rPr>
              <a:t>semplici</a:t>
            </a:r>
            <a:r>
              <a:rPr sz="1800" spc="-40" dirty="0">
                <a:latin typeface="Roboto Lt"/>
                <a:cs typeface="Roboto Lt"/>
              </a:rPr>
              <a:t> </a:t>
            </a:r>
            <a:r>
              <a:rPr sz="1800" spc="-105" dirty="0">
                <a:latin typeface="Roboto Lt"/>
                <a:cs typeface="Roboto Lt"/>
              </a:rPr>
              <a:t>e</a:t>
            </a:r>
            <a:r>
              <a:rPr sz="1800" spc="-35" dirty="0">
                <a:latin typeface="Roboto Lt"/>
                <a:cs typeface="Roboto Lt"/>
              </a:rPr>
              <a:t> </a:t>
            </a:r>
            <a:r>
              <a:rPr sz="1800" spc="-114" dirty="0">
                <a:latin typeface="Roboto Lt"/>
                <a:cs typeface="Roboto Lt"/>
              </a:rPr>
              <a:t>complessi</a:t>
            </a:r>
            <a:endParaRPr sz="1800">
              <a:latin typeface="Roboto Lt"/>
              <a:cs typeface="Roboto Lt"/>
            </a:endParaRPr>
          </a:p>
          <a:p>
            <a:pPr>
              <a:lnSpc>
                <a:spcPct val="100000"/>
              </a:lnSpc>
              <a:spcBef>
                <a:spcPts val="25"/>
              </a:spcBef>
            </a:pPr>
            <a:endParaRPr sz="1800">
              <a:latin typeface="Roboto Lt"/>
              <a:cs typeface="Roboto Lt"/>
            </a:endParaRPr>
          </a:p>
          <a:p>
            <a:pPr marL="12700">
              <a:lnSpc>
                <a:spcPct val="100000"/>
              </a:lnSpc>
              <a:spcBef>
                <a:spcPts val="5"/>
              </a:spcBef>
            </a:pPr>
            <a:r>
              <a:rPr sz="1800" spc="-85" dirty="0">
                <a:latin typeface="Roboto Lt"/>
                <a:cs typeface="Roboto Lt"/>
              </a:rPr>
              <a:t>Gli</a:t>
            </a:r>
            <a:r>
              <a:rPr sz="1800" spc="-30" dirty="0">
                <a:latin typeface="Roboto Lt"/>
                <a:cs typeface="Roboto Lt"/>
              </a:rPr>
              <a:t> </a:t>
            </a:r>
            <a:r>
              <a:rPr sz="1800" b="1" spc="10" dirty="0">
                <a:solidFill>
                  <a:srgbClr val="E6481B"/>
                </a:solidFill>
                <a:latin typeface="Roboto Cn"/>
                <a:cs typeface="Roboto Cn"/>
              </a:rPr>
              <a:t>zuccheri</a:t>
            </a:r>
            <a:r>
              <a:rPr sz="1800" b="1" spc="20" dirty="0">
                <a:solidFill>
                  <a:srgbClr val="E6481B"/>
                </a:solidFill>
                <a:latin typeface="Roboto Cn"/>
                <a:cs typeface="Roboto Cn"/>
              </a:rPr>
              <a:t> </a:t>
            </a:r>
            <a:r>
              <a:rPr sz="1800" b="1" spc="10" dirty="0">
                <a:solidFill>
                  <a:srgbClr val="E6481B"/>
                </a:solidFill>
                <a:latin typeface="Roboto Cn"/>
                <a:cs typeface="Roboto Cn"/>
              </a:rPr>
              <a:t>semplici</a:t>
            </a:r>
            <a:r>
              <a:rPr sz="1800" b="1" spc="30" dirty="0">
                <a:solidFill>
                  <a:srgbClr val="E6481B"/>
                </a:solidFill>
                <a:latin typeface="Roboto Cn"/>
                <a:cs typeface="Roboto Cn"/>
              </a:rPr>
              <a:t> </a:t>
            </a:r>
            <a:r>
              <a:rPr sz="1800" spc="-135" dirty="0">
                <a:latin typeface="Roboto Lt"/>
                <a:cs typeface="Roboto Lt"/>
              </a:rPr>
              <a:t>danno</a:t>
            </a:r>
            <a:r>
              <a:rPr sz="1800" spc="-30" dirty="0">
                <a:latin typeface="Roboto Lt"/>
                <a:cs typeface="Roboto Lt"/>
              </a:rPr>
              <a:t> </a:t>
            </a:r>
            <a:r>
              <a:rPr sz="1800" spc="-105" dirty="0">
                <a:latin typeface="Roboto Lt"/>
                <a:cs typeface="Roboto Lt"/>
              </a:rPr>
              <a:t>energia</a:t>
            </a:r>
            <a:r>
              <a:rPr sz="1800" spc="-35" dirty="0">
                <a:latin typeface="Roboto Lt"/>
                <a:cs typeface="Roboto Lt"/>
              </a:rPr>
              <a:t> </a:t>
            </a:r>
            <a:r>
              <a:rPr sz="1800" spc="-120" dirty="0">
                <a:latin typeface="Roboto Lt"/>
                <a:cs typeface="Roboto Lt"/>
              </a:rPr>
              <a:t>immediatamente:</a:t>
            </a:r>
            <a:r>
              <a:rPr sz="1800" spc="-30" dirty="0">
                <a:latin typeface="Roboto Lt"/>
                <a:cs typeface="Roboto Lt"/>
              </a:rPr>
              <a:t> i</a:t>
            </a:r>
            <a:r>
              <a:rPr sz="1800" spc="-35" dirty="0">
                <a:latin typeface="Roboto Lt"/>
                <a:cs typeface="Roboto Lt"/>
              </a:rPr>
              <a:t> </a:t>
            </a:r>
            <a:r>
              <a:rPr sz="1800" spc="-105" dirty="0">
                <a:latin typeface="Roboto Lt"/>
                <a:cs typeface="Roboto Lt"/>
              </a:rPr>
              <a:t>più</a:t>
            </a:r>
            <a:r>
              <a:rPr sz="1800" spc="-30" dirty="0">
                <a:latin typeface="Roboto Lt"/>
                <a:cs typeface="Roboto Lt"/>
              </a:rPr>
              <a:t> </a:t>
            </a:r>
            <a:r>
              <a:rPr sz="1800" spc="-130" dirty="0">
                <a:latin typeface="Roboto Lt"/>
                <a:cs typeface="Roboto Lt"/>
              </a:rPr>
              <a:t>comuni</a:t>
            </a:r>
            <a:r>
              <a:rPr sz="1800" spc="-35" dirty="0">
                <a:latin typeface="Roboto Lt"/>
                <a:cs typeface="Roboto Lt"/>
              </a:rPr>
              <a:t> </a:t>
            </a:r>
            <a:r>
              <a:rPr sz="1800" spc="-110" dirty="0">
                <a:latin typeface="Roboto Lt"/>
                <a:cs typeface="Roboto Lt"/>
              </a:rPr>
              <a:t>sono:</a:t>
            </a:r>
            <a:endParaRPr sz="1800">
              <a:latin typeface="Roboto Lt"/>
              <a:cs typeface="Roboto Lt"/>
            </a:endParaRPr>
          </a:p>
          <a:p>
            <a:pPr marL="12700">
              <a:lnSpc>
                <a:spcPct val="100000"/>
              </a:lnSpc>
              <a:spcBef>
                <a:spcPts val="15"/>
              </a:spcBef>
            </a:pPr>
            <a:r>
              <a:rPr sz="1800" i="1" spc="-130" dirty="0">
                <a:latin typeface="Roboto"/>
                <a:cs typeface="Roboto"/>
              </a:rPr>
              <a:t>Saccarosi</a:t>
            </a:r>
            <a:r>
              <a:rPr sz="1800" i="1" spc="-145" dirty="0">
                <a:latin typeface="Roboto"/>
                <a:cs typeface="Roboto"/>
              </a:rPr>
              <a:t>o</a:t>
            </a:r>
            <a:r>
              <a:rPr sz="1800" i="1" spc="-40" dirty="0">
                <a:latin typeface="Roboto"/>
                <a:cs typeface="Roboto"/>
              </a:rPr>
              <a:t> </a:t>
            </a:r>
            <a:r>
              <a:rPr sz="1800" spc="-110" dirty="0">
                <a:latin typeface="Roboto Lt"/>
                <a:cs typeface="Roboto Lt"/>
              </a:rPr>
              <a:t>(zuccher</a:t>
            </a:r>
            <a:r>
              <a:rPr sz="1800" spc="-120" dirty="0">
                <a:latin typeface="Roboto Lt"/>
                <a:cs typeface="Roboto Lt"/>
              </a:rPr>
              <a:t>o</a:t>
            </a:r>
            <a:r>
              <a:rPr sz="1800" spc="-35" dirty="0">
                <a:latin typeface="Roboto Lt"/>
                <a:cs typeface="Roboto Lt"/>
              </a:rPr>
              <a:t> </a:t>
            </a:r>
            <a:r>
              <a:rPr sz="1800" spc="-130" dirty="0">
                <a:latin typeface="Roboto Lt"/>
                <a:cs typeface="Roboto Lt"/>
              </a:rPr>
              <a:t>d</a:t>
            </a:r>
            <a:r>
              <a:rPr sz="1800" spc="-120" dirty="0">
                <a:latin typeface="Roboto Lt"/>
                <a:cs typeface="Roboto Lt"/>
              </a:rPr>
              <a:t>a</a:t>
            </a:r>
            <a:r>
              <a:rPr sz="1800" spc="-40" dirty="0">
                <a:latin typeface="Roboto Lt"/>
                <a:cs typeface="Roboto Lt"/>
              </a:rPr>
              <a:t> </a:t>
            </a:r>
            <a:r>
              <a:rPr sz="1800" spc="-105" dirty="0">
                <a:latin typeface="Roboto Lt"/>
                <a:cs typeface="Roboto Lt"/>
              </a:rPr>
              <a:t>cucina)</a:t>
            </a:r>
            <a:endParaRPr sz="1800">
              <a:latin typeface="Roboto Lt"/>
              <a:cs typeface="Roboto Lt"/>
            </a:endParaRPr>
          </a:p>
          <a:p>
            <a:pPr marL="12700">
              <a:lnSpc>
                <a:spcPct val="100000"/>
              </a:lnSpc>
              <a:spcBef>
                <a:spcPts val="15"/>
              </a:spcBef>
            </a:pPr>
            <a:r>
              <a:rPr sz="1800" i="1" spc="-125" dirty="0">
                <a:latin typeface="Roboto"/>
                <a:cs typeface="Roboto"/>
              </a:rPr>
              <a:t>Fruttos</a:t>
            </a:r>
            <a:r>
              <a:rPr sz="1800" i="1" spc="-60" dirty="0">
                <a:latin typeface="Roboto"/>
                <a:cs typeface="Roboto"/>
              </a:rPr>
              <a:t>i</a:t>
            </a:r>
            <a:r>
              <a:rPr sz="1800" spc="-120" dirty="0">
                <a:latin typeface="Roboto"/>
                <a:cs typeface="Roboto"/>
              </a:rPr>
              <a:t>o</a:t>
            </a:r>
            <a:r>
              <a:rPr sz="1800" spc="-45" dirty="0">
                <a:latin typeface="Roboto"/>
                <a:cs typeface="Roboto"/>
              </a:rPr>
              <a:t> </a:t>
            </a:r>
            <a:r>
              <a:rPr sz="1800" spc="-110" dirty="0">
                <a:latin typeface="Roboto Lt"/>
                <a:cs typeface="Roboto Lt"/>
              </a:rPr>
              <a:t>(zuccher</a:t>
            </a:r>
            <a:r>
              <a:rPr sz="1800" spc="-120" dirty="0">
                <a:latin typeface="Roboto Lt"/>
                <a:cs typeface="Roboto Lt"/>
              </a:rPr>
              <a:t>o</a:t>
            </a:r>
            <a:r>
              <a:rPr sz="1800" spc="-35" dirty="0">
                <a:latin typeface="Roboto Lt"/>
                <a:cs typeface="Roboto Lt"/>
              </a:rPr>
              <a:t> </a:t>
            </a:r>
            <a:r>
              <a:rPr sz="1800" spc="-85" dirty="0">
                <a:latin typeface="Roboto Lt"/>
                <a:cs typeface="Roboto Lt"/>
              </a:rPr>
              <a:t>dell</a:t>
            </a:r>
            <a:r>
              <a:rPr sz="1800" spc="-110" dirty="0">
                <a:latin typeface="Roboto Lt"/>
                <a:cs typeface="Roboto Lt"/>
              </a:rPr>
              <a:t>a</a:t>
            </a:r>
            <a:r>
              <a:rPr sz="1800" spc="-40" dirty="0">
                <a:latin typeface="Roboto Lt"/>
                <a:cs typeface="Roboto Lt"/>
              </a:rPr>
              <a:t> </a:t>
            </a:r>
            <a:r>
              <a:rPr sz="1800" spc="-80" dirty="0">
                <a:latin typeface="Roboto Lt"/>
                <a:cs typeface="Roboto Lt"/>
              </a:rPr>
              <a:t>frutta)</a:t>
            </a:r>
            <a:endParaRPr sz="1800">
              <a:latin typeface="Roboto Lt"/>
              <a:cs typeface="Roboto Lt"/>
            </a:endParaRPr>
          </a:p>
          <a:p>
            <a:pPr>
              <a:lnSpc>
                <a:spcPct val="100000"/>
              </a:lnSpc>
              <a:spcBef>
                <a:spcPts val="10"/>
              </a:spcBef>
            </a:pPr>
            <a:endParaRPr sz="1800">
              <a:latin typeface="Roboto Lt"/>
              <a:cs typeface="Roboto Lt"/>
            </a:endParaRPr>
          </a:p>
          <a:p>
            <a:pPr marL="12700" marR="5080">
              <a:lnSpc>
                <a:spcPct val="100699"/>
              </a:lnSpc>
              <a:spcBef>
                <a:spcPts val="5"/>
              </a:spcBef>
            </a:pPr>
            <a:r>
              <a:rPr sz="1800" spc="-85" dirty="0">
                <a:latin typeface="Roboto Lt"/>
                <a:cs typeface="Roboto Lt"/>
              </a:rPr>
              <a:t>Gli</a:t>
            </a:r>
            <a:r>
              <a:rPr sz="1800" spc="-30" dirty="0">
                <a:latin typeface="Roboto Lt"/>
                <a:cs typeface="Roboto Lt"/>
              </a:rPr>
              <a:t> </a:t>
            </a:r>
            <a:r>
              <a:rPr sz="1800" b="1" spc="10" dirty="0">
                <a:solidFill>
                  <a:srgbClr val="E6481B"/>
                </a:solidFill>
                <a:latin typeface="Roboto Cn"/>
                <a:cs typeface="Roboto Cn"/>
              </a:rPr>
              <a:t>zuccheri</a:t>
            </a:r>
            <a:r>
              <a:rPr sz="1800" b="1" spc="15" dirty="0">
                <a:solidFill>
                  <a:srgbClr val="E6481B"/>
                </a:solidFill>
                <a:latin typeface="Roboto Cn"/>
                <a:cs typeface="Roboto Cn"/>
              </a:rPr>
              <a:t> </a:t>
            </a:r>
            <a:r>
              <a:rPr sz="1800" b="1" spc="10" dirty="0">
                <a:solidFill>
                  <a:srgbClr val="E6481B"/>
                </a:solidFill>
                <a:latin typeface="Roboto Cn"/>
                <a:cs typeface="Roboto Cn"/>
              </a:rPr>
              <a:t>complessi</a:t>
            </a:r>
            <a:r>
              <a:rPr sz="1800" b="1" spc="70" dirty="0">
                <a:solidFill>
                  <a:srgbClr val="E6481B"/>
                </a:solidFill>
                <a:latin typeface="Roboto Cn"/>
                <a:cs typeface="Roboto Cn"/>
              </a:rPr>
              <a:t> </a:t>
            </a:r>
            <a:r>
              <a:rPr sz="1800" spc="-95" dirty="0">
                <a:latin typeface="Roboto Lt"/>
                <a:cs typeface="Roboto Lt"/>
              </a:rPr>
              <a:t>rilasciano</a:t>
            </a:r>
            <a:r>
              <a:rPr sz="1800" spc="-35" dirty="0">
                <a:latin typeface="Roboto Lt"/>
                <a:cs typeface="Roboto Lt"/>
              </a:rPr>
              <a:t> </a:t>
            </a:r>
            <a:r>
              <a:rPr sz="1800" spc="-105" dirty="0">
                <a:latin typeface="Roboto Lt"/>
                <a:cs typeface="Roboto Lt"/>
              </a:rPr>
              <a:t>energia</a:t>
            </a:r>
            <a:r>
              <a:rPr sz="1800" spc="-30" dirty="0">
                <a:latin typeface="Roboto Lt"/>
                <a:cs typeface="Roboto Lt"/>
              </a:rPr>
              <a:t> </a:t>
            </a:r>
            <a:r>
              <a:rPr sz="1800" spc="-105" dirty="0">
                <a:latin typeface="Roboto Lt"/>
                <a:cs typeface="Roboto Lt"/>
              </a:rPr>
              <a:t>più</a:t>
            </a:r>
            <a:r>
              <a:rPr sz="1800" spc="-35" dirty="0">
                <a:latin typeface="Roboto Lt"/>
                <a:cs typeface="Roboto Lt"/>
              </a:rPr>
              <a:t> </a:t>
            </a:r>
            <a:r>
              <a:rPr sz="1800" spc="-125" dirty="0">
                <a:latin typeface="Roboto Lt"/>
                <a:cs typeface="Roboto Lt"/>
              </a:rPr>
              <a:t>a</a:t>
            </a:r>
            <a:r>
              <a:rPr sz="1800" spc="-35" dirty="0">
                <a:latin typeface="Roboto Lt"/>
                <a:cs typeface="Roboto Lt"/>
              </a:rPr>
              <a:t> </a:t>
            </a:r>
            <a:r>
              <a:rPr sz="1800" spc="-114" dirty="0">
                <a:latin typeface="Roboto Lt"/>
                <a:cs typeface="Roboto Lt"/>
              </a:rPr>
              <a:t>lungo</a:t>
            </a:r>
            <a:r>
              <a:rPr sz="1800" spc="-30" dirty="0">
                <a:latin typeface="Roboto Lt"/>
                <a:cs typeface="Roboto Lt"/>
              </a:rPr>
              <a:t> </a:t>
            </a:r>
            <a:r>
              <a:rPr sz="1800" spc="-100" dirty="0">
                <a:latin typeface="Roboto Lt"/>
                <a:cs typeface="Roboto Lt"/>
              </a:rPr>
              <a:t>termine:</a:t>
            </a:r>
            <a:r>
              <a:rPr sz="1800" spc="-30" dirty="0">
                <a:latin typeface="Roboto Lt"/>
                <a:cs typeface="Roboto Lt"/>
              </a:rPr>
              <a:t> </a:t>
            </a:r>
            <a:r>
              <a:rPr sz="1800" spc="-35" dirty="0">
                <a:latin typeface="Roboto Lt"/>
                <a:cs typeface="Roboto Lt"/>
              </a:rPr>
              <a:t>il</a:t>
            </a:r>
            <a:r>
              <a:rPr sz="1800" spc="-30" dirty="0">
                <a:latin typeface="Roboto Lt"/>
                <a:cs typeface="Roboto Lt"/>
              </a:rPr>
              <a:t> </a:t>
            </a:r>
            <a:r>
              <a:rPr sz="1800" spc="-105" dirty="0">
                <a:latin typeface="Roboto Lt"/>
                <a:cs typeface="Roboto Lt"/>
              </a:rPr>
              <a:t>più</a:t>
            </a:r>
            <a:r>
              <a:rPr sz="1800" spc="-35" dirty="0">
                <a:latin typeface="Roboto Lt"/>
                <a:cs typeface="Roboto Lt"/>
              </a:rPr>
              <a:t> </a:t>
            </a:r>
            <a:r>
              <a:rPr sz="1800" spc="-145" dirty="0">
                <a:latin typeface="Roboto Lt"/>
                <a:cs typeface="Roboto Lt"/>
              </a:rPr>
              <a:t>comune</a:t>
            </a:r>
            <a:r>
              <a:rPr sz="1800" spc="-35" dirty="0">
                <a:latin typeface="Roboto Lt"/>
                <a:cs typeface="Roboto Lt"/>
              </a:rPr>
              <a:t> </a:t>
            </a:r>
            <a:r>
              <a:rPr sz="1800" spc="-105" dirty="0">
                <a:latin typeface="Roboto Lt"/>
                <a:cs typeface="Roboto Lt"/>
              </a:rPr>
              <a:t>è </a:t>
            </a:r>
            <a:r>
              <a:rPr sz="1800" spc="-420" dirty="0">
                <a:latin typeface="Roboto Lt"/>
                <a:cs typeface="Roboto Lt"/>
              </a:rPr>
              <a:t> </a:t>
            </a:r>
            <a:r>
              <a:rPr sz="1800" spc="-75" dirty="0">
                <a:latin typeface="Roboto Lt"/>
                <a:cs typeface="Roboto Lt"/>
              </a:rPr>
              <a:t>l</a:t>
            </a:r>
            <a:r>
              <a:rPr sz="1800" spc="-70" dirty="0">
                <a:latin typeface="Roboto Lt"/>
                <a:cs typeface="Roboto Lt"/>
              </a:rPr>
              <a:t>’</a:t>
            </a:r>
            <a:r>
              <a:rPr sz="1800" i="1" spc="-150" dirty="0">
                <a:latin typeface="Roboto"/>
                <a:cs typeface="Roboto"/>
              </a:rPr>
              <a:t>Amid</a:t>
            </a:r>
            <a:r>
              <a:rPr sz="1800" i="1" spc="-140" dirty="0">
                <a:latin typeface="Roboto"/>
                <a:cs typeface="Roboto"/>
              </a:rPr>
              <a:t>o</a:t>
            </a:r>
            <a:r>
              <a:rPr sz="1800" i="1" spc="-45" dirty="0">
                <a:latin typeface="Roboto"/>
                <a:cs typeface="Roboto"/>
              </a:rPr>
              <a:t> </a:t>
            </a:r>
            <a:r>
              <a:rPr sz="1800" i="1" spc="-50" dirty="0">
                <a:latin typeface="Roboto Lt"/>
                <a:cs typeface="Roboto Lt"/>
              </a:rPr>
              <a:t>(</a:t>
            </a:r>
            <a:r>
              <a:rPr sz="1800" i="1" spc="-35" dirty="0">
                <a:latin typeface="Roboto Lt"/>
                <a:cs typeface="Roboto Lt"/>
              </a:rPr>
              <a:t> </a:t>
            </a:r>
            <a:r>
              <a:rPr sz="1800" spc="-120" dirty="0">
                <a:latin typeface="Roboto Lt"/>
                <a:cs typeface="Roboto Lt"/>
              </a:rPr>
              <a:t>pane</a:t>
            </a:r>
            <a:r>
              <a:rPr sz="1800" spc="-40" dirty="0">
                <a:latin typeface="Roboto Lt"/>
                <a:cs typeface="Roboto Lt"/>
              </a:rPr>
              <a:t>, </a:t>
            </a:r>
            <a:r>
              <a:rPr sz="1800" spc="-105" dirty="0">
                <a:latin typeface="Roboto Lt"/>
                <a:cs typeface="Roboto Lt"/>
              </a:rPr>
              <a:t>pasta</a:t>
            </a:r>
            <a:r>
              <a:rPr sz="1800" spc="-40" dirty="0">
                <a:latin typeface="Roboto Lt"/>
                <a:cs typeface="Roboto Lt"/>
              </a:rPr>
              <a:t>, </a:t>
            </a:r>
            <a:r>
              <a:rPr sz="1800" spc="-80" dirty="0">
                <a:latin typeface="Roboto Lt"/>
                <a:cs typeface="Roboto Lt"/>
              </a:rPr>
              <a:t>riso</a:t>
            </a:r>
            <a:r>
              <a:rPr sz="1800" spc="-35" dirty="0">
                <a:latin typeface="Roboto Lt"/>
                <a:cs typeface="Roboto Lt"/>
              </a:rPr>
              <a:t>,</a:t>
            </a:r>
            <a:r>
              <a:rPr sz="1800" spc="-40" dirty="0">
                <a:latin typeface="Roboto Lt"/>
                <a:cs typeface="Roboto Lt"/>
              </a:rPr>
              <a:t> </a:t>
            </a:r>
            <a:r>
              <a:rPr sz="1800" spc="-85" dirty="0">
                <a:latin typeface="Roboto Lt"/>
                <a:cs typeface="Roboto Lt"/>
              </a:rPr>
              <a:t>patate).</a:t>
            </a:r>
            <a:endParaRPr sz="1800">
              <a:latin typeface="Roboto Lt"/>
              <a:cs typeface="Roboto Lt"/>
            </a:endParaRPr>
          </a:p>
          <a:p>
            <a:pPr>
              <a:lnSpc>
                <a:spcPct val="100000"/>
              </a:lnSpc>
              <a:spcBef>
                <a:spcPts val="10"/>
              </a:spcBef>
            </a:pPr>
            <a:endParaRPr sz="1800">
              <a:latin typeface="Roboto Lt"/>
              <a:cs typeface="Roboto Lt"/>
            </a:endParaRPr>
          </a:p>
          <a:p>
            <a:pPr marL="12700" marR="358140">
              <a:lnSpc>
                <a:spcPct val="100699"/>
              </a:lnSpc>
            </a:pPr>
            <a:r>
              <a:rPr sz="1800" spc="-85" dirty="0">
                <a:latin typeface="Roboto Lt"/>
                <a:cs typeface="Roboto Lt"/>
              </a:rPr>
              <a:t>Gli</a:t>
            </a:r>
            <a:r>
              <a:rPr sz="1800" spc="-40" dirty="0">
                <a:latin typeface="Roboto Lt"/>
                <a:cs typeface="Roboto Lt"/>
              </a:rPr>
              <a:t> </a:t>
            </a:r>
            <a:r>
              <a:rPr sz="1800" spc="-105" dirty="0">
                <a:latin typeface="Roboto Lt"/>
                <a:cs typeface="Roboto Lt"/>
              </a:rPr>
              <a:t>zuccheri</a:t>
            </a:r>
            <a:r>
              <a:rPr sz="1800" spc="-40" dirty="0">
                <a:latin typeface="Roboto Lt"/>
                <a:cs typeface="Roboto Lt"/>
              </a:rPr>
              <a:t> </a:t>
            </a:r>
            <a:r>
              <a:rPr sz="1800" spc="-85" dirty="0">
                <a:latin typeface="Roboto Lt"/>
                <a:cs typeface="Roboto Lt"/>
              </a:rPr>
              <a:t>introdotti</a:t>
            </a:r>
            <a:r>
              <a:rPr sz="1800" spc="-40" dirty="0">
                <a:latin typeface="Roboto Lt"/>
                <a:cs typeface="Roboto Lt"/>
              </a:rPr>
              <a:t> </a:t>
            </a:r>
            <a:r>
              <a:rPr sz="1800" spc="-90" dirty="0">
                <a:latin typeface="Roboto Lt"/>
                <a:cs typeface="Roboto Lt"/>
              </a:rPr>
              <a:t>in</a:t>
            </a:r>
            <a:r>
              <a:rPr sz="1800" spc="-40" dirty="0">
                <a:latin typeface="Roboto Lt"/>
                <a:cs typeface="Roboto Lt"/>
              </a:rPr>
              <a:t> </a:t>
            </a:r>
            <a:r>
              <a:rPr sz="1800" spc="-114" dirty="0">
                <a:latin typeface="Roboto Lt"/>
                <a:cs typeface="Roboto Lt"/>
              </a:rPr>
              <a:t>eccesso</a:t>
            </a:r>
            <a:r>
              <a:rPr sz="1800" spc="-35" dirty="0">
                <a:latin typeface="Roboto Lt"/>
                <a:cs typeface="Roboto Lt"/>
              </a:rPr>
              <a:t> </a:t>
            </a:r>
            <a:r>
              <a:rPr sz="1800" spc="-130" dirty="0">
                <a:latin typeface="Roboto Lt"/>
                <a:cs typeface="Roboto Lt"/>
              </a:rPr>
              <a:t>vengono</a:t>
            </a:r>
            <a:r>
              <a:rPr sz="1800" spc="-40" dirty="0">
                <a:latin typeface="Roboto Lt"/>
                <a:cs typeface="Roboto Lt"/>
              </a:rPr>
              <a:t> </a:t>
            </a:r>
            <a:r>
              <a:rPr sz="1800" spc="-100" dirty="0">
                <a:latin typeface="Roboto Lt"/>
                <a:cs typeface="Roboto Lt"/>
              </a:rPr>
              <a:t>inizialmente</a:t>
            </a:r>
            <a:r>
              <a:rPr sz="1800" spc="-40" dirty="0">
                <a:latin typeface="Roboto Lt"/>
                <a:cs typeface="Roboto Lt"/>
              </a:rPr>
              <a:t> </a:t>
            </a:r>
            <a:r>
              <a:rPr sz="1800" spc="-114" dirty="0">
                <a:latin typeface="Roboto Lt"/>
                <a:cs typeface="Roboto Lt"/>
              </a:rPr>
              <a:t>immagazzinati</a:t>
            </a:r>
            <a:r>
              <a:rPr sz="1800" spc="-40" dirty="0">
                <a:latin typeface="Roboto Lt"/>
                <a:cs typeface="Roboto Lt"/>
              </a:rPr>
              <a:t> </a:t>
            </a:r>
            <a:r>
              <a:rPr sz="1800" spc="-95" dirty="0">
                <a:latin typeface="Roboto Lt"/>
                <a:cs typeface="Roboto Lt"/>
              </a:rPr>
              <a:t>nel </a:t>
            </a:r>
            <a:r>
              <a:rPr sz="1800" spc="-90" dirty="0">
                <a:latin typeface="Roboto Lt"/>
                <a:cs typeface="Roboto Lt"/>
              </a:rPr>
              <a:t> </a:t>
            </a:r>
            <a:r>
              <a:rPr sz="1800" spc="-100" dirty="0">
                <a:latin typeface="Roboto Lt"/>
                <a:cs typeface="Roboto Lt"/>
              </a:rPr>
              <a:t>fegato</a:t>
            </a:r>
            <a:r>
              <a:rPr sz="1800" spc="-40" dirty="0">
                <a:latin typeface="Roboto Lt"/>
                <a:cs typeface="Roboto Lt"/>
              </a:rPr>
              <a:t> </a:t>
            </a:r>
            <a:r>
              <a:rPr sz="1800" spc="-125" dirty="0">
                <a:latin typeface="Roboto Lt"/>
                <a:cs typeface="Roboto Lt"/>
              </a:rPr>
              <a:t>da</a:t>
            </a:r>
            <a:r>
              <a:rPr sz="1800" spc="-40" dirty="0">
                <a:latin typeface="Roboto Lt"/>
                <a:cs typeface="Roboto Lt"/>
              </a:rPr>
              <a:t> </a:t>
            </a:r>
            <a:r>
              <a:rPr sz="1800" spc="-120" dirty="0">
                <a:latin typeface="Roboto Lt"/>
                <a:cs typeface="Roboto Lt"/>
              </a:rPr>
              <a:t>dove</a:t>
            </a:r>
            <a:r>
              <a:rPr sz="1800" spc="-35" dirty="0">
                <a:latin typeface="Roboto Lt"/>
                <a:cs typeface="Roboto Lt"/>
              </a:rPr>
              <a:t> </a:t>
            </a:r>
            <a:r>
              <a:rPr sz="1800" spc="-125" dirty="0">
                <a:latin typeface="Roboto Lt"/>
                <a:cs typeface="Roboto Lt"/>
              </a:rPr>
              <a:t>possono</a:t>
            </a:r>
            <a:r>
              <a:rPr sz="1800" spc="-40" dirty="0">
                <a:latin typeface="Roboto Lt"/>
                <a:cs typeface="Roboto Lt"/>
              </a:rPr>
              <a:t> </a:t>
            </a:r>
            <a:r>
              <a:rPr sz="1800" spc="-110" dirty="0">
                <a:latin typeface="Roboto Lt"/>
                <a:cs typeface="Roboto Lt"/>
              </a:rPr>
              <a:t>essere</a:t>
            </a:r>
            <a:r>
              <a:rPr sz="1800" spc="-40" dirty="0">
                <a:latin typeface="Roboto Lt"/>
                <a:cs typeface="Roboto Lt"/>
              </a:rPr>
              <a:t> </a:t>
            </a:r>
            <a:r>
              <a:rPr sz="1800" spc="-100" dirty="0">
                <a:latin typeface="Roboto Lt"/>
                <a:cs typeface="Roboto Lt"/>
              </a:rPr>
              <a:t>facilmente</a:t>
            </a:r>
            <a:r>
              <a:rPr sz="1800" spc="-35" dirty="0">
                <a:latin typeface="Roboto Lt"/>
                <a:cs typeface="Roboto Lt"/>
              </a:rPr>
              <a:t> </a:t>
            </a:r>
            <a:r>
              <a:rPr sz="1800" spc="-75" dirty="0">
                <a:latin typeface="Roboto Lt"/>
                <a:cs typeface="Roboto Lt"/>
              </a:rPr>
              <a:t>riutilizzati</a:t>
            </a:r>
            <a:r>
              <a:rPr sz="1800" spc="-40" dirty="0">
                <a:latin typeface="Roboto Lt"/>
                <a:cs typeface="Roboto Lt"/>
              </a:rPr>
              <a:t> </a:t>
            </a:r>
            <a:r>
              <a:rPr sz="1800" spc="-90" dirty="0">
                <a:latin typeface="Roboto Lt"/>
                <a:cs typeface="Roboto Lt"/>
              </a:rPr>
              <a:t>in</a:t>
            </a:r>
            <a:r>
              <a:rPr sz="1800" spc="-35" dirty="0">
                <a:latin typeface="Roboto Lt"/>
                <a:cs typeface="Roboto Lt"/>
              </a:rPr>
              <a:t> </a:t>
            </a:r>
            <a:r>
              <a:rPr sz="1800" spc="-120" dirty="0">
                <a:latin typeface="Roboto Lt"/>
                <a:cs typeface="Roboto Lt"/>
              </a:rPr>
              <a:t>caso</a:t>
            </a:r>
            <a:r>
              <a:rPr sz="1800" spc="-40" dirty="0">
                <a:latin typeface="Roboto Lt"/>
                <a:cs typeface="Roboto Lt"/>
              </a:rPr>
              <a:t> </a:t>
            </a:r>
            <a:r>
              <a:rPr sz="1800" spc="-80" dirty="0">
                <a:latin typeface="Roboto Lt"/>
                <a:cs typeface="Roboto Lt"/>
              </a:rPr>
              <a:t>di</a:t>
            </a:r>
            <a:r>
              <a:rPr sz="1800" spc="-40" dirty="0">
                <a:latin typeface="Roboto Lt"/>
                <a:cs typeface="Roboto Lt"/>
              </a:rPr>
              <a:t> </a:t>
            </a:r>
            <a:r>
              <a:rPr sz="1800" spc="-95" dirty="0">
                <a:latin typeface="Roboto Lt"/>
                <a:cs typeface="Roboto Lt"/>
              </a:rPr>
              <a:t>necessità, </a:t>
            </a:r>
            <a:r>
              <a:rPr sz="1800" spc="-420" dirty="0">
                <a:latin typeface="Roboto Lt"/>
                <a:cs typeface="Roboto Lt"/>
              </a:rPr>
              <a:t> </a:t>
            </a:r>
            <a:r>
              <a:rPr sz="1800" spc="-180" dirty="0">
                <a:latin typeface="Roboto"/>
                <a:cs typeface="Roboto"/>
              </a:rPr>
              <a:t>ma</a:t>
            </a:r>
            <a:r>
              <a:rPr sz="1800" spc="-40" dirty="0">
                <a:latin typeface="Roboto"/>
                <a:cs typeface="Roboto"/>
              </a:rPr>
              <a:t> </a:t>
            </a:r>
            <a:r>
              <a:rPr sz="1800" spc="-110" dirty="0">
                <a:latin typeface="Roboto"/>
                <a:cs typeface="Roboto"/>
              </a:rPr>
              <a:t>esaurita</a:t>
            </a:r>
            <a:r>
              <a:rPr sz="1800" spc="-40" dirty="0">
                <a:latin typeface="Roboto"/>
                <a:cs typeface="Roboto"/>
              </a:rPr>
              <a:t> </a:t>
            </a:r>
            <a:r>
              <a:rPr sz="1800" spc="-85" dirty="0">
                <a:latin typeface="Roboto"/>
                <a:cs typeface="Roboto"/>
              </a:rPr>
              <a:t>la</a:t>
            </a:r>
            <a:r>
              <a:rPr sz="1800" spc="-35" dirty="0">
                <a:latin typeface="Roboto"/>
                <a:cs typeface="Roboto"/>
              </a:rPr>
              <a:t> </a:t>
            </a:r>
            <a:r>
              <a:rPr sz="1800" spc="-114" dirty="0">
                <a:latin typeface="Roboto"/>
                <a:cs typeface="Roboto"/>
              </a:rPr>
              <a:t>capacità</a:t>
            </a:r>
            <a:r>
              <a:rPr sz="1800" spc="-40" dirty="0">
                <a:latin typeface="Roboto"/>
                <a:cs typeface="Roboto"/>
              </a:rPr>
              <a:t> </a:t>
            </a:r>
            <a:r>
              <a:rPr sz="1800" spc="-90" dirty="0">
                <a:latin typeface="Roboto"/>
                <a:cs typeface="Roboto"/>
              </a:rPr>
              <a:t>di</a:t>
            </a:r>
            <a:r>
              <a:rPr sz="1800" spc="-40" dirty="0">
                <a:latin typeface="Roboto"/>
                <a:cs typeface="Roboto"/>
              </a:rPr>
              <a:t> </a:t>
            </a:r>
            <a:r>
              <a:rPr sz="1800" spc="-120" dirty="0">
                <a:latin typeface="Roboto"/>
                <a:cs typeface="Roboto"/>
              </a:rPr>
              <a:t>accumulo,</a:t>
            </a:r>
            <a:r>
              <a:rPr sz="1800" spc="-35" dirty="0">
                <a:latin typeface="Roboto"/>
                <a:cs typeface="Roboto"/>
              </a:rPr>
              <a:t> </a:t>
            </a:r>
            <a:r>
              <a:rPr sz="1800" spc="-135" dirty="0">
                <a:latin typeface="Roboto"/>
                <a:cs typeface="Roboto"/>
              </a:rPr>
              <a:t>vengono</a:t>
            </a:r>
            <a:r>
              <a:rPr sz="1800" spc="-40" dirty="0">
                <a:latin typeface="Roboto"/>
                <a:cs typeface="Roboto"/>
              </a:rPr>
              <a:t> </a:t>
            </a:r>
            <a:r>
              <a:rPr sz="1800" spc="-105" dirty="0">
                <a:latin typeface="Roboto"/>
                <a:cs typeface="Roboto"/>
              </a:rPr>
              <a:t>trasformati</a:t>
            </a:r>
            <a:r>
              <a:rPr sz="1800" spc="-40" dirty="0">
                <a:latin typeface="Roboto"/>
                <a:cs typeface="Roboto"/>
              </a:rPr>
              <a:t> </a:t>
            </a:r>
            <a:r>
              <a:rPr sz="1800" spc="-100" dirty="0">
                <a:latin typeface="Roboto"/>
                <a:cs typeface="Roboto"/>
              </a:rPr>
              <a:t>in</a:t>
            </a:r>
            <a:r>
              <a:rPr sz="1800" spc="-35" dirty="0">
                <a:latin typeface="Roboto"/>
                <a:cs typeface="Roboto"/>
              </a:rPr>
              <a:t> </a:t>
            </a:r>
            <a:r>
              <a:rPr sz="1800" spc="-110" dirty="0">
                <a:latin typeface="Roboto"/>
                <a:cs typeface="Roboto"/>
              </a:rPr>
              <a:t>grassi</a:t>
            </a:r>
            <a:r>
              <a:rPr sz="1800" spc="-40" dirty="0">
                <a:latin typeface="Roboto"/>
                <a:cs typeface="Roboto"/>
              </a:rPr>
              <a:t> </a:t>
            </a:r>
            <a:r>
              <a:rPr sz="1800" spc="-100" dirty="0">
                <a:latin typeface="Roboto"/>
                <a:cs typeface="Roboto"/>
              </a:rPr>
              <a:t>e </a:t>
            </a:r>
            <a:r>
              <a:rPr sz="1800" spc="-95" dirty="0">
                <a:latin typeface="Roboto"/>
                <a:cs typeface="Roboto"/>
              </a:rPr>
              <a:t> </a:t>
            </a:r>
            <a:r>
              <a:rPr sz="1800" spc="-135" dirty="0">
                <a:latin typeface="Roboto"/>
                <a:cs typeface="Roboto"/>
              </a:rPr>
              <a:t>vengono</a:t>
            </a:r>
            <a:r>
              <a:rPr sz="1800" spc="-40" dirty="0">
                <a:latin typeface="Roboto"/>
                <a:cs typeface="Roboto"/>
              </a:rPr>
              <a:t> </a:t>
            </a:r>
            <a:r>
              <a:rPr sz="1800" spc="-120" dirty="0">
                <a:latin typeface="Roboto"/>
                <a:cs typeface="Roboto"/>
              </a:rPr>
              <a:t>immagazzinati</a:t>
            </a:r>
            <a:r>
              <a:rPr sz="1800" spc="-40" dirty="0">
                <a:latin typeface="Roboto"/>
                <a:cs typeface="Roboto"/>
              </a:rPr>
              <a:t> </a:t>
            </a:r>
            <a:r>
              <a:rPr sz="1800" spc="-150" dirty="0">
                <a:latin typeface="Roboto"/>
                <a:cs typeface="Roboto"/>
              </a:rPr>
              <a:t>com</a:t>
            </a:r>
            <a:r>
              <a:rPr sz="1800" spc="-120" dirty="0">
                <a:latin typeface="Roboto"/>
                <a:cs typeface="Roboto"/>
              </a:rPr>
              <a:t>e</a:t>
            </a:r>
            <a:r>
              <a:rPr sz="1800" spc="-40" dirty="0">
                <a:latin typeface="Roboto"/>
                <a:cs typeface="Roboto"/>
              </a:rPr>
              <a:t> </a:t>
            </a:r>
            <a:r>
              <a:rPr sz="1800" spc="-114" dirty="0">
                <a:latin typeface="Roboto"/>
                <a:cs typeface="Roboto"/>
              </a:rPr>
              <a:t>tessut</a:t>
            </a:r>
            <a:r>
              <a:rPr sz="1800" spc="-130" dirty="0">
                <a:latin typeface="Roboto"/>
                <a:cs typeface="Roboto"/>
              </a:rPr>
              <a:t>o</a:t>
            </a:r>
            <a:r>
              <a:rPr sz="1800" spc="-40" dirty="0">
                <a:latin typeface="Roboto"/>
                <a:cs typeface="Roboto"/>
              </a:rPr>
              <a:t> </a:t>
            </a:r>
            <a:r>
              <a:rPr sz="1800" spc="-105" dirty="0">
                <a:latin typeface="Roboto"/>
                <a:cs typeface="Roboto"/>
              </a:rPr>
              <a:t>adiposo.</a:t>
            </a:r>
            <a:endParaRPr sz="1800">
              <a:latin typeface="Roboto"/>
              <a:cs typeface="Roboto"/>
            </a:endParaRPr>
          </a:p>
        </p:txBody>
      </p:sp>
      <p:sp>
        <p:nvSpPr>
          <p:cNvPr id="3" name="object 3"/>
          <p:cNvSpPr txBox="1">
            <a:spLocks noGrp="1"/>
          </p:cNvSpPr>
          <p:nvPr>
            <p:ph type="title"/>
          </p:nvPr>
        </p:nvSpPr>
        <p:spPr>
          <a:xfrm>
            <a:off x="1116737" y="1371600"/>
            <a:ext cx="7088850" cy="1120820"/>
          </a:xfrm>
          <a:prstGeom prst="rect">
            <a:avLst/>
          </a:prstGeom>
        </p:spPr>
        <p:txBody>
          <a:bodyPr vert="horz" wrap="square" lIns="0" tIns="12700" rIns="0" bIns="0" rtlCol="0">
            <a:spAutoFit/>
          </a:bodyPr>
          <a:lstStyle/>
          <a:p>
            <a:pPr marL="12700">
              <a:lnSpc>
                <a:spcPct val="100000"/>
              </a:lnSpc>
              <a:spcBef>
                <a:spcPts val="100"/>
              </a:spcBef>
            </a:pPr>
            <a:r>
              <a:rPr sz="3600" b="0" spc="-95" dirty="0">
                <a:solidFill>
                  <a:srgbClr val="000000"/>
                </a:solidFill>
                <a:latin typeface="Roboto Lt"/>
                <a:cs typeface="Roboto Lt"/>
              </a:rPr>
              <a:t>I </a:t>
            </a:r>
            <a:r>
              <a:rPr sz="3600" spc="25" dirty="0" err="1"/>
              <a:t>Carboidrati</a:t>
            </a:r>
            <a:r>
              <a:rPr sz="3600" spc="15" dirty="0"/>
              <a:t> </a:t>
            </a:r>
            <a:r>
              <a:rPr spc="15" dirty="0" smtClean="0">
                <a:solidFill>
                  <a:srgbClr val="000000"/>
                </a:solidFill>
              </a:rPr>
              <a:t>(</a:t>
            </a:r>
            <a:r>
              <a:rPr lang="it-IT" spc="15" dirty="0" smtClean="0">
                <a:solidFill>
                  <a:srgbClr val="000000"/>
                </a:solidFill>
              </a:rPr>
              <a:t>ZUCCHERI)</a:t>
            </a:r>
            <a:br>
              <a:rPr lang="it-IT" spc="15" dirty="0" smtClean="0">
                <a:solidFill>
                  <a:srgbClr val="000000"/>
                </a:solidFill>
              </a:rPr>
            </a:br>
            <a:endParaRPr sz="3600" dirty="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518795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a:latin typeface="Roboto Lt"/>
              <a:cs typeface="Roboto Lt"/>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4524" y="903352"/>
            <a:ext cx="2540676" cy="391160"/>
          </a:xfrm>
          <a:prstGeom prst="rect">
            <a:avLst/>
          </a:prstGeom>
        </p:spPr>
        <p:txBody>
          <a:bodyPr vert="horz" wrap="square" lIns="0" tIns="12700" rIns="0" bIns="0" rtlCol="0">
            <a:spAutoFit/>
          </a:bodyPr>
          <a:lstStyle/>
          <a:p>
            <a:pPr marL="12700">
              <a:lnSpc>
                <a:spcPct val="100000"/>
              </a:lnSpc>
              <a:spcBef>
                <a:spcPts val="100"/>
              </a:spcBef>
            </a:pPr>
            <a:r>
              <a:rPr spc="35" dirty="0"/>
              <a:t>COCAINA</a:t>
            </a:r>
            <a:r>
              <a:rPr spc="-35" dirty="0"/>
              <a:t> </a:t>
            </a:r>
            <a:r>
              <a:rPr spc="15" dirty="0"/>
              <a:t>(II)</a:t>
            </a:r>
          </a:p>
        </p:txBody>
      </p:sp>
      <p:sp>
        <p:nvSpPr>
          <p:cNvPr id="3" name="object 3"/>
          <p:cNvSpPr txBox="1"/>
          <p:nvPr/>
        </p:nvSpPr>
        <p:spPr>
          <a:xfrm>
            <a:off x="1218400" y="1430113"/>
            <a:ext cx="7316000" cy="4882515"/>
          </a:xfrm>
          <a:prstGeom prst="rect">
            <a:avLst/>
          </a:prstGeom>
        </p:spPr>
        <p:txBody>
          <a:bodyPr vert="horz" wrap="square" lIns="0" tIns="12700" rIns="0" bIns="0" rtlCol="0">
            <a:spAutoFit/>
          </a:bodyPr>
          <a:lstStyle/>
          <a:p>
            <a:pPr marL="12700">
              <a:lnSpc>
                <a:spcPts val="2030"/>
              </a:lnSpc>
              <a:spcBef>
                <a:spcPts val="100"/>
              </a:spcBef>
            </a:pPr>
            <a:r>
              <a:rPr sz="1700" spc="-95" dirty="0">
                <a:solidFill>
                  <a:srgbClr val="E6481B"/>
                </a:solidFill>
                <a:latin typeface="Roboto"/>
                <a:cs typeface="Roboto"/>
              </a:rPr>
              <a:t>Vi</a:t>
            </a:r>
            <a:r>
              <a:rPr sz="1700" spc="-110" dirty="0">
                <a:solidFill>
                  <a:srgbClr val="E6481B"/>
                </a:solidFill>
                <a:latin typeface="Roboto"/>
                <a:cs typeface="Roboto"/>
              </a:rPr>
              <a:t>a</a:t>
            </a:r>
            <a:r>
              <a:rPr sz="1700" spc="-35" dirty="0">
                <a:solidFill>
                  <a:srgbClr val="E6481B"/>
                </a:solidFill>
                <a:latin typeface="Roboto"/>
                <a:cs typeface="Roboto"/>
              </a:rPr>
              <a:t> </a:t>
            </a:r>
            <a:r>
              <a:rPr sz="1700" spc="-120" dirty="0">
                <a:solidFill>
                  <a:srgbClr val="E6481B"/>
                </a:solidFill>
                <a:latin typeface="Roboto"/>
                <a:cs typeface="Roboto"/>
              </a:rPr>
              <a:t>endonasal</a:t>
            </a:r>
            <a:r>
              <a:rPr sz="1700" spc="-114" dirty="0">
                <a:solidFill>
                  <a:srgbClr val="E6481B"/>
                </a:solidFill>
                <a:latin typeface="Roboto"/>
                <a:cs typeface="Roboto"/>
              </a:rPr>
              <a:t>e</a:t>
            </a:r>
            <a:r>
              <a:rPr sz="1700" spc="-45" dirty="0">
                <a:solidFill>
                  <a:srgbClr val="E6481B"/>
                </a:solidFill>
                <a:latin typeface="Roboto"/>
                <a:cs typeface="Roboto"/>
              </a:rPr>
              <a:t> </a:t>
            </a:r>
            <a:r>
              <a:rPr sz="1700" spc="-114" dirty="0">
                <a:latin typeface="Roboto Lt"/>
                <a:cs typeface="Roboto Lt"/>
              </a:rPr>
              <a:t>minor</a:t>
            </a:r>
            <a:r>
              <a:rPr sz="1700" spc="-110" dirty="0">
                <a:latin typeface="Roboto Lt"/>
                <a:cs typeface="Roboto Lt"/>
              </a:rPr>
              <a:t>e</a:t>
            </a:r>
            <a:r>
              <a:rPr sz="1700" spc="-35" dirty="0">
                <a:latin typeface="Roboto Lt"/>
                <a:cs typeface="Roboto Lt"/>
              </a:rPr>
              <a:t> </a:t>
            </a:r>
            <a:r>
              <a:rPr sz="1700" spc="-105" dirty="0">
                <a:latin typeface="Roboto Lt"/>
                <a:cs typeface="Roboto Lt"/>
              </a:rPr>
              <a:t>dipendenza.</a:t>
            </a:r>
            <a:endParaRPr sz="1700" dirty="0">
              <a:latin typeface="Roboto Lt"/>
              <a:cs typeface="Roboto Lt"/>
            </a:endParaRPr>
          </a:p>
          <a:p>
            <a:pPr marL="12700">
              <a:lnSpc>
                <a:spcPts val="2025"/>
              </a:lnSpc>
            </a:pPr>
            <a:r>
              <a:rPr sz="1700" spc="-110" dirty="0">
                <a:latin typeface="Roboto Lt"/>
                <a:cs typeface="Roboto Lt"/>
              </a:rPr>
              <a:t>Soggetto</a:t>
            </a:r>
            <a:r>
              <a:rPr sz="1700" spc="-35" dirty="0">
                <a:latin typeface="Roboto Lt"/>
                <a:cs typeface="Roboto Lt"/>
              </a:rPr>
              <a:t> </a:t>
            </a:r>
            <a:r>
              <a:rPr sz="1700" spc="-80" dirty="0">
                <a:latin typeface="Roboto Lt"/>
                <a:cs typeface="Roboto Lt"/>
              </a:rPr>
              <a:t>sveglio,</a:t>
            </a:r>
            <a:r>
              <a:rPr sz="1700" spc="-30" dirty="0">
                <a:latin typeface="Roboto Lt"/>
                <a:cs typeface="Roboto Lt"/>
              </a:rPr>
              <a:t> </a:t>
            </a:r>
            <a:r>
              <a:rPr sz="1700" spc="-80" dirty="0">
                <a:latin typeface="Roboto Lt"/>
                <a:cs typeface="Roboto Lt"/>
              </a:rPr>
              <a:t>vitale</a:t>
            </a:r>
            <a:r>
              <a:rPr sz="1700" spc="-30" dirty="0">
                <a:latin typeface="Roboto Lt"/>
                <a:cs typeface="Roboto Lt"/>
              </a:rPr>
              <a:t> </a:t>
            </a:r>
            <a:r>
              <a:rPr sz="1700" spc="-100" dirty="0">
                <a:latin typeface="Roboto Lt"/>
                <a:cs typeface="Roboto Lt"/>
              </a:rPr>
              <a:t>e</a:t>
            </a:r>
            <a:r>
              <a:rPr sz="1700" spc="-30" dirty="0">
                <a:latin typeface="Roboto Lt"/>
                <a:cs typeface="Roboto Lt"/>
              </a:rPr>
              <a:t> </a:t>
            </a:r>
            <a:r>
              <a:rPr sz="1700" spc="-90" dirty="0">
                <a:latin typeface="Roboto Lt"/>
                <a:cs typeface="Roboto Lt"/>
              </a:rPr>
              <a:t>instancabile.</a:t>
            </a:r>
            <a:r>
              <a:rPr sz="1700" spc="-30" dirty="0">
                <a:latin typeface="Roboto Lt"/>
                <a:cs typeface="Roboto Lt"/>
              </a:rPr>
              <a:t> </a:t>
            </a:r>
            <a:r>
              <a:rPr sz="1700" spc="-80" dirty="0">
                <a:latin typeface="Roboto Lt"/>
                <a:cs typeface="Roboto Lt"/>
              </a:rPr>
              <a:t>Tachilalia.</a:t>
            </a:r>
            <a:endParaRPr sz="1700" dirty="0">
              <a:latin typeface="Roboto Lt"/>
              <a:cs typeface="Roboto Lt"/>
            </a:endParaRPr>
          </a:p>
          <a:p>
            <a:pPr marL="12700" marR="819150">
              <a:lnSpc>
                <a:spcPts val="2030"/>
              </a:lnSpc>
              <a:spcBef>
                <a:spcPts val="65"/>
              </a:spcBef>
            </a:pPr>
            <a:r>
              <a:rPr sz="1700" spc="-90" dirty="0">
                <a:latin typeface="Roboto Lt"/>
                <a:cs typeface="Roboto Lt"/>
              </a:rPr>
              <a:t>Controllo</a:t>
            </a:r>
            <a:r>
              <a:rPr sz="1700" spc="-35" dirty="0">
                <a:latin typeface="Roboto Lt"/>
                <a:cs typeface="Roboto Lt"/>
              </a:rPr>
              <a:t> </a:t>
            </a:r>
            <a:r>
              <a:rPr sz="1700" spc="-95" dirty="0">
                <a:latin typeface="Roboto Lt"/>
                <a:cs typeface="Roboto Lt"/>
              </a:rPr>
              <a:t>cognitivo</a:t>
            </a:r>
            <a:r>
              <a:rPr sz="1700" spc="-30" dirty="0">
                <a:latin typeface="Roboto Lt"/>
                <a:cs typeface="Roboto Lt"/>
              </a:rPr>
              <a:t> </a:t>
            </a:r>
            <a:r>
              <a:rPr sz="1700" spc="-85" dirty="0">
                <a:latin typeface="Roboto Lt"/>
                <a:cs typeface="Roboto Lt"/>
              </a:rPr>
              <a:t>della</a:t>
            </a:r>
            <a:r>
              <a:rPr sz="1700" spc="-35" dirty="0">
                <a:latin typeface="Roboto Lt"/>
                <a:cs typeface="Roboto Lt"/>
              </a:rPr>
              <a:t> </a:t>
            </a:r>
            <a:r>
              <a:rPr sz="1700" spc="-95" dirty="0">
                <a:latin typeface="Roboto Lt"/>
                <a:cs typeface="Roboto Lt"/>
              </a:rPr>
              <a:t>corteccia</a:t>
            </a:r>
            <a:r>
              <a:rPr sz="1700" spc="-35" dirty="0">
                <a:latin typeface="Roboto Lt"/>
                <a:cs typeface="Roboto Lt"/>
              </a:rPr>
              <a:t> </a:t>
            </a:r>
            <a:r>
              <a:rPr sz="1700" spc="-100" dirty="0">
                <a:latin typeface="Roboto Lt"/>
                <a:cs typeface="Roboto Lt"/>
              </a:rPr>
              <a:t>orbito-frontale</a:t>
            </a:r>
            <a:r>
              <a:rPr sz="1700" spc="-30" dirty="0">
                <a:latin typeface="Roboto Lt"/>
                <a:cs typeface="Roboto Lt"/>
              </a:rPr>
              <a:t> </a:t>
            </a:r>
            <a:r>
              <a:rPr sz="1700" spc="-100" dirty="0">
                <a:latin typeface="Roboto Lt"/>
                <a:cs typeface="Roboto Lt"/>
              </a:rPr>
              <a:t>fortemente</a:t>
            </a:r>
            <a:r>
              <a:rPr sz="1700" spc="-30" dirty="0">
                <a:latin typeface="Roboto Lt"/>
                <a:cs typeface="Roboto Lt"/>
              </a:rPr>
              <a:t> </a:t>
            </a:r>
            <a:r>
              <a:rPr sz="1700" spc="-120" dirty="0">
                <a:latin typeface="Roboto Lt"/>
                <a:cs typeface="Roboto Lt"/>
              </a:rPr>
              <a:t>compromesso. </a:t>
            </a:r>
            <a:r>
              <a:rPr sz="1700" spc="-400" dirty="0">
                <a:latin typeface="Roboto Lt"/>
                <a:cs typeface="Roboto Lt"/>
              </a:rPr>
              <a:t> </a:t>
            </a:r>
            <a:r>
              <a:rPr sz="1700" spc="-120" dirty="0">
                <a:latin typeface="Roboto Lt"/>
                <a:cs typeface="Roboto Lt"/>
              </a:rPr>
              <a:t>Fenomeni</a:t>
            </a:r>
            <a:r>
              <a:rPr sz="1700" spc="-35" dirty="0">
                <a:latin typeface="Roboto Lt"/>
                <a:cs typeface="Roboto Lt"/>
              </a:rPr>
              <a:t> </a:t>
            </a:r>
            <a:r>
              <a:rPr sz="1700" spc="-85" dirty="0">
                <a:latin typeface="Roboto Lt"/>
                <a:cs typeface="Roboto Lt"/>
              </a:rPr>
              <a:t>allucinatori</a:t>
            </a:r>
            <a:r>
              <a:rPr sz="1700" spc="-35" dirty="0">
                <a:latin typeface="Roboto Lt"/>
                <a:cs typeface="Roboto Lt"/>
              </a:rPr>
              <a:t> </a:t>
            </a:r>
            <a:r>
              <a:rPr sz="1700" spc="-80" dirty="0">
                <a:latin typeface="Roboto Lt"/>
                <a:cs typeface="Roboto Lt"/>
              </a:rPr>
              <a:t>di</a:t>
            </a:r>
            <a:r>
              <a:rPr sz="1700" spc="-35" dirty="0">
                <a:latin typeface="Roboto Lt"/>
                <a:cs typeface="Roboto Lt"/>
              </a:rPr>
              <a:t> </a:t>
            </a:r>
            <a:r>
              <a:rPr sz="1700" spc="-85" dirty="0">
                <a:latin typeface="Roboto Lt"/>
                <a:cs typeface="Roboto Lt"/>
              </a:rPr>
              <a:t>tipo</a:t>
            </a:r>
            <a:r>
              <a:rPr sz="1700" spc="-35" dirty="0">
                <a:latin typeface="Roboto Lt"/>
                <a:cs typeface="Roboto Lt"/>
              </a:rPr>
              <a:t> </a:t>
            </a:r>
            <a:r>
              <a:rPr sz="1700" spc="-105" dirty="0">
                <a:latin typeface="Roboto Lt"/>
                <a:cs typeface="Roboto Lt"/>
              </a:rPr>
              <a:t>paranoico/</a:t>
            </a:r>
            <a:r>
              <a:rPr sz="1700" spc="-35" dirty="0">
                <a:latin typeface="Roboto Lt"/>
                <a:cs typeface="Roboto Lt"/>
              </a:rPr>
              <a:t> </a:t>
            </a:r>
            <a:r>
              <a:rPr sz="1700" spc="-90" dirty="0">
                <a:latin typeface="Roboto Lt"/>
                <a:cs typeface="Roboto Lt"/>
              </a:rPr>
              <a:t>distorsioni</a:t>
            </a:r>
            <a:r>
              <a:rPr sz="1700" spc="-35" dirty="0">
                <a:latin typeface="Roboto Lt"/>
                <a:cs typeface="Roboto Lt"/>
              </a:rPr>
              <a:t> </a:t>
            </a:r>
            <a:r>
              <a:rPr sz="1700" spc="-100" dirty="0">
                <a:latin typeface="Roboto Lt"/>
                <a:cs typeface="Roboto Lt"/>
              </a:rPr>
              <a:t>mentali</a:t>
            </a:r>
            <a:endParaRPr sz="1700" dirty="0">
              <a:latin typeface="Roboto Lt"/>
              <a:cs typeface="Roboto Lt"/>
            </a:endParaRPr>
          </a:p>
          <a:p>
            <a:pPr>
              <a:lnSpc>
                <a:spcPct val="100000"/>
              </a:lnSpc>
            </a:pPr>
            <a:endParaRPr sz="2000" dirty="0">
              <a:latin typeface="Roboto Lt"/>
              <a:cs typeface="Roboto Lt"/>
            </a:endParaRPr>
          </a:p>
          <a:p>
            <a:pPr marL="12700" marR="1208405">
              <a:lnSpc>
                <a:spcPts val="2030"/>
              </a:lnSpc>
              <a:spcBef>
                <a:spcPts val="1639"/>
              </a:spcBef>
            </a:pPr>
            <a:r>
              <a:rPr sz="1700" spc="-155" dirty="0">
                <a:solidFill>
                  <a:srgbClr val="E6481B"/>
                </a:solidFill>
                <a:latin typeface="Roboto"/>
                <a:cs typeface="Roboto"/>
              </a:rPr>
              <a:t>Fumo</a:t>
            </a:r>
            <a:r>
              <a:rPr sz="1700" spc="-35" dirty="0">
                <a:solidFill>
                  <a:srgbClr val="E6481B"/>
                </a:solidFill>
                <a:latin typeface="Roboto"/>
                <a:cs typeface="Roboto"/>
              </a:rPr>
              <a:t> </a:t>
            </a:r>
            <a:r>
              <a:rPr sz="1700" spc="-90" dirty="0">
                <a:solidFill>
                  <a:srgbClr val="E6481B"/>
                </a:solidFill>
                <a:latin typeface="Roboto"/>
                <a:cs typeface="Roboto"/>
              </a:rPr>
              <a:t>(crack)</a:t>
            </a:r>
            <a:r>
              <a:rPr sz="1700" spc="-25" dirty="0">
                <a:solidFill>
                  <a:srgbClr val="E6481B"/>
                </a:solidFill>
                <a:latin typeface="Roboto"/>
                <a:cs typeface="Roboto"/>
              </a:rPr>
              <a:t> </a:t>
            </a:r>
            <a:r>
              <a:rPr sz="1700" spc="-105" dirty="0">
                <a:latin typeface="Roboto Lt"/>
                <a:cs typeface="Roboto Lt"/>
              </a:rPr>
              <a:t>cocaina</a:t>
            </a:r>
            <a:r>
              <a:rPr sz="1700" spc="-35" dirty="0">
                <a:latin typeface="Roboto Lt"/>
                <a:cs typeface="Roboto Lt"/>
              </a:rPr>
              <a:t> </a:t>
            </a:r>
            <a:r>
              <a:rPr sz="1700" spc="-85" dirty="0">
                <a:latin typeface="Roboto Lt"/>
                <a:cs typeface="Roboto Lt"/>
              </a:rPr>
              <a:t>in</a:t>
            </a:r>
            <a:r>
              <a:rPr sz="1700" spc="-30" dirty="0">
                <a:latin typeface="Roboto Lt"/>
                <a:cs typeface="Roboto Lt"/>
              </a:rPr>
              <a:t> </a:t>
            </a:r>
            <a:r>
              <a:rPr sz="1700" spc="-70" dirty="0">
                <a:latin typeface="Roboto Lt"/>
                <a:cs typeface="Roboto Lt"/>
              </a:rPr>
              <a:t>cristalli</a:t>
            </a:r>
            <a:r>
              <a:rPr sz="1700" spc="-30" dirty="0">
                <a:latin typeface="Roboto Lt"/>
                <a:cs typeface="Roboto Lt"/>
              </a:rPr>
              <a:t> </a:t>
            </a:r>
            <a:r>
              <a:rPr sz="1700" spc="-114" dirty="0">
                <a:latin typeface="Roboto Lt"/>
                <a:cs typeface="Roboto Lt"/>
              </a:rPr>
              <a:t>che</a:t>
            </a:r>
            <a:r>
              <a:rPr sz="1700" spc="-35" dirty="0">
                <a:latin typeface="Roboto Lt"/>
                <a:cs typeface="Roboto Lt"/>
              </a:rPr>
              <a:t> </a:t>
            </a:r>
            <a:r>
              <a:rPr sz="1700" spc="-125" dirty="0">
                <a:latin typeface="Roboto Lt"/>
                <a:cs typeface="Roboto Lt"/>
              </a:rPr>
              <a:t>può</a:t>
            </a:r>
            <a:r>
              <a:rPr sz="1700" spc="-30" dirty="0">
                <a:latin typeface="Roboto Lt"/>
                <a:cs typeface="Roboto Lt"/>
              </a:rPr>
              <a:t> </a:t>
            </a:r>
            <a:r>
              <a:rPr sz="1700" spc="-100" dirty="0">
                <a:latin typeface="Roboto Lt"/>
                <a:cs typeface="Roboto Lt"/>
              </a:rPr>
              <a:t>essere</a:t>
            </a:r>
            <a:r>
              <a:rPr sz="1700" spc="-35" dirty="0">
                <a:latin typeface="Roboto Lt"/>
                <a:cs typeface="Roboto Lt"/>
              </a:rPr>
              <a:t> </a:t>
            </a:r>
            <a:r>
              <a:rPr sz="1700" spc="-90" dirty="0">
                <a:latin typeface="Roboto Lt"/>
                <a:cs typeface="Roboto Lt"/>
              </a:rPr>
              <a:t>riscaldata</a:t>
            </a:r>
            <a:r>
              <a:rPr sz="1700" spc="-30" dirty="0">
                <a:latin typeface="Roboto Lt"/>
                <a:cs typeface="Roboto Lt"/>
              </a:rPr>
              <a:t> </a:t>
            </a:r>
            <a:r>
              <a:rPr sz="1700" spc="-100" dirty="0">
                <a:latin typeface="Roboto Lt"/>
                <a:cs typeface="Roboto Lt"/>
              </a:rPr>
              <a:t>e</a:t>
            </a:r>
            <a:r>
              <a:rPr sz="1700" spc="-30" dirty="0">
                <a:latin typeface="Roboto Lt"/>
                <a:cs typeface="Roboto Lt"/>
              </a:rPr>
              <a:t> i</a:t>
            </a:r>
            <a:r>
              <a:rPr sz="1700" spc="-35" dirty="0">
                <a:latin typeface="Roboto Lt"/>
                <a:cs typeface="Roboto Lt"/>
              </a:rPr>
              <a:t> </a:t>
            </a:r>
            <a:r>
              <a:rPr sz="1700" spc="-90" dirty="0">
                <a:latin typeface="Roboto Lt"/>
                <a:cs typeface="Roboto Lt"/>
              </a:rPr>
              <a:t>cui</a:t>
            </a:r>
            <a:r>
              <a:rPr sz="1700" spc="-30" dirty="0">
                <a:latin typeface="Roboto Lt"/>
                <a:cs typeface="Roboto Lt"/>
              </a:rPr>
              <a:t> </a:t>
            </a:r>
            <a:r>
              <a:rPr sz="1700" spc="-100" dirty="0">
                <a:latin typeface="Roboto Lt"/>
                <a:cs typeface="Roboto Lt"/>
              </a:rPr>
              <a:t>vapori </a:t>
            </a:r>
            <a:r>
              <a:rPr sz="1700" spc="-400" dirty="0">
                <a:latin typeface="Roboto Lt"/>
                <a:cs typeface="Roboto Lt"/>
              </a:rPr>
              <a:t> </a:t>
            </a:r>
            <a:r>
              <a:rPr sz="1700" spc="-120" dirty="0">
                <a:latin typeface="Roboto Lt"/>
                <a:cs typeface="Roboto Lt"/>
              </a:rPr>
              <a:t>possono</a:t>
            </a:r>
            <a:r>
              <a:rPr sz="1700" spc="-35" dirty="0">
                <a:latin typeface="Roboto Lt"/>
                <a:cs typeface="Roboto Lt"/>
              </a:rPr>
              <a:t> </a:t>
            </a:r>
            <a:r>
              <a:rPr sz="1700" spc="-100" dirty="0">
                <a:latin typeface="Roboto Lt"/>
                <a:cs typeface="Roboto Lt"/>
              </a:rPr>
              <a:t>esser</a:t>
            </a:r>
            <a:r>
              <a:rPr sz="1700" spc="-105" dirty="0">
                <a:latin typeface="Roboto Lt"/>
                <a:cs typeface="Roboto Lt"/>
              </a:rPr>
              <a:t>e</a:t>
            </a:r>
            <a:r>
              <a:rPr sz="1700" spc="-35" dirty="0">
                <a:latin typeface="Roboto Lt"/>
                <a:cs typeface="Roboto Lt"/>
              </a:rPr>
              <a:t> </a:t>
            </a:r>
            <a:r>
              <a:rPr sz="1700" spc="-70" dirty="0">
                <a:latin typeface="Roboto Lt"/>
                <a:cs typeface="Roboto Lt"/>
              </a:rPr>
              <a:t>inalati.</a:t>
            </a:r>
            <a:endParaRPr sz="1700" dirty="0">
              <a:latin typeface="Roboto Lt"/>
              <a:cs typeface="Roboto Lt"/>
            </a:endParaRPr>
          </a:p>
          <a:p>
            <a:pPr marL="12700">
              <a:lnSpc>
                <a:spcPts val="1945"/>
              </a:lnSpc>
            </a:pPr>
            <a:r>
              <a:rPr sz="1700" spc="-95" dirty="0">
                <a:latin typeface="Roboto Lt"/>
                <a:cs typeface="Roboto Lt"/>
              </a:rPr>
              <a:t>Indispensabile</a:t>
            </a:r>
            <a:r>
              <a:rPr sz="1700" spc="-30" dirty="0">
                <a:latin typeface="Roboto Lt"/>
                <a:cs typeface="Roboto Lt"/>
              </a:rPr>
              <a:t> </a:t>
            </a:r>
            <a:r>
              <a:rPr sz="1700" spc="-95" dirty="0">
                <a:latin typeface="Roboto Lt"/>
                <a:cs typeface="Roboto Lt"/>
              </a:rPr>
              <a:t>ottenere</a:t>
            </a:r>
            <a:r>
              <a:rPr sz="1700" spc="-30" dirty="0">
                <a:latin typeface="Roboto Lt"/>
                <a:cs typeface="Roboto Lt"/>
              </a:rPr>
              <a:t> </a:t>
            </a:r>
            <a:r>
              <a:rPr sz="1700" spc="-75" dirty="0">
                <a:latin typeface="Roboto Lt"/>
                <a:cs typeface="Roboto Lt"/>
              </a:rPr>
              <a:t>la</a:t>
            </a:r>
            <a:r>
              <a:rPr sz="1700" spc="-25" dirty="0">
                <a:latin typeface="Roboto Lt"/>
                <a:cs typeface="Roboto Lt"/>
              </a:rPr>
              <a:t> </a:t>
            </a:r>
            <a:r>
              <a:rPr sz="1700" spc="-85" dirty="0">
                <a:latin typeface="Roboto Lt"/>
                <a:cs typeface="Roboto Lt"/>
              </a:rPr>
              <a:t>«free</a:t>
            </a:r>
            <a:r>
              <a:rPr sz="1700" spc="-30" dirty="0">
                <a:latin typeface="Roboto Lt"/>
                <a:cs typeface="Roboto Lt"/>
              </a:rPr>
              <a:t> </a:t>
            </a:r>
            <a:r>
              <a:rPr sz="1700" spc="-95" dirty="0">
                <a:latin typeface="Roboto Lt"/>
                <a:cs typeface="Roboto Lt"/>
              </a:rPr>
              <a:t>base»:</a:t>
            </a:r>
            <a:r>
              <a:rPr sz="1700" spc="-25" dirty="0">
                <a:latin typeface="Roboto Lt"/>
                <a:cs typeface="Roboto Lt"/>
              </a:rPr>
              <a:t> </a:t>
            </a:r>
            <a:r>
              <a:rPr sz="1700" spc="-105" dirty="0">
                <a:latin typeface="Roboto Lt"/>
                <a:cs typeface="Roboto Lt"/>
              </a:rPr>
              <a:t>trasformazione</a:t>
            </a:r>
            <a:r>
              <a:rPr sz="1700" spc="-30" dirty="0">
                <a:latin typeface="Roboto Lt"/>
                <a:cs typeface="Roboto Lt"/>
              </a:rPr>
              <a:t> </a:t>
            </a:r>
            <a:r>
              <a:rPr sz="1700" spc="-114" dirty="0">
                <a:latin typeface="Roboto Lt"/>
                <a:cs typeface="Roboto Lt"/>
              </a:rPr>
              <a:t>mediante</a:t>
            </a:r>
            <a:r>
              <a:rPr sz="1700" spc="-30" dirty="0">
                <a:latin typeface="Roboto Lt"/>
                <a:cs typeface="Roboto Lt"/>
              </a:rPr>
              <a:t> </a:t>
            </a:r>
            <a:r>
              <a:rPr sz="1700" spc="-80" dirty="0">
                <a:latin typeface="Roboto Lt"/>
                <a:cs typeface="Roboto Lt"/>
              </a:rPr>
              <a:t>additivi</a:t>
            </a:r>
            <a:r>
              <a:rPr sz="1700" spc="-25" dirty="0">
                <a:latin typeface="Roboto Lt"/>
                <a:cs typeface="Roboto Lt"/>
              </a:rPr>
              <a:t> </a:t>
            </a:r>
            <a:r>
              <a:rPr sz="1700" spc="-90" dirty="0">
                <a:latin typeface="Roboto Lt"/>
                <a:cs typeface="Roboto Lt"/>
              </a:rPr>
              <a:t>quali</a:t>
            </a:r>
            <a:endParaRPr sz="1700" dirty="0">
              <a:latin typeface="Roboto Lt"/>
              <a:cs typeface="Roboto Lt"/>
            </a:endParaRPr>
          </a:p>
          <a:p>
            <a:pPr marL="12700">
              <a:lnSpc>
                <a:spcPts val="2025"/>
              </a:lnSpc>
            </a:pPr>
            <a:r>
              <a:rPr sz="1700" spc="-105" dirty="0">
                <a:latin typeface="Roboto Lt"/>
                <a:cs typeface="Roboto Lt"/>
              </a:rPr>
              <a:t>bicarbonato</a:t>
            </a:r>
            <a:endParaRPr sz="1700" dirty="0">
              <a:latin typeface="Roboto Lt"/>
              <a:cs typeface="Roboto Lt"/>
            </a:endParaRPr>
          </a:p>
          <a:p>
            <a:pPr marL="12700">
              <a:lnSpc>
                <a:spcPts val="2025"/>
              </a:lnSpc>
            </a:pPr>
            <a:r>
              <a:rPr sz="1700" spc="-80" dirty="0">
                <a:latin typeface="Roboto Lt"/>
                <a:cs typeface="Roboto Lt"/>
              </a:rPr>
              <a:t>di</a:t>
            </a:r>
            <a:r>
              <a:rPr sz="1700" spc="-35" dirty="0">
                <a:latin typeface="Roboto Lt"/>
                <a:cs typeface="Roboto Lt"/>
              </a:rPr>
              <a:t> </a:t>
            </a:r>
            <a:r>
              <a:rPr sz="1700" spc="-100" dirty="0">
                <a:latin typeface="Roboto Lt"/>
                <a:cs typeface="Roboto Lt"/>
              </a:rPr>
              <a:t>sodio</a:t>
            </a:r>
            <a:r>
              <a:rPr sz="1700" spc="-30" dirty="0">
                <a:latin typeface="Roboto Lt"/>
                <a:cs typeface="Roboto Lt"/>
              </a:rPr>
              <a:t> </a:t>
            </a:r>
            <a:r>
              <a:rPr sz="1700" spc="-114" dirty="0">
                <a:latin typeface="Roboto Lt"/>
                <a:cs typeface="Roboto Lt"/>
              </a:rPr>
              <a:t>o</a:t>
            </a:r>
            <a:r>
              <a:rPr sz="1700" spc="-30" dirty="0">
                <a:latin typeface="Roboto Lt"/>
                <a:cs typeface="Roboto Lt"/>
              </a:rPr>
              <a:t> </a:t>
            </a:r>
            <a:r>
              <a:rPr sz="1700" spc="-120" dirty="0">
                <a:latin typeface="Roboto Lt"/>
                <a:cs typeface="Roboto Lt"/>
              </a:rPr>
              <a:t>ammoniaca,</a:t>
            </a:r>
            <a:r>
              <a:rPr sz="1700" spc="-25" dirty="0">
                <a:latin typeface="Roboto Lt"/>
                <a:cs typeface="Roboto Lt"/>
              </a:rPr>
              <a:t> </a:t>
            </a:r>
            <a:r>
              <a:rPr sz="1700" spc="-114" dirty="0">
                <a:latin typeface="Roboto Lt"/>
                <a:cs typeface="Roboto Lt"/>
              </a:rPr>
              <a:t>che</a:t>
            </a:r>
            <a:r>
              <a:rPr sz="1700" spc="-30" dirty="0">
                <a:latin typeface="Roboto Lt"/>
                <a:cs typeface="Roboto Lt"/>
              </a:rPr>
              <a:t> </a:t>
            </a:r>
            <a:r>
              <a:rPr sz="1700" spc="-95" dirty="0">
                <a:latin typeface="Roboto Lt"/>
                <a:cs typeface="Roboto Lt"/>
              </a:rPr>
              <a:t>liberano</a:t>
            </a:r>
            <a:r>
              <a:rPr sz="1700" spc="-30" dirty="0">
                <a:latin typeface="Roboto Lt"/>
                <a:cs typeface="Roboto Lt"/>
              </a:rPr>
              <a:t> </a:t>
            </a:r>
            <a:r>
              <a:rPr sz="1700" spc="-75" dirty="0">
                <a:latin typeface="Roboto Lt"/>
                <a:cs typeface="Roboto Lt"/>
              </a:rPr>
              <a:t>la</a:t>
            </a:r>
            <a:r>
              <a:rPr sz="1700" spc="-25" dirty="0">
                <a:latin typeface="Roboto Lt"/>
                <a:cs typeface="Roboto Lt"/>
              </a:rPr>
              <a:t> </a:t>
            </a:r>
            <a:r>
              <a:rPr sz="1700" spc="-110" dirty="0">
                <a:latin typeface="Roboto Lt"/>
                <a:cs typeface="Roboto Lt"/>
              </a:rPr>
              <a:t>sostanza</a:t>
            </a:r>
            <a:r>
              <a:rPr sz="1700" spc="-30" dirty="0">
                <a:latin typeface="Roboto Lt"/>
                <a:cs typeface="Roboto Lt"/>
              </a:rPr>
              <a:t> </a:t>
            </a:r>
            <a:r>
              <a:rPr sz="1700" spc="-90" dirty="0">
                <a:latin typeface="Roboto Lt"/>
                <a:cs typeface="Roboto Lt"/>
              </a:rPr>
              <a:t>dal</a:t>
            </a:r>
            <a:r>
              <a:rPr sz="1700" spc="-35" dirty="0">
                <a:latin typeface="Roboto Lt"/>
                <a:cs typeface="Roboto Lt"/>
              </a:rPr>
              <a:t> </a:t>
            </a:r>
            <a:r>
              <a:rPr sz="1700" spc="-85" dirty="0">
                <a:latin typeface="Roboto Lt"/>
                <a:cs typeface="Roboto Lt"/>
              </a:rPr>
              <a:t>taglio</a:t>
            </a:r>
            <a:r>
              <a:rPr sz="1700" spc="-25" dirty="0">
                <a:latin typeface="Roboto Lt"/>
                <a:cs typeface="Roboto Lt"/>
              </a:rPr>
              <a:t> </a:t>
            </a:r>
            <a:r>
              <a:rPr sz="1700" spc="-100" dirty="0">
                <a:latin typeface="Roboto Lt"/>
                <a:cs typeface="Roboto Lt"/>
              </a:rPr>
              <a:t>e</a:t>
            </a:r>
            <a:r>
              <a:rPr sz="1700" spc="-30" dirty="0">
                <a:latin typeface="Roboto Lt"/>
                <a:cs typeface="Roboto Lt"/>
              </a:rPr>
              <a:t> </a:t>
            </a:r>
            <a:r>
              <a:rPr sz="1700" spc="-110" dirty="0">
                <a:latin typeface="Roboto Lt"/>
                <a:cs typeface="Roboto Lt"/>
              </a:rPr>
              <a:t>trasformano</a:t>
            </a:r>
            <a:r>
              <a:rPr sz="1700" spc="-30" dirty="0">
                <a:latin typeface="Roboto Lt"/>
                <a:cs typeface="Roboto Lt"/>
              </a:rPr>
              <a:t> </a:t>
            </a:r>
            <a:r>
              <a:rPr sz="1700" spc="-75" dirty="0">
                <a:latin typeface="Roboto Lt"/>
                <a:cs typeface="Roboto Lt"/>
              </a:rPr>
              <a:t>la</a:t>
            </a:r>
            <a:r>
              <a:rPr sz="1700" spc="-25" dirty="0">
                <a:latin typeface="Roboto Lt"/>
                <a:cs typeface="Roboto Lt"/>
              </a:rPr>
              <a:t> </a:t>
            </a:r>
            <a:r>
              <a:rPr sz="1700" spc="-100" dirty="0">
                <a:latin typeface="Roboto Lt"/>
                <a:cs typeface="Roboto Lt"/>
              </a:rPr>
              <a:t>polvere</a:t>
            </a:r>
            <a:endParaRPr sz="1700" dirty="0">
              <a:latin typeface="Roboto Lt"/>
              <a:cs typeface="Roboto Lt"/>
            </a:endParaRPr>
          </a:p>
          <a:p>
            <a:pPr marL="12700" marR="5080">
              <a:lnSpc>
                <a:spcPts val="2030"/>
              </a:lnSpc>
              <a:spcBef>
                <a:spcPts val="70"/>
              </a:spcBef>
            </a:pPr>
            <a:r>
              <a:rPr sz="1700" spc="-85" dirty="0">
                <a:latin typeface="Roboto Lt"/>
                <a:cs typeface="Roboto Lt"/>
              </a:rPr>
              <a:t>in</a:t>
            </a:r>
            <a:r>
              <a:rPr sz="1700" spc="-30" dirty="0">
                <a:latin typeface="Roboto Lt"/>
                <a:cs typeface="Roboto Lt"/>
              </a:rPr>
              <a:t> </a:t>
            </a:r>
            <a:r>
              <a:rPr sz="1700" spc="-70" dirty="0">
                <a:latin typeface="Roboto Lt"/>
                <a:cs typeface="Roboto Lt"/>
              </a:rPr>
              <a:t>cristalli</a:t>
            </a:r>
            <a:r>
              <a:rPr sz="1700" spc="-25" dirty="0">
                <a:latin typeface="Roboto Lt"/>
                <a:cs typeface="Roboto Lt"/>
              </a:rPr>
              <a:t> </a:t>
            </a:r>
            <a:r>
              <a:rPr sz="1700" spc="-114" dirty="0">
                <a:latin typeface="Roboto Lt"/>
                <a:cs typeface="Roboto Lt"/>
              </a:rPr>
              <a:t>che</a:t>
            </a:r>
            <a:r>
              <a:rPr sz="1700" spc="-25" dirty="0">
                <a:latin typeface="Roboto Lt"/>
                <a:cs typeface="Roboto Lt"/>
              </a:rPr>
              <a:t> </a:t>
            </a:r>
            <a:r>
              <a:rPr sz="1700" spc="-120" dirty="0">
                <a:latin typeface="Roboto Lt"/>
                <a:cs typeface="Roboto Lt"/>
              </a:rPr>
              <a:t>andranno</a:t>
            </a:r>
            <a:r>
              <a:rPr sz="1700" spc="-25" dirty="0">
                <a:latin typeface="Roboto Lt"/>
                <a:cs typeface="Roboto Lt"/>
              </a:rPr>
              <a:t> </a:t>
            </a:r>
            <a:r>
              <a:rPr sz="1700" spc="-90" dirty="0">
                <a:latin typeface="Roboto Lt"/>
                <a:cs typeface="Roboto Lt"/>
              </a:rPr>
              <a:t>poi</a:t>
            </a:r>
            <a:r>
              <a:rPr sz="1700" spc="-25" dirty="0">
                <a:latin typeface="Roboto Lt"/>
                <a:cs typeface="Roboto Lt"/>
              </a:rPr>
              <a:t> </a:t>
            </a:r>
            <a:r>
              <a:rPr sz="1700" spc="-90" dirty="0">
                <a:latin typeface="Roboto Lt"/>
                <a:cs typeface="Roboto Lt"/>
              </a:rPr>
              <a:t>posti</a:t>
            </a:r>
            <a:r>
              <a:rPr sz="1700" spc="-25" dirty="0">
                <a:latin typeface="Roboto Lt"/>
                <a:cs typeface="Roboto Lt"/>
              </a:rPr>
              <a:t> </a:t>
            </a:r>
            <a:r>
              <a:rPr sz="1700" spc="-90" dirty="0">
                <a:latin typeface="Roboto Lt"/>
                <a:cs typeface="Roboto Lt"/>
              </a:rPr>
              <a:t>nel</a:t>
            </a:r>
            <a:r>
              <a:rPr sz="1700" spc="-25" dirty="0">
                <a:latin typeface="Roboto Lt"/>
                <a:cs typeface="Roboto Lt"/>
              </a:rPr>
              <a:t> </a:t>
            </a:r>
            <a:r>
              <a:rPr sz="1700" spc="-95" dirty="0">
                <a:latin typeface="Roboto Lt"/>
                <a:cs typeface="Roboto Lt"/>
              </a:rPr>
              <a:t>braciere</a:t>
            </a:r>
            <a:r>
              <a:rPr sz="1700" spc="-25" dirty="0">
                <a:latin typeface="Roboto Lt"/>
                <a:cs typeface="Roboto Lt"/>
              </a:rPr>
              <a:t> </a:t>
            </a:r>
            <a:r>
              <a:rPr sz="1700" spc="-80" dirty="0">
                <a:latin typeface="Roboto Lt"/>
                <a:cs typeface="Roboto Lt"/>
              </a:rPr>
              <a:t>di</a:t>
            </a:r>
            <a:r>
              <a:rPr sz="1700" spc="-30" dirty="0">
                <a:latin typeface="Roboto Lt"/>
                <a:cs typeface="Roboto Lt"/>
              </a:rPr>
              <a:t> </a:t>
            </a:r>
            <a:r>
              <a:rPr sz="1700" spc="-100" dirty="0">
                <a:latin typeface="Roboto Lt"/>
                <a:cs typeface="Roboto Lt"/>
              </a:rPr>
              <a:t>apposite</a:t>
            </a:r>
            <a:r>
              <a:rPr sz="1700" spc="-25" dirty="0">
                <a:latin typeface="Roboto Lt"/>
                <a:cs typeface="Roboto Lt"/>
              </a:rPr>
              <a:t> </a:t>
            </a:r>
            <a:r>
              <a:rPr sz="1700" spc="-90" dirty="0">
                <a:latin typeface="Roboto Lt"/>
                <a:cs typeface="Roboto Lt"/>
              </a:rPr>
              <a:t>pipette</a:t>
            </a:r>
            <a:r>
              <a:rPr sz="1700" spc="-25" dirty="0">
                <a:latin typeface="Roboto Lt"/>
                <a:cs typeface="Roboto Lt"/>
              </a:rPr>
              <a:t> </a:t>
            </a:r>
            <a:r>
              <a:rPr sz="1700" spc="-75" dirty="0">
                <a:latin typeface="Roboto Lt"/>
                <a:cs typeface="Roboto Lt"/>
              </a:rPr>
              <a:t>(sfrigolio</a:t>
            </a:r>
            <a:r>
              <a:rPr sz="1700" spc="-25" dirty="0">
                <a:latin typeface="Roboto Lt"/>
                <a:cs typeface="Roboto Lt"/>
              </a:rPr>
              <a:t> </a:t>
            </a:r>
            <a:r>
              <a:rPr sz="1700" spc="-130" dirty="0">
                <a:latin typeface="Roboto Lt"/>
                <a:cs typeface="Roboto Lt"/>
              </a:rPr>
              <a:t>emesso</a:t>
            </a:r>
            <a:r>
              <a:rPr sz="1700" spc="-25" dirty="0">
                <a:latin typeface="Roboto Lt"/>
                <a:cs typeface="Roboto Lt"/>
              </a:rPr>
              <a:t> </a:t>
            </a:r>
            <a:r>
              <a:rPr sz="1700" spc="-95" dirty="0">
                <a:latin typeface="Roboto Lt"/>
                <a:cs typeface="Roboto Lt"/>
              </a:rPr>
              <a:t>dal </a:t>
            </a:r>
            <a:r>
              <a:rPr sz="1700" spc="-400" dirty="0">
                <a:latin typeface="Roboto Lt"/>
                <a:cs typeface="Roboto Lt"/>
              </a:rPr>
              <a:t> </a:t>
            </a:r>
            <a:r>
              <a:rPr sz="1700" spc="-80" dirty="0">
                <a:latin typeface="Roboto Lt"/>
                <a:cs typeface="Roboto Lt"/>
              </a:rPr>
              <a:t>cristallo</a:t>
            </a:r>
            <a:r>
              <a:rPr sz="1700" spc="-35" dirty="0">
                <a:latin typeface="Roboto Lt"/>
                <a:cs typeface="Roboto Lt"/>
              </a:rPr>
              <a:t> </a:t>
            </a:r>
            <a:r>
              <a:rPr sz="1700" spc="-125" dirty="0">
                <a:latin typeface="Roboto Lt"/>
                <a:cs typeface="Roboto Lt"/>
              </a:rPr>
              <a:t>quando</a:t>
            </a:r>
            <a:r>
              <a:rPr sz="1700" spc="-40" dirty="0">
                <a:latin typeface="Roboto Lt"/>
                <a:cs typeface="Roboto Lt"/>
              </a:rPr>
              <a:t> </a:t>
            </a:r>
            <a:r>
              <a:rPr sz="1700" spc="-100" dirty="0">
                <a:latin typeface="Roboto Lt"/>
                <a:cs typeface="Roboto Lt"/>
              </a:rPr>
              <a:t>viene</a:t>
            </a:r>
            <a:r>
              <a:rPr sz="1700" spc="-35" dirty="0">
                <a:latin typeface="Roboto Lt"/>
                <a:cs typeface="Roboto Lt"/>
              </a:rPr>
              <a:t> </a:t>
            </a:r>
            <a:r>
              <a:rPr sz="1700" spc="-85" dirty="0">
                <a:latin typeface="Roboto Lt"/>
                <a:cs typeface="Roboto Lt"/>
              </a:rPr>
              <a:t>riscaldato:</a:t>
            </a:r>
            <a:r>
              <a:rPr sz="1700" spc="-35" dirty="0">
                <a:latin typeface="Roboto Lt"/>
                <a:cs typeface="Roboto Lt"/>
              </a:rPr>
              <a:t> </a:t>
            </a:r>
            <a:r>
              <a:rPr sz="1700" spc="-95" dirty="0">
                <a:latin typeface="Roboto Lt"/>
                <a:cs typeface="Roboto Lt"/>
              </a:rPr>
              <a:t>crack)</a:t>
            </a:r>
            <a:endParaRPr sz="1700" dirty="0">
              <a:latin typeface="Roboto Lt"/>
              <a:cs typeface="Roboto Lt"/>
            </a:endParaRPr>
          </a:p>
          <a:p>
            <a:pPr>
              <a:lnSpc>
                <a:spcPct val="100000"/>
              </a:lnSpc>
              <a:spcBef>
                <a:spcPts val="35"/>
              </a:spcBef>
            </a:pPr>
            <a:endParaRPr sz="1650" dirty="0">
              <a:latin typeface="Roboto Lt"/>
              <a:cs typeface="Roboto Lt"/>
            </a:endParaRPr>
          </a:p>
          <a:p>
            <a:pPr marL="12700" marR="431165">
              <a:lnSpc>
                <a:spcPts val="2030"/>
              </a:lnSpc>
            </a:pPr>
            <a:r>
              <a:rPr sz="1700" spc="-105" dirty="0">
                <a:latin typeface="Roboto Lt"/>
                <a:cs typeface="Roboto Lt"/>
              </a:rPr>
              <a:t>Sensazioni</a:t>
            </a:r>
            <a:r>
              <a:rPr sz="1700" spc="-30" dirty="0">
                <a:latin typeface="Roboto Lt"/>
                <a:cs typeface="Roboto Lt"/>
              </a:rPr>
              <a:t> </a:t>
            </a:r>
            <a:r>
              <a:rPr sz="1700" spc="-95" dirty="0">
                <a:latin typeface="Roboto Lt"/>
                <a:cs typeface="Roboto Lt"/>
              </a:rPr>
              <a:t>euforiche</a:t>
            </a:r>
            <a:r>
              <a:rPr sz="1700" spc="-25" dirty="0">
                <a:latin typeface="Roboto Lt"/>
                <a:cs typeface="Roboto Lt"/>
              </a:rPr>
              <a:t> </a:t>
            </a:r>
            <a:r>
              <a:rPr sz="1700" spc="-100" dirty="0">
                <a:latin typeface="Roboto Lt"/>
                <a:cs typeface="Roboto Lt"/>
              </a:rPr>
              <a:t>istantanee</a:t>
            </a:r>
            <a:r>
              <a:rPr sz="1700" spc="-25" dirty="0">
                <a:latin typeface="Roboto Lt"/>
                <a:cs typeface="Roboto Lt"/>
              </a:rPr>
              <a:t> </a:t>
            </a:r>
            <a:r>
              <a:rPr sz="1700" spc="-100" dirty="0">
                <a:latin typeface="Roboto Lt"/>
                <a:cs typeface="Roboto Lt"/>
              </a:rPr>
              <a:t>e</a:t>
            </a:r>
            <a:r>
              <a:rPr sz="1700" spc="-30" dirty="0">
                <a:latin typeface="Roboto Lt"/>
                <a:cs typeface="Roboto Lt"/>
              </a:rPr>
              <a:t> </a:t>
            </a:r>
            <a:r>
              <a:rPr sz="1700" spc="-100" dirty="0">
                <a:latin typeface="Roboto Lt"/>
                <a:cs typeface="Roboto Lt"/>
              </a:rPr>
              <a:t>più</a:t>
            </a:r>
            <a:r>
              <a:rPr sz="1700" spc="-25" dirty="0">
                <a:latin typeface="Roboto Lt"/>
                <a:cs typeface="Roboto Lt"/>
              </a:rPr>
              <a:t> </a:t>
            </a:r>
            <a:r>
              <a:rPr sz="1700" spc="-100" dirty="0">
                <a:latin typeface="Roboto Lt"/>
                <a:cs typeface="Roboto Lt"/>
              </a:rPr>
              <a:t>intense</a:t>
            </a:r>
            <a:r>
              <a:rPr sz="1700" spc="-25" dirty="0">
                <a:latin typeface="Roboto Lt"/>
                <a:cs typeface="Roboto Lt"/>
              </a:rPr>
              <a:t> </a:t>
            </a:r>
            <a:r>
              <a:rPr sz="1700" spc="-90" dirty="0">
                <a:latin typeface="Roboto Lt"/>
                <a:cs typeface="Roboto Lt"/>
              </a:rPr>
              <a:t>(rush)</a:t>
            </a:r>
            <a:r>
              <a:rPr sz="1700" spc="15" dirty="0">
                <a:latin typeface="Roboto Lt"/>
                <a:cs typeface="Roboto Lt"/>
              </a:rPr>
              <a:t> </a:t>
            </a:r>
            <a:r>
              <a:rPr sz="1700" dirty="0">
                <a:latin typeface="Arial MT"/>
                <a:cs typeface="Arial MT"/>
              </a:rPr>
              <a:t>→</a:t>
            </a:r>
            <a:r>
              <a:rPr sz="1700" spc="-90" dirty="0">
                <a:latin typeface="Arial MT"/>
                <a:cs typeface="Arial MT"/>
              </a:rPr>
              <a:t> </a:t>
            </a:r>
            <a:r>
              <a:rPr sz="1700" spc="-100" dirty="0">
                <a:latin typeface="Roboto Lt"/>
                <a:cs typeface="Roboto Lt"/>
              </a:rPr>
              <a:t>prostrazione</a:t>
            </a:r>
            <a:r>
              <a:rPr sz="1700" spc="-25" dirty="0">
                <a:latin typeface="Roboto Lt"/>
                <a:cs typeface="Roboto Lt"/>
              </a:rPr>
              <a:t> </a:t>
            </a:r>
            <a:r>
              <a:rPr sz="1700" spc="-110" dirty="0">
                <a:latin typeface="Roboto Lt"/>
                <a:cs typeface="Roboto Lt"/>
              </a:rPr>
              <a:t>grave</a:t>
            </a:r>
            <a:r>
              <a:rPr sz="1700" spc="-25" dirty="0">
                <a:latin typeface="Roboto Lt"/>
                <a:cs typeface="Roboto Lt"/>
              </a:rPr>
              <a:t> </a:t>
            </a:r>
            <a:r>
              <a:rPr sz="1700" spc="-120" dirty="0">
                <a:latin typeface="Roboto Lt"/>
                <a:cs typeface="Roboto Lt"/>
              </a:rPr>
              <a:t>anche </a:t>
            </a:r>
            <a:r>
              <a:rPr sz="1700" spc="-400" dirty="0">
                <a:latin typeface="Roboto Lt"/>
                <a:cs typeface="Roboto Lt"/>
              </a:rPr>
              <a:t> </a:t>
            </a:r>
            <a:r>
              <a:rPr sz="1700" spc="-55" dirty="0">
                <a:latin typeface="Roboto Lt"/>
                <a:cs typeface="Roboto Lt"/>
              </a:rPr>
              <a:t>i</a:t>
            </a:r>
            <a:r>
              <a:rPr sz="1700" spc="-114" dirty="0">
                <a:latin typeface="Roboto Lt"/>
                <a:cs typeface="Roboto Lt"/>
              </a:rPr>
              <a:t>n</a:t>
            </a:r>
            <a:r>
              <a:rPr sz="1700" spc="-35" dirty="0">
                <a:latin typeface="Roboto Lt"/>
                <a:cs typeface="Roboto Lt"/>
              </a:rPr>
              <a:t> </a:t>
            </a:r>
            <a:r>
              <a:rPr sz="1700" spc="-120" dirty="0">
                <a:latin typeface="Roboto Lt"/>
                <a:cs typeface="Roboto Lt"/>
              </a:rPr>
              <a:t>poch</a:t>
            </a:r>
            <a:r>
              <a:rPr sz="1700" spc="-50" dirty="0">
                <a:latin typeface="Roboto Lt"/>
                <a:cs typeface="Roboto Lt"/>
              </a:rPr>
              <a:t>i</a:t>
            </a:r>
            <a:r>
              <a:rPr sz="1700" spc="-35" dirty="0">
                <a:latin typeface="Roboto Lt"/>
                <a:cs typeface="Roboto Lt"/>
              </a:rPr>
              <a:t> </a:t>
            </a:r>
            <a:r>
              <a:rPr sz="1700" spc="-114" dirty="0">
                <a:latin typeface="Roboto Lt"/>
                <a:cs typeface="Roboto Lt"/>
              </a:rPr>
              <a:t>minut</a:t>
            </a:r>
            <a:r>
              <a:rPr sz="1700" spc="-50" dirty="0">
                <a:latin typeface="Roboto Lt"/>
                <a:cs typeface="Roboto Lt"/>
              </a:rPr>
              <a:t>i</a:t>
            </a:r>
            <a:r>
              <a:rPr sz="1700" spc="-35" dirty="0">
                <a:latin typeface="Roboto Lt"/>
                <a:cs typeface="Roboto Lt"/>
              </a:rPr>
              <a:t> </a:t>
            </a:r>
            <a:r>
              <a:rPr sz="1700" spc="-95" dirty="0">
                <a:latin typeface="Roboto Lt"/>
                <a:cs typeface="Roboto Lt"/>
              </a:rPr>
              <a:t>(crash</a:t>
            </a:r>
            <a:r>
              <a:rPr sz="1700" spc="-65" dirty="0">
                <a:latin typeface="Roboto Lt"/>
                <a:cs typeface="Roboto Lt"/>
              </a:rPr>
              <a:t>)</a:t>
            </a:r>
            <a:r>
              <a:rPr sz="1700" spc="-25" dirty="0">
                <a:latin typeface="Roboto Lt"/>
                <a:cs typeface="Roboto Lt"/>
              </a:rPr>
              <a:t> </a:t>
            </a:r>
            <a:r>
              <a:rPr sz="1700" dirty="0">
                <a:latin typeface="Arial MT"/>
                <a:cs typeface="Arial MT"/>
              </a:rPr>
              <a:t>→</a:t>
            </a:r>
            <a:r>
              <a:rPr sz="1700" spc="-95" dirty="0">
                <a:latin typeface="Arial MT"/>
                <a:cs typeface="Arial MT"/>
              </a:rPr>
              <a:t> </a:t>
            </a:r>
            <a:r>
              <a:rPr sz="1700" spc="-75" dirty="0">
                <a:latin typeface="Roboto Lt"/>
                <a:cs typeface="Roboto Lt"/>
              </a:rPr>
              <a:t>altr</a:t>
            </a:r>
            <a:r>
              <a:rPr sz="1700" spc="-105" dirty="0">
                <a:latin typeface="Roboto Lt"/>
                <a:cs typeface="Roboto Lt"/>
              </a:rPr>
              <a:t>a</a:t>
            </a:r>
            <a:r>
              <a:rPr sz="1700" spc="-35" dirty="0">
                <a:latin typeface="Roboto Lt"/>
                <a:cs typeface="Roboto Lt"/>
              </a:rPr>
              <a:t> </a:t>
            </a:r>
            <a:r>
              <a:rPr sz="1700" spc="-110" dirty="0">
                <a:latin typeface="Roboto Lt"/>
                <a:cs typeface="Roboto Lt"/>
              </a:rPr>
              <a:t>assunzione</a:t>
            </a:r>
            <a:r>
              <a:rPr sz="1700" spc="-35" dirty="0">
                <a:latin typeface="Roboto Lt"/>
                <a:cs typeface="Roboto Lt"/>
              </a:rPr>
              <a:t> </a:t>
            </a:r>
            <a:r>
              <a:rPr sz="1700" spc="-80" dirty="0">
                <a:latin typeface="Roboto Lt"/>
                <a:cs typeface="Roboto Lt"/>
              </a:rPr>
              <a:t>(run)</a:t>
            </a:r>
            <a:endParaRPr sz="1700" dirty="0">
              <a:latin typeface="Roboto Lt"/>
              <a:cs typeface="Roboto Lt"/>
            </a:endParaRPr>
          </a:p>
          <a:p>
            <a:pPr>
              <a:lnSpc>
                <a:spcPct val="100000"/>
              </a:lnSpc>
              <a:spcBef>
                <a:spcPts val="20"/>
              </a:spcBef>
            </a:pPr>
            <a:endParaRPr sz="1600" dirty="0">
              <a:latin typeface="Roboto Lt"/>
              <a:cs typeface="Roboto Lt"/>
            </a:endParaRPr>
          </a:p>
          <a:p>
            <a:pPr marL="12700">
              <a:lnSpc>
                <a:spcPct val="100000"/>
              </a:lnSpc>
            </a:pPr>
            <a:r>
              <a:rPr sz="1700" spc="-95" dirty="0">
                <a:solidFill>
                  <a:srgbClr val="E6481B"/>
                </a:solidFill>
                <a:latin typeface="Roboto"/>
                <a:cs typeface="Roboto"/>
              </a:rPr>
              <a:t>Vi</a:t>
            </a:r>
            <a:r>
              <a:rPr sz="1700" spc="-110" dirty="0">
                <a:solidFill>
                  <a:srgbClr val="E6481B"/>
                </a:solidFill>
                <a:latin typeface="Roboto"/>
                <a:cs typeface="Roboto"/>
              </a:rPr>
              <a:t>a</a:t>
            </a:r>
            <a:r>
              <a:rPr sz="1700" spc="-35" dirty="0">
                <a:solidFill>
                  <a:srgbClr val="E6481B"/>
                </a:solidFill>
                <a:latin typeface="Roboto"/>
                <a:cs typeface="Roboto"/>
              </a:rPr>
              <a:t> </a:t>
            </a:r>
            <a:r>
              <a:rPr sz="1700" spc="-125" dirty="0">
                <a:solidFill>
                  <a:srgbClr val="E6481B"/>
                </a:solidFill>
                <a:latin typeface="Roboto"/>
                <a:cs typeface="Roboto"/>
              </a:rPr>
              <a:t>endovenos</a:t>
            </a:r>
            <a:r>
              <a:rPr sz="1700" spc="-120" dirty="0">
                <a:solidFill>
                  <a:srgbClr val="E6481B"/>
                </a:solidFill>
                <a:latin typeface="Roboto"/>
                <a:cs typeface="Roboto"/>
              </a:rPr>
              <a:t>a</a:t>
            </a:r>
            <a:r>
              <a:rPr sz="1700" spc="-45" dirty="0">
                <a:solidFill>
                  <a:srgbClr val="E6481B"/>
                </a:solidFill>
                <a:latin typeface="Roboto"/>
                <a:cs typeface="Roboto"/>
              </a:rPr>
              <a:t> </a:t>
            </a:r>
            <a:r>
              <a:rPr sz="1700" spc="-55" dirty="0">
                <a:latin typeface="Roboto Lt"/>
                <a:cs typeface="Roboto Lt"/>
              </a:rPr>
              <a:t>i</a:t>
            </a:r>
            <a:r>
              <a:rPr sz="1700" spc="-114" dirty="0">
                <a:latin typeface="Roboto Lt"/>
                <a:cs typeface="Roboto Lt"/>
              </a:rPr>
              <a:t>n</a:t>
            </a:r>
            <a:r>
              <a:rPr sz="1700" spc="-35" dirty="0">
                <a:latin typeface="Roboto Lt"/>
                <a:cs typeface="Roboto Lt"/>
              </a:rPr>
              <a:t> </a:t>
            </a:r>
            <a:r>
              <a:rPr sz="1700" spc="-120" dirty="0">
                <a:latin typeface="Roboto Lt"/>
                <a:cs typeface="Roboto Lt"/>
              </a:rPr>
              <a:t>poch</a:t>
            </a:r>
            <a:r>
              <a:rPr sz="1700" spc="-50" dirty="0">
                <a:latin typeface="Roboto Lt"/>
                <a:cs typeface="Roboto Lt"/>
              </a:rPr>
              <a:t>i</a:t>
            </a:r>
            <a:r>
              <a:rPr sz="1700" spc="-35" dirty="0">
                <a:latin typeface="Roboto Lt"/>
                <a:cs typeface="Roboto Lt"/>
              </a:rPr>
              <a:t> </a:t>
            </a:r>
            <a:r>
              <a:rPr sz="1700" spc="-114" dirty="0">
                <a:latin typeface="Roboto Lt"/>
                <a:cs typeface="Roboto Lt"/>
              </a:rPr>
              <a:t>second</a:t>
            </a:r>
            <a:r>
              <a:rPr sz="1700" spc="-50" dirty="0">
                <a:latin typeface="Roboto Lt"/>
                <a:cs typeface="Roboto Lt"/>
              </a:rPr>
              <a:t>i</a:t>
            </a:r>
            <a:r>
              <a:rPr sz="1700" spc="-35" dirty="0">
                <a:latin typeface="Roboto Lt"/>
                <a:cs typeface="Roboto Lt"/>
              </a:rPr>
              <a:t> </a:t>
            </a:r>
            <a:r>
              <a:rPr sz="1700" spc="-110" dirty="0">
                <a:latin typeface="Roboto Lt"/>
                <a:cs typeface="Roboto Lt"/>
              </a:rPr>
              <a:t>«full-bod</a:t>
            </a:r>
            <a:r>
              <a:rPr sz="1700" spc="-120" dirty="0">
                <a:latin typeface="Roboto Lt"/>
                <a:cs typeface="Roboto Lt"/>
              </a:rPr>
              <a:t>y</a:t>
            </a:r>
            <a:r>
              <a:rPr sz="1700" spc="-35" dirty="0">
                <a:latin typeface="Roboto Lt"/>
                <a:cs typeface="Roboto Lt"/>
              </a:rPr>
              <a:t> </a:t>
            </a:r>
            <a:r>
              <a:rPr sz="1700" spc="-125" dirty="0">
                <a:latin typeface="Roboto Lt"/>
                <a:cs typeface="Roboto Lt"/>
              </a:rPr>
              <a:t>orgasm»</a:t>
            </a:r>
            <a:endParaRPr sz="1700" dirty="0">
              <a:latin typeface="Roboto Lt"/>
              <a:cs typeface="Roboto Lt"/>
            </a:endParaRPr>
          </a:p>
          <a:p>
            <a:pPr marL="3237865">
              <a:lnSpc>
                <a:spcPct val="100000"/>
              </a:lnSpc>
              <a:spcBef>
                <a:spcPts val="335"/>
              </a:spcBef>
            </a:pPr>
            <a:r>
              <a:rPr sz="1200" spc="-90" dirty="0">
                <a:latin typeface="Roboto Lt"/>
                <a:cs typeface="Roboto Lt"/>
              </a:rPr>
              <a:t>Scheda</a:t>
            </a:r>
            <a:r>
              <a:rPr sz="1200" spc="-25" dirty="0">
                <a:latin typeface="Roboto Lt"/>
                <a:cs typeface="Roboto Lt"/>
              </a:rPr>
              <a:t> </a:t>
            </a:r>
            <a:r>
              <a:rPr sz="1200" spc="-85" dirty="0">
                <a:latin typeface="Roboto Lt"/>
                <a:cs typeface="Roboto Lt"/>
              </a:rPr>
              <a:t>da</a:t>
            </a:r>
            <a:r>
              <a:rPr sz="1200" spc="-20" dirty="0">
                <a:latin typeface="Roboto Lt"/>
                <a:cs typeface="Roboto Lt"/>
              </a:rPr>
              <a:t> </a:t>
            </a:r>
            <a:r>
              <a:rPr sz="1200" spc="-55" dirty="0">
                <a:latin typeface="Roboto Lt"/>
                <a:cs typeface="Roboto Lt"/>
              </a:rPr>
              <a:t>L.</a:t>
            </a:r>
            <a:r>
              <a:rPr sz="1200" spc="-25" dirty="0">
                <a:latin typeface="Roboto Lt"/>
                <a:cs typeface="Roboto Lt"/>
              </a:rPr>
              <a:t> </a:t>
            </a:r>
            <a:r>
              <a:rPr sz="1200" spc="-60" dirty="0">
                <a:latin typeface="Roboto Lt"/>
                <a:cs typeface="Roboto Lt"/>
              </a:rPr>
              <a:t>Gallimberti,</a:t>
            </a:r>
            <a:r>
              <a:rPr sz="1200" spc="-25" dirty="0">
                <a:latin typeface="Roboto Lt"/>
                <a:cs typeface="Roboto Lt"/>
              </a:rPr>
              <a:t> </a:t>
            </a:r>
            <a:r>
              <a:rPr sz="1200" spc="-75" dirty="0">
                <a:latin typeface="Roboto Lt"/>
                <a:cs typeface="Roboto Lt"/>
              </a:rPr>
              <a:t>Morire</a:t>
            </a:r>
            <a:r>
              <a:rPr sz="1200" spc="-20" dirty="0">
                <a:latin typeface="Roboto Lt"/>
                <a:cs typeface="Roboto Lt"/>
              </a:rPr>
              <a:t> </a:t>
            </a:r>
            <a:r>
              <a:rPr sz="1200" spc="-55" dirty="0">
                <a:latin typeface="Roboto Lt"/>
                <a:cs typeface="Roboto Lt"/>
              </a:rPr>
              <a:t>di</a:t>
            </a:r>
            <a:r>
              <a:rPr sz="1200" spc="-20" dirty="0">
                <a:latin typeface="Roboto Lt"/>
                <a:cs typeface="Roboto Lt"/>
              </a:rPr>
              <a:t> </a:t>
            </a:r>
            <a:r>
              <a:rPr sz="1200" spc="-65" dirty="0">
                <a:latin typeface="Roboto Lt"/>
                <a:cs typeface="Roboto Lt"/>
              </a:rPr>
              <a:t>Piacere,</a:t>
            </a:r>
            <a:r>
              <a:rPr sz="1200" spc="-25" dirty="0">
                <a:latin typeface="Roboto Lt"/>
                <a:cs typeface="Roboto Lt"/>
              </a:rPr>
              <a:t> </a:t>
            </a:r>
            <a:r>
              <a:rPr sz="1200" spc="-120" dirty="0">
                <a:latin typeface="Roboto Lt"/>
                <a:cs typeface="Roboto Lt"/>
              </a:rPr>
              <a:t>BUR</a:t>
            </a:r>
            <a:r>
              <a:rPr sz="1200" spc="-20" dirty="0">
                <a:latin typeface="Roboto Lt"/>
                <a:cs typeface="Roboto Lt"/>
              </a:rPr>
              <a:t> </a:t>
            </a:r>
            <a:r>
              <a:rPr sz="1200" spc="-80" dirty="0">
                <a:latin typeface="Roboto Lt"/>
                <a:cs typeface="Roboto Lt"/>
              </a:rPr>
              <a:t>Milano</a:t>
            </a:r>
            <a:r>
              <a:rPr sz="1200" spc="-20" dirty="0">
                <a:latin typeface="Roboto Lt"/>
                <a:cs typeface="Roboto Lt"/>
              </a:rPr>
              <a:t> </a:t>
            </a:r>
            <a:r>
              <a:rPr sz="1200" spc="-90" dirty="0">
                <a:latin typeface="Roboto Lt"/>
                <a:cs typeface="Roboto Lt"/>
              </a:rPr>
              <a:t>2012</a:t>
            </a:r>
            <a:endParaRPr sz="1200" dirty="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2110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08625" y="2051828"/>
            <a:ext cx="7384415" cy="2233295"/>
          </a:xfrm>
          <a:prstGeom prst="rect">
            <a:avLst/>
          </a:prstGeom>
        </p:spPr>
        <p:txBody>
          <a:bodyPr vert="horz" wrap="square" lIns="0" tIns="10795" rIns="0" bIns="0" rtlCol="0">
            <a:spAutoFit/>
          </a:bodyPr>
          <a:lstStyle/>
          <a:p>
            <a:pPr marL="12700" marR="5080">
              <a:lnSpc>
                <a:spcPct val="100699"/>
              </a:lnSpc>
              <a:spcBef>
                <a:spcPts val="85"/>
              </a:spcBef>
            </a:pPr>
            <a:r>
              <a:rPr sz="1800" spc="-80" dirty="0">
                <a:solidFill>
                  <a:srgbClr val="E6481B"/>
                </a:solidFill>
                <a:latin typeface="Roboto"/>
                <a:cs typeface="Roboto"/>
              </a:rPr>
              <a:t>Effetto</a:t>
            </a:r>
            <a:r>
              <a:rPr sz="1800" spc="-35" dirty="0">
                <a:solidFill>
                  <a:srgbClr val="E6481B"/>
                </a:solidFill>
                <a:latin typeface="Roboto"/>
                <a:cs typeface="Roboto"/>
              </a:rPr>
              <a:t> </a:t>
            </a:r>
            <a:r>
              <a:rPr sz="1800" spc="-105" dirty="0">
                <a:solidFill>
                  <a:srgbClr val="E6481B"/>
                </a:solidFill>
                <a:latin typeface="Roboto"/>
                <a:cs typeface="Roboto"/>
              </a:rPr>
              <a:t>vasocostrittore</a:t>
            </a:r>
            <a:r>
              <a:rPr sz="1800" spc="65" dirty="0">
                <a:solidFill>
                  <a:srgbClr val="E6481B"/>
                </a:solidFill>
                <a:latin typeface="Roboto"/>
                <a:cs typeface="Roboto"/>
              </a:rPr>
              <a:t> </a:t>
            </a:r>
            <a:r>
              <a:rPr sz="1800" spc="-85" dirty="0">
                <a:latin typeface="Roboto Lt"/>
                <a:cs typeface="Roboto Lt"/>
              </a:rPr>
              <a:t>cefalea,</a:t>
            </a:r>
            <a:r>
              <a:rPr sz="1800" spc="-30" dirty="0">
                <a:latin typeface="Roboto Lt"/>
                <a:cs typeface="Roboto Lt"/>
              </a:rPr>
              <a:t> </a:t>
            </a:r>
            <a:r>
              <a:rPr sz="1800" spc="-90" dirty="0">
                <a:latin typeface="Roboto Lt"/>
                <a:cs typeface="Roboto Lt"/>
              </a:rPr>
              <a:t>infarto</a:t>
            </a:r>
            <a:r>
              <a:rPr sz="1800" spc="-35" dirty="0">
                <a:latin typeface="Roboto Lt"/>
                <a:cs typeface="Roboto Lt"/>
              </a:rPr>
              <a:t> </a:t>
            </a:r>
            <a:r>
              <a:rPr sz="1800" spc="-105" dirty="0">
                <a:latin typeface="Roboto Lt"/>
                <a:cs typeface="Roboto Lt"/>
              </a:rPr>
              <a:t>miocardico,</a:t>
            </a:r>
            <a:r>
              <a:rPr sz="1800" spc="-30" dirty="0">
                <a:latin typeface="Roboto Lt"/>
                <a:cs typeface="Roboto Lt"/>
              </a:rPr>
              <a:t> </a:t>
            </a:r>
            <a:r>
              <a:rPr sz="1800" spc="-80" dirty="0">
                <a:latin typeface="Roboto Lt"/>
                <a:cs typeface="Roboto Lt"/>
              </a:rPr>
              <a:t>TIA,</a:t>
            </a:r>
            <a:r>
              <a:rPr sz="1800" spc="-35" dirty="0">
                <a:latin typeface="Roboto Lt"/>
                <a:cs typeface="Roboto Lt"/>
              </a:rPr>
              <a:t> </a:t>
            </a:r>
            <a:r>
              <a:rPr sz="1800" spc="-80" dirty="0">
                <a:latin typeface="Roboto Lt"/>
                <a:cs typeface="Roboto Lt"/>
              </a:rPr>
              <a:t>ictus,</a:t>
            </a:r>
            <a:r>
              <a:rPr sz="1800" spc="-30" dirty="0">
                <a:latin typeface="Roboto Lt"/>
                <a:cs typeface="Roboto Lt"/>
              </a:rPr>
              <a:t> </a:t>
            </a:r>
            <a:r>
              <a:rPr sz="1800" spc="-100" dirty="0">
                <a:latin typeface="Roboto Lt"/>
                <a:cs typeface="Roboto Lt"/>
              </a:rPr>
              <a:t>ipertensione</a:t>
            </a:r>
            <a:r>
              <a:rPr sz="1800" spc="-35" dirty="0">
                <a:latin typeface="Roboto Lt"/>
                <a:cs typeface="Roboto Lt"/>
              </a:rPr>
              <a:t> </a:t>
            </a:r>
            <a:r>
              <a:rPr sz="1800" dirty="0">
                <a:latin typeface="Roboto Lt"/>
                <a:cs typeface="Roboto Lt"/>
              </a:rPr>
              <a:t>,</a:t>
            </a:r>
            <a:r>
              <a:rPr sz="1800" spc="-30" dirty="0">
                <a:latin typeface="Roboto Lt"/>
                <a:cs typeface="Roboto Lt"/>
              </a:rPr>
              <a:t> </a:t>
            </a:r>
            <a:r>
              <a:rPr sz="1800" spc="-100" dirty="0">
                <a:latin typeface="Roboto Lt"/>
                <a:cs typeface="Roboto Lt"/>
              </a:rPr>
              <a:t>aritmie </a:t>
            </a:r>
            <a:r>
              <a:rPr sz="1800" spc="-425" dirty="0">
                <a:latin typeface="Roboto Lt"/>
                <a:cs typeface="Roboto Lt"/>
              </a:rPr>
              <a:t> </a:t>
            </a:r>
            <a:r>
              <a:rPr sz="1800" spc="-70" dirty="0">
                <a:latin typeface="Roboto Lt"/>
                <a:cs typeface="Roboto Lt"/>
              </a:rPr>
              <a:t>(crisi</a:t>
            </a:r>
            <a:r>
              <a:rPr sz="1800" spc="-35" dirty="0">
                <a:latin typeface="Roboto Lt"/>
                <a:cs typeface="Roboto Lt"/>
              </a:rPr>
              <a:t> </a:t>
            </a:r>
            <a:r>
              <a:rPr sz="1800" spc="-95" dirty="0">
                <a:latin typeface="Roboto Lt"/>
                <a:cs typeface="Roboto Lt"/>
              </a:rPr>
              <a:t>ipertensive</a:t>
            </a:r>
            <a:r>
              <a:rPr sz="1800" spc="-40" dirty="0">
                <a:latin typeface="Roboto Lt"/>
                <a:cs typeface="Roboto Lt"/>
              </a:rPr>
              <a:t> </a:t>
            </a:r>
            <a:r>
              <a:rPr sz="1800" spc="-114" dirty="0">
                <a:latin typeface="Roboto Lt"/>
                <a:cs typeface="Roboto Lt"/>
              </a:rPr>
              <a:t>se</a:t>
            </a:r>
            <a:r>
              <a:rPr sz="1800" spc="-40" dirty="0">
                <a:latin typeface="Roboto Lt"/>
                <a:cs typeface="Roboto Lt"/>
              </a:rPr>
              <a:t> </a:t>
            </a:r>
            <a:r>
              <a:rPr sz="1800" spc="-110" dirty="0">
                <a:latin typeface="Roboto Lt"/>
                <a:cs typeface="Roboto Lt"/>
              </a:rPr>
              <a:t>associazione</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110" dirty="0">
                <a:latin typeface="Roboto Lt"/>
                <a:cs typeface="Roboto Lt"/>
              </a:rPr>
              <a:t>decongestionanti</a:t>
            </a:r>
            <a:r>
              <a:rPr sz="1800" spc="-35" dirty="0">
                <a:latin typeface="Roboto Lt"/>
                <a:cs typeface="Roboto Lt"/>
              </a:rPr>
              <a:t> </a:t>
            </a:r>
            <a:r>
              <a:rPr sz="1800" spc="-90" dirty="0">
                <a:latin typeface="Roboto Lt"/>
                <a:cs typeface="Roboto Lt"/>
              </a:rPr>
              <a:t>nasali)</a:t>
            </a:r>
            <a:endParaRPr sz="1800">
              <a:latin typeface="Roboto Lt"/>
              <a:cs typeface="Roboto Lt"/>
            </a:endParaRPr>
          </a:p>
          <a:p>
            <a:pPr>
              <a:lnSpc>
                <a:spcPct val="100000"/>
              </a:lnSpc>
              <a:spcBef>
                <a:spcPts val="10"/>
              </a:spcBef>
            </a:pPr>
            <a:endParaRPr sz="1800">
              <a:latin typeface="Roboto Lt"/>
              <a:cs typeface="Roboto Lt"/>
            </a:endParaRPr>
          </a:p>
          <a:p>
            <a:pPr marL="12700" marR="548005">
              <a:lnSpc>
                <a:spcPct val="100699"/>
              </a:lnSpc>
              <a:spcBef>
                <a:spcPts val="5"/>
              </a:spcBef>
            </a:pPr>
            <a:r>
              <a:rPr sz="1800" spc="-85" dirty="0">
                <a:solidFill>
                  <a:srgbClr val="E6481B"/>
                </a:solidFill>
                <a:latin typeface="Roboto"/>
                <a:cs typeface="Roboto"/>
              </a:rPr>
              <a:t>Altre</a:t>
            </a:r>
            <a:r>
              <a:rPr sz="1800" spc="-20" dirty="0">
                <a:solidFill>
                  <a:srgbClr val="E6481B"/>
                </a:solidFill>
                <a:latin typeface="Roboto"/>
                <a:cs typeface="Roboto"/>
              </a:rPr>
              <a:t> </a:t>
            </a:r>
            <a:r>
              <a:rPr sz="1800" spc="-120" dirty="0">
                <a:solidFill>
                  <a:srgbClr val="E6481B"/>
                </a:solidFill>
                <a:latin typeface="Roboto"/>
                <a:cs typeface="Roboto"/>
              </a:rPr>
              <a:t>problematiche</a:t>
            </a:r>
            <a:r>
              <a:rPr sz="1800" spc="-20" dirty="0">
                <a:solidFill>
                  <a:srgbClr val="E6481B"/>
                </a:solidFill>
                <a:latin typeface="Roboto"/>
                <a:cs typeface="Roboto"/>
              </a:rPr>
              <a:t> </a:t>
            </a:r>
            <a:r>
              <a:rPr sz="1800" spc="-95" dirty="0">
                <a:latin typeface="Roboto Lt"/>
                <a:cs typeface="Roboto Lt"/>
              </a:rPr>
              <a:t>alterazioni/distruzione</a:t>
            </a:r>
            <a:r>
              <a:rPr sz="1800" spc="-20" dirty="0">
                <a:latin typeface="Roboto Lt"/>
                <a:cs typeface="Roboto Lt"/>
              </a:rPr>
              <a:t> </a:t>
            </a:r>
            <a:r>
              <a:rPr sz="1800" spc="-95" dirty="0">
                <a:latin typeface="Roboto Lt"/>
                <a:cs typeface="Roboto Lt"/>
              </a:rPr>
              <a:t>setto</a:t>
            </a:r>
            <a:r>
              <a:rPr sz="1800" spc="-20" dirty="0">
                <a:latin typeface="Roboto Lt"/>
                <a:cs typeface="Roboto Lt"/>
              </a:rPr>
              <a:t> </a:t>
            </a:r>
            <a:r>
              <a:rPr sz="1800" spc="-95" dirty="0">
                <a:latin typeface="Roboto Lt"/>
                <a:cs typeface="Roboto Lt"/>
              </a:rPr>
              <a:t>nasale,</a:t>
            </a:r>
            <a:r>
              <a:rPr sz="1800" spc="-20" dirty="0">
                <a:latin typeface="Roboto Lt"/>
                <a:cs typeface="Roboto Lt"/>
              </a:rPr>
              <a:t> </a:t>
            </a:r>
            <a:r>
              <a:rPr sz="1800" spc="-100" dirty="0">
                <a:latin typeface="Roboto Lt"/>
                <a:cs typeface="Roboto Lt"/>
              </a:rPr>
              <a:t>iporessia/anoressia, </a:t>
            </a:r>
            <a:r>
              <a:rPr sz="1800" spc="-425" dirty="0">
                <a:latin typeface="Roboto Lt"/>
                <a:cs typeface="Roboto Lt"/>
              </a:rPr>
              <a:t> </a:t>
            </a:r>
            <a:r>
              <a:rPr sz="1800" spc="-100" dirty="0">
                <a:latin typeface="Roboto Lt"/>
                <a:cs typeface="Roboto Lt"/>
              </a:rPr>
              <a:t>calo</a:t>
            </a:r>
            <a:r>
              <a:rPr sz="1800" spc="-40" dirty="0">
                <a:latin typeface="Roboto Lt"/>
                <a:cs typeface="Roboto Lt"/>
              </a:rPr>
              <a:t> </a:t>
            </a:r>
            <a:r>
              <a:rPr sz="1800" spc="-100" dirty="0">
                <a:latin typeface="Roboto Lt"/>
                <a:cs typeface="Roboto Lt"/>
              </a:rPr>
              <a:t>ponderale,</a:t>
            </a:r>
            <a:r>
              <a:rPr sz="1800" spc="-40" dirty="0">
                <a:latin typeface="Roboto Lt"/>
                <a:cs typeface="Roboto Lt"/>
              </a:rPr>
              <a:t> </a:t>
            </a:r>
            <a:r>
              <a:rPr sz="1800" spc="-120" dirty="0">
                <a:latin typeface="Roboto Lt"/>
                <a:cs typeface="Roboto Lt"/>
              </a:rPr>
              <a:t>assunzione</a:t>
            </a:r>
            <a:r>
              <a:rPr sz="1800" spc="-35" dirty="0">
                <a:latin typeface="Roboto Lt"/>
                <a:cs typeface="Roboto Lt"/>
              </a:rPr>
              <a:t> </a:t>
            </a:r>
            <a:r>
              <a:rPr sz="1800" spc="-80" dirty="0">
                <a:latin typeface="Roboto Lt"/>
                <a:cs typeface="Roboto Lt"/>
              </a:rPr>
              <a:t>di</a:t>
            </a:r>
            <a:r>
              <a:rPr sz="1800" spc="-40" dirty="0">
                <a:latin typeface="Roboto Lt"/>
                <a:cs typeface="Roboto Lt"/>
              </a:rPr>
              <a:t> </a:t>
            </a:r>
            <a:r>
              <a:rPr sz="1800" spc="-90" dirty="0">
                <a:latin typeface="Roboto Lt"/>
                <a:cs typeface="Roboto Lt"/>
              </a:rPr>
              <a:t>alcol</a:t>
            </a:r>
            <a:r>
              <a:rPr sz="1800" spc="-40" dirty="0">
                <a:latin typeface="Roboto Lt"/>
                <a:cs typeface="Roboto Lt"/>
              </a:rPr>
              <a:t> </a:t>
            </a:r>
            <a:r>
              <a:rPr sz="1800" spc="-105" dirty="0">
                <a:latin typeface="Roboto Lt"/>
                <a:cs typeface="Roboto Lt"/>
              </a:rPr>
              <a:t>per</a:t>
            </a:r>
            <a:r>
              <a:rPr sz="1800" spc="-35" dirty="0">
                <a:latin typeface="Roboto Lt"/>
                <a:cs typeface="Roboto Lt"/>
              </a:rPr>
              <a:t> </a:t>
            </a:r>
            <a:r>
              <a:rPr sz="1800" spc="-95" dirty="0">
                <a:latin typeface="Roboto Lt"/>
                <a:cs typeface="Roboto Lt"/>
              </a:rPr>
              <a:t>ridurre</a:t>
            </a:r>
            <a:r>
              <a:rPr sz="1800" spc="-40" dirty="0">
                <a:latin typeface="Roboto Lt"/>
                <a:cs typeface="Roboto Lt"/>
              </a:rPr>
              <a:t> </a:t>
            </a:r>
            <a:r>
              <a:rPr sz="1800" spc="-100" dirty="0">
                <a:latin typeface="Roboto Lt"/>
                <a:cs typeface="Roboto Lt"/>
              </a:rPr>
              <a:t>stato</a:t>
            </a:r>
            <a:r>
              <a:rPr sz="1800" spc="-40" dirty="0">
                <a:latin typeface="Roboto Lt"/>
                <a:cs typeface="Roboto Lt"/>
              </a:rPr>
              <a:t> </a:t>
            </a:r>
            <a:r>
              <a:rPr sz="1800" spc="-114" dirty="0">
                <a:latin typeface="Roboto Lt"/>
                <a:cs typeface="Roboto Lt"/>
              </a:rPr>
              <a:t>ansioso</a:t>
            </a:r>
            <a:endParaRPr sz="1800">
              <a:latin typeface="Roboto Lt"/>
              <a:cs typeface="Roboto Lt"/>
            </a:endParaRPr>
          </a:p>
          <a:p>
            <a:pPr>
              <a:lnSpc>
                <a:spcPct val="100000"/>
              </a:lnSpc>
              <a:spcBef>
                <a:spcPts val="10"/>
              </a:spcBef>
            </a:pPr>
            <a:endParaRPr sz="1800">
              <a:latin typeface="Roboto Lt"/>
              <a:cs typeface="Roboto Lt"/>
            </a:endParaRPr>
          </a:p>
          <a:p>
            <a:pPr marL="12700" marR="414655">
              <a:lnSpc>
                <a:spcPct val="100699"/>
              </a:lnSpc>
            </a:pPr>
            <a:r>
              <a:rPr sz="1800" spc="-105" dirty="0">
                <a:latin typeface="Roboto Lt"/>
                <a:cs typeface="Roboto Lt"/>
              </a:rPr>
              <a:t>Desiderio</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14" dirty="0">
                <a:latin typeface="Roboto Lt"/>
                <a:cs typeface="Roboto Lt"/>
              </a:rPr>
              <a:t>cocaina</a:t>
            </a:r>
            <a:r>
              <a:rPr sz="1800" spc="-35" dirty="0">
                <a:latin typeface="Roboto Lt"/>
                <a:cs typeface="Roboto Lt"/>
              </a:rPr>
              <a:t> </a:t>
            </a:r>
            <a:r>
              <a:rPr sz="1800" spc="-110" dirty="0">
                <a:latin typeface="Roboto Lt"/>
                <a:cs typeface="Roboto Lt"/>
              </a:rPr>
              <a:t>scatenato</a:t>
            </a:r>
            <a:r>
              <a:rPr sz="1800" spc="-35" dirty="0">
                <a:latin typeface="Roboto Lt"/>
                <a:cs typeface="Roboto Lt"/>
              </a:rPr>
              <a:t> </a:t>
            </a:r>
            <a:r>
              <a:rPr sz="1800" spc="-100" dirty="0">
                <a:latin typeface="Roboto Lt"/>
                <a:cs typeface="Roboto Lt"/>
              </a:rPr>
              <a:t>attraverso</a:t>
            </a:r>
            <a:r>
              <a:rPr sz="1800" spc="-35" dirty="0">
                <a:latin typeface="Roboto Lt"/>
                <a:cs typeface="Roboto Lt"/>
              </a:rPr>
              <a:t> il</a:t>
            </a:r>
            <a:r>
              <a:rPr sz="1800" spc="-30" dirty="0">
                <a:latin typeface="Roboto Lt"/>
                <a:cs typeface="Roboto Lt"/>
              </a:rPr>
              <a:t> </a:t>
            </a:r>
            <a:r>
              <a:rPr sz="1800" spc="-105" dirty="0">
                <a:latin typeface="Roboto Lt"/>
                <a:cs typeface="Roboto Lt"/>
              </a:rPr>
              <a:t>contatto</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95" dirty="0">
                <a:latin typeface="Roboto Lt"/>
                <a:cs typeface="Roboto Lt"/>
              </a:rPr>
              <a:t>qualsiasi</a:t>
            </a:r>
            <a:r>
              <a:rPr sz="1800" spc="-35" dirty="0">
                <a:latin typeface="Roboto Lt"/>
                <a:cs typeface="Roboto Lt"/>
              </a:rPr>
              <a:t> </a:t>
            </a:r>
            <a:r>
              <a:rPr sz="1800" spc="-85" dirty="0">
                <a:latin typeface="Roboto Lt"/>
                <a:cs typeface="Roboto Lt"/>
              </a:rPr>
              <a:t>altra</a:t>
            </a:r>
            <a:r>
              <a:rPr sz="1800" spc="-35" dirty="0">
                <a:latin typeface="Roboto Lt"/>
                <a:cs typeface="Roboto Lt"/>
              </a:rPr>
              <a:t> </a:t>
            </a:r>
            <a:r>
              <a:rPr sz="1800" spc="-120" dirty="0">
                <a:latin typeface="Roboto Lt"/>
                <a:cs typeface="Roboto Lt"/>
              </a:rPr>
              <a:t>sostanza </a:t>
            </a:r>
            <a:r>
              <a:rPr sz="1800" spc="-420" dirty="0">
                <a:latin typeface="Roboto Lt"/>
                <a:cs typeface="Roboto Lt"/>
              </a:rPr>
              <a:t> </a:t>
            </a:r>
            <a:r>
              <a:rPr sz="1800" spc="-70" dirty="0">
                <a:latin typeface="Roboto Lt"/>
                <a:cs typeface="Roboto Lt"/>
              </a:rPr>
              <a:t>(alcol,</a:t>
            </a:r>
            <a:r>
              <a:rPr sz="1800" spc="-35" dirty="0">
                <a:latin typeface="Roboto Lt"/>
                <a:cs typeface="Roboto Lt"/>
              </a:rPr>
              <a:t> </a:t>
            </a:r>
            <a:r>
              <a:rPr sz="1800" spc="-90" dirty="0">
                <a:latin typeface="Roboto Lt"/>
                <a:cs typeface="Roboto Lt"/>
              </a:rPr>
              <a:t>nicotina,</a:t>
            </a:r>
            <a:r>
              <a:rPr sz="1800" spc="-40" dirty="0">
                <a:latin typeface="Roboto Lt"/>
                <a:cs typeface="Roboto Lt"/>
              </a:rPr>
              <a:t> </a:t>
            </a:r>
            <a:r>
              <a:rPr sz="1800" spc="-110" dirty="0">
                <a:latin typeface="Roboto Lt"/>
                <a:cs typeface="Roboto Lt"/>
              </a:rPr>
              <a:t>Thc…);</a:t>
            </a:r>
            <a:r>
              <a:rPr sz="1800" spc="-40" dirty="0">
                <a:latin typeface="Roboto Lt"/>
                <a:cs typeface="Roboto Lt"/>
              </a:rPr>
              <a:t> </a:t>
            </a:r>
            <a:r>
              <a:rPr sz="1800" spc="-120" dirty="0">
                <a:latin typeface="Roboto Lt"/>
                <a:cs typeface="Roboto Lt"/>
              </a:rPr>
              <a:t>dipendenza</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120" dirty="0">
                <a:latin typeface="Roboto Lt"/>
                <a:cs typeface="Roboto Lt"/>
              </a:rPr>
              <a:t>estrema</a:t>
            </a:r>
            <a:r>
              <a:rPr sz="1800" spc="-40" dirty="0">
                <a:latin typeface="Roboto Lt"/>
                <a:cs typeface="Roboto Lt"/>
              </a:rPr>
              <a:t> </a:t>
            </a:r>
            <a:r>
              <a:rPr sz="1800" spc="-100" dirty="0">
                <a:latin typeface="Roboto Lt"/>
                <a:cs typeface="Roboto Lt"/>
              </a:rPr>
              <a:t>gravità</a:t>
            </a:r>
            <a:endParaRPr sz="1800">
              <a:latin typeface="Roboto Lt"/>
              <a:cs typeface="Roboto Lt"/>
            </a:endParaRPr>
          </a:p>
        </p:txBody>
      </p:sp>
      <p:sp>
        <p:nvSpPr>
          <p:cNvPr id="3" name="object 3"/>
          <p:cNvSpPr txBox="1"/>
          <p:nvPr/>
        </p:nvSpPr>
        <p:spPr>
          <a:xfrm>
            <a:off x="4443950" y="6104154"/>
            <a:ext cx="3938050" cy="197490"/>
          </a:xfrm>
          <a:prstGeom prst="rect">
            <a:avLst/>
          </a:prstGeom>
        </p:spPr>
        <p:txBody>
          <a:bodyPr vert="horz" wrap="square" lIns="0" tIns="12700" rIns="0" bIns="0" rtlCol="0">
            <a:spAutoFit/>
          </a:bodyPr>
          <a:lstStyle/>
          <a:p>
            <a:pPr marL="12700">
              <a:lnSpc>
                <a:spcPct val="100000"/>
              </a:lnSpc>
              <a:spcBef>
                <a:spcPts val="100"/>
              </a:spcBef>
            </a:pPr>
            <a:r>
              <a:rPr sz="1200" spc="-90" dirty="0">
                <a:latin typeface="Roboto Lt"/>
                <a:cs typeface="Roboto Lt"/>
              </a:rPr>
              <a:t>Scheda</a:t>
            </a:r>
            <a:r>
              <a:rPr sz="1200" spc="-25" dirty="0">
                <a:latin typeface="Roboto Lt"/>
                <a:cs typeface="Roboto Lt"/>
              </a:rPr>
              <a:t> </a:t>
            </a:r>
            <a:r>
              <a:rPr sz="1200" spc="-85" dirty="0">
                <a:latin typeface="Roboto Lt"/>
                <a:cs typeface="Roboto Lt"/>
              </a:rPr>
              <a:t>da</a:t>
            </a:r>
            <a:r>
              <a:rPr sz="1200" spc="-20" dirty="0">
                <a:latin typeface="Roboto Lt"/>
                <a:cs typeface="Roboto Lt"/>
              </a:rPr>
              <a:t> </a:t>
            </a:r>
            <a:r>
              <a:rPr sz="1200" spc="-55" dirty="0">
                <a:latin typeface="Roboto Lt"/>
                <a:cs typeface="Roboto Lt"/>
              </a:rPr>
              <a:t>L.</a:t>
            </a:r>
            <a:r>
              <a:rPr sz="1200" spc="-25" dirty="0">
                <a:latin typeface="Roboto Lt"/>
                <a:cs typeface="Roboto Lt"/>
              </a:rPr>
              <a:t> </a:t>
            </a:r>
            <a:r>
              <a:rPr sz="1200" spc="-60" dirty="0">
                <a:latin typeface="Roboto Lt"/>
                <a:cs typeface="Roboto Lt"/>
              </a:rPr>
              <a:t>Gallimberti,</a:t>
            </a:r>
            <a:r>
              <a:rPr sz="1200" spc="-25" dirty="0">
                <a:latin typeface="Roboto Lt"/>
                <a:cs typeface="Roboto Lt"/>
              </a:rPr>
              <a:t> </a:t>
            </a:r>
            <a:r>
              <a:rPr sz="1200" spc="-75" dirty="0">
                <a:latin typeface="Roboto Lt"/>
                <a:cs typeface="Roboto Lt"/>
              </a:rPr>
              <a:t>Morire</a:t>
            </a:r>
            <a:r>
              <a:rPr sz="1200" spc="-20" dirty="0">
                <a:latin typeface="Roboto Lt"/>
                <a:cs typeface="Roboto Lt"/>
              </a:rPr>
              <a:t> </a:t>
            </a:r>
            <a:r>
              <a:rPr sz="1200" spc="-55" dirty="0">
                <a:latin typeface="Roboto Lt"/>
                <a:cs typeface="Roboto Lt"/>
              </a:rPr>
              <a:t>di</a:t>
            </a:r>
            <a:r>
              <a:rPr sz="1200" spc="-20" dirty="0">
                <a:latin typeface="Roboto Lt"/>
                <a:cs typeface="Roboto Lt"/>
              </a:rPr>
              <a:t> </a:t>
            </a:r>
            <a:r>
              <a:rPr sz="1200" spc="-65" dirty="0">
                <a:latin typeface="Roboto Lt"/>
                <a:cs typeface="Roboto Lt"/>
              </a:rPr>
              <a:t>Piacere,</a:t>
            </a:r>
            <a:r>
              <a:rPr sz="1200" spc="-20" dirty="0">
                <a:latin typeface="Roboto Lt"/>
                <a:cs typeface="Roboto Lt"/>
              </a:rPr>
              <a:t> </a:t>
            </a:r>
            <a:r>
              <a:rPr sz="1200" spc="-120" dirty="0">
                <a:latin typeface="Roboto Lt"/>
                <a:cs typeface="Roboto Lt"/>
              </a:rPr>
              <a:t>BUR</a:t>
            </a:r>
            <a:r>
              <a:rPr sz="1200" spc="-25" dirty="0">
                <a:latin typeface="Roboto Lt"/>
                <a:cs typeface="Roboto Lt"/>
              </a:rPr>
              <a:t> </a:t>
            </a:r>
            <a:r>
              <a:rPr sz="1200" spc="-80" dirty="0">
                <a:latin typeface="Roboto Lt"/>
                <a:cs typeface="Roboto Lt"/>
              </a:rPr>
              <a:t>Milano</a:t>
            </a:r>
            <a:r>
              <a:rPr sz="1200" spc="-20" dirty="0">
                <a:latin typeface="Roboto Lt"/>
                <a:cs typeface="Roboto Lt"/>
              </a:rPr>
              <a:t> </a:t>
            </a:r>
            <a:r>
              <a:rPr sz="1200" spc="-90" dirty="0">
                <a:latin typeface="Roboto Lt"/>
                <a:cs typeface="Roboto Lt"/>
              </a:rPr>
              <a:t>2012</a:t>
            </a:r>
            <a:endParaRPr sz="1200" dirty="0">
              <a:latin typeface="Roboto Lt"/>
              <a:cs typeface="Roboto Lt"/>
            </a:endParaRPr>
          </a:p>
        </p:txBody>
      </p:sp>
      <p:sp>
        <p:nvSpPr>
          <p:cNvPr id="4" name="object 4"/>
          <p:cNvSpPr txBox="1">
            <a:spLocks noGrp="1"/>
          </p:cNvSpPr>
          <p:nvPr>
            <p:ph type="title"/>
          </p:nvPr>
        </p:nvSpPr>
        <p:spPr>
          <a:xfrm>
            <a:off x="964524" y="903352"/>
            <a:ext cx="2388276" cy="391160"/>
          </a:xfrm>
          <a:prstGeom prst="rect">
            <a:avLst/>
          </a:prstGeom>
        </p:spPr>
        <p:txBody>
          <a:bodyPr vert="horz" wrap="square" lIns="0" tIns="12700" rIns="0" bIns="0" rtlCol="0">
            <a:spAutoFit/>
          </a:bodyPr>
          <a:lstStyle/>
          <a:p>
            <a:pPr marL="12700">
              <a:lnSpc>
                <a:spcPct val="100000"/>
              </a:lnSpc>
              <a:spcBef>
                <a:spcPts val="100"/>
              </a:spcBef>
            </a:pPr>
            <a:r>
              <a:rPr spc="35" dirty="0"/>
              <a:t>COCAINA</a:t>
            </a:r>
            <a:r>
              <a:rPr spc="-35" dirty="0"/>
              <a:t> </a:t>
            </a:r>
            <a:r>
              <a:rPr spc="15" dirty="0"/>
              <a:t>(III)</a:t>
            </a:r>
          </a:p>
        </p:txBody>
      </p:sp>
      <p:pic>
        <p:nvPicPr>
          <p:cNvPr id="5" name="object 5"/>
          <p:cNvPicPr/>
          <p:nvPr/>
        </p:nvPicPr>
        <p:blipFill>
          <a:blip r:embed="rId2" cstate="print"/>
          <a:stretch>
            <a:fillRect/>
          </a:stretch>
        </p:blipFill>
        <p:spPr>
          <a:xfrm>
            <a:off x="0" y="0"/>
            <a:ext cx="9143996" cy="1012323"/>
          </a:xfrm>
          <a:prstGeom prst="rect">
            <a:avLst/>
          </a:prstGeom>
        </p:spPr>
      </p:pic>
      <p:sp>
        <p:nvSpPr>
          <p:cNvPr id="6" name="object 6"/>
          <p:cNvSpPr txBox="1"/>
          <p:nvPr/>
        </p:nvSpPr>
        <p:spPr>
          <a:xfrm>
            <a:off x="132325" y="65913"/>
            <a:ext cx="42110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67288" y="2091609"/>
            <a:ext cx="6786112" cy="3338195"/>
          </a:xfrm>
          <a:prstGeom prst="rect">
            <a:avLst/>
          </a:prstGeom>
        </p:spPr>
        <p:txBody>
          <a:bodyPr vert="horz" wrap="square" lIns="0" tIns="12700" rIns="0" bIns="0" rtlCol="0">
            <a:spAutoFit/>
          </a:bodyPr>
          <a:lstStyle/>
          <a:p>
            <a:pPr marL="12700">
              <a:lnSpc>
                <a:spcPct val="100000"/>
              </a:lnSpc>
              <a:spcBef>
                <a:spcPts val="100"/>
              </a:spcBef>
            </a:pPr>
            <a:r>
              <a:rPr sz="1800" spc="-95" dirty="0">
                <a:solidFill>
                  <a:srgbClr val="E6481B"/>
                </a:solidFill>
                <a:latin typeface="Roboto"/>
                <a:cs typeface="Roboto"/>
              </a:rPr>
              <a:t>Infarto</a:t>
            </a:r>
            <a:r>
              <a:rPr sz="1800" spc="-40" dirty="0">
                <a:solidFill>
                  <a:srgbClr val="E6481B"/>
                </a:solidFill>
                <a:latin typeface="Roboto"/>
                <a:cs typeface="Roboto"/>
              </a:rPr>
              <a:t> </a:t>
            </a:r>
            <a:r>
              <a:rPr sz="1800" spc="-114" dirty="0">
                <a:solidFill>
                  <a:srgbClr val="E6481B"/>
                </a:solidFill>
                <a:latin typeface="Roboto"/>
                <a:cs typeface="Roboto"/>
              </a:rPr>
              <a:t>Miocardio</a:t>
            </a:r>
            <a:endParaRPr sz="1800" dirty="0">
              <a:latin typeface="Roboto"/>
              <a:cs typeface="Roboto"/>
            </a:endParaRPr>
          </a:p>
          <a:p>
            <a:pPr marL="12700" marR="1394460">
              <a:lnSpc>
                <a:spcPct val="100699"/>
              </a:lnSpc>
            </a:pPr>
            <a:r>
              <a:rPr sz="1800" spc="-120" dirty="0">
                <a:latin typeface="Roboto Lt"/>
                <a:cs typeface="Roboto Lt"/>
              </a:rPr>
              <a:t>30’</a:t>
            </a:r>
            <a:r>
              <a:rPr sz="1800" spc="-40" dirty="0">
                <a:latin typeface="Roboto Lt"/>
                <a:cs typeface="Roboto Lt"/>
              </a:rPr>
              <a:t> </a:t>
            </a:r>
            <a:r>
              <a:rPr sz="1800" spc="-85" dirty="0">
                <a:latin typeface="Roboto Lt"/>
                <a:cs typeface="Roboto Lt"/>
              </a:rPr>
              <a:t>(via</a:t>
            </a:r>
            <a:r>
              <a:rPr sz="1800" spc="-30" dirty="0">
                <a:latin typeface="Roboto Lt"/>
                <a:cs typeface="Roboto Lt"/>
              </a:rPr>
              <a:t> </a:t>
            </a:r>
            <a:r>
              <a:rPr sz="1800" spc="-110" dirty="0">
                <a:latin typeface="Roboto Lt"/>
                <a:cs typeface="Roboto Lt"/>
              </a:rPr>
              <a:t>endovenosa),</a:t>
            </a:r>
            <a:r>
              <a:rPr sz="1800" spc="-40" dirty="0">
                <a:latin typeface="Roboto Lt"/>
                <a:cs typeface="Roboto Lt"/>
              </a:rPr>
              <a:t> </a:t>
            </a:r>
            <a:r>
              <a:rPr sz="1800" spc="-120" dirty="0">
                <a:latin typeface="Roboto Lt"/>
                <a:cs typeface="Roboto Lt"/>
              </a:rPr>
              <a:t>90’</a:t>
            </a:r>
            <a:r>
              <a:rPr sz="1800" spc="-35" dirty="0">
                <a:latin typeface="Roboto Lt"/>
                <a:cs typeface="Roboto Lt"/>
              </a:rPr>
              <a:t> </a:t>
            </a:r>
            <a:r>
              <a:rPr sz="1800" spc="-80" dirty="0">
                <a:latin typeface="Roboto Lt"/>
                <a:cs typeface="Roboto Lt"/>
              </a:rPr>
              <a:t>(crack),</a:t>
            </a:r>
            <a:r>
              <a:rPr sz="1800" spc="-30" dirty="0">
                <a:latin typeface="Roboto Lt"/>
                <a:cs typeface="Roboto Lt"/>
              </a:rPr>
              <a:t> </a:t>
            </a:r>
            <a:r>
              <a:rPr sz="1800" spc="-125" dirty="0">
                <a:latin typeface="Roboto Lt"/>
                <a:cs typeface="Roboto Lt"/>
              </a:rPr>
              <a:t>135’</a:t>
            </a:r>
            <a:r>
              <a:rPr sz="1800" spc="-40" dirty="0">
                <a:latin typeface="Roboto Lt"/>
                <a:cs typeface="Roboto Lt"/>
              </a:rPr>
              <a:t> </a:t>
            </a:r>
            <a:r>
              <a:rPr sz="1800" spc="-85" dirty="0">
                <a:latin typeface="Roboto Lt"/>
                <a:cs typeface="Roboto Lt"/>
              </a:rPr>
              <a:t>(via</a:t>
            </a:r>
            <a:r>
              <a:rPr sz="1800" spc="-30" dirty="0">
                <a:latin typeface="Roboto Lt"/>
                <a:cs typeface="Roboto Lt"/>
              </a:rPr>
              <a:t> </a:t>
            </a:r>
            <a:r>
              <a:rPr sz="1800" spc="-110" dirty="0">
                <a:latin typeface="Roboto Lt"/>
                <a:cs typeface="Roboto Lt"/>
              </a:rPr>
              <a:t>endonasale) </a:t>
            </a:r>
            <a:r>
              <a:rPr sz="1800" spc="-420" dirty="0">
                <a:latin typeface="Roboto Lt"/>
                <a:cs typeface="Roboto Lt"/>
              </a:rPr>
              <a:t> </a:t>
            </a:r>
            <a:r>
              <a:rPr sz="1800" spc="-105" dirty="0">
                <a:latin typeface="Roboto Lt"/>
                <a:cs typeface="Roboto Lt"/>
              </a:rPr>
              <a:t>Rischi</a:t>
            </a:r>
            <a:r>
              <a:rPr sz="1800" spc="-125" dirty="0">
                <a:latin typeface="Roboto Lt"/>
                <a:cs typeface="Roboto Lt"/>
              </a:rPr>
              <a:t>o</a:t>
            </a:r>
            <a:r>
              <a:rPr sz="1800" spc="-40" dirty="0">
                <a:latin typeface="Roboto Lt"/>
                <a:cs typeface="Roboto Lt"/>
              </a:rPr>
              <a:t> </a:t>
            </a:r>
            <a:r>
              <a:rPr sz="1800" spc="-145" dirty="0">
                <a:latin typeface="Roboto Lt"/>
                <a:cs typeface="Roboto Lt"/>
              </a:rPr>
              <a:t>massim</a:t>
            </a:r>
            <a:r>
              <a:rPr sz="1800" spc="-130" dirty="0">
                <a:latin typeface="Roboto Lt"/>
                <a:cs typeface="Roboto Lt"/>
              </a:rPr>
              <a:t>o</a:t>
            </a:r>
            <a:r>
              <a:rPr sz="1800" spc="-40" dirty="0">
                <a:latin typeface="Roboto Lt"/>
                <a:cs typeface="Roboto Lt"/>
              </a:rPr>
              <a:t> </a:t>
            </a:r>
            <a:r>
              <a:rPr sz="1800" spc="-85" dirty="0">
                <a:latin typeface="Roboto Lt"/>
                <a:cs typeface="Roboto Lt"/>
              </a:rPr>
              <a:t>nell</a:t>
            </a:r>
            <a:r>
              <a:rPr sz="1800" spc="-110" dirty="0">
                <a:latin typeface="Roboto Lt"/>
                <a:cs typeface="Roboto Lt"/>
              </a:rPr>
              <a:t>a</a:t>
            </a:r>
            <a:r>
              <a:rPr sz="1800" spc="-40" dirty="0">
                <a:latin typeface="Roboto Lt"/>
                <a:cs typeface="Roboto Lt"/>
              </a:rPr>
              <a:t> </a:t>
            </a:r>
            <a:r>
              <a:rPr sz="1800" spc="-120" dirty="0">
                <a:latin typeface="Roboto Lt"/>
                <a:cs typeface="Roboto Lt"/>
              </a:rPr>
              <a:t>prim</a:t>
            </a:r>
            <a:r>
              <a:rPr sz="1800" spc="-125" dirty="0">
                <a:latin typeface="Roboto Lt"/>
                <a:cs typeface="Roboto Lt"/>
              </a:rPr>
              <a:t>a</a:t>
            </a:r>
            <a:r>
              <a:rPr sz="1800" spc="-40" dirty="0">
                <a:latin typeface="Roboto Lt"/>
                <a:cs typeface="Roboto Lt"/>
              </a:rPr>
              <a:t> </a:t>
            </a:r>
            <a:r>
              <a:rPr sz="1800" spc="-110" dirty="0">
                <a:latin typeface="Roboto Lt"/>
                <a:cs typeface="Roboto Lt"/>
              </a:rPr>
              <a:t>ora</a:t>
            </a:r>
            <a:endParaRPr sz="1800" dirty="0">
              <a:latin typeface="Roboto Lt"/>
              <a:cs typeface="Roboto Lt"/>
            </a:endParaRPr>
          </a:p>
          <a:p>
            <a:pPr marL="12700">
              <a:lnSpc>
                <a:spcPct val="100000"/>
              </a:lnSpc>
              <a:spcBef>
                <a:spcPts val="15"/>
              </a:spcBef>
            </a:pPr>
            <a:r>
              <a:rPr sz="1800" spc="-95" dirty="0">
                <a:latin typeface="Roboto Lt"/>
                <a:cs typeface="Roboto Lt"/>
              </a:rPr>
              <a:t>Possibil</a:t>
            </a:r>
            <a:r>
              <a:rPr sz="1800" spc="-105" dirty="0">
                <a:latin typeface="Roboto Lt"/>
                <a:cs typeface="Roboto Lt"/>
              </a:rPr>
              <a:t>e</a:t>
            </a:r>
            <a:r>
              <a:rPr sz="1800" spc="-35" dirty="0">
                <a:latin typeface="Roboto Lt"/>
                <a:cs typeface="Roboto Lt"/>
              </a:rPr>
              <a:t> </a:t>
            </a:r>
            <a:r>
              <a:rPr sz="1800" spc="-100" dirty="0">
                <a:latin typeface="Roboto Lt"/>
                <a:cs typeface="Roboto Lt"/>
              </a:rPr>
              <a:t>entr</a:t>
            </a:r>
            <a:r>
              <a:rPr sz="1800" spc="-120" dirty="0">
                <a:latin typeface="Roboto Lt"/>
                <a:cs typeface="Roboto Lt"/>
              </a:rPr>
              <a:t>o</a:t>
            </a:r>
            <a:r>
              <a:rPr sz="1800" spc="-40" dirty="0">
                <a:latin typeface="Roboto Lt"/>
                <a:cs typeface="Roboto Lt"/>
              </a:rPr>
              <a:t> </a:t>
            </a:r>
            <a:r>
              <a:rPr sz="1800" spc="-50" dirty="0">
                <a:latin typeface="Roboto Lt"/>
                <a:cs typeface="Roboto Lt"/>
              </a:rPr>
              <a:t>l</a:t>
            </a:r>
            <a:r>
              <a:rPr sz="1800" spc="-95" dirty="0">
                <a:latin typeface="Roboto Lt"/>
                <a:cs typeface="Roboto Lt"/>
              </a:rPr>
              <a:t>e</a:t>
            </a:r>
            <a:r>
              <a:rPr sz="1800" spc="-40" dirty="0">
                <a:latin typeface="Roboto Lt"/>
                <a:cs typeface="Roboto Lt"/>
              </a:rPr>
              <a:t> </a:t>
            </a:r>
            <a:r>
              <a:rPr sz="1800" spc="-114" dirty="0">
                <a:latin typeface="Roboto Lt"/>
                <a:cs typeface="Roboto Lt"/>
              </a:rPr>
              <a:t>prime</a:t>
            </a:r>
            <a:r>
              <a:rPr sz="1800" spc="-40" dirty="0">
                <a:latin typeface="Roboto Lt"/>
                <a:cs typeface="Roboto Lt"/>
              </a:rPr>
              <a:t> </a:t>
            </a:r>
            <a:r>
              <a:rPr sz="1800" spc="-130" dirty="0">
                <a:latin typeface="Roboto Lt"/>
                <a:cs typeface="Roboto Lt"/>
              </a:rPr>
              <a:t>1</a:t>
            </a:r>
            <a:r>
              <a:rPr sz="1800" spc="-125" dirty="0">
                <a:latin typeface="Roboto Lt"/>
                <a:cs typeface="Roboto Lt"/>
              </a:rPr>
              <a:t>5</a:t>
            </a:r>
            <a:r>
              <a:rPr sz="1800" spc="-40" dirty="0">
                <a:latin typeface="Roboto Lt"/>
                <a:cs typeface="Roboto Lt"/>
              </a:rPr>
              <a:t> </a:t>
            </a:r>
            <a:r>
              <a:rPr sz="1800" spc="-105" dirty="0">
                <a:latin typeface="Roboto Lt"/>
                <a:cs typeface="Roboto Lt"/>
              </a:rPr>
              <a:t>ore</a:t>
            </a:r>
            <a:endParaRPr sz="1800" dirty="0">
              <a:latin typeface="Roboto Lt"/>
              <a:cs typeface="Roboto Lt"/>
            </a:endParaRPr>
          </a:p>
          <a:p>
            <a:pPr marL="12700">
              <a:lnSpc>
                <a:spcPct val="100000"/>
              </a:lnSpc>
              <a:spcBef>
                <a:spcPts val="15"/>
              </a:spcBef>
            </a:pPr>
            <a:r>
              <a:rPr sz="1800" spc="-110" dirty="0">
                <a:latin typeface="Roboto Lt"/>
                <a:cs typeface="Roboto Lt"/>
              </a:rPr>
              <a:t>Rischio</a:t>
            </a:r>
            <a:r>
              <a:rPr sz="1800" spc="-40" dirty="0">
                <a:latin typeface="Roboto Lt"/>
                <a:cs typeface="Roboto Lt"/>
              </a:rPr>
              <a:t> </a:t>
            </a:r>
            <a:r>
              <a:rPr sz="1800" spc="-125" dirty="0">
                <a:latin typeface="Roboto Lt"/>
                <a:cs typeface="Roboto Lt"/>
              </a:rPr>
              <a:t>aumentato</a:t>
            </a:r>
            <a:r>
              <a:rPr sz="1800" spc="-40" dirty="0">
                <a:latin typeface="Roboto Lt"/>
                <a:cs typeface="Roboto Lt"/>
              </a:rPr>
              <a:t> </a:t>
            </a:r>
            <a:r>
              <a:rPr sz="1800" spc="-125" dirty="0">
                <a:latin typeface="Roboto Lt"/>
                <a:cs typeface="Roboto Lt"/>
              </a:rPr>
              <a:t>da</a:t>
            </a:r>
            <a:r>
              <a:rPr sz="1800" spc="-40" dirty="0">
                <a:latin typeface="Roboto Lt"/>
                <a:cs typeface="Roboto Lt"/>
              </a:rPr>
              <a:t> </a:t>
            </a:r>
            <a:r>
              <a:rPr sz="1800" spc="-125" dirty="0">
                <a:latin typeface="Roboto Lt"/>
                <a:cs typeface="Roboto Lt"/>
              </a:rPr>
              <a:t>24</a:t>
            </a:r>
            <a:r>
              <a:rPr sz="1800" spc="-40" dirty="0">
                <a:latin typeface="Roboto Lt"/>
                <a:cs typeface="Roboto Lt"/>
              </a:rPr>
              <a:t> </a:t>
            </a:r>
            <a:r>
              <a:rPr sz="1800" spc="-125" dirty="0">
                <a:latin typeface="Roboto Lt"/>
                <a:cs typeface="Roboto Lt"/>
              </a:rPr>
              <a:t>a</a:t>
            </a:r>
            <a:r>
              <a:rPr sz="1800" spc="-40" dirty="0">
                <a:latin typeface="Roboto Lt"/>
                <a:cs typeface="Roboto Lt"/>
              </a:rPr>
              <a:t> </a:t>
            </a:r>
            <a:r>
              <a:rPr sz="1800" spc="-125" dirty="0">
                <a:latin typeface="Roboto Lt"/>
                <a:cs typeface="Roboto Lt"/>
              </a:rPr>
              <a:t>31</a:t>
            </a:r>
            <a:r>
              <a:rPr sz="1800" spc="-40" dirty="0">
                <a:latin typeface="Roboto Lt"/>
                <a:cs typeface="Roboto Lt"/>
              </a:rPr>
              <a:t> </a:t>
            </a:r>
            <a:r>
              <a:rPr sz="1800" spc="-90" dirty="0">
                <a:latin typeface="Roboto Lt"/>
                <a:cs typeface="Roboto Lt"/>
              </a:rPr>
              <a:t>volte</a:t>
            </a:r>
            <a:r>
              <a:rPr sz="1800" spc="-40" dirty="0">
                <a:latin typeface="Roboto Lt"/>
                <a:cs typeface="Roboto Lt"/>
              </a:rPr>
              <a:t> </a:t>
            </a:r>
            <a:r>
              <a:rPr sz="1800" spc="-120" dirty="0">
                <a:latin typeface="Roboto Lt"/>
                <a:cs typeface="Roboto Lt"/>
              </a:rPr>
              <a:t>maggiore</a:t>
            </a:r>
            <a:r>
              <a:rPr sz="1800" spc="-40" dirty="0">
                <a:latin typeface="Roboto Lt"/>
                <a:cs typeface="Roboto Lt"/>
              </a:rPr>
              <a:t> </a:t>
            </a:r>
            <a:r>
              <a:rPr sz="1800" spc="-90" dirty="0">
                <a:latin typeface="Roboto Lt"/>
                <a:cs typeface="Roboto Lt"/>
              </a:rPr>
              <a:t>rispetto</a:t>
            </a:r>
            <a:r>
              <a:rPr sz="1800" spc="-35" dirty="0">
                <a:latin typeface="Roboto Lt"/>
                <a:cs typeface="Roboto Lt"/>
              </a:rPr>
              <a:t> </a:t>
            </a:r>
            <a:r>
              <a:rPr sz="1800" spc="-80" dirty="0">
                <a:latin typeface="Roboto Lt"/>
                <a:cs typeface="Roboto Lt"/>
              </a:rPr>
              <a:t>al</a:t>
            </a:r>
            <a:r>
              <a:rPr sz="1800" spc="-40" dirty="0">
                <a:latin typeface="Roboto Lt"/>
                <a:cs typeface="Roboto Lt"/>
              </a:rPr>
              <a:t> </a:t>
            </a:r>
            <a:r>
              <a:rPr sz="1800" spc="-95" dirty="0">
                <a:latin typeface="Roboto Lt"/>
                <a:cs typeface="Roboto Lt"/>
              </a:rPr>
              <a:t>rischio</a:t>
            </a:r>
            <a:r>
              <a:rPr sz="1800" spc="-40" dirty="0">
                <a:latin typeface="Roboto Lt"/>
                <a:cs typeface="Roboto Lt"/>
              </a:rPr>
              <a:t> </a:t>
            </a:r>
            <a:r>
              <a:rPr sz="1800" spc="-110" dirty="0">
                <a:latin typeface="Roboto Lt"/>
                <a:cs typeface="Roboto Lt"/>
              </a:rPr>
              <a:t>basale</a:t>
            </a:r>
            <a:endParaRPr sz="1800" dirty="0">
              <a:latin typeface="Roboto Lt"/>
              <a:cs typeface="Roboto Lt"/>
            </a:endParaRPr>
          </a:p>
          <a:p>
            <a:pPr>
              <a:lnSpc>
                <a:spcPct val="100000"/>
              </a:lnSpc>
            </a:pPr>
            <a:endParaRPr sz="2100" dirty="0">
              <a:latin typeface="Roboto Lt"/>
              <a:cs typeface="Roboto Lt"/>
            </a:endParaRPr>
          </a:p>
          <a:p>
            <a:pPr marL="12700">
              <a:lnSpc>
                <a:spcPct val="100000"/>
              </a:lnSpc>
              <a:spcBef>
                <a:spcPts val="1845"/>
              </a:spcBef>
            </a:pPr>
            <a:r>
              <a:rPr sz="1800" spc="-110" dirty="0">
                <a:solidFill>
                  <a:srgbClr val="E6481B"/>
                </a:solidFill>
                <a:latin typeface="Roboto"/>
                <a:cs typeface="Roboto"/>
              </a:rPr>
              <a:t>Epatopatie</a:t>
            </a:r>
            <a:endParaRPr sz="1800" dirty="0">
              <a:latin typeface="Roboto"/>
              <a:cs typeface="Roboto"/>
            </a:endParaRPr>
          </a:p>
          <a:p>
            <a:pPr marL="12700">
              <a:lnSpc>
                <a:spcPct val="100000"/>
              </a:lnSpc>
              <a:spcBef>
                <a:spcPts val="15"/>
              </a:spcBef>
            </a:pPr>
            <a:r>
              <a:rPr sz="1800" spc="-100" dirty="0">
                <a:latin typeface="Roboto Lt"/>
                <a:cs typeface="Roboto Lt"/>
              </a:rPr>
              <a:t>Epatopati</a:t>
            </a:r>
            <a:r>
              <a:rPr sz="1800" spc="-110" dirty="0">
                <a:latin typeface="Roboto Lt"/>
                <a:cs typeface="Roboto Lt"/>
              </a:rPr>
              <a:t>e</a:t>
            </a:r>
            <a:r>
              <a:rPr sz="1800" spc="-35" dirty="0">
                <a:latin typeface="Roboto Lt"/>
                <a:cs typeface="Roboto Lt"/>
              </a:rPr>
              <a:t> </a:t>
            </a:r>
            <a:r>
              <a:rPr sz="1800" spc="-114" dirty="0">
                <a:latin typeface="Roboto Lt"/>
                <a:cs typeface="Roboto Lt"/>
              </a:rPr>
              <a:t>subacute/acute</a:t>
            </a:r>
            <a:endParaRPr sz="1800" dirty="0">
              <a:latin typeface="Roboto Lt"/>
              <a:cs typeface="Roboto Lt"/>
            </a:endParaRPr>
          </a:p>
          <a:p>
            <a:pPr>
              <a:lnSpc>
                <a:spcPct val="100000"/>
              </a:lnSpc>
              <a:spcBef>
                <a:spcPts val="10"/>
              </a:spcBef>
            </a:pPr>
            <a:endParaRPr sz="1800" dirty="0">
              <a:latin typeface="Roboto Lt"/>
              <a:cs typeface="Roboto Lt"/>
            </a:endParaRPr>
          </a:p>
          <a:p>
            <a:pPr marL="12700" marR="1153795">
              <a:lnSpc>
                <a:spcPct val="100699"/>
              </a:lnSpc>
            </a:pPr>
            <a:r>
              <a:rPr sz="1800" spc="-90" dirty="0">
                <a:latin typeface="Roboto Lt"/>
                <a:cs typeface="Roboto Lt"/>
              </a:rPr>
              <a:t>favorite</a:t>
            </a:r>
            <a:r>
              <a:rPr sz="1800" spc="-40" dirty="0">
                <a:latin typeface="Roboto Lt"/>
                <a:cs typeface="Roboto Lt"/>
              </a:rPr>
              <a:t> </a:t>
            </a:r>
            <a:r>
              <a:rPr sz="1800" spc="-90" dirty="0">
                <a:latin typeface="Roboto Lt"/>
                <a:cs typeface="Roboto Lt"/>
              </a:rPr>
              <a:t>dalla</a:t>
            </a:r>
            <a:r>
              <a:rPr sz="1800" spc="-35" dirty="0">
                <a:latin typeface="Roboto Lt"/>
                <a:cs typeface="Roboto Lt"/>
              </a:rPr>
              <a:t> </a:t>
            </a:r>
            <a:r>
              <a:rPr sz="1800" spc="-114" dirty="0">
                <a:latin typeface="Roboto Lt"/>
                <a:cs typeface="Roboto Lt"/>
              </a:rPr>
              <a:t>formazione</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00" dirty="0">
                <a:latin typeface="Roboto Lt"/>
                <a:cs typeface="Roboto Lt"/>
              </a:rPr>
              <a:t>cocaetilene</a:t>
            </a:r>
            <a:r>
              <a:rPr sz="1800" spc="-35" dirty="0">
                <a:latin typeface="Roboto Lt"/>
                <a:cs typeface="Roboto Lt"/>
              </a:rPr>
              <a:t> </a:t>
            </a:r>
            <a:r>
              <a:rPr sz="1800" spc="-130" dirty="0">
                <a:latin typeface="Roboto Lt"/>
                <a:cs typeface="Roboto Lt"/>
              </a:rPr>
              <a:t>quando</a:t>
            </a:r>
            <a:r>
              <a:rPr sz="1800" spc="-35" dirty="0">
                <a:latin typeface="Roboto Lt"/>
                <a:cs typeface="Roboto Lt"/>
              </a:rPr>
              <a:t> </a:t>
            </a:r>
            <a:r>
              <a:rPr sz="1800" spc="-75" dirty="0">
                <a:latin typeface="Roboto Lt"/>
                <a:cs typeface="Roboto Lt"/>
              </a:rPr>
              <a:t>si</a:t>
            </a:r>
            <a:r>
              <a:rPr sz="1800" spc="-35" dirty="0">
                <a:latin typeface="Roboto Lt"/>
                <a:cs typeface="Roboto Lt"/>
              </a:rPr>
              <a:t> </a:t>
            </a:r>
            <a:r>
              <a:rPr sz="1800" spc="-85" dirty="0">
                <a:latin typeface="Roboto Lt"/>
                <a:cs typeface="Roboto Lt"/>
              </a:rPr>
              <a:t>utilizza </a:t>
            </a:r>
            <a:r>
              <a:rPr sz="1800" spc="-425" dirty="0">
                <a:latin typeface="Roboto Lt"/>
                <a:cs typeface="Roboto Lt"/>
              </a:rPr>
              <a:t> </a:t>
            </a:r>
            <a:r>
              <a:rPr sz="1800" spc="-130" dirty="0">
                <a:latin typeface="Roboto Lt"/>
                <a:cs typeface="Roboto Lt"/>
              </a:rPr>
              <a:t>contemporaneament</a:t>
            </a:r>
            <a:r>
              <a:rPr sz="1800" spc="-114" dirty="0">
                <a:latin typeface="Roboto Lt"/>
                <a:cs typeface="Roboto Lt"/>
              </a:rPr>
              <a:t>e</a:t>
            </a:r>
            <a:r>
              <a:rPr sz="1800" spc="-40" dirty="0">
                <a:latin typeface="Roboto Lt"/>
                <a:cs typeface="Roboto Lt"/>
              </a:rPr>
              <a:t> </a:t>
            </a:r>
            <a:r>
              <a:rPr sz="1800" spc="-100" dirty="0">
                <a:latin typeface="Roboto Lt"/>
                <a:cs typeface="Roboto Lt"/>
              </a:rPr>
              <a:t>alcol/cocaina</a:t>
            </a:r>
            <a:endParaRPr sz="1800" dirty="0">
              <a:latin typeface="Roboto Lt"/>
              <a:cs typeface="Roboto Lt"/>
            </a:endParaRPr>
          </a:p>
        </p:txBody>
      </p:sp>
      <p:sp>
        <p:nvSpPr>
          <p:cNvPr id="3" name="object 3"/>
          <p:cNvSpPr txBox="1">
            <a:spLocks noGrp="1"/>
          </p:cNvSpPr>
          <p:nvPr>
            <p:ph type="title"/>
          </p:nvPr>
        </p:nvSpPr>
        <p:spPr>
          <a:xfrm>
            <a:off x="964524" y="903352"/>
            <a:ext cx="2312076" cy="391160"/>
          </a:xfrm>
          <a:prstGeom prst="rect">
            <a:avLst/>
          </a:prstGeom>
        </p:spPr>
        <p:txBody>
          <a:bodyPr vert="horz" wrap="square" lIns="0" tIns="12700" rIns="0" bIns="0" rtlCol="0">
            <a:spAutoFit/>
          </a:bodyPr>
          <a:lstStyle/>
          <a:p>
            <a:pPr marL="12700">
              <a:lnSpc>
                <a:spcPct val="100000"/>
              </a:lnSpc>
              <a:spcBef>
                <a:spcPts val="100"/>
              </a:spcBef>
            </a:pPr>
            <a:r>
              <a:rPr spc="35" dirty="0"/>
              <a:t>COCAINA</a:t>
            </a:r>
            <a:r>
              <a:rPr spc="-45" dirty="0"/>
              <a:t> </a:t>
            </a:r>
            <a:r>
              <a:rPr spc="25" dirty="0"/>
              <a:t>(IV)</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41348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67042" y="754963"/>
            <a:ext cx="5586158" cy="880744"/>
          </a:xfrm>
          <a:prstGeom prst="rect">
            <a:avLst/>
          </a:prstGeom>
        </p:spPr>
        <p:txBody>
          <a:bodyPr vert="horz" wrap="square" lIns="0" tIns="12700" rIns="0" bIns="0" rtlCol="0">
            <a:spAutoFit/>
          </a:bodyPr>
          <a:lstStyle/>
          <a:p>
            <a:pPr marL="12700">
              <a:lnSpc>
                <a:spcPct val="100000"/>
              </a:lnSpc>
              <a:spcBef>
                <a:spcPts val="100"/>
              </a:spcBef>
            </a:pPr>
            <a:r>
              <a:rPr sz="2800" spc="15" dirty="0"/>
              <a:t>DIACETIL-MORFINA</a:t>
            </a:r>
            <a:r>
              <a:rPr sz="2800" spc="5" dirty="0"/>
              <a:t> </a:t>
            </a:r>
            <a:r>
              <a:rPr sz="2800" spc="20" dirty="0"/>
              <a:t>(EROINA)</a:t>
            </a:r>
            <a:endParaRPr sz="2800" dirty="0"/>
          </a:p>
          <a:p>
            <a:pPr marL="12700">
              <a:lnSpc>
                <a:spcPct val="100000"/>
              </a:lnSpc>
              <a:spcBef>
                <a:spcPts val="15"/>
              </a:spcBef>
            </a:pPr>
            <a:r>
              <a:rPr sz="2800" spc="-10" dirty="0"/>
              <a:t>Danni</a:t>
            </a:r>
            <a:r>
              <a:rPr sz="2800" spc="-5" dirty="0"/>
              <a:t> </a:t>
            </a:r>
            <a:r>
              <a:rPr sz="2800" spc="15" dirty="0"/>
              <a:t>psico-fisico</a:t>
            </a:r>
            <a:r>
              <a:rPr sz="2800" dirty="0"/>
              <a:t> </a:t>
            </a:r>
            <a:r>
              <a:rPr sz="2800" spc="10" dirty="0"/>
              <a:t>devastanti!</a:t>
            </a:r>
            <a:endParaRPr sz="2800" dirty="0"/>
          </a:p>
        </p:txBody>
      </p:sp>
      <p:sp>
        <p:nvSpPr>
          <p:cNvPr id="3" name="object 3"/>
          <p:cNvSpPr txBox="1"/>
          <p:nvPr/>
        </p:nvSpPr>
        <p:spPr>
          <a:xfrm>
            <a:off x="1299324" y="1714055"/>
            <a:ext cx="7022465" cy="4719320"/>
          </a:xfrm>
          <a:prstGeom prst="rect">
            <a:avLst/>
          </a:prstGeom>
        </p:spPr>
        <p:txBody>
          <a:bodyPr vert="horz" wrap="square" lIns="0" tIns="12700" rIns="0" bIns="0" rtlCol="0">
            <a:spAutoFit/>
          </a:bodyPr>
          <a:lstStyle/>
          <a:p>
            <a:pPr marL="12700">
              <a:lnSpc>
                <a:spcPct val="100000"/>
              </a:lnSpc>
              <a:spcBef>
                <a:spcPts val="100"/>
              </a:spcBef>
            </a:pPr>
            <a:r>
              <a:rPr sz="1800" spc="-160" dirty="0">
                <a:solidFill>
                  <a:srgbClr val="E6481B"/>
                </a:solidFill>
                <a:latin typeface="Roboto"/>
                <a:cs typeface="Roboto"/>
              </a:rPr>
              <a:t>Rush-Flash</a:t>
            </a:r>
            <a:r>
              <a:rPr sz="1800" spc="-15" dirty="0">
                <a:solidFill>
                  <a:srgbClr val="E6481B"/>
                </a:solidFill>
                <a:latin typeface="Roboto"/>
                <a:cs typeface="Roboto"/>
              </a:rPr>
              <a:t> </a:t>
            </a:r>
            <a:r>
              <a:rPr sz="1800" spc="-120" dirty="0">
                <a:latin typeface="Roboto Lt"/>
                <a:cs typeface="Roboto Lt"/>
              </a:rPr>
              <a:t>«fiammata</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100" dirty="0">
                <a:latin typeface="Roboto Lt"/>
                <a:cs typeface="Roboto Lt"/>
              </a:rPr>
              <a:t>piacere»</a:t>
            </a:r>
            <a:r>
              <a:rPr sz="1800" spc="-40" dirty="0">
                <a:latin typeface="Roboto Lt"/>
                <a:cs typeface="Roboto Lt"/>
              </a:rPr>
              <a:t> </a:t>
            </a:r>
            <a:r>
              <a:rPr sz="1800" spc="-95" dirty="0">
                <a:latin typeface="Roboto Lt"/>
                <a:cs typeface="Roboto Lt"/>
              </a:rPr>
              <a:t>(respirazione</a:t>
            </a:r>
            <a:r>
              <a:rPr sz="1800" spc="-30" dirty="0">
                <a:latin typeface="Roboto Lt"/>
                <a:cs typeface="Roboto Lt"/>
              </a:rPr>
              <a:t> </a:t>
            </a:r>
            <a:r>
              <a:rPr sz="1800" spc="-85" dirty="0">
                <a:latin typeface="Roboto Lt"/>
                <a:cs typeface="Roboto Lt"/>
              </a:rPr>
              <a:t>rallentata,</a:t>
            </a:r>
            <a:r>
              <a:rPr sz="1800" spc="-40" dirty="0">
                <a:latin typeface="Roboto Lt"/>
                <a:cs typeface="Roboto Lt"/>
              </a:rPr>
              <a:t> </a:t>
            </a:r>
            <a:r>
              <a:rPr sz="1800" spc="-130" dirty="0">
                <a:latin typeface="Roboto Lt"/>
                <a:cs typeface="Roboto Lt"/>
              </a:rPr>
              <a:t>scomparsa</a:t>
            </a:r>
            <a:r>
              <a:rPr sz="1800" spc="-35" dirty="0">
                <a:latin typeface="Roboto Lt"/>
                <a:cs typeface="Roboto Lt"/>
              </a:rPr>
              <a:t> </a:t>
            </a:r>
            <a:r>
              <a:rPr sz="1800" spc="-85" dirty="0">
                <a:latin typeface="Roboto Lt"/>
                <a:cs typeface="Roboto Lt"/>
              </a:rPr>
              <a:t>dolori)</a:t>
            </a:r>
            <a:endParaRPr sz="1800">
              <a:latin typeface="Roboto Lt"/>
              <a:cs typeface="Roboto Lt"/>
            </a:endParaRPr>
          </a:p>
          <a:p>
            <a:pPr>
              <a:lnSpc>
                <a:spcPct val="100000"/>
              </a:lnSpc>
              <a:spcBef>
                <a:spcPts val="10"/>
              </a:spcBef>
            </a:pPr>
            <a:endParaRPr sz="1800">
              <a:latin typeface="Roboto Lt"/>
              <a:cs typeface="Roboto Lt"/>
            </a:endParaRPr>
          </a:p>
          <a:p>
            <a:pPr marL="12700" marR="401320">
              <a:lnSpc>
                <a:spcPct val="100699"/>
              </a:lnSpc>
              <a:spcBef>
                <a:spcPts val="5"/>
              </a:spcBef>
            </a:pPr>
            <a:r>
              <a:rPr sz="1800" spc="-120" dirty="0">
                <a:solidFill>
                  <a:srgbClr val="E6481B"/>
                </a:solidFill>
                <a:latin typeface="Roboto"/>
                <a:cs typeface="Roboto"/>
              </a:rPr>
              <a:t>Neuroni </a:t>
            </a:r>
            <a:r>
              <a:rPr sz="1800" spc="-110" dirty="0">
                <a:solidFill>
                  <a:srgbClr val="E6481B"/>
                </a:solidFill>
                <a:latin typeface="Roboto"/>
                <a:cs typeface="Roboto"/>
              </a:rPr>
              <a:t>responsabili </a:t>
            </a:r>
            <a:r>
              <a:rPr sz="1800" spc="-95" dirty="0">
                <a:solidFill>
                  <a:srgbClr val="E6481B"/>
                </a:solidFill>
                <a:latin typeface="Roboto"/>
                <a:cs typeface="Roboto"/>
              </a:rPr>
              <a:t>«dello </a:t>
            </a:r>
            <a:r>
              <a:rPr sz="1800" spc="-105" dirty="0">
                <a:solidFill>
                  <a:srgbClr val="E6481B"/>
                </a:solidFill>
                <a:latin typeface="Roboto"/>
                <a:cs typeface="Roboto"/>
              </a:rPr>
              <a:t>sballo»</a:t>
            </a:r>
            <a:r>
              <a:rPr sz="1800" spc="-100" dirty="0">
                <a:solidFill>
                  <a:srgbClr val="E6481B"/>
                </a:solidFill>
                <a:latin typeface="Roboto"/>
                <a:cs typeface="Roboto"/>
              </a:rPr>
              <a:t> </a:t>
            </a:r>
            <a:r>
              <a:rPr sz="1800" spc="-100" dirty="0">
                <a:latin typeface="Roboto Lt"/>
                <a:cs typeface="Roboto Lt"/>
              </a:rPr>
              <a:t>ipotalamo. </a:t>
            </a:r>
            <a:r>
              <a:rPr sz="1800" spc="-105" dirty="0">
                <a:latin typeface="Roboto Lt"/>
                <a:cs typeface="Roboto Lt"/>
              </a:rPr>
              <a:t>Questi </a:t>
            </a:r>
            <a:r>
              <a:rPr sz="1800" spc="-110" dirty="0">
                <a:latin typeface="Roboto Lt"/>
                <a:cs typeface="Roboto Lt"/>
              </a:rPr>
              <a:t>neuroni </a:t>
            </a:r>
            <a:r>
              <a:rPr sz="1800" spc="-130" dirty="0">
                <a:latin typeface="Roboto Lt"/>
                <a:cs typeface="Roboto Lt"/>
              </a:rPr>
              <a:t>usano</a:t>
            </a:r>
            <a:r>
              <a:rPr sz="1800" spc="-125" dirty="0">
                <a:latin typeface="Roboto Lt"/>
                <a:cs typeface="Roboto Lt"/>
              </a:rPr>
              <a:t> </a:t>
            </a:r>
            <a:r>
              <a:rPr sz="1800" spc="-145" dirty="0">
                <a:latin typeface="Roboto Lt"/>
                <a:cs typeface="Roboto Lt"/>
              </a:rPr>
              <a:t>come </a:t>
            </a:r>
            <a:r>
              <a:rPr sz="1800" spc="-425" dirty="0">
                <a:latin typeface="Roboto Lt"/>
                <a:cs typeface="Roboto Lt"/>
              </a:rPr>
              <a:t> </a:t>
            </a:r>
            <a:r>
              <a:rPr sz="1800" spc="-100" dirty="0">
                <a:latin typeface="Roboto Lt"/>
                <a:cs typeface="Roboto Lt"/>
              </a:rPr>
              <a:t>neurotrasmettitori</a:t>
            </a:r>
            <a:r>
              <a:rPr sz="1800" spc="-30" dirty="0">
                <a:latin typeface="Roboto Lt"/>
                <a:cs typeface="Roboto Lt"/>
              </a:rPr>
              <a:t> </a:t>
            </a:r>
            <a:r>
              <a:rPr sz="1800" spc="-105" dirty="0">
                <a:latin typeface="Roboto Lt"/>
                <a:cs typeface="Roboto Lt"/>
              </a:rPr>
              <a:t>betaendorfina</a:t>
            </a:r>
            <a:r>
              <a:rPr sz="1800" spc="-30" dirty="0">
                <a:latin typeface="Roboto Lt"/>
                <a:cs typeface="Roboto Lt"/>
              </a:rPr>
              <a:t> </a:t>
            </a:r>
            <a:r>
              <a:rPr sz="1800" spc="-90" dirty="0">
                <a:latin typeface="Roboto Lt"/>
                <a:cs typeface="Roboto Lt"/>
              </a:rPr>
              <a:t>(diffusione</a:t>
            </a:r>
            <a:r>
              <a:rPr sz="1800" spc="-25" dirty="0">
                <a:latin typeface="Roboto Lt"/>
                <a:cs typeface="Roboto Lt"/>
              </a:rPr>
              <a:t> </a:t>
            </a:r>
            <a:r>
              <a:rPr sz="1800" spc="-100" dirty="0">
                <a:latin typeface="Roboto Lt"/>
                <a:cs typeface="Roboto Lt"/>
              </a:rPr>
              <a:t>calma),</a:t>
            </a:r>
            <a:r>
              <a:rPr sz="1800" spc="-30" dirty="0">
                <a:latin typeface="Roboto Lt"/>
                <a:cs typeface="Roboto Lt"/>
              </a:rPr>
              <a:t> </a:t>
            </a:r>
            <a:r>
              <a:rPr sz="1800" spc="-100" dirty="0">
                <a:latin typeface="Roboto Lt"/>
                <a:cs typeface="Roboto Lt"/>
              </a:rPr>
              <a:t>enkefalina</a:t>
            </a:r>
            <a:r>
              <a:rPr sz="1800" spc="-30" dirty="0">
                <a:latin typeface="Roboto Lt"/>
                <a:cs typeface="Roboto Lt"/>
              </a:rPr>
              <a:t> </a:t>
            </a:r>
            <a:r>
              <a:rPr sz="1800" spc="-90" dirty="0">
                <a:latin typeface="Roboto Lt"/>
                <a:cs typeface="Roboto Lt"/>
              </a:rPr>
              <a:t>(controllo </a:t>
            </a:r>
            <a:r>
              <a:rPr sz="1800" spc="-85" dirty="0">
                <a:latin typeface="Roboto Lt"/>
                <a:cs typeface="Roboto Lt"/>
              </a:rPr>
              <a:t> </a:t>
            </a:r>
            <a:r>
              <a:rPr sz="1800" spc="-90" dirty="0">
                <a:latin typeface="Roboto Lt"/>
                <a:cs typeface="Roboto Lt"/>
              </a:rPr>
              <a:t>dolore)</a:t>
            </a:r>
            <a:r>
              <a:rPr sz="1800" spc="-40" dirty="0">
                <a:latin typeface="Roboto Lt"/>
                <a:cs typeface="Roboto Lt"/>
              </a:rPr>
              <a:t>, </a:t>
            </a:r>
            <a:r>
              <a:rPr sz="1800" spc="-95" dirty="0">
                <a:latin typeface="Roboto Lt"/>
                <a:cs typeface="Roboto Lt"/>
              </a:rPr>
              <a:t>dinorfin</a:t>
            </a:r>
            <a:r>
              <a:rPr sz="1800" spc="-114" dirty="0">
                <a:latin typeface="Roboto Lt"/>
                <a:cs typeface="Roboto Lt"/>
              </a:rPr>
              <a:t>a</a:t>
            </a:r>
            <a:r>
              <a:rPr sz="1800" spc="-40" dirty="0">
                <a:latin typeface="Roboto Lt"/>
                <a:cs typeface="Roboto Lt"/>
              </a:rPr>
              <a:t> </a:t>
            </a:r>
            <a:r>
              <a:rPr sz="1800" spc="-105" dirty="0">
                <a:latin typeface="Roboto Lt"/>
                <a:cs typeface="Roboto Lt"/>
              </a:rPr>
              <a:t>(sensazion</a:t>
            </a:r>
            <a:r>
              <a:rPr sz="1800" spc="-50" dirty="0">
                <a:latin typeface="Roboto Lt"/>
                <a:cs typeface="Roboto Lt"/>
              </a:rPr>
              <a:t>i</a:t>
            </a:r>
            <a:r>
              <a:rPr sz="1800" spc="-35" dirty="0">
                <a:latin typeface="Roboto Lt"/>
                <a:cs typeface="Roboto Lt"/>
              </a:rPr>
              <a:t> </a:t>
            </a:r>
            <a:r>
              <a:rPr sz="1800" spc="-100" dirty="0">
                <a:latin typeface="Roboto Lt"/>
                <a:cs typeface="Roboto Lt"/>
              </a:rPr>
              <a:t>sgradevoli)</a:t>
            </a:r>
            <a:endParaRPr sz="1800">
              <a:latin typeface="Roboto Lt"/>
              <a:cs typeface="Roboto Lt"/>
            </a:endParaRPr>
          </a:p>
          <a:p>
            <a:pPr>
              <a:lnSpc>
                <a:spcPct val="100000"/>
              </a:lnSpc>
              <a:spcBef>
                <a:spcPts val="10"/>
              </a:spcBef>
            </a:pPr>
            <a:endParaRPr sz="1800">
              <a:latin typeface="Roboto Lt"/>
              <a:cs typeface="Roboto Lt"/>
            </a:endParaRPr>
          </a:p>
          <a:p>
            <a:pPr marL="12700" marR="433705">
              <a:lnSpc>
                <a:spcPct val="100699"/>
              </a:lnSpc>
              <a:spcBef>
                <a:spcPts val="5"/>
              </a:spcBef>
            </a:pPr>
            <a:r>
              <a:rPr sz="1800" spc="-105" dirty="0">
                <a:solidFill>
                  <a:srgbClr val="E6481B"/>
                </a:solidFill>
                <a:latin typeface="Roboto"/>
                <a:cs typeface="Roboto"/>
              </a:rPr>
              <a:t>Recettori</a:t>
            </a:r>
            <a:r>
              <a:rPr sz="1800" spc="-40" dirty="0">
                <a:solidFill>
                  <a:srgbClr val="E6481B"/>
                </a:solidFill>
                <a:latin typeface="Roboto"/>
                <a:cs typeface="Roboto"/>
              </a:rPr>
              <a:t> </a:t>
            </a:r>
            <a:r>
              <a:rPr sz="1800" spc="-110" dirty="0">
                <a:solidFill>
                  <a:srgbClr val="E6481B"/>
                </a:solidFill>
                <a:latin typeface="Roboto"/>
                <a:cs typeface="Roboto"/>
              </a:rPr>
              <a:t>per</a:t>
            </a:r>
            <a:r>
              <a:rPr sz="1800" spc="-35" dirty="0">
                <a:solidFill>
                  <a:srgbClr val="E6481B"/>
                </a:solidFill>
                <a:latin typeface="Roboto"/>
                <a:cs typeface="Roboto"/>
              </a:rPr>
              <a:t> </a:t>
            </a:r>
            <a:r>
              <a:rPr sz="1800" spc="-110" dirty="0">
                <a:solidFill>
                  <a:srgbClr val="E6481B"/>
                </a:solidFill>
                <a:latin typeface="Roboto"/>
                <a:cs typeface="Roboto"/>
              </a:rPr>
              <a:t>eroina</a:t>
            </a:r>
            <a:r>
              <a:rPr sz="1800" spc="-15" dirty="0">
                <a:solidFill>
                  <a:srgbClr val="E6481B"/>
                </a:solidFill>
                <a:latin typeface="Roboto"/>
                <a:cs typeface="Roboto"/>
              </a:rPr>
              <a:t> </a:t>
            </a:r>
            <a:r>
              <a:rPr sz="1800" spc="-90" dirty="0">
                <a:latin typeface="Roboto Lt"/>
                <a:cs typeface="Roboto Lt"/>
              </a:rPr>
              <a:t>in</a:t>
            </a:r>
            <a:r>
              <a:rPr sz="1800" spc="-40" dirty="0">
                <a:latin typeface="Roboto Lt"/>
                <a:cs typeface="Roboto Lt"/>
              </a:rPr>
              <a:t> </a:t>
            </a:r>
            <a:r>
              <a:rPr sz="1800" spc="-120" dirty="0">
                <a:latin typeface="Roboto Lt"/>
                <a:cs typeface="Roboto Lt"/>
              </a:rPr>
              <a:t>grande</a:t>
            </a:r>
            <a:r>
              <a:rPr sz="1800" spc="-35" dirty="0">
                <a:latin typeface="Roboto Lt"/>
                <a:cs typeface="Roboto Lt"/>
              </a:rPr>
              <a:t> </a:t>
            </a:r>
            <a:r>
              <a:rPr sz="1800" spc="-105" dirty="0">
                <a:latin typeface="Roboto Lt"/>
                <a:cs typeface="Roboto Lt"/>
              </a:rPr>
              <a:t>quantità</a:t>
            </a:r>
            <a:r>
              <a:rPr sz="1800" spc="-35" dirty="0">
                <a:latin typeface="Roboto Lt"/>
                <a:cs typeface="Roboto Lt"/>
              </a:rPr>
              <a:t> </a:t>
            </a:r>
            <a:r>
              <a:rPr sz="1800" spc="-95" dirty="0">
                <a:latin typeface="Roboto Lt"/>
                <a:cs typeface="Roboto Lt"/>
              </a:rPr>
              <a:t>nel</a:t>
            </a:r>
            <a:r>
              <a:rPr sz="1800" spc="-40" dirty="0">
                <a:latin typeface="Roboto Lt"/>
                <a:cs typeface="Roboto Lt"/>
              </a:rPr>
              <a:t> </a:t>
            </a:r>
            <a:r>
              <a:rPr sz="1800" spc="-110" dirty="0">
                <a:latin typeface="Roboto Lt"/>
                <a:cs typeface="Roboto Lt"/>
              </a:rPr>
              <a:t>tronco</a:t>
            </a:r>
            <a:r>
              <a:rPr sz="1800" spc="-30" dirty="0">
                <a:latin typeface="Roboto Lt"/>
                <a:cs typeface="Roboto Lt"/>
              </a:rPr>
              <a:t> </a:t>
            </a:r>
            <a:r>
              <a:rPr sz="1800" spc="-95" dirty="0">
                <a:latin typeface="Roboto Lt"/>
                <a:cs typeface="Roboto Lt"/>
              </a:rPr>
              <a:t>encefalico</a:t>
            </a:r>
            <a:r>
              <a:rPr sz="1800" spc="-35" dirty="0">
                <a:latin typeface="Roboto Lt"/>
                <a:cs typeface="Roboto Lt"/>
              </a:rPr>
              <a:t> </a:t>
            </a:r>
            <a:r>
              <a:rPr sz="1800" spc="-95" dirty="0">
                <a:latin typeface="Roboto Lt"/>
                <a:cs typeface="Roboto Lt"/>
              </a:rPr>
              <a:t>(stimolazione </a:t>
            </a:r>
            <a:r>
              <a:rPr sz="1800" spc="-425" dirty="0">
                <a:latin typeface="Roboto Lt"/>
                <a:cs typeface="Roboto Lt"/>
              </a:rPr>
              <a:t> </a:t>
            </a:r>
            <a:r>
              <a:rPr sz="1800" spc="-100" dirty="0">
                <a:latin typeface="Roboto Lt"/>
                <a:cs typeface="Roboto Lt"/>
              </a:rPr>
              <a:t>eccessiva,</a:t>
            </a:r>
            <a:r>
              <a:rPr sz="1800" spc="-35" dirty="0">
                <a:latin typeface="Roboto Lt"/>
                <a:cs typeface="Roboto Lt"/>
              </a:rPr>
              <a:t> </a:t>
            </a:r>
            <a:r>
              <a:rPr sz="1800" spc="-114" dirty="0">
                <a:latin typeface="Roboto Lt"/>
                <a:cs typeface="Roboto Lt"/>
              </a:rPr>
              <a:t>grave</a:t>
            </a:r>
            <a:r>
              <a:rPr sz="1800" spc="-30" dirty="0">
                <a:latin typeface="Roboto Lt"/>
                <a:cs typeface="Roboto Lt"/>
              </a:rPr>
              <a:t> </a:t>
            </a:r>
            <a:r>
              <a:rPr sz="1800" spc="-95" dirty="0">
                <a:latin typeface="Roboto Lt"/>
                <a:cs typeface="Roboto Lt"/>
              </a:rPr>
              <a:t>insufficienza</a:t>
            </a:r>
            <a:r>
              <a:rPr sz="1800" spc="-35" dirty="0">
                <a:latin typeface="Roboto Lt"/>
                <a:cs typeface="Roboto Lt"/>
              </a:rPr>
              <a:t> </a:t>
            </a:r>
            <a:r>
              <a:rPr sz="1800" spc="-95" dirty="0">
                <a:latin typeface="Roboto Lt"/>
                <a:cs typeface="Roboto Lt"/>
              </a:rPr>
              <a:t>respiratoria</a:t>
            </a:r>
            <a:r>
              <a:rPr sz="1800" spc="-30" dirty="0">
                <a:latin typeface="Roboto Lt"/>
                <a:cs typeface="Roboto Lt"/>
              </a:rPr>
              <a:t> </a:t>
            </a:r>
            <a:r>
              <a:rPr sz="1800" spc="-120" dirty="0">
                <a:latin typeface="Roboto Lt"/>
                <a:cs typeface="Roboto Lt"/>
              </a:rPr>
              <a:t>o</a:t>
            </a:r>
            <a:r>
              <a:rPr sz="1800" spc="-35" dirty="0">
                <a:latin typeface="Roboto Lt"/>
                <a:cs typeface="Roboto Lt"/>
              </a:rPr>
              <a:t> </a:t>
            </a:r>
            <a:r>
              <a:rPr sz="1800" spc="-110" dirty="0">
                <a:latin typeface="Roboto Lt"/>
                <a:cs typeface="Roboto Lt"/>
              </a:rPr>
              <a:t>blocco</a:t>
            </a:r>
            <a:r>
              <a:rPr sz="1800" spc="-30" dirty="0">
                <a:latin typeface="Roboto Lt"/>
                <a:cs typeface="Roboto Lt"/>
              </a:rPr>
              <a:t> </a:t>
            </a:r>
            <a:r>
              <a:rPr sz="1800" spc="-295" dirty="0">
                <a:latin typeface="Roboto Lt"/>
                <a:cs typeface="Roboto Lt"/>
              </a:rPr>
              <a:t>-</a:t>
            </a:r>
            <a:r>
              <a:rPr sz="1800" spc="-170" dirty="0">
                <a:latin typeface="Roboto Lt"/>
                <a:cs typeface="Roboto Lt"/>
              </a:rPr>
              <a:t> </a:t>
            </a:r>
            <a:r>
              <a:rPr sz="1800" spc="-114" dirty="0">
                <a:latin typeface="Roboto Lt"/>
                <a:cs typeface="Roboto Lt"/>
              </a:rPr>
              <a:t>overdose</a:t>
            </a:r>
            <a:r>
              <a:rPr sz="1800" spc="-35" dirty="0">
                <a:latin typeface="Roboto Lt"/>
                <a:cs typeface="Roboto Lt"/>
              </a:rPr>
              <a:t> </a:t>
            </a:r>
            <a:r>
              <a:rPr sz="1800" spc="-295" dirty="0">
                <a:latin typeface="Roboto Lt"/>
                <a:cs typeface="Roboto Lt"/>
              </a:rPr>
              <a:t>-</a:t>
            </a:r>
            <a:r>
              <a:rPr sz="1800" spc="-170" dirty="0">
                <a:latin typeface="Roboto Lt"/>
                <a:cs typeface="Roboto Lt"/>
              </a:rPr>
              <a:t> </a:t>
            </a:r>
            <a:r>
              <a:rPr sz="1800" spc="-110" dirty="0">
                <a:latin typeface="Roboto Lt"/>
                <a:cs typeface="Roboto Lt"/>
              </a:rPr>
              <a:t>morte)</a:t>
            </a:r>
            <a:endParaRPr sz="1800">
              <a:latin typeface="Roboto Lt"/>
              <a:cs typeface="Roboto Lt"/>
            </a:endParaRPr>
          </a:p>
          <a:p>
            <a:pPr>
              <a:lnSpc>
                <a:spcPct val="100000"/>
              </a:lnSpc>
              <a:spcBef>
                <a:spcPts val="25"/>
              </a:spcBef>
            </a:pPr>
            <a:endParaRPr sz="1800">
              <a:latin typeface="Roboto Lt"/>
              <a:cs typeface="Roboto Lt"/>
            </a:endParaRPr>
          </a:p>
          <a:p>
            <a:pPr marL="12700">
              <a:lnSpc>
                <a:spcPct val="100000"/>
              </a:lnSpc>
            </a:pPr>
            <a:r>
              <a:rPr sz="1800" spc="-110" dirty="0">
                <a:solidFill>
                  <a:srgbClr val="E6481B"/>
                </a:solidFill>
                <a:latin typeface="Roboto"/>
                <a:cs typeface="Roboto"/>
              </a:rPr>
              <a:t>Recettor</a:t>
            </a:r>
            <a:r>
              <a:rPr sz="1800" spc="-60" dirty="0">
                <a:solidFill>
                  <a:srgbClr val="E6481B"/>
                </a:solidFill>
                <a:latin typeface="Roboto"/>
                <a:cs typeface="Roboto"/>
              </a:rPr>
              <a:t>i</a:t>
            </a:r>
            <a:r>
              <a:rPr sz="1800" spc="-40" dirty="0">
                <a:solidFill>
                  <a:srgbClr val="E6481B"/>
                </a:solidFill>
                <a:latin typeface="Roboto"/>
                <a:cs typeface="Roboto"/>
              </a:rPr>
              <a:t> </a:t>
            </a:r>
            <a:r>
              <a:rPr sz="1800" spc="-90" dirty="0">
                <a:solidFill>
                  <a:srgbClr val="E6481B"/>
                </a:solidFill>
                <a:latin typeface="Roboto"/>
                <a:cs typeface="Roboto"/>
              </a:rPr>
              <a:t>specific</a:t>
            </a:r>
            <a:r>
              <a:rPr sz="1800" spc="-50" dirty="0">
                <a:solidFill>
                  <a:srgbClr val="E6481B"/>
                </a:solidFill>
                <a:latin typeface="Roboto"/>
                <a:cs typeface="Roboto"/>
              </a:rPr>
              <a:t>i</a:t>
            </a:r>
            <a:r>
              <a:rPr sz="1800" spc="-15" dirty="0">
                <a:solidFill>
                  <a:srgbClr val="E6481B"/>
                </a:solidFill>
                <a:latin typeface="Roboto"/>
                <a:cs typeface="Roboto"/>
              </a:rPr>
              <a:t> </a:t>
            </a:r>
            <a:r>
              <a:rPr sz="1800" spc="-165" dirty="0">
                <a:latin typeface="Roboto Lt"/>
                <a:cs typeface="Roboto Lt"/>
              </a:rPr>
              <a:t>mu</a:t>
            </a:r>
            <a:r>
              <a:rPr sz="1800" spc="-45" dirty="0">
                <a:latin typeface="Roboto Lt"/>
                <a:cs typeface="Roboto Lt"/>
              </a:rPr>
              <a:t>,</a:t>
            </a:r>
            <a:r>
              <a:rPr sz="1800" spc="-40" dirty="0">
                <a:latin typeface="Roboto Lt"/>
                <a:cs typeface="Roboto Lt"/>
              </a:rPr>
              <a:t> </a:t>
            </a:r>
            <a:r>
              <a:rPr sz="1800" spc="-85" dirty="0">
                <a:latin typeface="Roboto Lt"/>
                <a:cs typeface="Roboto Lt"/>
              </a:rPr>
              <a:t>delta</a:t>
            </a:r>
            <a:r>
              <a:rPr sz="1800" spc="-40" dirty="0">
                <a:latin typeface="Roboto Lt"/>
                <a:cs typeface="Roboto Lt"/>
              </a:rPr>
              <a:t>, </a:t>
            </a:r>
            <a:r>
              <a:rPr sz="1800" spc="-125" dirty="0">
                <a:latin typeface="Roboto Lt"/>
                <a:cs typeface="Roboto Lt"/>
              </a:rPr>
              <a:t>kappa</a:t>
            </a:r>
            <a:endParaRPr sz="1800">
              <a:latin typeface="Roboto Lt"/>
              <a:cs typeface="Roboto Lt"/>
            </a:endParaRPr>
          </a:p>
          <a:p>
            <a:pPr>
              <a:lnSpc>
                <a:spcPct val="100000"/>
              </a:lnSpc>
              <a:spcBef>
                <a:spcPts val="15"/>
              </a:spcBef>
            </a:pPr>
            <a:endParaRPr sz="1800">
              <a:latin typeface="Roboto Lt"/>
              <a:cs typeface="Roboto Lt"/>
            </a:endParaRPr>
          </a:p>
          <a:p>
            <a:pPr marL="12700" marR="5080">
              <a:lnSpc>
                <a:spcPct val="100699"/>
              </a:lnSpc>
            </a:pPr>
            <a:r>
              <a:rPr sz="1800" spc="-70" dirty="0">
                <a:solidFill>
                  <a:srgbClr val="E6481B"/>
                </a:solidFill>
                <a:latin typeface="Roboto"/>
                <a:cs typeface="Roboto"/>
              </a:rPr>
              <a:t>Effetti</a:t>
            </a:r>
            <a:r>
              <a:rPr sz="1800" spc="-35" dirty="0">
                <a:solidFill>
                  <a:srgbClr val="E6481B"/>
                </a:solidFill>
                <a:latin typeface="Roboto"/>
                <a:cs typeface="Roboto"/>
              </a:rPr>
              <a:t> </a:t>
            </a:r>
            <a:r>
              <a:rPr sz="1800" spc="-125" dirty="0">
                <a:latin typeface="Roboto Lt"/>
                <a:cs typeface="Roboto Lt"/>
              </a:rPr>
              <a:t>possono</a:t>
            </a:r>
            <a:r>
              <a:rPr sz="1800" spc="-30" dirty="0">
                <a:latin typeface="Roboto Lt"/>
                <a:cs typeface="Roboto Lt"/>
              </a:rPr>
              <a:t> </a:t>
            </a:r>
            <a:r>
              <a:rPr sz="1800" spc="-110" dirty="0">
                <a:latin typeface="Roboto Lt"/>
                <a:cs typeface="Roboto Lt"/>
              </a:rPr>
              <a:t>durare</a:t>
            </a:r>
            <a:r>
              <a:rPr sz="1800" spc="-35" dirty="0">
                <a:latin typeface="Roboto Lt"/>
                <a:cs typeface="Roboto Lt"/>
              </a:rPr>
              <a:t> </a:t>
            </a:r>
            <a:r>
              <a:rPr sz="1800" spc="-105" dirty="0">
                <a:latin typeface="Roboto Lt"/>
                <a:cs typeface="Roboto Lt"/>
              </a:rPr>
              <a:t>sino</a:t>
            </a:r>
            <a:r>
              <a:rPr sz="1800" spc="-30" dirty="0">
                <a:latin typeface="Roboto Lt"/>
                <a:cs typeface="Roboto Lt"/>
              </a:rPr>
              <a:t> </a:t>
            </a:r>
            <a:r>
              <a:rPr sz="1800" spc="-125" dirty="0">
                <a:latin typeface="Roboto Lt"/>
                <a:cs typeface="Roboto Lt"/>
              </a:rPr>
              <a:t>a</a:t>
            </a:r>
            <a:r>
              <a:rPr sz="1800" spc="-30" dirty="0">
                <a:latin typeface="Roboto Lt"/>
                <a:cs typeface="Roboto Lt"/>
              </a:rPr>
              <a:t> </a:t>
            </a:r>
            <a:r>
              <a:rPr sz="1800" spc="-125" dirty="0">
                <a:latin typeface="Roboto Lt"/>
                <a:cs typeface="Roboto Lt"/>
              </a:rPr>
              <a:t>24</a:t>
            </a:r>
            <a:r>
              <a:rPr sz="1800" spc="-35" dirty="0">
                <a:latin typeface="Roboto Lt"/>
                <a:cs typeface="Roboto Lt"/>
              </a:rPr>
              <a:t> </a:t>
            </a:r>
            <a:r>
              <a:rPr sz="1800" spc="-105" dirty="0">
                <a:latin typeface="Roboto Lt"/>
                <a:cs typeface="Roboto Lt"/>
              </a:rPr>
              <a:t>ore</a:t>
            </a:r>
            <a:r>
              <a:rPr sz="1800" spc="-30" dirty="0">
                <a:latin typeface="Roboto Lt"/>
                <a:cs typeface="Roboto Lt"/>
              </a:rPr>
              <a:t> </a:t>
            </a:r>
            <a:r>
              <a:rPr sz="1800" spc="-75" dirty="0">
                <a:latin typeface="Roboto Lt"/>
                <a:cs typeface="Roboto Lt"/>
              </a:rPr>
              <a:t>(variabili:</a:t>
            </a:r>
            <a:r>
              <a:rPr sz="1800" spc="-30" dirty="0">
                <a:latin typeface="Roboto Lt"/>
                <a:cs typeface="Roboto Lt"/>
              </a:rPr>
              <a:t> </a:t>
            </a:r>
            <a:r>
              <a:rPr sz="1800" spc="-100" dirty="0">
                <a:latin typeface="Roboto Lt"/>
                <a:cs typeface="Roboto Lt"/>
              </a:rPr>
              <a:t>dose,</a:t>
            </a:r>
            <a:r>
              <a:rPr sz="1800" spc="-30" dirty="0">
                <a:latin typeface="Roboto Lt"/>
                <a:cs typeface="Roboto Lt"/>
              </a:rPr>
              <a:t> </a:t>
            </a:r>
            <a:r>
              <a:rPr sz="1800" spc="-130" dirty="0">
                <a:latin typeface="Roboto Lt"/>
                <a:cs typeface="Roboto Lt"/>
              </a:rPr>
              <a:t>metodo</a:t>
            </a:r>
            <a:r>
              <a:rPr sz="1800" spc="-30" dirty="0">
                <a:latin typeface="Roboto Lt"/>
                <a:cs typeface="Roboto Lt"/>
              </a:rPr>
              <a:t> </a:t>
            </a:r>
            <a:r>
              <a:rPr sz="1800" spc="-110" dirty="0">
                <a:latin typeface="Roboto Lt"/>
                <a:cs typeface="Roboto Lt"/>
              </a:rPr>
              <a:t>assunzione,</a:t>
            </a:r>
            <a:r>
              <a:rPr sz="1800" spc="-35" dirty="0">
                <a:latin typeface="Roboto Lt"/>
                <a:cs typeface="Roboto Lt"/>
              </a:rPr>
              <a:t> </a:t>
            </a:r>
            <a:r>
              <a:rPr sz="1800" spc="-100" dirty="0">
                <a:latin typeface="Roboto Lt"/>
                <a:cs typeface="Roboto Lt"/>
              </a:rPr>
              <a:t>sesso, </a:t>
            </a:r>
            <a:r>
              <a:rPr sz="1800" spc="-420" dirty="0">
                <a:latin typeface="Roboto Lt"/>
                <a:cs typeface="Roboto Lt"/>
              </a:rPr>
              <a:t> </a:t>
            </a:r>
            <a:r>
              <a:rPr sz="1800" spc="-100" dirty="0">
                <a:latin typeface="Roboto Lt"/>
                <a:cs typeface="Roboto Lt"/>
              </a:rPr>
              <a:t>peso,</a:t>
            </a:r>
            <a:r>
              <a:rPr sz="1800" spc="-25" dirty="0">
                <a:latin typeface="Roboto Lt"/>
                <a:cs typeface="Roboto Lt"/>
              </a:rPr>
              <a:t> </a:t>
            </a:r>
            <a:r>
              <a:rPr sz="1800" spc="-95" dirty="0">
                <a:latin typeface="Roboto Lt"/>
                <a:cs typeface="Roboto Lt"/>
              </a:rPr>
              <a:t>caratteristiche</a:t>
            </a:r>
            <a:r>
              <a:rPr sz="1800" spc="-20" dirty="0">
                <a:latin typeface="Roboto Lt"/>
                <a:cs typeface="Roboto Lt"/>
              </a:rPr>
              <a:t> </a:t>
            </a:r>
            <a:r>
              <a:rPr sz="1800" spc="-90" dirty="0">
                <a:latin typeface="Roboto Lt"/>
                <a:cs typeface="Roboto Lt"/>
              </a:rPr>
              <a:t>cerebrali</a:t>
            </a:r>
            <a:r>
              <a:rPr sz="1800" spc="-25" dirty="0">
                <a:latin typeface="Roboto Lt"/>
                <a:cs typeface="Roboto Lt"/>
              </a:rPr>
              <a:t> </a:t>
            </a:r>
            <a:r>
              <a:rPr sz="1800" spc="-90" dirty="0">
                <a:latin typeface="Roboto Lt"/>
                <a:cs typeface="Roboto Lt"/>
              </a:rPr>
              <a:t>individuali</a:t>
            </a:r>
            <a:r>
              <a:rPr sz="1800" spc="-20" dirty="0">
                <a:latin typeface="Roboto Lt"/>
                <a:cs typeface="Roboto Lt"/>
              </a:rPr>
              <a:t> </a:t>
            </a:r>
            <a:r>
              <a:rPr sz="1800" spc="-75" dirty="0">
                <a:latin typeface="Roboto Lt"/>
                <a:cs typeface="Roboto Lt"/>
              </a:rPr>
              <a:t>…):</a:t>
            </a:r>
            <a:r>
              <a:rPr sz="1800" spc="-25" dirty="0">
                <a:latin typeface="Roboto Lt"/>
                <a:cs typeface="Roboto Lt"/>
              </a:rPr>
              <a:t> </a:t>
            </a:r>
            <a:r>
              <a:rPr sz="1800" spc="-120" dirty="0">
                <a:latin typeface="Roboto Lt"/>
                <a:cs typeface="Roboto Lt"/>
              </a:rPr>
              <a:t>morte</a:t>
            </a:r>
            <a:r>
              <a:rPr sz="1800" spc="-20" dirty="0">
                <a:latin typeface="Roboto Lt"/>
                <a:cs typeface="Roboto Lt"/>
              </a:rPr>
              <a:t> </a:t>
            </a:r>
            <a:r>
              <a:rPr sz="1800" spc="-105" dirty="0">
                <a:latin typeface="Roboto Lt"/>
                <a:cs typeface="Roboto Lt"/>
              </a:rPr>
              <a:t>per</a:t>
            </a:r>
            <a:r>
              <a:rPr sz="1800" spc="-25" dirty="0">
                <a:latin typeface="Roboto Lt"/>
                <a:cs typeface="Roboto Lt"/>
              </a:rPr>
              <a:t> </a:t>
            </a:r>
            <a:r>
              <a:rPr sz="1800" spc="-95" dirty="0">
                <a:latin typeface="Roboto Lt"/>
                <a:cs typeface="Roboto Lt"/>
              </a:rPr>
              <a:t>insufficienza</a:t>
            </a:r>
            <a:r>
              <a:rPr sz="1800" spc="-20" dirty="0">
                <a:latin typeface="Roboto Lt"/>
                <a:cs typeface="Roboto Lt"/>
              </a:rPr>
              <a:t> </a:t>
            </a:r>
            <a:r>
              <a:rPr sz="1800" spc="-95" dirty="0">
                <a:latin typeface="Roboto Lt"/>
                <a:cs typeface="Roboto Lt"/>
              </a:rPr>
              <a:t>respiratoria </a:t>
            </a:r>
            <a:r>
              <a:rPr sz="1800" spc="-420" dirty="0">
                <a:latin typeface="Roboto Lt"/>
                <a:cs typeface="Roboto Lt"/>
              </a:rPr>
              <a:t> </a:t>
            </a:r>
            <a:r>
              <a:rPr sz="1800" spc="-114" dirty="0">
                <a:latin typeface="Roboto Lt"/>
                <a:cs typeface="Roboto Lt"/>
              </a:rPr>
              <a:t>Dipendenza:</a:t>
            </a:r>
            <a:r>
              <a:rPr sz="1800" spc="-40" dirty="0">
                <a:latin typeface="Roboto Lt"/>
                <a:cs typeface="Roboto Lt"/>
              </a:rPr>
              <a:t> </a:t>
            </a:r>
            <a:r>
              <a:rPr sz="1800" spc="-90" dirty="0">
                <a:latin typeface="Roboto Lt"/>
                <a:cs typeface="Roboto Lt"/>
              </a:rPr>
              <a:t>algie</a:t>
            </a:r>
            <a:r>
              <a:rPr sz="1800" spc="-35" dirty="0">
                <a:latin typeface="Roboto Lt"/>
                <a:cs typeface="Roboto Lt"/>
              </a:rPr>
              <a:t> </a:t>
            </a:r>
            <a:r>
              <a:rPr sz="1800" spc="-70" dirty="0">
                <a:latin typeface="Roboto Lt"/>
                <a:cs typeface="Roboto Lt"/>
              </a:rPr>
              <a:t>AAII,</a:t>
            </a:r>
            <a:r>
              <a:rPr sz="1800" spc="-35" dirty="0">
                <a:latin typeface="Roboto Lt"/>
                <a:cs typeface="Roboto Lt"/>
              </a:rPr>
              <a:t> </a:t>
            </a:r>
            <a:r>
              <a:rPr sz="1800" spc="-130" dirty="0">
                <a:latin typeface="Roboto Lt"/>
                <a:cs typeface="Roboto Lt"/>
              </a:rPr>
              <a:t>vampate</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95" dirty="0">
                <a:latin typeface="Roboto Lt"/>
                <a:cs typeface="Roboto Lt"/>
              </a:rPr>
              <a:t>calore/</a:t>
            </a:r>
            <a:r>
              <a:rPr sz="1800" spc="-40" dirty="0">
                <a:latin typeface="Roboto Lt"/>
                <a:cs typeface="Roboto Lt"/>
              </a:rPr>
              <a:t> </a:t>
            </a:r>
            <a:r>
              <a:rPr sz="1800" spc="-105" dirty="0">
                <a:latin typeface="Roboto Lt"/>
                <a:cs typeface="Roboto Lt"/>
              </a:rPr>
              <a:t>freddo</a:t>
            </a:r>
            <a:r>
              <a:rPr sz="1800" spc="-35" dirty="0">
                <a:latin typeface="Roboto Lt"/>
                <a:cs typeface="Roboto Lt"/>
              </a:rPr>
              <a:t> </a:t>
            </a:r>
            <a:r>
              <a:rPr sz="1800" spc="-105" dirty="0">
                <a:latin typeface="Roboto Lt"/>
                <a:cs typeface="Roboto Lt"/>
              </a:rPr>
              <a:t>improvviso,</a:t>
            </a:r>
            <a:r>
              <a:rPr sz="1800" spc="-35" dirty="0">
                <a:latin typeface="Roboto Lt"/>
                <a:cs typeface="Roboto Lt"/>
              </a:rPr>
              <a:t> </a:t>
            </a:r>
            <a:r>
              <a:rPr sz="1800" spc="-105" dirty="0">
                <a:latin typeface="Roboto Lt"/>
                <a:cs typeface="Roboto Lt"/>
              </a:rPr>
              <a:t>alvo</a:t>
            </a:r>
            <a:r>
              <a:rPr sz="1800" spc="-35" dirty="0">
                <a:latin typeface="Roboto Lt"/>
                <a:cs typeface="Roboto Lt"/>
              </a:rPr>
              <a:t> </a:t>
            </a:r>
            <a:r>
              <a:rPr sz="1800" spc="-85" dirty="0">
                <a:latin typeface="Roboto Lt"/>
                <a:cs typeface="Roboto Lt"/>
              </a:rPr>
              <a:t>diarroico, </a:t>
            </a:r>
            <a:r>
              <a:rPr sz="1800" spc="-80" dirty="0">
                <a:latin typeface="Roboto Lt"/>
                <a:cs typeface="Roboto Lt"/>
              </a:rPr>
              <a:t> </a:t>
            </a:r>
            <a:r>
              <a:rPr sz="1800" spc="-120" dirty="0">
                <a:latin typeface="Roboto Lt"/>
                <a:cs typeface="Roboto Lt"/>
              </a:rPr>
              <a:t>nausea/</a:t>
            </a:r>
            <a:r>
              <a:rPr sz="1800" spc="-40" dirty="0">
                <a:latin typeface="Roboto Lt"/>
                <a:cs typeface="Roboto Lt"/>
              </a:rPr>
              <a:t> </a:t>
            </a:r>
            <a:r>
              <a:rPr sz="1800" spc="-100" dirty="0">
                <a:latin typeface="Roboto Lt"/>
                <a:cs typeface="Roboto Lt"/>
              </a:rPr>
              <a:t>vomito,</a:t>
            </a:r>
            <a:r>
              <a:rPr sz="1800" spc="-40" dirty="0">
                <a:latin typeface="Roboto Lt"/>
                <a:cs typeface="Roboto Lt"/>
              </a:rPr>
              <a:t> </a:t>
            </a:r>
            <a:r>
              <a:rPr sz="1800" spc="-90" dirty="0">
                <a:latin typeface="Roboto Lt"/>
                <a:cs typeface="Roboto Lt"/>
              </a:rPr>
              <a:t>allucinazioni,</a:t>
            </a:r>
            <a:r>
              <a:rPr sz="1800" spc="-40" dirty="0">
                <a:latin typeface="Roboto Lt"/>
                <a:cs typeface="Roboto Lt"/>
              </a:rPr>
              <a:t> </a:t>
            </a:r>
            <a:r>
              <a:rPr sz="1800" spc="-100" dirty="0">
                <a:latin typeface="Roboto Lt"/>
                <a:cs typeface="Roboto Lt"/>
              </a:rPr>
              <a:t>stato</a:t>
            </a:r>
            <a:r>
              <a:rPr sz="1800" spc="-40" dirty="0">
                <a:latin typeface="Roboto Lt"/>
                <a:cs typeface="Roboto Lt"/>
              </a:rPr>
              <a:t> </a:t>
            </a:r>
            <a:r>
              <a:rPr sz="1800" spc="-110" dirty="0">
                <a:latin typeface="Roboto Lt"/>
                <a:cs typeface="Roboto Lt"/>
              </a:rPr>
              <a:t>depressivo</a:t>
            </a:r>
            <a:endParaRPr sz="1800">
              <a:latin typeface="Roboto Lt"/>
              <a:cs typeface="Roboto Lt"/>
            </a:endParaRPr>
          </a:p>
          <a:p>
            <a:pPr>
              <a:lnSpc>
                <a:spcPct val="100000"/>
              </a:lnSpc>
              <a:spcBef>
                <a:spcPts val="30"/>
              </a:spcBef>
            </a:pPr>
            <a:endParaRPr sz="1800">
              <a:latin typeface="Roboto Lt"/>
              <a:cs typeface="Roboto Lt"/>
            </a:endParaRPr>
          </a:p>
          <a:p>
            <a:pPr marL="12700">
              <a:lnSpc>
                <a:spcPct val="100000"/>
              </a:lnSpc>
            </a:pPr>
            <a:r>
              <a:rPr sz="1800" spc="-110" dirty="0">
                <a:latin typeface="Roboto Lt"/>
                <a:cs typeface="Roboto Lt"/>
              </a:rPr>
              <a:t>Associazione</a:t>
            </a:r>
            <a:r>
              <a:rPr sz="1800" spc="-35" dirty="0">
                <a:latin typeface="Roboto Lt"/>
                <a:cs typeface="Roboto Lt"/>
              </a:rPr>
              <a:t> </a:t>
            </a:r>
            <a:r>
              <a:rPr sz="1800" spc="-110" dirty="0">
                <a:latin typeface="Roboto Lt"/>
                <a:cs typeface="Roboto Lt"/>
              </a:rPr>
              <a:t>benzodiazepine/</a:t>
            </a:r>
            <a:r>
              <a:rPr sz="1800" spc="-35" dirty="0">
                <a:latin typeface="Roboto Lt"/>
                <a:cs typeface="Roboto Lt"/>
              </a:rPr>
              <a:t> </a:t>
            </a:r>
            <a:r>
              <a:rPr sz="1800" spc="-90" dirty="0">
                <a:latin typeface="Roboto Lt"/>
                <a:cs typeface="Roboto Lt"/>
              </a:rPr>
              <a:t>eroina:</a:t>
            </a:r>
            <a:r>
              <a:rPr sz="1800" spc="-35" dirty="0">
                <a:latin typeface="Roboto Lt"/>
                <a:cs typeface="Roboto Lt"/>
              </a:rPr>
              <a:t> </a:t>
            </a:r>
            <a:r>
              <a:rPr sz="1800" spc="-105" dirty="0">
                <a:latin typeface="Roboto Lt"/>
                <a:cs typeface="Roboto Lt"/>
              </a:rPr>
              <a:t>«speedball»</a:t>
            </a:r>
            <a:endParaRPr sz="180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2"/>
            <a:ext cx="4439673"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37250" y="1651413"/>
            <a:ext cx="7686040" cy="4010660"/>
          </a:xfrm>
          <a:prstGeom prst="rect">
            <a:avLst/>
          </a:prstGeom>
        </p:spPr>
        <p:txBody>
          <a:bodyPr vert="horz" wrap="square" lIns="0" tIns="12700" rIns="0" bIns="0" rtlCol="0">
            <a:spAutoFit/>
          </a:bodyPr>
          <a:lstStyle/>
          <a:p>
            <a:pPr marL="12700">
              <a:lnSpc>
                <a:spcPts val="1664"/>
              </a:lnSpc>
              <a:spcBef>
                <a:spcPts val="100"/>
              </a:spcBef>
            </a:pPr>
            <a:r>
              <a:rPr sz="1400" spc="-95" dirty="0">
                <a:solidFill>
                  <a:srgbClr val="E6481B"/>
                </a:solidFill>
                <a:latin typeface="Roboto"/>
                <a:cs typeface="Roboto"/>
              </a:rPr>
              <a:t>Amfetamine</a:t>
            </a:r>
            <a:endParaRPr sz="1400" dirty="0">
              <a:latin typeface="Roboto"/>
              <a:cs typeface="Roboto"/>
            </a:endParaRPr>
          </a:p>
          <a:p>
            <a:pPr marL="12700">
              <a:lnSpc>
                <a:spcPts val="1650"/>
              </a:lnSpc>
            </a:pPr>
            <a:r>
              <a:rPr sz="1400" spc="-70" dirty="0">
                <a:latin typeface="Roboto Lt"/>
                <a:cs typeface="Roboto Lt"/>
              </a:rPr>
              <a:t>Utilizzat</a:t>
            </a:r>
            <a:r>
              <a:rPr sz="1400" spc="-85" dirty="0">
                <a:latin typeface="Roboto Lt"/>
                <a:cs typeface="Roboto Lt"/>
              </a:rPr>
              <a:t>e</a:t>
            </a:r>
            <a:r>
              <a:rPr sz="1400" spc="-30" dirty="0">
                <a:latin typeface="Roboto Lt"/>
                <a:cs typeface="Roboto Lt"/>
              </a:rPr>
              <a:t> </a:t>
            </a:r>
            <a:r>
              <a:rPr sz="1400" spc="-45" dirty="0">
                <a:latin typeface="Roboto Lt"/>
                <a:cs typeface="Roboto Lt"/>
              </a:rPr>
              <a:t>i</a:t>
            </a:r>
            <a:r>
              <a:rPr sz="1400" spc="-95" dirty="0">
                <a:latin typeface="Roboto Lt"/>
                <a:cs typeface="Roboto Lt"/>
              </a:rPr>
              <a:t>n</a:t>
            </a:r>
            <a:r>
              <a:rPr sz="1400" spc="-30" dirty="0">
                <a:latin typeface="Roboto Lt"/>
                <a:cs typeface="Roboto Lt"/>
              </a:rPr>
              <a:t> </a:t>
            </a:r>
            <a:r>
              <a:rPr sz="1400" spc="-95" dirty="0">
                <a:latin typeface="Roboto Lt"/>
                <a:cs typeface="Roboto Lt"/>
              </a:rPr>
              <a:t>quant</a:t>
            </a:r>
            <a:r>
              <a:rPr sz="1400" spc="-100" dirty="0">
                <a:latin typeface="Roboto Lt"/>
                <a:cs typeface="Roboto Lt"/>
              </a:rPr>
              <a:t>o</a:t>
            </a:r>
            <a:r>
              <a:rPr sz="1400" spc="-30" dirty="0">
                <a:latin typeface="Roboto Lt"/>
                <a:cs typeface="Roboto Lt"/>
              </a:rPr>
              <a:t> </a:t>
            </a:r>
            <a:r>
              <a:rPr sz="1400" spc="-90" dirty="0">
                <a:latin typeface="Roboto Lt"/>
                <a:cs typeface="Roboto Lt"/>
              </a:rPr>
              <a:t>crean</a:t>
            </a:r>
            <a:r>
              <a:rPr sz="1400" spc="-95" dirty="0">
                <a:latin typeface="Roboto Lt"/>
                <a:cs typeface="Roboto Lt"/>
              </a:rPr>
              <a:t>o</a:t>
            </a:r>
            <a:r>
              <a:rPr sz="1400" spc="-30" dirty="0">
                <a:latin typeface="Roboto Lt"/>
                <a:cs typeface="Roboto Lt"/>
              </a:rPr>
              <a:t> </a:t>
            </a:r>
            <a:r>
              <a:rPr sz="1400" spc="-75" dirty="0">
                <a:latin typeface="Roboto Lt"/>
                <a:cs typeface="Roboto Lt"/>
              </a:rPr>
              <a:t>eufori</a:t>
            </a:r>
            <a:r>
              <a:rPr sz="1400" spc="-85" dirty="0">
                <a:latin typeface="Roboto Lt"/>
                <a:cs typeface="Roboto Lt"/>
              </a:rPr>
              <a:t>a</a:t>
            </a:r>
            <a:r>
              <a:rPr sz="1400" spc="-30" dirty="0">
                <a:latin typeface="Roboto Lt"/>
                <a:cs typeface="Roboto Lt"/>
              </a:rPr>
              <a:t> </a:t>
            </a:r>
            <a:r>
              <a:rPr sz="1400" spc="-80" dirty="0">
                <a:latin typeface="Roboto Lt"/>
                <a:cs typeface="Roboto Lt"/>
              </a:rPr>
              <a:t>e</a:t>
            </a:r>
            <a:r>
              <a:rPr sz="1400" spc="-30" dirty="0">
                <a:latin typeface="Roboto Lt"/>
                <a:cs typeface="Roboto Lt"/>
              </a:rPr>
              <a:t> </a:t>
            </a:r>
            <a:r>
              <a:rPr sz="1400" spc="-70" dirty="0">
                <a:latin typeface="Roboto Lt"/>
                <a:cs typeface="Roboto Lt"/>
              </a:rPr>
              <a:t>disibinizione.</a:t>
            </a:r>
            <a:endParaRPr sz="1400" dirty="0">
              <a:latin typeface="Roboto Lt"/>
              <a:cs typeface="Roboto Lt"/>
            </a:endParaRPr>
          </a:p>
          <a:p>
            <a:pPr marL="12700" marR="17780">
              <a:lnSpc>
                <a:spcPts val="1650"/>
              </a:lnSpc>
              <a:spcBef>
                <a:spcPts val="65"/>
              </a:spcBef>
            </a:pPr>
            <a:r>
              <a:rPr sz="1400" spc="-80" dirty="0">
                <a:latin typeface="Roboto Lt"/>
                <a:cs typeface="Roboto Lt"/>
              </a:rPr>
              <a:t>Tuttavia</a:t>
            </a:r>
            <a:r>
              <a:rPr sz="1400" spc="-30" dirty="0">
                <a:latin typeface="Roboto Lt"/>
                <a:cs typeface="Roboto Lt"/>
              </a:rPr>
              <a:t> </a:t>
            </a:r>
            <a:r>
              <a:rPr sz="1400" spc="-100" dirty="0">
                <a:latin typeface="Roboto Lt"/>
                <a:cs typeface="Roboto Lt"/>
              </a:rPr>
              <a:t>sono</a:t>
            </a:r>
            <a:r>
              <a:rPr sz="1400" spc="-25" dirty="0">
                <a:latin typeface="Roboto Lt"/>
                <a:cs typeface="Roboto Lt"/>
              </a:rPr>
              <a:t> </a:t>
            </a:r>
            <a:r>
              <a:rPr sz="1400" spc="-90" dirty="0">
                <a:latin typeface="Roboto Lt"/>
                <a:cs typeface="Roboto Lt"/>
              </a:rPr>
              <a:t>sostanze</a:t>
            </a:r>
            <a:r>
              <a:rPr sz="1400" spc="-30" dirty="0">
                <a:latin typeface="Roboto Lt"/>
                <a:cs typeface="Roboto Lt"/>
              </a:rPr>
              <a:t> </a:t>
            </a:r>
            <a:r>
              <a:rPr sz="1400" spc="-90" dirty="0">
                <a:latin typeface="Roboto Lt"/>
                <a:cs typeface="Roboto Lt"/>
              </a:rPr>
              <a:t>molto</a:t>
            </a:r>
            <a:r>
              <a:rPr sz="1400" spc="-25" dirty="0">
                <a:latin typeface="Roboto Lt"/>
                <a:cs typeface="Roboto Lt"/>
              </a:rPr>
              <a:t> </a:t>
            </a:r>
            <a:r>
              <a:rPr sz="1400" spc="-90" dirty="0">
                <a:latin typeface="Roboto Lt"/>
                <a:cs typeface="Roboto Lt"/>
              </a:rPr>
              <a:t>dannose:</a:t>
            </a:r>
            <a:r>
              <a:rPr sz="1400" spc="-25" dirty="0">
                <a:latin typeface="Roboto Lt"/>
                <a:cs typeface="Roboto Lt"/>
              </a:rPr>
              <a:t> </a:t>
            </a:r>
            <a:r>
              <a:rPr sz="1400" spc="-95" dirty="0">
                <a:latin typeface="Roboto Lt"/>
                <a:cs typeface="Roboto Lt"/>
              </a:rPr>
              <a:t>dipendenza</a:t>
            </a:r>
            <a:r>
              <a:rPr sz="1400" spc="-30" dirty="0">
                <a:latin typeface="Roboto Lt"/>
                <a:cs typeface="Roboto Lt"/>
              </a:rPr>
              <a:t> </a:t>
            </a:r>
            <a:r>
              <a:rPr sz="1400" spc="-80" dirty="0">
                <a:latin typeface="Roboto Lt"/>
                <a:cs typeface="Roboto Lt"/>
              </a:rPr>
              <a:t>precoce,</a:t>
            </a:r>
            <a:r>
              <a:rPr sz="1400" spc="-25" dirty="0">
                <a:latin typeface="Roboto Lt"/>
                <a:cs typeface="Roboto Lt"/>
              </a:rPr>
              <a:t> </a:t>
            </a:r>
            <a:r>
              <a:rPr sz="1400" spc="-100" dirty="0">
                <a:latin typeface="Roboto Lt"/>
                <a:cs typeface="Roboto Lt"/>
              </a:rPr>
              <a:t>comportamento</a:t>
            </a:r>
            <a:r>
              <a:rPr sz="1400" spc="-25" dirty="0">
                <a:latin typeface="Roboto Lt"/>
                <a:cs typeface="Roboto Lt"/>
              </a:rPr>
              <a:t> </a:t>
            </a:r>
            <a:r>
              <a:rPr sz="1400" spc="-80" dirty="0">
                <a:latin typeface="Roboto Lt"/>
                <a:cs typeface="Roboto Lt"/>
              </a:rPr>
              <a:t>aggressivo,</a:t>
            </a:r>
            <a:r>
              <a:rPr sz="1400" spc="-30" dirty="0">
                <a:latin typeface="Roboto Lt"/>
                <a:cs typeface="Roboto Lt"/>
              </a:rPr>
              <a:t> </a:t>
            </a:r>
            <a:r>
              <a:rPr sz="1400" spc="-70" dirty="0">
                <a:latin typeface="Roboto Lt"/>
                <a:cs typeface="Roboto Lt"/>
              </a:rPr>
              <a:t>alterazioni</a:t>
            </a:r>
            <a:r>
              <a:rPr sz="1400" spc="-25" dirty="0">
                <a:latin typeface="Roboto Lt"/>
                <a:cs typeface="Roboto Lt"/>
              </a:rPr>
              <a:t> </a:t>
            </a:r>
            <a:r>
              <a:rPr sz="1400" spc="-85" dirty="0">
                <a:latin typeface="Roboto Lt"/>
                <a:cs typeface="Roboto Lt"/>
              </a:rPr>
              <a:t>cardiache </a:t>
            </a:r>
            <a:r>
              <a:rPr sz="1400" spc="-80" dirty="0">
                <a:latin typeface="Roboto Lt"/>
                <a:cs typeface="Roboto Lt"/>
              </a:rPr>
              <a:t> </a:t>
            </a:r>
            <a:r>
              <a:rPr sz="1400" spc="-60" dirty="0">
                <a:latin typeface="Roboto Lt"/>
                <a:cs typeface="Roboto Lt"/>
              </a:rPr>
              <a:t>(aritmie,</a:t>
            </a:r>
            <a:r>
              <a:rPr sz="1400" spc="-30" dirty="0">
                <a:latin typeface="Roboto Lt"/>
                <a:cs typeface="Roboto Lt"/>
              </a:rPr>
              <a:t> </a:t>
            </a:r>
            <a:r>
              <a:rPr sz="1400" spc="-80" dirty="0">
                <a:latin typeface="Roboto Lt"/>
                <a:cs typeface="Roboto Lt"/>
              </a:rPr>
              <a:t>tachicardia</a:t>
            </a:r>
            <a:r>
              <a:rPr sz="1400" spc="-25" dirty="0">
                <a:latin typeface="Roboto Lt"/>
                <a:cs typeface="Roboto Lt"/>
              </a:rPr>
              <a:t> </a:t>
            </a:r>
            <a:r>
              <a:rPr sz="1400" spc="-95" dirty="0">
                <a:latin typeface="Roboto Lt"/>
                <a:cs typeface="Roboto Lt"/>
              </a:rPr>
              <a:t>o</a:t>
            </a:r>
            <a:r>
              <a:rPr sz="1400" spc="-30" dirty="0">
                <a:latin typeface="Roboto Lt"/>
                <a:cs typeface="Roboto Lt"/>
              </a:rPr>
              <a:t> </a:t>
            </a:r>
            <a:r>
              <a:rPr sz="1400" spc="-70" dirty="0">
                <a:latin typeface="Roboto Lt"/>
                <a:cs typeface="Roboto Lt"/>
              </a:rPr>
              <a:t>bradicardia),</a:t>
            </a:r>
            <a:r>
              <a:rPr sz="1400" spc="-25" dirty="0">
                <a:latin typeface="Roboto Lt"/>
                <a:cs typeface="Roboto Lt"/>
              </a:rPr>
              <a:t> </a:t>
            </a:r>
            <a:r>
              <a:rPr sz="1400" spc="-80" dirty="0">
                <a:latin typeface="Roboto Lt"/>
                <a:cs typeface="Roboto Lt"/>
              </a:rPr>
              <a:t>agitazione</a:t>
            </a:r>
            <a:r>
              <a:rPr sz="1400" spc="-25" dirty="0">
                <a:latin typeface="Roboto Lt"/>
                <a:cs typeface="Roboto Lt"/>
              </a:rPr>
              <a:t> </a:t>
            </a:r>
            <a:r>
              <a:rPr sz="1400" spc="-90" dirty="0">
                <a:latin typeface="Roboto Lt"/>
                <a:cs typeface="Roboto Lt"/>
              </a:rPr>
              <a:t>psico-motoria,</a:t>
            </a:r>
            <a:r>
              <a:rPr sz="1400" spc="-30" dirty="0">
                <a:latin typeface="Roboto Lt"/>
                <a:cs typeface="Roboto Lt"/>
              </a:rPr>
              <a:t> </a:t>
            </a:r>
            <a:r>
              <a:rPr sz="1400" spc="-80" dirty="0">
                <a:latin typeface="Roboto Lt"/>
                <a:cs typeface="Roboto Lt"/>
              </a:rPr>
              <a:t>stato</a:t>
            </a:r>
            <a:r>
              <a:rPr sz="1400" spc="-25" dirty="0">
                <a:latin typeface="Roboto Lt"/>
                <a:cs typeface="Roboto Lt"/>
              </a:rPr>
              <a:t> </a:t>
            </a:r>
            <a:r>
              <a:rPr sz="1400" spc="-90" dirty="0">
                <a:latin typeface="Roboto Lt"/>
                <a:cs typeface="Roboto Lt"/>
              </a:rPr>
              <a:t>ansioso-depressivo,</a:t>
            </a:r>
            <a:r>
              <a:rPr sz="1400" spc="-25" dirty="0">
                <a:latin typeface="Roboto Lt"/>
                <a:cs typeface="Roboto Lt"/>
              </a:rPr>
              <a:t> </a:t>
            </a:r>
            <a:r>
              <a:rPr sz="1400" spc="-70" dirty="0">
                <a:latin typeface="Roboto Lt"/>
                <a:cs typeface="Roboto Lt"/>
              </a:rPr>
              <a:t>alterazioni</a:t>
            </a:r>
            <a:r>
              <a:rPr sz="1400" spc="-30" dirty="0">
                <a:latin typeface="Roboto Lt"/>
                <a:cs typeface="Roboto Lt"/>
              </a:rPr>
              <a:t> </a:t>
            </a:r>
            <a:r>
              <a:rPr sz="1400" spc="-85" dirty="0">
                <a:latin typeface="Roboto Lt"/>
                <a:cs typeface="Roboto Lt"/>
              </a:rPr>
              <a:t>neurologiche </a:t>
            </a:r>
            <a:r>
              <a:rPr sz="1400" spc="-80" dirty="0">
                <a:latin typeface="Roboto Lt"/>
                <a:cs typeface="Roboto Lt"/>
              </a:rPr>
              <a:t> </a:t>
            </a:r>
            <a:r>
              <a:rPr sz="1400" spc="-70" dirty="0">
                <a:latin typeface="Roboto Lt"/>
                <a:cs typeface="Roboto Lt"/>
              </a:rPr>
              <a:t>(per</a:t>
            </a:r>
            <a:r>
              <a:rPr sz="1400" spc="-30" dirty="0">
                <a:latin typeface="Roboto Lt"/>
                <a:cs typeface="Roboto Lt"/>
              </a:rPr>
              <a:t> </a:t>
            </a:r>
            <a:r>
              <a:rPr sz="1400" spc="-100" dirty="0">
                <a:latin typeface="Roboto Lt"/>
                <a:cs typeface="Roboto Lt"/>
              </a:rPr>
              <a:t>esempio</a:t>
            </a:r>
            <a:r>
              <a:rPr sz="1400" spc="-30" dirty="0">
                <a:latin typeface="Roboto Lt"/>
                <a:cs typeface="Roboto Lt"/>
              </a:rPr>
              <a:t> </a:t>
            </a:r>
            <a:r>
              <a:rPr sz="1400" spc="-80" dirty="0">
                <a:latin typeface="Roboto Lt"/>
                <a:cs typeface="Roboto Lt"/>
              </a:rPr>
              <a:t>episodi</a:t>
            </a:r>
            <a:r>
              <a:rPr sz="1400" spc="-25" dirty="0">
                <a:latin typeface="Roboto Lt"/>
                <a:cs typeface="Roboto Lt"/>
              </a:rPr>
              <a:t> </a:t>
            </a:r>
            <a:r>
              <a:rPr sz="1400" spc="-60" dirty="0">
                <a:latin typeface="Roboto Lt"/>
                <a:cs typeface="Roboto Lt"/>
              </a:rPr>
              <a:t>epilettici)</a:t>
            </a:r>
            <a:r>
              <a:rPr sz="1400" spc="-30" dirty="0">
                <a:latin typeface="Roboto Lt"/>
                <a:cs typeface="Roboto Lt"/>
              </a:rPr>
              <a:t> </a:t>
            </a:r>
            <a:r>
              <a:rPr sz="1400" spc="-80" dirty="0">
                <a:latin typeface="Roboto Lt"/>
                <a:cs typeface="Roboto Lt"/>
              </a:rPr>
              <a:t>e</a:t>
            </a:r>
            <a:r>
              <a:rPr sz="1400" spc="-25" dirty="0">
                <a:latin typeface="Roboto Lt"/>
                <a:cs typeface="Roboto Lt"/>
              </a:rPr>
              <a:t> </a:t>
            </a:r>
            <a:r>
              <a:rPr sz="1400" spc="-75" dirty="0">
                <a:latin typeface="Roboto Lt"/>
                <a:cs typeface="Roboto Lt"/>
              </a:rPr>
              <a:t>possibile</a:t>
            </a:r>
            <a:r>
              <a:rPr sz="1400" spc="-30" dirty="0">
                <a:latin typeface="Roboto Lt"/>
                <a:cs typeface="Roboto Lt"/>
              </a:rPr>
              <a:t> </a:t>
            </a:r>
            <a:r>
              <a:rPr sz="1400" spc="-90" dirty="0">
                <a:latin typeface="Roboto Lt"/>
                <a:cs typeface="Roboto Lt"/>
              </a:rPr>
              <a:t>insorgenza</a:t>
            </a:r>
            <a:r>
              <a:rPr sz="1400" spc="-30" dirty="0">
                <a:latin typeface="Roboto Lt"/>
                <a:cs typeface="Roboto Lt"/>
              </a:rPr>
              <a:t> </a:t>
            </a:r>
            <a:r>
              <a:rPr sz="1400" spc="-65" dirty="0">
                <a:latin typeface="Roboto Lt"/>
                <a:cs typeface="Roboto Lt"/>
              </a:rPr>
              <a:t>di</a:t>
            </a:r>
            <a:r>
              <a:rPr sz="1400" spc="-25" dirty="0">
                <a:latin typeface="Roboto Lt"/>
                <a:cs typeface="Roboto Lt"/>
              </a:rPr>
              <a:t> </a:t>
            </a:r>
            <a:r>
              <a:rPr sz="1400" spc="-75" dirty="0">
                <a:latin typeface="Roboto Lt"/>
                <a:cs typeface="Roboto Lt"/>
              </a:rPr>
              <a:t>disturbi</a:t>
            </a:r>
            <a:r>
              <a:rPr sz="1400" spc="-30" dirty="0">
                <a:latin typeface="Roboto Lt"/>
                <a:cs typeface="Roboto Lt"/>
              </a:rPr>
              <a:t> </a:t>
            </a:r>
            <a:r>
              <a:rPr sz="1400" spc="-65" dirty="0">
                <a:latin typeface="Roboto Lt"/>
                <a:cs typeface="Roboto Lt"/>
              </a:rPr>
              <a:t>psicotici.</a:t>
            </a:r>
            <a:endParaRPr sz="1400" dirty="0">
              <a:latin typeface="Roboto Lt"/>
              <a:cs typeface="Roboto Lt"/>
            </a:endParaRPr>
          </a:p>
          <a:p>
            <a:pPr>
              <a:lnSpc>
                <a:spcPct val="100000"/>
              </a:lnSpc>
              <a:spcBef>
                <a:spcPts val="5"/>
              </a:spcBef>
            </a:pPr>
            <a:endParaRPr sz="1300" dirty="0">
              <a:latin typeface="Roboto Lt"/>
              <a:cs typeface="Roboto Lt"/>
            </a:endParaRPr>
          </a:p>
          <a:p>
            <a:pPr marL="12700">
              <a:lnSpc>
                <a:spcPts val="1664"/>
              </a:lnSpc>
              <a:spcBef>
                <a:spcPts val="5"/>
              </a:spcBef>
            </a:pPr>
            <a:r>
              <a:rPr sz="1400" spc="-130" dirty="0">
                <a:solidFill>
                  <a:srgbClr val="E6481B"/>
                </a:solidFill>
                <a:latin typeface="Roboto"/>
                <a:cs typeface="Roboto"/>
              </a:rPr>
              <a:t>LS</a:t>
            </a:r>
            <a:r>
              <a:rPr sz="1400" spc="-145" dirty="0">
                <a:solidFill>
                  <a:srgbClr val="E6481B"/>
                </a:solidFill>
                <a:latin typeface="Roboto"/>
                <a:cs typeface="Roboto"/>
              </a:rPr>
              <a:t>D</a:t>
            </a:r>
            <a:r>
              <a:rPr sz="1400" spc="-40" dirty="0">
                <a:solidFill>
                  <a:srgbClr val="E6481B"/>
                </a:solidFill>
                <a:latin typeface="Roboto"/>
                <a:cs typeface="Roboto"/>
              </a:rPr>
              <a:t> </a:t>
            </a:r>
            <a:r>
              <a:rPr sz="1400" spc="-75" dirty="0">
                <a:latin typeface="Roboto Lt"/>
                <a:cs typeface="Roboto Lt"/>
              </a:rPr>
              <a:t>(dietilammide</a:t>
            </a:r>
            <a:r>
              <a:rPr sz="1400" spc="-30" dirty="0">
                <a:latin typeface="Roboto Lt"/>
                <a:cs typeface="Roboto Lt"/>
              </a:rPr>
              <a:t> </a:t>
            </a:r>
            <a:r>
              <a:rPr sz="1400" spc="-75" dirty="0">
                <a:latin typeface="Roboto Lt"/>
                <a:cs typeface="Roboto Lt"/>
              </a:rPr>
              <a:t>dell’acid</a:t>
            </a:r>
            <a:r>
              <a:rPr sz="1400" spc="-95" dirty="0">
                <a:latin typeface="Roboto Lt"/>
                <a:cs typeface="Roboto Lt"/>
              </a:rPr>
              <a:t>o</a:t>
            </a:r>
            <a:r>
              <a:rPr sz="1400" spc="-30" dirty="0">
                <a:latin typeface="Roboto Lt"/>
                <a:cs typeface="Roboto Lt"/>
              </a:rPr>
              <a:t> </a:t>
            </a:r>
            <a:r>
              <a:rPr sz="1400" spc="-65" dirty="0">
                <a:latin typeface="Roboto Lt"/>
                <a:cs typeface="Roboto Lt"/>
              </a:rPr>
              <a:t>lisergico)</a:t>
            </a:r>
            <a:endParaRPr sz="1400" dirty="0">
              <a:latin typeface="Roboto Lt"/>
              <a:cs typeface="Roboto Lt"/>
            </a:endParaRPr>
          </a:p>
          <a:p>
            <a:pPr marL="12700" marR="5080">
              <a:lnSpc>
                <a:spcPts val="1650"/>
              </a:lnSpc>
              <a:spcBef>
                <a:spcPts val="65"/>
              </a:spcBef>
            </a:pPr>
            <a:r>
              <a:rPr sz="1400" spc="-85" dirty="0">
                <a:latin typeface="Roboto Lt"/>
                <a:cs typeface="Roboto Lt"/>
              </a:rPr>
              <a:t>Distorsione</a:t>
            </a:r>
            <a:r>
              <a:rPr sz="1400" spc="-20" dirty="0">
                <a:latin typeface="Roboto Lt"/>
                <a:cs typeface="Roboto Lt"/>
              </a:rPr>
              <a:t> </a:t>
            </a:r>
            <a:r>
              <a:rPr sz="1400" spc="-70" dirty="0">
                <a:latin typeface="Roboto Lt"/>
                <a:cs typeface="Roboto Lt"/>
              </a:rPr>
              <a:t>della</a:t>
            </a:r>
            <a:r>
              <a:rPr sz="1400" spc="-20" dirty="0">
                <a:latin typeface="Roboto Lt"/>
                <a:cs typeface="Roboto Lt"/>
              </a:rPr>
              <a:t> </a:t>
            </a:r>
            <a:r>
              <a:rPr sz="1400" spc="-85" dirty="0">
                <a:latin typeface="Roboto Lt"/>
                <a:cs typeface="Roboto Lt"/>
              </a:rPr>
              <a:t>percezione</a:t>
            </a:r>
            <a:r>
              <a:rPr sz="1400" spc="-20" dirty="0">
                <a:latin typeface="Roboto Lt"/>
                <a:cs typeface="Roboto Lt"/>
              </a:rPr>
              <a:t> </a:t>
            </a:r>
            <a:r>
              <a:rPr sz="1400" spc="-70" dirty="0">
                <a:latin typeface="Roboto Lt"/>
                <a:cs typeface="Roboto Lt"/>
              </a:rPr>
              <a:t>del</a:t>
            </a:r>
            <a:r>
              <a:rPr sz="1400" spc="-20" dirty="0">
                <a:latin typeface="Roboto Lt"/>
                <a:cs typeface="Roboto Lt"/>
              </a:rPr>
              <a:t> </a:t>
            </a:r>
            <a:r>
              <a:rPr sz="1400" spc="-105" dirty="0">
                <a:latin typeface="Roboto Lt"/>
                <a:cs typeface="Roboto Lt"/>
              </a:rPr>
              <a:t>tempo</a:t>
            </a:r>
            <a:r>
              <a:rPr sz="1400" spc="-20" dirty="0">
                <a:latin typeface="Roboto Lt"/>
                <a:cs typeface="Roboto Lt"/>
              </a:rPr>
              <a:t> </a:t>
            </a:r>
            <a:r>
              <a:rPr sz="1400" spc="-80" dirty="0">
                <a:latin typeface="Roboto Lt"/>
                <a:cs typeface="Roboto Lt"/>
              </a:rPr>
              <a:t>e</a:t>
            </a:r>
            <a:r>
              <a:rPr sz="1400" spc="-20" dirty="0">
                <a:latin typeface="Roboto Lt"/>
                <a:cs typeface="Roboto Lt"/>
              </a:rPr>
              <a:t> </a:t>
            </a:r>
            <a:r>
              <a:rPr sz="1400" spc="-70" dirty="0">
                <a:latin typeface="Roboto Lt"/>
                <a:cs typeface="Roboto Lt"/>
              </a:rPr>
              <a:t>dello</a:t>
            </a:r>
            <a:r>
              <a:rPr sz="1400" spc="-20" dirty="0">
                <a:latin typeface="Roboto Lt"/>
                <a:cs typeface="Roboto Lt"/>
              </a:rPr>
              <a:t> </a:t>
            </a:r>
            <a:r>
              <a:rPr sz="1400" spc="-85" dirty="0">
                <a:latin typeface="Roboto Lt"/>
                <a:cs typeface="Roboto Lt"/>
              </a:rPr>
              <a:t>spazio</a:t>
            </a:r>
            <a:r>
              <a:rPr sz="1400" spc="-20" dirty="0">
                <a:latin typeface="Roboto Lt"/>
                <a:cs typeface="Roboto Lt"/>
              </a:rPr>
              <a:t> </a:t>
            </a:r>
            <a:r>
              <a:rPr sz="1400" spc="-80" dirty="0">
                <a:latin typeface="Roboto Lt"/>
                <a:cs typeface="Roboto Lt"/>
              </a:rPr>
              <a:t>e</a:t>
            </a:r>
            <a:r>
              <a:rPr sz="1400" spc="-20" dirty="0">
                <a:latin typeface="Roboto Lt"/>
                <a:cs typeface="Roboto Lt"/>
              </a:rPr>
              <a:t> </a:t>
            </a:r>
            <a:r>
              <a:rPr sz="1400" spc="-95" dirty="0">
                <a:latin typeface="Roboto Lt"/>
                <a:cs typeface="Roboto Lt"/>
              </a:rPr>
              <a:t>fenomeni</a:t>
            </a:r>
            <a:r>
              <a:rPr sz="1400" spc="-20" dirty="0">
                <a:latin typeface="Roboto Lt"/>
                <a:cs typeface="Roboto Lt"/>
              </a:rPr>
              <a:t> </a:t>
            </a:r>
            <a:r>
              <a:rPr sz="1400" spc="-85" dirty="0">
                <a:latin typeface="Roboto Lt"/>
                <a:cs typeface="Roboto Lt"/>
              </a:rPr>
              <a:t>paradossali</a:t>
            </a:r>
            <a:r>
              <a:rPr sz="1400" spc="-20" dirty="0">
                <a:latin typeface="Roboto Lt"/>
                <a:cs typeface="Roboto Lt"/>
              </a:rPr>
              <a:t> </a:t>
            </a:r>
            <a:r>
              <a:rPr sz="1400" spc="-95" dirty="0">
                <a:latin typeface="Roboto Lt"/>
                <a:cs typeface="Roboto Lt"/>
              </a:rPr>
              <a:t>a</a:t>
            </a:r>
            <a:r>
              <a:rPr sz="1400" spc="-20" dirty="0">
                <a:latin typeface="Roboto Lt"/>
                <a:cs typeface="Roboto Lt"/>
              </a:rPr>
              <a:t> </a:t>
            </a:r>
            <a:r>
              <a:rPr sz="1400" spc="-80" dirty="0">
                <a:latin typeface="Roboto Lt"/>
                <a:cs typeface="Roboto Lt"/>
              </a:rPr>
              <a:t>carico</a:t>
            </a:r>
            <a:r>
              <a:rPr sz="1400" spc="-20" dirty="0">
                <a:latin typeface="Roboto Lt"/>
                <a:cs typeface="Roboto Lt"/>
              </a:rPr>
              <a:t> </a:t>
            </a:r>
            <a:r>
              <a:rPr sz="1400" spc="-70" dirty="0">
                <a:latin typeface="Roboto Lt"/>
                <a:cs typeface="Roboto Lt"/>
              </a:rPr>
              <a:t>della</a:t>
            </a:r>
            <a:r>
              <a:rPr sz="1400" spc="-20" dirty="0">
                <a:latin typeface="Roboto Lt"/>
                <a:cs typeface="Roboto Lt"/>
              </a:rPr>
              <a:t> </a:t>
            </a:r>
            <a:r>
              <a:rPr sz="1400" spc="-85" dirty="0">
                <a:latin typeface="Roboto Lt"/>
                <a:cs typeface="Roboto Lt"/>
              </a:rPr>
              <a:t>percezione</a:t>
            </a:r>
            <a:r>
              <a:rPr sz="1400" spc="-20" dirty="0">
                <a:latin typeface="Roboto Lt"/>
                <a:cs typeface="Roboto Lt"/>
              </a:rPr>
              <a:t> </a:t>
            </a:r>
            <a:r>
              <a:rPr sz="1400" spc="-75" dirty="0">
                <a:latin typeface="Roboto Lt"/>
                <a:cs typeface="Roboto Lt"/>
              </a:rPr>
              <a:t>visiva</a:t>
            </a:r>
            <a:r>
              <a:rPr sz="1400" spc="-20" dirty="0">
                <a:latin typeface="Roboto Lt"/>
                <a:cs typeface="Roboto Lt"/>
              </a:rPr>
              <a:t> </a:t>
            </a:r>
            <a:r>
              <a:rPr sz="1400" spc="-95" dirty="0">
                <a:latin typeface="Roboto Lt"/>
                <a:cs typeface="Roboto Lt"/>
              </a:rPr>
              <a:t>ed </a:t>
            </a:r>
            <a:r>
              <a:rPr sz="1400" spc="-90" dirty="0">
                <a:latin typeface="Roboto Lt"/>
                <a:cs typeface="Roboto Lt"/>
              </a:rPr>
              <a:t> </a:t>
            </a:r>
            <a:r>
              <a:rPr sz="1400" spc="-65" dirty="0">
                <a:latin typeface="Roboto Lt"/>
                <a:cs typeface="Roboto Lt"/>
              </a:rPr>
              <a:t>uditiva.</a:t>
            </a:r>
            <a:r>
              <a:rPr sz="1400" spc="-30" dirty="0">
                <a:latin typeface="Roboto Lt"/>
                <a:cs typeface="Roboto Lt"/>
              </a:rPr>
              <a:t> </a:t>
            </a:r>
            <a:r>
              <a:rPr sz="1400" spc="-75" dirty="0">
                <a:latin typeface="Roboto Lt"/>
                <a:cs typeface="Roboto Lt"/>
              </a:rPr>
              <a:t>Si</a:t>
            </a:r>
            <a:r>
              <a:rPr sz="1400" spc="-30" dirty="0">
                <a:latin typeface="Roboto Lt"/>
                <a:cs typeface="Roboto Lt"/>
              </a:rPr>
              <a:t> </a:t>
            </a:r>
            <a:r>
              <a:rPr sz="1400" spc="-100" dirty="0">
                <a:latin typeface="Roboto Lt"/>
                <a:cs typeface="Roboto Lt"/>
              </a:rPr>
              <a:t>possono</a:t>
            </a:r>
            <a:r>
              <a:rPr sz="1400" spc="-30" dirty="0">
                <a:latin typeface="Roboto Lt"/>
                <a:cs typeface="Roboto Lt"/>
              </a:rPr>
              <a:t> </a:t>
            </a:r>
            <a:r>
              <a:rPr sz="1400" spc="-85" dirty="0">
                <a:latin typeface="Roboto Lt"/>
                <a:cs typeface="Roboto Lt"/>
              </a:rPr>
              <a:t>manifestare</a:t>
            </a:r>
            <a:r>
              <a:rPr sz="1400" spc="-30" dirty="0">
                <a:latin typeface="Roboto Lt"/>
                <a:cs typeface="Roboto Lt"/>
              </a:rPr>
              <a:t> </a:t>
            </a:r>
            <a:r>
              <a:rPr sz="1400" spc="-85" dirty="0">
                <a:latin typeface="Roboto Lt"/>
                <a:cs typeface="Roboto Lt"/>
              </a:rPr>
              <a:t>vere</a:t>
            </a:r>
            <a:r>
              <a:rPr sz="1400" spc="-30" dirty="0">
                <a:latin typeface="Roboto Lt"/>
                <a:cs typeface="Roboto Lt"/>
              </a:rPr>
              <a:t> </a:t>
            </a:r>
            <a:r>
              <a:rPr sz="1400" spc="-80" dirty="0">
                <a:latin typeface="Roboto Lt"/>
                <a:cs typeface="Roboto Lt"/>
              </a:rPr>
              <a:t>e</a:t>
            </a:r>
            <a:r>
              <a:rPr sz="1400" spc="-30" dirty="0">
                <a:latin typeface="Roboto Lt"/>
                <a:cs typeface="Roboto Lt"/>
              </a:rPr>
              <a:t> </a:t>
            </a:r>
            <a:r>
              <a:rPr sz="1400" spc="-80" dirty="0">
                <a:latin typeface="Roboto Lt"/>
                <a:cs typeface="Roboto Lt"/>
              </a:rPr>
              <a:t>proprie</a:t>
            </a:r>
            <a:r>
              <a:rPr sz="1400" spc="-30" dirty="0">
                <a:latin typeface="Roboto Lt"/>
                <a:cs typeface="Roboto Lt"/>
              </a:rPr>
              <a:t> </a:t>
            </a:r>
            <a:r>
              <a:rPr sz="1400" spc="-70" dirty="0">
                <a:latin typeface="Roboto Lt"/>
                <a:cs typeface="Roboto Lt"/>
              </a:rPr>
              <a:t>allucinazioni.</a:t>
            </a:r>
            <a:endParaRPr sz="1400" dirty="0">
              <a:latin typeface="Roboto Lt"/>
              <a:cs typeface="Roboto Lt"/>
            </a:endParaRPr>
          </a:p>
          <a:p>
            <a:pPr>
              <a:lnSpc>
                <a:spcPct val="100000"/>
              </a:lnSpc>
              <a:spcBef>
                <a:spcPts val="5"/>
              </a:spcBef>
            </a:pPr>
            <a:endParaRPr sz="1300" dirty="0">
              <a:latin typeface="Roboto Lt"/>
              <a:cs typeface="Roboto Lt"/>
            </a:endParaRPr>
          </a:p>
          <a:p>
            <a:pPr marL="12700">
              <a:lnSpc>
                <a:spcPts val="1664"/>
              </a:lnSpc>
              <a:spcBef>
                <a:spcPts val="5"/>
              </a:spcBef>
            </a:pPr>
            <a:r>
              <a:rPr sz="1400" spc="-150" dirty="0">
                <a:solidFill>
                  <a:srgbClr val="E6481B"/>
                </a:solidFill>
                <a:latin typeface="Roboto"/>
                <a:cs typeface="Roboto"/>
              </a:rPr>
              <a:t>MDM</a:t>
            </a:r>
            <a:r>
              <a:rPr sz="1400" spc="-114" dirty="0">
                <a:solidFill>
                  <a:srgbClr val="E6481B"/>
                </a:solidFill>
                <a:latin typeface="Roboto"/>
                <a:cs typeface="Roboto"/>
              </a:rPr>
              <a:t>A</a:t>
            </a:r>
            <a:r>
              <a:rPr sz="1400" spc="-35" dirty="0">
                <a:solidFill>
                  <a:srgbClr val="E6481B"/>
                </a:solidFill>
                <a:latin typeface="Roboto"/>
                <a:cs typeface="Roboto"/>
              </a:rPr>
              <a:t> </a:t>
            </a:r>
            <a:r>
              <a:rPr sz="1400" spc="-55" dirty="0">
                <a:latin typeface="Roboto Lt"/>
                <a:cs typeface="Roboto Lt"/>
              </a:rPr>
              <a:t>(3,4</a:t>
            </a:r>
            <a:r>
              <a:rPr sz="1400" spc="-30" dirty="0">
                <a:latin typeface="Roboto Lt"/>
                <a:cs typeface="Roboto Lt"/>
              </a:rPr>
              <a:t> </a:t>
            </a:r>
            <a:r>
              <a:rPr sz="1400" spc="-90" dirty="0">
                <a:latin typeface="Roboto Lt"/>
                <a:cs typeface="Roboto Lt"/>
              </a:rPr>
              <a:t>metilenediossimetamfetamina</a:t>
            </a:r>
            <a:r>
              <a:rPr sz="1400" spc="-35" dirty="0">
                <a:latin typeface="Roboto Lt"/>
                <a:cs typeface="Roboto Lt"/>
              </a:rPr>
              <a:t>,</a:t>
            </a:r>
            <a:r>
              <a:rPr sz="1400" spc="-30" dirty="0">
                <a:latin typeface="Roboto Lt"/>
                <a:cs typeface="Roboto Lt"/>
              </a:rPr>
              <a:t> </a:t>
            </a:r>
            <a:r>
              <a:rPr sz="1400" spc="-85" dirty="0">
                <a:latin typeface="Roboto Lt"/>
                <a:cs typeface="Roboto Lt"/>
              </a:rPr>
              <a:t>Ecstasy)</a:t>
            </a:r>
            <a:endParaRPr sz="1400" dirty="0">
              <a:latin typeface="Roboto Lt"/>
              <a:cs typeface="Roboto Lt"/>
            </a:endParaRPr>
          </a:p>
          <a:p>
            <a:pPr marL="12700" marR="113030">
              <a:lnSpc>
                <a:spcPts val="1650"/>
              </a:lnSpc>
              <a:spcBef>
                <a:spcPts val="65"/>
              </a:spcBef>
            </a:pPr>
            <a:r>
              <a:rPr sz="1400" spc="-65" dirty="0">
                <a:latin typeface="Roboto Lt"/>
                <a:cs typeface="Roboto Lt"/>
              </a:rPr>
              <a:t>Gli</a:t>
            </a:r>
            <a:r>
              <a:rPr sz="1400" spc="-25" dirty="0">
                <a:latin typeface="Roboto Lt"/>
                <a:cs typeface="Roboto Lt"/>
              </a:rPr>
              <a:t> </a:t>
            </a:r>
            <a:r>
              <a:rPr sz="1400" spc="-55" dirty="0">
                <a:latin typeface="Roboto Lt"/>
                <a:cs typeface="Roboto Lt"/>
              </a:rPr>
              <a:t>effetti</a:t>
            </a:r>
            <a:r>
              <a:rPr sz="1400" spc="-25" dirty="0">
                <a:latin typeface="Roboto Lt"/>
                <a:cs typeface="Roboto Lt"/>
              </a:rPr>
              <a:t> </a:t>
            </a:r>
            <a:r>
              <a:rPr sz="1400" spc="-50" dirty="0">
                <a:latin typeface="Roboto Lt"/>
                <a:cs typeface="Roboto Lt"/>
              </a:rPr>
              <a:t>fisici</a:t>
            </a:r>
            <a:r>
              <a:rPr sz="1400" spc="-25" dirty="0">
                <a:latin typeface="Roboto Lt"/>
                <a:cs typeface="Roboto Lt"/>
              </a:rPr>
              <a:t> </a:t>
            </a:r>
            <a:r>
              <a:rPr sz="1400" spc="-80" dirty="0">
                <a:latin typeface="Roboto Lt"/>
                <a:cs typeface="Roboto Lt"/>
              </a:rPr>
              <a:t>e</a:t>
            </a:r>
            <a:r>
              <a:rPr sz="1400" spc="-25" dirty="0">
                <a:latin typeface="Roboto Lt"/>
                <a:cs typeface="Roboto Lt"/>
              </a:rPr>
              <a:t> </a:t>
            </a:r>
            <a:r>
              <a:rPr sz="1400" spc="-90" dirty="0">
                <a:latin typeface="Roboto Lt"/>
                <a:cs typeface="Roboto Lt"/>
              </a:rPr>
              <a:t>comportamentali</a:t>
            </a:r>
            <a:r>
              <a:rPr sz="1400" spc="-25" dirty="0">
                <a:latin typeface="Roboto Lt"/>
                <a:cs typeface="Roboto Lt"/>
              </a:rPr>
              <a:t> </a:t>
            </a:r>
            <a:r>
              <a:rPr sz="1400" spc="-60" dirty="0">
                <a:latin typeface="Roboto Lt"/>
                <a:cs typeface="Roboto Lt"/>
              </a:rPr>
              <a:t>si</a:t>
            </a:r>
            <a:r>
              <a:rPr sz="1400" spc="-25" dirty="0">
                <a:latin typeface="Roboto Lt"/>
                <a:cs typeface="Roboto Lt"/>
              </a:rPr>
              <a:t> </a:t>
            </a:r>
            <a:r>
              <a:rPr sz="1400" spc="-90" dirty="0">
                <a:latin typeface="Roboto Lt"/>
                <a:cs typeface="Roboto Lt"/>
              </a:rPr>
              <a:t>manifestano</a:t>
            </a:r>
            <a:r>
              <a:rPr sz="1400" spc="-25" dirty="0">
                <a:latin typeface="Roboto Lt"/>
                <a:cs typeface="Roboto Lt"/>
              </a:rPr>
              <a:t> </a:t>
            </a:r>
            <a:r>
              <a:rPr sz="1400" spc="-100" dirty="0">
                <a:latin typeface="Roboto Lt"/>
                <a:cs typeface="Roboto Lt"/>
              </a:rPr>
              <a:t>dopo</a:t>
            </a:r>
            <a:r>
              <a:rPr sz="1400" spc="-20" dirty="0">
                <a:latin typeface="Roboto Lt"/>
                <a:cs typeface="Roboto Lt"/>
              </a:rPr>
              <a:t> </a:t>
            </a:r>
            <a:r>
              <a:rPr sz="1400" spc="-75" dirty="0">
                <a:latin typeface="Roboto Lt"/>
                <a:cs typeface="Roboto Lt"/>
              </a:rPr>
              <a:t>circa</a:t>
            </a:r>
            <a:r>
              <a:rPr sz="1400" spc="-25" dirty="0">
                <a:latin typeface="Roboto Lt"/>
                <a:cs typeface="Roboto Lt"/>
              </a:rPr>
              <a:t> </a:t>
            </a:r>
            <a:r>
              <a:rPr sz="1400" spc="-95" dirty="0">
                <a:latin typeface="Roboto Lt"/>
                <a:cs typeface="Roboto Lt"/>
              </a:rPr>
              <a:t>30’</a:t>
            </a:r>
            <a:r>
              <a:rPr sz="1400" spc="-25" dirty="0">
                <a:latin typeface="Roboto Lt"/>
                <a:cs typeface="Roboto Lt"/>
              </a:rPr>
              <a:t> </a:t>
            </a:r>
            <a:r>
              <a:rPr sz="1400" spc="-80" dirty="0">
                <a:latin typeface="Roboto Lt"/>
                <a:cs typeface="Roboto Lt"/>
              </a:rPr>
              <a:t>dall’ingestione</a:t>
            </a:r>
            <a:r>
              <a:rPr sz="1400" spc="-25" dirty="0">
                <a:latin typeface="Roboto Lt"/>
                <a:cs typeface="Roboto Lt"/>
              </a:rPr>
              <a:t> </a:t>
            </a:r>
            <a:r>
              <a:rPr sz="1400" spc="-80" dirty="0">
                <a:latin typeface="Roboto Lt"/>
                <a:cs typeface="Roboto Lt"/>
              </a:rPr>
              <a:t>e</a:t>
            </a:r>
            <a:r>
              <a:rPr sz="1400" spc="-25" dirty="0">
                <a:latin typeface="Roboto Lt"/>
                <a:cs typeface="Roboto Lt"/>
              </a:rPr>
              <a:t> </a:t>
            </a:r>
            <a:r>
              <a:rPr sz="1400" spc="-60" dirty="0">
                <a:latin typeface="Roboto Lt"/>
                <a:cs typeface="Roboto Lt"/>
              </a:rPr>
              <a:t>si</a:t>
            </a:r>
            <a:r>
              <a:rPr sz="1400" spc="-25" dirty="0">
                <a:latin typeface="Roboto Lt"/>
                <a:cs typeface="Roboto Lt"/>
              </a:rPr>
              <a:t> </a:t>
            </a:r>
            <a:r>
              <a:rPr sz="1400" spc="-90" dirty="0">
                <a:latin typeface="Roboto Lt"/>
                <a:cs typeface="Roboto Lt"/>
              </a:rPr>
              <a:t>protraggono</a:t>
            </a:r>
            <a:r>
              <a:rPr sz="1400" spc="-25" dirty="0">
                <a:latin typeface="Roboto Lt"/>
                <a:cs typeface="Roboto Lt"/>
              </a:rPr>
              <a:t> </a:t>
            </a:r>
            <a:r>
              <a:rPr sz="1400" spc="-70" dirty="0">
                <a:latin typeface="Roboto Lt"/>
                <a:cs typeface="Roboto Lt"/>
              </a:rPr>
              <a:t>fino</a:t>
            </a:r>
            <a:r>
              <a:rPr sz="1400" spc="-25" dirty="0">
                <a:latin typeface="Roboto Lt"/>
                <a:cs typeface="Roboto Lt"/>
              </a:rPr>
              <a:t> </a:t>
            </a:r>
            <a:r>
              <a:rPr sz="1400" spc="-95" dirty="0">
                <a:latin typeface="Roboto Lt"/>
                <a:cs typeface="Roboto Lt"/>
              </a:rPr>
              <a:t>a</a:t>
            </a:r>
            <a:r>
              <a:rPr sz="1400" spc="-20" dirty="0">
                <a:latin typeface="Roboto Lt"/>
                <a:cs typeface="Roboto Lt"/>
              </a:rPr>
              <a:t> </a:t>
            </a:r>
            <a:r>
              <a:rPr sz="1400" spc="-70" dirty="0">
                <a:latin typeface="Roboto Lt"/>
                <a:cs typeface="Roboto Lt"/>
              </a:rPr>
              <a:t>sei</a:t>
            </a:r>
            <a:r>
              <a:rPr sz="1400" spc="-25" dirty="0">
                <a:latin typeface="Roboto Lt"/>
                <a:cs typeface="Roboto Lt"/>
              </a:rPr>
              <a:t> </a:t>
            </a:r>
            <a:r>
              <a:rPr sz="1400" spc="-65" dirty="0">
                <a:latin typeface="Roboto Lt"/>
                <a:cs typeface="Roboto Lt"/>
              </a:rPr>
              <a:t>ore. </a:t>
            </a:r>
            <a:r>
              <a:rPr sz="1400" spc="-60" dirty="0">
                <a:latin typeface="Roboto Lt"/>
                <a:cs typeface="Roboto Lt"/>
              </a:rPr>
              <a:t> </a:t>
            </a:r>
            <a:r>
              <a:rPr sz="1400" spc="-75" dirty="0">
                <a:latin typeface="Roboto Lt"/>
                <a:cs typeface="Roboto Lt"/>
              </a:rPr>
              <a:t>Si</a:t>
            </a:r>
            <a:r>
              <a:rPr sz="1400" spc="-25" dirty="0">
                <a:latin typeface="Roboto Lt"/>
                <a:cs typeface="Roboto Lt"/>
              </a:rPr>
              <a:t> </a:t>
            </a:r>
            <a:r>
              <a:rPr sz="1400" spc="-80" dirty="0">
                <a:latin typeface="Roboto Lt"/>
                <a:cs typeface="Roboto Lt"/>
              </a:rPr>
              <a:t>assiste</a:t>
            </a:r>
            <a:r>
              <a:rPr sz="1400" spc="-20" dirty="0">
                <a:latin typeface="Roboto Lt"/>
                <a:cs typeface="Roboto Lt"/>
              </a:rPr>
              <a:t> </a:t>
            </a:r>
            <a:r>
              <a:rPr sz="1400" spc="-100" dirty="0">
                <a:latin typeface="Roboto Lt"/>
                <a:cs typeface="Roboto Lt"/>
              </a:rPr>
              <a:t>ad</a:t>
            </a:r>
            <a:r>
              <a:rPr sz="1400" spc="-20" dirty="0">
                <a:latin typeface="Roboto Lt"/>
                <a:cs typeface="Roboto Lt"/>
              </a:rPr>
              <a:t> </a:t>
            </a:r>
            <a:r>
              <a:rPr sz="1400" spc="-110" dirty="0">
                <a:latin typeface="Roboto Lt"/>
                <a:cs typeface="Roboto Lt"/>
              </a:rPr>
              <a:t>un</a:t>
            </a:r>
            <a:r>
              <a:rPr sz="1400" spc="-25" dirty="0">
                <a:latin typeface="Roboto Lt"/>
                <a:cs typeface="Roboto Lt"/>
              </a:rPr>
              <a:t> </a:t>
            </a:r>
            <a:r>
              <a:rPr sz="1400" spc="-80" dirty="0">
                <a:latin typeface="Roboto Lt"/>
                <a:cs typeface="Roboto Lt"/>
              </a:rPr>
              <a:t>calo</a:t>
            </a:r>
            <a:r>
              <a:rPr sz="1400" spc="-20" dirty="0">
                <a:latin typeface="Roboto Lt"/>
                <a:cs typeface="Roboto Lt"/>
              </a:rPr>
              <a:t> </a:t>
            </a:r>
            <a:r>
              <a:rPr sz="1400" spc="-70" dirty="0">
                <a:latin typeface="Roboto Lt"/>
                <a:cs typeface="Roboto Lt"/>
              </a:rPr>
              <a:t>della</a:t>
            </a:r>
            <a:r>
              <a:rPr sz="1400" spc="-20" dirty="0">
                <a:latin typeface="Roboto Lt"/>
                <a:cs typeface="Roboto Lt"/>
              </a:rPr>
              <a:t> </a:t>
            </a:r>
            <a:r>
              <a:rPr sz="1400" spc="-95" dirty="0">
                <a:latin typeface="Roboto Lt"/>
                <a:cs typeface="Roboto Lt"/>
              </a:rPr>
              <a:t>performance</a:t>
            </a:r>
            <a:r>
              <a:rPr sz="1400" spc="-20" dirty="0">
                <a:latin typeface="Roboto Lt"/>
                <a:cs typeface="Roboto Lt"/>
              </a:rPr>
              <a:t> </a:t>
            </a:r>
            <a:r>
              <a:rPr sz="1400" spc="-85" dirty="0">
                <a:latin typeface="Roboto Lt"/>
                <a:cs typeface="Roboto Lt"/>
              </a:rPr>
              <a:t>psico-fisica</a:t>
            </a:r>
            <a:r>
              <a:rPr sz="1400" spc="-25" dirty="0">
                <a:latin typeface="Roboto Lt"/>
                <a:cs typeface="Roboto Lt"/>
              </a:rPr>
              <a:t> </a:t>
            </a:r>
            <a:r>
              <a:rPr sz="1400" spc="-80" dirty="0">
                <a:latin typeface="Roboto Lt"/>
                <a:cs typeface="Roboto Lt"/>
              </a:rPr>
              <a:t>e</a:t>
            </a:r>
            <a:r>
              <a:rPr sz="1400" spc="-20" dirty="0">
                <a:latin typeface="Roboto Lt"/>
                <a:cs typeface="Roboto Lt"/>
              </a:rPr>
              <a:t> </a:t>
            </a:r>
            <a:r>
              <a:rPr sz="1400" spc="-80" dirty="0">
                <a:latin typeface="Roboto Lt"/>
                <a:cs typeface="Roboto Lt"/>
              </a:rPr>
              <a:t>soprattutto</a:t>
            </a:r>
            <a:r>
              <a:rPr sz="1400" spc="-20" dirty="0">
                <a:latin typeface="Roboto Lt"/>
                <a:cs typeface="Roboto Lt"/>
              </a:rPr>
              <a:t> </a:t>
            </a:r>
            <a:r>
              <a:rPr sz="1400" spc="-60" dirty="0">
                <a:latin typeface="Roboto Lt"/>
                <a:cs typeface="Roboto Lt"/>
              </a:rPr>
              <a:t>si</a:t>
            </a:r>
            <a:r>
              <a:rPr sz="1400" spc="-25" dirty="0">
                <a:latin typeface="Roboto Lt"/>
                <a:cs typeface="Roboto Lt"/>
              </a:rPr>
              <a:t> </a:t>
            </a:r>
            <a:r>
              <a:rPr sz="1400" spc="-75" dirty="0">
                <a:latin typeface="Roboto Lt"/>
                <a:cs typeface="Roboto Lt"/>
              </a:rPr>
              <a:t>verificano</a:t>
            </a:r>
            <a:r>
              <a:rPr sz="1400" spc="-20" dirty="0">
                <a:latin typeface="Roboto Lt"/>
                <a:cs typeface="Roboto Lt"/>
              </a:rPr>
              <a:t> </a:t>
            </a:r>
            <a:r>
              <a:rPr sz="1400" spc="-95" dirty="0">
                <a:latin typeface="Roboto Lt"/>
                <a:cs typeface="Roboto Lt"/>
              </a:rPr>
              <a:t>fenomeni</a:t>
            </a:r>
            <a:r>
              <a:rPr sz="1400" spc="-20" dirty="0">
                <a:latin typeface="Roboto Lt"/>
                <a:cs typeface="Roboto Lt"/>
              </a:rPr>
              <a:t> </a:t>
            </a:r>
            <a:r>
              <a:rPr sz="1400" spc="-65" dirty="0">
                <a:latin typeface="Roboto Lt"/>
                <a:cs typeface="Roboto Lt"/>
              </a:rPr>
              <a:t>di</a:t>
            </a:r>
            <a:r>
              <a:rPr sz="1400" spc="-20" dirty="0">
                <a:latin typeface="Roboto Lt"/>
                <a:cs typeface="Roboto Lt"/>
              </a:rPr>
              <a:t> </a:t>
            </a:r>
            <a:r>
              <a:rPr sz="1400" spc="-90" dirty="0">
                <a:latin typeface="Roboto Lt"/>
                <a:cs typeface="Roboto Lt"/>
              </a:rPr>
              <a:t>importante</a:t>
            </a:r>
            <a:r>
              <a:rPr sz="1400" spc="-25" dirty="0">
                <a:latin typeface="Roboto Lt"/>
                <a:cs typeface="Roboto Lt"/>
              </a:rPr>
              <a:t> </a:t>
            </a:r>
            <a:r>
              <a:rPr sz="1400" spc="-105" dirty="0">
                <a:latin typeface="Roboto Lt"/>
                <a:cs typeface="Roboto Lt"/>
              </a:rPr>
              <a:t>danno </a:t>
            </a:r>
            <a:r>
              <a:rPr sz="1400" spc="-100" dirty="0">
                <a:latin typeface="Roboto Lt"/>
                <a:cs typeface="Roboto Lt"/>
              </a:rPr>
              <a:t> </a:t>
            </a:r>
            <a:r>
              <a:rPr sz="1400" spc="-80" dirty="0">
                <a:latin typeface="Roboto Lt"/>
                <a:cs typeface="Roboto Lt"/>
              </a:rPr>
              <a:t>cerebrale</a:t>
            </a:r>
            <a:r>
              <a:rPr sz="1400" spc="-30" dirty="0">
                <a:latin typeface="Roboto Lt"/>
                <a:cs typeface="Roboto Lt"/>
              </a:rPr>
              <a:t> </a:t>
            </a:r>
            <a:r>
              <a:rPr sz="1400" spc="-70" dirty="0">
                <a:latin typeface="Roboto Lt"/>
                <a:cs typeface="Roboto Lt"/>
              </a:rPr>
              <a:t>(neurotossicità</a:t>
            </a:r>
            <a:r>
              <a:rPr sz="1400" spc="-30" dirty="0">
                <a:latin typeface="Roboto Lt"/>
                <a:cs typeface="Roboto Lt"/>
              </a:rPr>
              <a:t> </a:t>
            </a:r>
            <a:r>
              <a:rPr sz="1400" spc="-100" dirty="0">
                <a:latin typeface="Roboto Lt"/>
                <a:cs typeface="Roboto Lt"/>
              </a:rPr>
              <a:t>con</a:t>
            </a:r>
            <a:r>
              <a:rPr sz="1400" spc="-25" dirty="0">
                <a:latin typeface="Roboto Lt"/>
                <a:cs typeface="Roboto Lt"/>
              </a:rPr>
              <a:t> </a:t>
            </a:r>
            <a:r>
              <a:rPr sz="1400" spc="-70" dirty="0">
                <a:latin typeface="Roboto Lt"/>
                <a:cs typeface="Roboto Lt"/>
              </a:rPr>
              <a:t>talvolta</a:t>
            </a:r>
            <a:r>
              <a:rPr sz="1400" spc="-30" dirty="0">
                <a:latin typeface="Roboto Lt"/>
                <a:cs typeface="Roboto Lt"/>
              </a:rPr>
              <a:t> </a:t>
            </a:r>
            <a:r>
              <a:rPr sz="1400" spc="-90" dirty="0">
                <a:latin typeface="Roboto Lt"/>
                <a:cs typeface="Roboto Lt"/>
              </a:rPr>
              <a:t>danni</a:t>
            </a:r>
            <a:r>
              <a:rPr sz="1400" spc="-25" dirty="0">
                <a:latin typeface="Roboto Lt"/>
                <a:cs typeface="Roboto Lt"/>
              </a:rPr>
              <a:t> </a:t>
            </a:r>
            <a:r>
              <a:rPr sz="1400" spc="-55" dirty="0">
                <a:latin typeface="Roboto Lt"/>
                <a:cs typeface="Roboto Lt"/>
              </a:rPr>
              <a:t>irreversibili).</a:t>
            </a:r>
            <a:r>
              <a:rPr sz="1400" spc="-30" dirty="0">
                <a:latin typeface="Roboto Lt"/>
                <a:cs typeface="Roboto Lt"/>
              </a:rPr>
              <a:t> </a:t>
            </a:r>
            <a:r>
              <a:rPr sz="1400" spc="-100" dirty="0">
                <a:latin typeface="Roboto Lt"/>
                <a:cs typeface="Roboto Lt"/>
              </a:rPr>
              <a:t>Anche</a:t>
            </a:r>
            <a:r>
              <a:rPr sz="1400" spc="-30" dirty="0">
                <a:latin typeface="Roboto Lt"/>
                <a:cs typeface="Roboto Lt"/>
              </a:rPr>
              <a:t> </a:t>
            </a:r>
            <a:r>
              <a:rPr sz="1400" spc="-70" dirty="0">
                <a:latin typeface="Roboto Lt"/>
                <a:cs typeface="Roboto Lt"/>
              </a:rPr>
              <a:t>in</a:t>
            </a:r>
            <a:r>
              <a:rPr sz="1400" spc="-25" dirty="0">
                <a:latin typeface="Roboto Lt"/>
                <a:cs typeface="Roboto Lt"/>
              </a:rPr>
              <a:t> </a:t>
            </a:r>
            <a:r>
              <a:rPr sz="1400" spc="-90" dirty="0">
                <a:latin typeface="Roboto Lt"/>
                <a:cs typeface="Roboto Lt"/>
              </a:rPr>
              <a:t>questo</a:t>
            </a:r>
            <a:r>
              <a:rPr sz="1400" spc="-30" dirty="0">
                <a:latin typeface="Roboto Lt"/>
                <a:cs typeface="Roboto Lt"/>
              </a:rPr>
              <a:t> </a:t>
            </a:r>
            <a:r>
              <a:rPr sz="1400" spc="-95" dirty="0">
                <a:latin typeface="Roboto Lt"/>
                <a:cs typeface="Roboto Lt"/>
              </a:rPr>
              <a:t>caso</a:t>
            </a:r>
            <a:r>
              <a:rPr sz="1400" spc="-25" dirty="0">
                <a:latin typeface="Roboto Lt"/>
                <a:cs typeface="Roboto Lt"/>
              </a:rPr>
              <a:t> </a:t>
            </a:r>
            <a:r>
              <a:rPr sz="1400" spc="-60" dirty="0">
                <a:latin typeface="Roboto Lt"/>
                <a:cs typeface="Roboto Lt"/>
              </a:rPr>
              <a:t>si</a:t>
            </a:r>
            <a:r>
              <a:rPr sz="1400" spc="-30" dirty="0">
                <a:latin typeface="Roboto Lt"/>
                <a:cs typeface="Roboto Lt"/>
              </a:rPr>
              <a:t> </a:t>
            </a:r>
            <a:r>
              <a:rPr sz="1400" spc="-85" dirty="0">
                <a:latin typeface="Roboto Lt"/>
                <a:cs typeface="Roboto Lt"/>
              </a:rPr>
              <a:t>e’</a:t>
            </a:r>
            <a:r>
              <a:rPr sz="1400" spc="-30" dirty="0">
                <a:latin typeface="Roboto Lt"/>
                <a:cs typeface="Roboto Lt"/>
              </a:rPr>
              <a:t> </a:t>
            </a:r>
            <a:r>
              <a:rPr sz="1400" spc="-80" dirty="0">
                <a:latin typeface="Roboto Lt"/>
                <a:cs typeface="Roboto Lt"/>
              </a:rPr>
              <a:t>esposti</a:t>
            </a:r>
            <a:r>
              <a:rPr sz="1400" spc="-25" dirty="0">
                <a:latin typeface="Roboto Lt"/>
                <a:cs typeface="Roboto Lt"/>
              </a:rPr>
              <a:t> </a:t>
            </a:r>
            <a:r>
              <a:rPr sz="1400" spc="-80" dirty="0">
                <a:latin typeface="Roboto Lt"/>
                <a:cs typeface="Roboto Lt"/>
              </a:rPr>
              <a:t>all’insorgenza</a:t>
            </a:r>
            <a:r>
              <a:rPr sz="1400" spc="-30" dirty="0">
                <a:latin typeface="Roboto Lt"/>
                <a:cs typeface="Roboto Lt"/>
              </a:rPr>
              <a:t> </a:t>
            </a:r>
            <a:r>
              <a:rPr sz="1400" spc="-65" dirty="0">
                <a:latin typeface="Roboto Lt"/>
                <a:cs typeface="Roboto Lt"/>
              </a:rPr>
              <a:t>di </a:t>
            </a:r>
            <a:r>
              <a:rPr sz="1400" spc="-60" dirty="0">
                <a:latin typeface="Roboto Lt"/>
                <a:cs typeface="Roboto Lt"/>
              </a:rPr>
              <a:t> </a:t>
            </a:r>
            <a:r>
              <a:rPr sz="1400" spc="-80" dirty="0">
                <a:latin typeface="Roboto Lt"/>
                <a:cs typeface="Roboto Lt"/>
              </a:rPr>
              <a:t>malattie</a:t>
            </a:r>
            <a:r>
              <a:rPr sz="1400" spc="-30" dirty="0">
                <a:latin typeface="Roboto Lt"/>
                <a:cs typeface="Roboto Lt"/>
              </a:rPr>
              <a:t> </a:t>
            </a:r>
            <a:r>
              <a:rPr sz="1400" spc="-75" dirty="0">
                <a:latin typeface="Roboto Lt"/>
                <a:cs typeface="Roboto Lt"/>
              </a:rPr>
              <a:t>psichiatriche.</a:t>
            </a:r>
            <a:endParaRPr sz="1400" dirty="0">
              <a:latin typeface="Roboto Lt"/>
              <a:cs typeface="Roboto Lt"/>
            </a:endParaRPr>
          </a:p>
          <a:p>
            <a:pPr marL="12700">
              <a:lnSpc>
                <a:spcPts val="1600"/>
              </a:lnSpc>
            </a:pPr>
            <a:r>
              <a:rPr sz="1400" spc="-60" dirty="0">
                <a:latin typeface="Roboto Lt"/>
                <a:cs typeface="Roboto Lt"/>
              </a:rPr>
              <a:t>Inoltre,</a:t>
            </a:r>
            <a:r>
              <a:rPr sz="1400" spc="-25" dirty="0">
                <a:latin typeface="Roboto Lt"/>
                <a:cs typeface="Roboto Lt"/>
              </a:rPr>
              <a:t> </a:t>
            </a:r>
            <a:r>
              <a:rPr sz="1400" spc="-85" dirty="0">
                <a:latin typeface="Roboto Lt"/>
                <a:cs typeface="Roboto Lt"/>
              </a:rPr>
              <a:t>e’</a:t>
            </a:r>
            <a:r>
              <a:rPr sz="1400" spc="-20" dirty="0">
                <a:latin typeface="Roboto Lt"/>
                <a:cs typeface="Roboto Lt"/>
              </a:rPr>
              <a:t> </a:t>
            </a:r>
            <a:r>
              <a:rPr sz="1400" spc="-75" dirty="0">
                <a:latin typeface="Roboto Lt"/>
                <a:cs typeface="Roboto Lt"/>
              </a:rPr>
              <a:t>possibile</a:t>
            </a:r>
            <a:r>
              <a:rPr sz="1400" spc="-20" dirty="0">
                <a:latin typeface="Roboto Lt"/>
                <a:cs typeface="Roboto Lt"/>
              </a:rPr>
              <a:t> </a:t>
            </a:r>
            <a:r>
              <a:rPr sz="1400" spc="-85" dirty="0">
                <a:latin typeface="Roboto Lt"/>
                <a:cs typeface="Roboto Lt"/>
              </a:rPr>
              <a:t>l’insorgenza</a:t>
            </a:r>
            <a:r>
              <a:rPr sz="1400" spc="-20" dirty="0">
                <a:latin typeface="Roboto Lt"/>
                <a:cs typeface="Roboto Lt"/>
              </a:rPr>
              <a:t> </a:t>
            </a:r>
            <a:r>
              <a:rPr sz="1400" spc="-65" dirty="0">
                <a:latin typeface="Roboto Lt"/>
                <a:cs typeface="Roboto Lt"/>
              </a:rPr>
              <a:t>di</a:t>
            </a:r>
            <a:r>
              <a:rPr sz="1400" spc="-20" dirty="0">
                <a:latin typeface="Roboto Lt"/>
                <a:cs typeface="Roboto Lt"/>
              </a:rPr>
              <a:t> </a:t>
            </a:r>
            <a:r>
              <a:rPr sz="1400" spc="-75" dirty="0">
                <a:latin typeface="Roboto Lt"/>
                <a:cs typeface="Roboto Lt"/>
              </a:rPr>
              <a:t>insufficienza</a:t>
            </a:r>
            <a:r>
              <a:rPr sz="1400" spc="-20" dirty="0">
                <a:latin typeface="Roboto Lt"/>
                <a:cs typeface="Roboto Lt"/>
              </a:rPr>
              <a:t> </a:t>
            </a:r>
            <a:r>
              <a:rPr sz="1400" spc="-80" dirty="0">
                <a:latin typeface="Roboto Lt"/>
                <a:cs typeface="Roboto Lt"/>
              </a:rPr>
              <a:t>epatica</a:t>
            </a:r>
            <a:r>
              <a:rPr sz="1400" spc="-25" dirty="0">
                <a:latin typeface="Roboto Lt"/>
                <a:cs typeface="Roboto Lt"/>
              </a:rPr>
              <a:t> </a:t>
            </a:r>
            <a:r>
              <a:rPr sz="1400" spc="-90" dirty="0">
                <a:latin typeface="Roboto Lt"/>
                <a:cs typeface="Roboto Lt"/>
              </a:rPr>
              <a:t>acuta</a:t>
            </a:r>
            <a:r>
              <a:rPr sz="1400" spc="-20" dirty="0">
                <a:latin typeface="Roboto Lt"/>
                <a:cs typeface="Roboto Lt"/>
              </a:rPr>
              <a:t> </a:t>
            </a:r>
            <a:r>
              <a:rPr sz="1400" spc="-95" dirty="0">
                <a:latin typeface="Roboto Lt"/>
                <a:cs typeface="Roboto Lt"/>
              </a:rPr>
              <a:t>che</a:t>
            </a:r>
            <a:r>
              <a:rPr sz="1400" spc="-20" dirty="0">
                <a:latin typeface="Roboto Lt"/>
                <a:cs typeface="Roboto Lt"/>
              </a:rPr>
              <a:t> </a:t>
            </a:r>
            <a:r>
              <a:rPr sz="1400" spc="-85" dirty="0">
                <a:latin typeface="Roboto Lt"/>
                <a:cs typeface="Roboto Lt"/>
              </a:rPr>
              <a:t>necessita</a:t>
            </a:r>
            <a:r>
              <a:rPr sz="1400" spc="-20" dirty="0">
                <a:latin typeface="Roboto Lt"/>
                <a:cs typeface="Roboto Lt"/>
              </a:rPr>
              <a:t> </a:t>
            </a:r>
            <a:r>
              <a:rPr sz="1400" spc="-65" dirty="0">
                <a:latin typeface="Roboto Lt"/>
                <a:cs typeface="Roboto Lt"/>
              </a:rPr>
              <a:t>di</a:t>
            </a:r>
            <a:r>
              <a:rPr sz="1400" spc="-20" dirty="0">
                <a:latin typeface="Roboto Lt"/>
                <a:cs typeface="Roboto Lt"/>
              </a:rPr>
              <a:t> </a:t>
            </a:r>
            <a:r>
              <a:rPr sz="1400" spc="-80" dirty="0">
                <a:latin typeface="Roboto Lt"/>
                <a:cs typeface="Roboto Lt"/>
              </a:rPr>
              <a:t>trapianto</a:t>
            </a:r>
            <a:r>
              <a:rPr sz="1400" spc="-20" dirty="0">
                <a:latin typeface="Roboto Lt"/>
                <a:cs typeface="Roboto Lt"/>
              </a:rPr>
              <a:t> </a:t>
            </a:r>
            <a:r>
              <a:rPr sz="1400" spc="-65" dirty="0">
                <a:latin typeface="Roboto Lt"/>
                <a:cs typeface="Roboto Lt"/>
              </a:rPr>
              <a:t>di</a:t>
            </a:r>
            <a:r>
              <a:rPr sz="1400" spc="-25" dirty="0">
                <a:latin typeface="Roboto Lt"/>
                <a:cs typeface="Roboto Lt"/>
              </a:rPr>
              <a:t> </a:t>
            </a:r>
            <a:r>
              <a:rPr sz="1400" spc="-70" dirty="0">
                <a:latin typeface="Roboto Lt"/>
                <a:cs typeface="Roboto Lt"/>
              </a:rPr>
              <a:t>fegato.</a:t>
            </a:r>
            <a:endParaRPr sz="1400" dirty="0">
              <a:latin typeface="Roboto Lt"/>
              <a:cs typeface="Roboto Lt"/>
            </a:endParaRPr>
          </a:p>
          <a:p>
            <a:pPr>
              <a:lnSpc>
                <a:spcPct val="100000"/>
              </a:lnSpc>
              <a:spcBef>
                <a:spcPts val="55"/>
              </a:spcBef>
            </a:pPr>
            <a:endParaRPr sz="1300" dirty="0">
              <a:latin typeface="Roboto Lt"/>
              <a:cs typeface="Roboto Lt"/>
            </a:endParaRPr>
          </a:p>
          <a:p>
            <a:pPr marL="12700">
              <a:lnSpc>
                <a:spcPts val="1664"/>
              </a:lnSpc>
              <a:spcBef>
                <a:spcPts val="5"/>
              </a:spcBef>
            </a:pPr>
            <a:r>
              <a:rPr sz="1400" spc="-105" dirty="0">
                <a:solidFill>
                  <a:srgbClr val="E6481B"/>
                </a:solidFill>
                <a:latin typeface="Roboto"/>
                <a:cs typeface="Roboto"/>
              </a:rPr>
              <a:t>Ketamina</a:t>
            </a:r>
            <a:endParaRPr sz="1400" dirty="0">
              <a:latin typeface="Roboto"/>
              <a:cs typeface="Roboto"/>
            </a:endParaRPr>
          </a:p>
          <a:p>
            <a:pPr marL="12700">
              <a:lnSpc>
                <a:spcPts val="1664"/>
              </a:lnSpc>
            </a:pPr>
            <a:r>
              <a:rPr sz="1400" spc="-80" dirty="0">
                <a:latin typeface="Roboto Lt"/>
                <a:cs typeface="Roboto Lt"/>
              </a:rPr>
              <a:t>Anestetico</a:t>
            </a:r>
            <a:r>
              <a:rPr sz="1400" spc="-30" dirty="0">
                <a:latin typeface="Roboto Lt"/>
                <a:cs typeface="Roboto Lt"/>
              </a:rPr>
              <a:t> </a:t>
            </a:r>
            <a:r>
              <a:rPr sz="1400" spc="-80" dirty="0">
                <a:latin typeface="Roboto Lt"/>
                <a:cs typeface="Roboto Lt"/>
              </a:rPr>
              <a:t>e</a:t>
            </a:r>
            <a:r>
              <a:rPr sz="1400" spc="-30" dirty="0">
                <a:latin typeface="Roboto Lt"/>
                <a:cs typeface="Roboto Lt"/>
              </a:rPr>
              <a:t> </a:t>
            </a:r>
            <a:r>
              <a:rPr sz="1400" spc="-75" dirty="0">
                <a:latin typeface="Roboto Lt"/>
                <a:cs typeface="Roboto Lt"/>
              </a:rPr>
              <a:t>tranquillante</a:t>
            </a:r>
            <a:r>
              <a:rPr sz="1400" spc="-30" dirty="0">
                <a:latin typeface="Roboto Lt"/>
                <a:cs typeface="Roboto Lt"/>
              </a:rPr>
              <a:t> </a:t>
            </a:r>
            <a:r>
              <a:rPr sz="1400" spc="-70" dirty="0">
                <a:latin typeface="Roboto Lt"/>
                <a:cs typeface="Roboto Lt"/>
              </a:rPr>
              <a:t>fornito</a:t>
            </a:r>
            <a:r>
              <a:rPr sz="1400" spc="-25" dirty="0">
                <a:latin typeface="Roboto Lt"/>
                <a:cs typeface="Roboto Lt"/>
              </a:rPr>
              <a:t> </a:t>
            </a:r>
            <a:r>
              <a:rPr sz="1400" spc="-65" dirty="0">
                <a:latin typeface="Roboto Lt"/>
                <a:cs typeface="Roboto Lt"/>
              </a:rPr>
              <a:t>di</a:t>
            </a:r>
            <a:r>
              <a:rPr sz="1400" spc="-30" dirty="0">
                <a:latin typeface="Roboto Lt"/>
                <a:cs typeface="Roboto Lt"/>
              </a:rPr>
              <a:t> </a:t>
            </a:r>
            <a:r>
              <a:rPr sz="1400" spc="-80" dirty="0">
                <a:latin typeface="Roboto Lt"/>
                <a:cs typeface="Roboto Lt"/>
              </a:rPr>
              <a:t>proprietà</a:t>
            </a:r>
            <a:r>
              <a:rPr sz="1400" spc="-30" dirty="0">
                <a:latin typeface="Roboto Lt"/>
                <a:cs typeface="Roboto Lt"/>
              </a:rPr>
              <a:t> </a:t>
            </a:r>
            <a:r>
              <a:rPr sz="1400" spc="-65" dirty="0">
                <a:latin typeface="Roboto Lt"/>
                <a:cs typeface="Roboto Lt"/>
              </a:rPr>
              <a:t>deliranti</a:t>
            </a:r>
            <a:r>
              <a:rPr sz="1400" spc="-25" dirty="0">
                <a:latin typeface="Roboto Lt"/>
                <a:cs typeface="Roboto Lt"/>
              </a:rPr>
              <a:t> </a:t>
            </a:r>
            <a:r>
              <a:rPr sz="1400" spc="-80" dirty="0">
                <a:latin typeface="Roboto Lt"/>
                <a:cs typeface="Roboto Lt"/>
              </a:rPr>
              <a:t>e</a:t>
            </a:r>
            <a:r>
              <a:rPr sz="1400" spc="-30" dirty="0">
                <a:latin typeface="Roboto Lt"/>
                <a:cs typeface="Roboto Lt"/>
              </a:rPr>
              <a:t> </a:t>
            </a:r>
            <a:r>
              <a:rPr sz="1400" spc="-75" dirty="0">
                <a:latin typeface="Roboto Lt"/>
                <a:cs typeface="Roboto Lt"/>
              </a:rPr>
              <a:t>psichedeliche.</a:t>
            </a:r>
            <a:endParaRPr sz="1400" dirty="0">
              <a:latin typeface="Roboto Lt"/>
              <a:cs typeface="Roboto Lt"/>
            </a:endParaRPr>
          </a:p>
        </p:txBody>
      </p:sp>
      <p:sp>
        <p:nvSpPr>
          <p:cNvPr id="3" name="object 3"/>
          <p:cNvSpPr/>
          <p:nvPr/>
        </p:nvSpPr>
        <p:spPr>
          <a:xfrm>
            <a:off x="0" y="0"/>
            <a:ext cx="9144000" cy="631825"/>
          </a:xfrm>
          <a:custGeom>
            <a:avLst/>
            <a:gdLst/>
            <a:ahLst/>
            <a:cxnLst/>
            <a:rect l="l" t="t" r="r" b="b"/>
            <a:pathLst>
              <a:path w="9144000" h="631825">
                <a:moveTo>
                  <a:pt x="9143999" y="631199"/>
                </a:moveTo>
                <a:lnTo>
                  <a:pt x="0" y="631199"/>
                </a:lnTo>
                <a:lnTo>
                  <a:pt x="0" y="0"/>
                </a:lnTo>
                <a:lnTo>
                  <a:pt x="9143999" y="0"/>
                </a:lnTo>
                <a:lnTo>
                  <a:pt x="9143999" y="631199"/>
                </a:lnTo>
                <a:close/>
              </a:path>
            </a:pathLst>
          </a:custGeom>
          <a:solidFill>
            <a:srgbClr val="E6481B">
              <a:alpha val="86918"/>
            </a:srgbClr>
          </a:solidFill>
        </p:spPr>
        <p:txBody>
          <a:bodyPr wrap="square" lIns="0" tIns="0" rIns="0" bIns="0" rtlCol="0"/>
          <a:lstStyle/>
          <a:p>
            <a:endParaRPr/>
          </a:p>
        </p:txBody>
      </p:sp>
      <p:sp>
        <p:nvSpPr>
          <p:cNvPr id="4" name="object 4"/>
          <p:cNvSpPr txBox="1">
            <a:spLocks noGrp="1"/>
          </p:cNvSpPr>
          <p:nvPr>
            <p:ph type="title"/>
          </p:nvPr>
        </p:nvSpPr>
        <p:spPr>
          <a:xfrm>
            <a:off x="146939" y="838200"/>
            <a:ext cx="8768461" cy="391160"/>
          </a:xfrm>
          <a:prstGeom prst="rect">
            <a:avLst/>
          </a:prstGeom>
        </p:spPr>
        <p:txBody>
          <a:bodyPr vert="horz" wrap="square" lIns="0" tIns="12700" rIns="0" bIns="0" rtlCol="0">
            <a:spAutoFit/>
          </a:bodyPr>
          <a:lstStyle/>
          <a:p>
            <a:pPr marL="12700">
              <a:lnSpc>
                <a:spcPct val="100000"/>
              </a:lnSpc>
              <a:spcBef>
                <a:spcPts val="100"/>
              </a:spcBef>
            </a:pPr>
            <a:r>
              <a:rPr spc="35" dirty="0"/>
              <a:t>Altre</a:t>
            </a:r>
            <a:r>
              <a:rPr spc="25" dirty="0"/>
              <a:t> </a:t>
            </a:r>
            <a:r>
              <a:rPr spc="10" dirty="0"/>
              <a:t>sostanze</a:t>
            </a:r>
            <a:r>
              <a:rPr spc="30" dirty="0"/>
              <a:t> </a:t>
            </a:r>
            <a:r>
              <a:rPr spc="15" dirty="0"/>
              <a:t>estremamente</a:t>
            </a:r>
            <a:r>
              <a:rPr spc="20" dirty="0"/>
              <a:t> </a:t>
            </a:r>
            <a:r>
              <a:rPr spc="10" dirty="0"/>
              <a:t>dannose</a:t>
            </a:r>
            <a:r>
              <a:rPr spc="25" dirty="0"/>
              <a:t> </a:t>
            </a:r>
            <a:r>
              <a:rPr spc="5" dirty="0"/>
              <a:t>utilizzate</a:t>
            </a:r>
            <a:r>
              <a:rPr spc="25" dirty="0"/>
              <a:t> </a:t>
            </a:r>
            <a:r>
              <a:rPr spc="5" dirty="0"/>
              <a:t>dai</a:t>
            </a:r>
            <a:r>
              <a:rPr spc="25" dirty="0"/>
              <a:t> </a:t>
            </a:r>
            <a:r>
              <a:rPr spc="5" dirty="0"/>
              <a:t>giovani</a:t>
            </a:r>
          </a:p>
        </p:txBody>
      </p:sp>
      <p:sp>
        <p:nvSpPr>
          <p:cNvPr id="5" name="object 5"/>
          <p:cNvSpPr txBox="1"/>
          <p:nvPr/>
        </p:nvSpPr>
        <p:spPr>
          <a:xfrm>
            <a:off x="132325" y="315538"/>
            <a:ext cx="41348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ALCOL, </a:t>
            </a:r>
            <a:r>
              <a:rPr sz="1400" spc="-5" dirty="0">
                <a:solidFill>
                  <a:srgbClr val="FFFFFF"/>
                </a:solidFill>
                <a:latin typeface="Roboto Lt"/>
                <a:cs typeface="Roboto Lt"/>
              </a:rPr>
              <a:t>FUMO,</a:t>
            </a:r>
            <a:r>
              <a:rPr sz="1400" spc="-10" dirty="0">
                <a:solidFill>
                  <a:srgbClr val="FFFFFF"/>
                </a:solidFill>
                <a:latin typeface="Roboto Lt"/>
                <a:cs typeface="Roboto Lt"/>
              </a:rPr>
              <a:t> </a:t>
            </a:r>
            <a:r>
              <a:rPr sz="1400" spc="-5" dirty="0">
                <a:solidFill>
                  <a:srgbClr val="FFFFFF"/>
                </a:solidFill>
                <a:latin typeface="Roboto Lt"/>
                <a:cs typeface="Roboto Lt"/>
              </a:rPr>
              <a:t>CANNABIS </a:t>
            </a:r>
            <a:r>
              <a:rPr sz="1400" spc="20" dirty="0">
                <a:solidFill>
                  <a:srgbClr val="FFFFFF"/>
                </a:solidFill>
                <a:latin typeface="Roboto Lt"/>
                <a:cs typeface="Roboto Lt"/>
              </a:rPr>
              <a:t>E</a:t>
            </a:r>
            <a:r>
              <a:rPr sz="1400" spc="-10" dirty="0">
                <a:solidFill>
                  <a:srgbClr val="FFFFFF"/>
                </a:solidFill>
                <a:latin typeface="Roboto Lt"/>
                <a:cs typeface="Roboto Lt"/>
              </a:rPr>
              <a:t> ALTRE </a:t>
            </a:r>
            <a:r>
              <a:rPr sz="1400" spc="-5" dirty="0">
                <a:solidFill>
                  <a:srgbClr val="FFFFFF"/>
                </a:solidFill>
                <a:latin typeface="Roboto Lt"/>
                <a:cs typeface="Roboto Lt"/>
              </a:rPr>
              <a:t>SOSTANZE</a:t>
            </a:r>
            <a:endParaRPr sz="1400" dirty="0">
              <a:latin typeface="Roboto Lt"/>
              <a:cs typeface="Roboto Lt"/>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3999" y="6857999"/>
                </a:moveTo>
                <a:lnTo>
                  <a:pt x="0" y="6857999"/>
                </a:lnTo>
                <a:lnTo>
                  <a:pt x="0" y="0"/>
                </a:lnTo>
                <a:lnTo>
                  <a:pt x="9143999" y="0"/>
                </a:lnTo>
                <a:lnTo>
                  <a:pt x="9143999" y="6857999"/>
                </a:lnTo>
                <a:close/>
              </a:path>
            </a:pathLst>
          </a:custGeom>
          <a:solidFill>
            <a:srgbClr val="E6481B"/>
          </a:solidFill>
        </p:spPr>
        <p:txBody>
          <a:bodyPr wrap="square" lIns="0" tIns="0" rIns="0" bIns="0" rtlCol="0"/>
          <a:lstStyle/>
          <a:p>
            <a:endParaRPr/>
          </a:p>
        </p:txBody>
      </p:sp>
      <p:sp>
        <p:nvSpPr>
          <p:cNvPr id="3" name="object 3"/>
          <p:cNvSpPr txBox="1"/>
          <p:nvPr/>
        </p:nvSpPr>
        <p:spPr>
          <a:xfrm>
            <a:off x="2819400" y="2512441"/>
            <a:ext cx="6172200" cy="2046714"/>
          </a:xfrm>
          <a:prstGeom prst="rect">
            <a:avLst/>
          </a:prstGeom>
        </p:spPr>
        <p:txBody>
          <a:bodyPr vert="horz" wrap="square" lIns="0" tIns="134620" rIns="0" bIns="0" rtlCol="0">
            <a:spAutoFit/>
          </a:bodyPr>
          <a:lstStyle/>
          <a:p>
            <a:pPr marL="12700" marR="85725" indent="769620">
              <a:lnSpc>
                <a:spcPts val="4800"/>
              </a:lnSpc>
              <a:spcBef>
                <a:spcPts val="1060"/>
              </a:spcBef>
            </a:pPr>
            <a:r>
              <a:rPr sz="4800" b="1" spc="-5" dirty="0" smtClean="0">
                <a:solidFill>
                  <a:srgbClr val="FFFFFF"/>
                </a:solidFill>
                <a:latin typeface="Roboto Cn"/>
                <a:cs typeface="Roboto Cn"/>
              </a:rPr>
              <a:t>NUOVE</a:t>
            </a:r>
            <a:r>
              <a:rPr lang="it-IT" sz="4800" b="1" spc="-5" dirty="0" smtClean="0">
                <a:solidFill>
                  <a:srgbClr val="FFFFFF"/>
                </a:solidFill>
                <a:latin typeface="Roboto Cn"/>
                <a:cs typeface="Roboto Cn"/>
              </a:rPr>
              <a:t> </a:t>
            </a:r>
            <a:r>
              <a:rPr sz="4800" b="1" dirty="0" smtClean="0">
                <a:solidFill>
                  <a:srgbClr val="FFFFFF"/>
                </a:solidFill>
                <a:latin typeface="Roboto Cn"/>
                <a:cs typeface="Roboto Cn"/>
              </a:rPr>
              <a:t>DROGHE </a:t>
            </a:r>
            <a:r>
              <a:rPr sz="4800" b="1" spc="-1055" dirty="0" smtClean="0">
                <a:solidFill>
                  <a:srgbClr val="FFFFFF"/>
                </a:solidFill>
                <a:latin typeface="Roboto Cn"/>
                <a:cs typeface="Roboto Cn"/>
              </a:rPr>
              <a:t> </a:t>
            </a:r>
            <a:r>
              <a:rPr sz="4800" b="1" spc="25" dirty="0">
                <a:solidFill>
                  <a:srgbClr val="FFFFFF"/>
                </a:solidFill>
                <a:latin typeface="Roboto Cn"/>
                <a:cs typeface="Roboto Cn"/>
              </a:rPr>
              <a:t>E</a:t>
            </a:r>
            <a:r>
              <a:rPr sz="4800" b="1" spc="-5" dirty="0">
                <a:solidFill>
                  <a:srgbClr val="FFFFFF"/>
                </a:solidFill>
                <a:latin typeface="Roboto Cn"/>
                <a:cs typeface="Roboto Cn"/>
              </a:rPr>
              <a:t> NUOVI</a:t>
            </a:r>
            <a:r>
              <a:rPr sz="4800" b="1" dirty="0">
                <a:solidFill>
                  <a:srgbClr val="FFFFFF"/>
                </a:solidFill>
                <a:latin typeface="Roboto Cn"/>
                <a:cs typeface="Roboto Cn"/>
              </a:rPr>
              <a:t> </a:t>
            </a:r>
            <a:r>
              <a:rPr sz="4800" b="1" spc="70" dirty="0">
                <a:solidFill>
                  <a:srgbClr val="FFFFFF"/>
                </a:solidFill>
                <a:latin typeface="Roboto Cn"/>
                <a:cs typeface="Roboto Cn"/>
              </a:rPr>
              <a:t>CONTESTI</a:t>
            </a:r>
            <a:endParaRPr sz="4800" dirty="0">
              <a:latin typeface="Roboto Cn"/>
              <a:cs typeface="Roboto Cn"/>
            </a:endParaRPr>
          </a:p>
          <a:p>
            <a:pPr marL="3285490" marR="5080" indent="299085" algn="r">
              <a:lnSpc>
                <a:spcPts val="1650"/>
              </a:lnSpc>
              <a:spcBef>
                <a:spcPts val="1855"/>
              </a:spcBef>
            </a:pPr>
            <a:r>
              <a:rPr sz="1400" b="1" spc="10" dirty="0">
                <a:latin typeface="Roboto Cn"/>
                <a:cs typeface="Roboto Cn"/>
              </a:rPr>
              <a:t>Alessandro </a:t>
            </a:r>
            <a:r>
              <a:rPr sz="1400" b="1" dirty="0" err="1">
                <a:latin typeface="Roboto Cn"/>
                <a:cs typeface="Roboto Cn"/>
              </a:rPr>
              <a:t>Viotti</a:t>
            </a:r>
            <a:r>
              <a:rPr sz="1400" b="1" dirty="0">
                <a:latin typeface="Roboto Cn"/>
                <a:cs typeface="Roboto Cn"/>
              </a:rPr>
              <a:t> </a:t>
            </a:r>
            <a:r>
              <a:rPr sz="1400" b="1" spc="-295" dirty="0">
                <a:latin typeface="Roboto Cn"/>
                <a:cs typeface="Roboto Cn"/>
              </a:rPr>
              <a:t> </a:t>
            </a:r>
            <a:r>
              <a:rPr lang="it-IT" sz="1400" b="1" spc="-295" dirty="0" smtClean="0">
                <a:latin typeface="Roboto Cn"/>
                <a:cs typeface="Roboto Cn"/>
              </a:rPr>
              <a:t>                                                  </a:t>
            </a:r>
            <a:r>
              <a:rPr sz="1400" b="1" spc="10" dirty="0" smtClean="0">
                <a:latin typeface="Roboto Cn"/>
                <a:cs typeface="Roboto Cn"/>
              </a:rPr>
              <a:t>Maria</a:t>
            </a:r>
            <a:r>
              <a:rPr sz="1400" b="1" spc="-15" dirty="0" smtClean="0">
                <a:latin typeface="Roboto Cn"/>
                <a:cs typeface="Roboto Cn"/>
              </a:rPr>
              <a:t> </a:t>
            </a:r>
            <a:r>
              <a:rPr sz="1400" b="1" spc="5" dirty="0">
                <a:latin typeface="Roboto Cn"/>
                <a:cs typeface="Roboto Cn"/>
              </a:rPr>
              <a:t>Elena</a:t>
            </a:r>
            <a:r>
              <a:rPr sz="1400" b="1" spc="-15" dirty="0">
                <a:latin typeface="Roboto Cn"/>
                <a:cs typeface="Roboto Cn"/>
              </a:rPr>
              <a:t> </a:t>
            </a:r>
            <a:r>
              <a:rPr sz="1400" b="1" spc="10" dirty="0">
                <a:latin typeface="Roboto Cn"/>
                <a:cs typeface="Roboto Cn"/>
              </a:rPr>
              <a:t>Morsucci</a:t>
            </a:r>
            <a:endParaRPr sz="1400" dirty="0">
              <a:latin typeface="Roboto Cn"/>
              <a:cs typeface="Roboto Cn"/>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a:spLocks noGrp="1"/>
          </p:cNvSpPr>
          <p:nvPr>
            <p:ph type="title"/>
          </p:nvPr>
        </p:nvSpPr>
        <p:spPr>
          <a:xfrm>
            <a:off x="132325" y="65912"/>
            <a:ext cx="3525275" cy="228268"/>
          </a:xfrm>
          <a:prstGeom prst="rect">
            <a:avLst/>
          </a:prstGeom>
        </p:spPr>
        <p:txBody>
          <a:bodyPr vert="horz" wrap="square" lIns="0" tIns="12700" rIns="0" bIns="0" rtlCol="0">
            <a:spAutoFit/>
          </a:bodyPr>
          <a:lstStyle/>
          <a:p>
            <a:pPr marL="12700">
              <a:lnSpc>
                <a:spcPct val="100000"/>
              </a:lnSpc>
              <a:spcBef>
                <a:spcPts val="100"/>
              </a:spcBef>
            </a:pPr>
            <a:r>
              <a:rPr sz="1400" b="0" spc="-5" dirty="0">
                <a:solidFill>
                  <a:srgbClr val="FFFFFF"/>
                </a:solidFill>
                <a:latin typeface="Roboto Lt"/>
                <a:cs typeface="Roboto Lt"/>
              </a:rPr>
              <a:t>EDUCAZIONE </a:t>
            </a:r>
            <a:r>
              <a:rPr sz="1400" b="0" spc="15" dirty="0">
                <a:solidFill>
                  <a:srgbClr val="FFFFFF"/>
                </a:solidFill>
                <a:latin typeface="Roboto Lt"/>
                <a:cs typeface="Roboto Lt"/>
              </a:rPr>
              <a:t>A</a:t>
            </a:r>
            <a:r>
              <a:rPr sz="1400" b="0" spc="-5" dirty="0">
                <a:solidFill>
                  <a:srgbClr val="FFFFFF"/>
                </a:solidFill>
                <a:latin typeface="Roboto Lt"/>
                <a:cs typeface="Roboto Lt"/>
              </a:rPr>
              <a:t> </a:t>
            </a:r>
            <a:r>
              <a:rPr sz="1400" b="0" spc="-10" dirty="0">
                <a:solidFill>
                  <a:srgbClr val="FFFFFF"/>
                </a:solidFill>
                <a:latin typeface="Roboto Lt"/>
                <a:cs typeface="Roboto Lt"/>
              </a:rPr>
              <a:t>CORRETTI</a:t>
            </a:r>
            <a:r>
              <a:rPr sz="1400" b="0" spc="-5" dirty="0">
                <a:solidFill>
                  <a:srgbClr val="FFFFFF"/>
                </a:solidFill>
                <a:latin typeface="Roboto Lt"/>
                <a:cs typeface="Roboto Lt"/>
              </a:rPr>
              <a:t> </a:t>
            </a:r>
            <a:r>
              <a:rPr sz="1400" b="0" spc="-20" dirty="0">
                <a:solidFill>
                  <a:srgbClr val="FFFFFF"/>
                </a:solidFill>
                <a:latin typeface="Roboto Lt"/>
                <a:cs typeface="Roboto Lt"/>
              </a:rPr>
              <a:t>STILI</a:t>
            </a:r>
            <a:r>
              <a:rPr sz="1400" b="0" dirty="0">
                <a:solidFill>
                  <a:srgbClr val="FFFFFF"/>
                </a:solidFill>
                <a:latin typeface="Roboto Lt"/>
                <a:cs typeface="Roboto Lt"/>
              </a:rPr>
              <a:t> </a:t>
            </a:r>
            <a:r>
              <a:rPr sz="1400" b="0" spc="-20" dirty="0">
                <a:solidFill>
                  <a:srgbClr val="FFFFFF"/>
                </a:solidFill>
                <a:latin typeface="Roboto Lt"/>
                <a:cs typeface="Roboto Lt"/>
              </a:rPr>
              <a:t>DI</a:t>
            </a:r>
            <a:r>
              <a:rPr sz="1400" b="0" spc="-5" dirty="0">
                <a:solidFill>
                  <a:srgbClr val="FFFFFF"/>
                </a:solidFill>
                <a:latin typeface="Roboto Lt"/>
                <a:cs typeface="Roboto Lt"/>
              </a:rPr>
              <a:t> VITA</a:t>
            </a:r>
            <a:endParaRPr sz="1400" dirty="0">
              <a:latin typeface="Roboto Lt"/>
              <a:cs typeface="Roboto Lt"/>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57377" y="1981200"/>
            <a:ext cx="7019823" cy="1210310"/>
          </a:xfrm>
          <a:prstGeom prst="rect">
            <a:avLst/>
          </a:prstGeom>
        </p:spPr>
        <p:txBody>
          <a:bodyPr vert="horz" wrap="square" lIns="0" tIns="173355" rIns="0" bIns="0" rtlCol="0">
            <a:spAutoFit/>
          </a:bodyPr>
          <a:lstStyle/>
          <a:p>
            <a:pPr marL="38100">
              <a:lnSpc>
                <a:spcPct val="100000"/>
              </a:lnSpc>
              <a:spcBef>
                <a:spcPts val="1365"/>
              </a:spcBef>
            </a:pPr>
            <a:r>
              <a:rPr b="0" spc="-190" dirty="0">
                <a:solidFill>
                  <a:srgbClr val="000000"/>
                </a:solidFill>
                <a:latin typeface="Roboto Lt"/>
                <a:cs typeface="Roboto Lt"/>
              </a:rPr>
              <a:t>La</a:t>
            </a:r>
            <a:r>
              <a:rPr b="0" spc="-50" dirty="0">
                <a:solidFill>
                  <a:srgbClr val="000000"/>
                </a:solidFill>
                <a:latin typeface="Roboto Lt"/>
                <a:cs typeface="Roboto Lt"/>
              </a:rPr>
              <a:t> </a:t>
            </a:r>
            <a:r>
              <a:rPr b="0" spc="-135" dirty="0">
                <a:solidFill>
                  <a:srgbClr val="000000"/>
                </a:solidFill>
                <a:latin typeface="Roboto Lt"/>
                <a:cs typeface="Roboto Lt"/>
              </a:rPr>
              <a:t>lingua</a:t>
            </a:r>
            <a:r>
              <a:rPr b="0" spc="-45" dirty="0">
                <a:solidFill>
                  <a:srgbClr val="000000"/>
                </a:solidFill>
                <a:latin typeface="Roboto Lt"/>
                <a:cs typeface="Roboto Lt"/>
              </a:rPr>
              <a:t> </a:t>
            </a:r>
            <a:r>
              <a:rPr b="0" spc="-130" dirty="0">
                <a:solidFill>
                  <a:srgbClr val="000000"/>
                </a:solidFill>
                <a:latin typeface="Roboto Lt"/>
                <a:cs typeface="Roboto Lt"/>
              </a:rPr>
              <a:t>inglese</a:t>
            </a:r>
            <a:r>
              <a:rPr b="0" spc="-45" dirty="0">
                <a:solidFill>
                  <a:srgbClr val="000000"/>
                </a:solidFill>
                <a:latin typeface="Roboto Lt"/>
                <a:cs typeface="Roboto Lt"/>
              </a:rPr>
              <a:t> </a:t>
            </a:r>
            <a:r>
              <a:rPr b="0" spc="-150" dirty="0">
                <a:solidFill>
                  <a:srgbClr val="000000"/>
                </a:solidFill>
                <a:latin typeface="Roboto Lt"/>
                <a:cs typeface="Roboto Lt"/>
              </a:rPr>
              <a:t>opera</a:t>
            </a:r>
            <a:r>
              <a:rPr b="0" spc="-45" dirty="0">
                <a:solidFill>
                  <a:srgbClr val="000000"/>
                </a:solidFill>
                <a:latin typeface="Roboto Lt"/>
                <a:cs typeface="Roboto Lt"/>
              </a:rPr>
              <a:t> </a:t>
            </a:r>
            <a:r>
              <a:rPr b="0" spc="-150" dirty="0">
                <a:solidFill>
                  <a:srgbClr val="000000"/>
                </a:solidFill>
                <a:latin typeface="Roboto Lt"/>
                <a:cs typeface="Roboto Lt"/>
              </a:rPr>
              <a:t>un'importante</a:t>
            </a:r>
            <a:r>
              <a:rPr b="0" spc="-45" dirty="0">
                <a:solidFill>
                  <a:srgbClr val="000000"/>
                </a:solidFill>
                <a:latin typeface="Roboto Lt"/>
                <a:cs typeface="Roboto Lt"/>
              </a:rPr>
              <a:t> </a:t>
            </a:r>
            <a:r>
              <a:rPr b="0" spc="-125" dirty="0">
                <a:solidFill>
                  <a:srgbClr val="000000"/>
                </a:solidFill>
                <a:latin typeface="Roboto Lt"/>
                <a:cs typeface="Roboto Lt"/>
              </a:rPr>
              <a:t>distinzione</a:t>
            </a:r>
            <a:r>
              <a:rPr b="0" spc="-45" dirty="0">
                <a:solidFill>
                  <a:srgbClr val="000000"/>
                </a:solidFill>
                <a:latin typeface="Roboto Lt"/>
                <a:cs typeface="Roboto Lt"/>
              </a:rPr>
              <a:t> </a:t>
            </a:r>
            <a:r>
              <a:rPr b="0" spc="-114" dirty="0" err="1">
                <a:solidFill>
                  <a:srgbClr val="000000"/>
                </a:solidFill>
                <a:latin typeface="Roboto Lt"/>
                <a:cs typeface="Roboto Lt"/>
              </a:rPr>
              <a:t>tra</a:t>
            </a:r>
            <a:r>
              <a:rPr b="0" spc="-45" dirty="0">
                <a:solidFill>
                  <a:srgbClr val="000000"/>
                </a:solidFill>
                <a:latin typeface="Roboto Lt"/>
                <a:cs typeface="Roboto Lt"/>
              </a:rPr>
              <a:t> </a:t>
            </a:r>
            <a:r>
              <a:rPr b="0" spc="-170" dirty="0" smtClean="0">
                <a:solidFill>
                  <a:srgbClr val="000000"/>
                </a:solidFill>
                <a:latin typeface="Roboto Lt"/>
                <a:cs typeface="Roboto Lt"/>
              </a:rPr>
              <a:t>due</a:t>
            </a:r>
          </a:p>
          <a:p>
            <a:pPr marL="381000">
              <a:lnSpc>
                <a:spcPct val="100000"/>
              </a:lnSpc>
              <a:spcBef>
                <a:spcPts val="1580"/>
              </a:spcBef>
            </a:pPr>
            <a:r>
              <a:rPr sz="3600" b="0" spc="-172" baseline="40509" dirty="0" smtClean="0">
                <a:solidFill>
                  <a:srgbClr val="000000"/>
                </a:solidFill>
                <a:latin typeface="Roboto Lt"/>
                <a:cs typeface="Roboto Lt"/>
              </a:rPr>
              <a:t>termini,</a:t>
            </a:r>
            <a:r>
              <a:rPr sz="3600" b="0" spc="127" baseline="40509" dirty="0" smtClean="0">
                <a:solidFill>
                  <a:srgbClr val="000000"/>
                </a:solidFill>
                <a:latin typeface="Roboto Lt"/>
                <a:cs typeface="Roboto Lt"/>
              </a:rPr>
              <a:t> </a:t>
            </a:r>
            <a:r>
              <a:rPr sz="3000" spc="20" dirty="0" smtClean="0"/>
              <a:t>Addiction</a:t>
            </a:r>
            <a:r>
              <a:rPr sz="3000" spc="15" dirty="0" smtClean="0"/>
              <a:t> </a:t>
            </a:r>
            <a:r>
              <a:rPr sz="3000" spc="60" dirty="0" smtClean="0"/>
              <a:t>e</a:t>
            </a:r>
            <a:r>
              <a:rPr sz="3000" spc="10" dirty="0" smtClean="0"/>
              <a:t> </a:t>
            </a:r>
            <a:r>
              <a:rPr sz="3000" spc="15" dirty="0" err="1" smtClean="0"/>
              <a:t>Dependance</a:t>
            </a:r>
            <a:endParaRPr sz="3000" dirty="0">
              <a:latin typeface="Roboto Lt"/>
              <a:cs typeface="Roboto Lt"/>
            </a:endParaRPr>
          </a:p>
        </p:txBody>
      </p:sp>
      <p:sp>
        <p:nvSpPr>
          <p:cNvPr id="3" name="object 3"/>
          <p:cNvSpPr txBox="1"/>
          <p:nvPr/>
        </p:nvSpPr>
        <p:spPr>
          <a:xfrm>
            <a:off x="1295400" y="3657600"/>
            <a:ext cx="6629400" cy="863600"/>
          </a:xfrm>
          <a:prstGeom prst="rect">
            <a:avLst/>
          </a:prstGeom>
        </p:spPr>
        <p:txBody>
          <a:bodyPr vert="horz" wrap="square" lIns="0" tIns="66040" rIns="0" bIns="0" rtlCol="0">
            <a:spAutoFit/>
          </a:bodyPr>
          <a:lstStyle/>
          <a:p>
            <a:pPr marL="12700">
              <a:lnSpc>
                <a:spcPct val="100000"/>
              </a:lnSpc>
              <a:spcBef>
                <a:spcPts val="520"/>
              </a:spcBef>
            </a:pPr>
            <a:r>
              <a:rPr sz="2400" spc="-160" dirty="0">
                <a:latin typeface="Roboto Lt"/>
                <a:cs typeface="Roboto Lt"/>
              </a:rPr>
              <a:t>che</a:t>
            </a:r>
            <a:r>
              <a:rPr sz="2400" spc="-45" dirty="0">
                <a:latin typeface="Roboto Lt"/>
                <a:cs typeface="Roboto Lt"/>
              </a:rPr>
              <a:t> </a:t>
            </a:r>
            <a:r>
              <a:rPr sz="2400" spc="-114" dirty="0">
                <a:latin typeface="Roboto Lt"/>
                <a:cs typeface="Roboto Lt"/>
              </a:rPr>
              <a:t>in</a:t>
            </a:r>
            <a:r>
              <a:rPr sz="2400" spc="-45" dirty="0">
                <a:latin typeface="Roboto Lt"/>
                <a:cs typeface="Roboto Lt"/>
              </a:rPr>
              <a:t> </a:t>
            </a:r>
            <a:r>
              <a:rPr sz="2400" spc="-114" dirty="0">
                <a:latin typeface="Roboto Lt"/>
                <a:cs typeface="Roboto Lt"/>
              </a:rPr>
              <a:t>italiano</a:t>
            </a:r>
            <a:r>
              <a:rPr sz="2400" spc="-40" dirty="0">
                <a:latin typeface="Roboto Lt"/>
                <a:cs typeface="Roboto Lt"/>
              </a:rPr>
              <a:t> </a:t>
            </a:r>
            <a:r>
              <a:rPr sz="2400" spc="-170" dirty="0">
                <a:latin typeface="Roboto Lt"/>
                <a:cs typeface="Roboto Lt"/>
              </a:rPr>
              <a:t>vengono</a:t>
            </a:r>
            <a:r>
              <a:rPr sz="2400" spc="-45" dirty="0">
                <a:latin typeface="Roboto Lt"/>
                <a:cs typeface="Roboto Lt"/>
              </a:rPr>
              <a:t> </a:t>
            </a:r>
            <a:r>
              <a:rPr sz="2400" spc="-114" dirty="0">
                <a:latin typeface="Roboto Lt"/>
                <a:cs typeface="Roboto Lt"/>
              </a:rPr>
              <a:t>tradotti</a:t>
            </a:r>
            <a:r>
              <a:rPr sz="2400" spc="-40" dirty="0">
                <a:latin typeface="Roboto Lt"/>
                <a:cs typeface="Roboto Lt"/>
              </a:rPr>
              <a:t> </a:t>
            </a:r>
            <a:r>
              <a:rPr sz="2400" spc="-170" dirty="0">
                <a:latin typeface="Roboto Lt"/>
                <a:cs typeface="Roboto Lt"/>
              </a:rPr>
              <a:t>con</a:t>
            </a:r>
            <a:r>
              <a:rPr sz="2400" spc="-45" dirty="0">
                <a:latin typeface="Roboto Lt"/>
                <a:cs typeface="Roboto Lt"/>
              </a:rPr>
              <a:t> </a:t>
            </a:r>
            <a:r>
              <a:rPr sz="2400" spc="-105" dirty="0">
                <a:latin typeface="Roboto Lt"/>
                <a:cs typeface="Roboto Lt"/>
              </a:rPr>
              <a:t>la</a:t>
            </a:r>
            <a:r>
              <a:rPr sz="2400" spc="-45" dirty="0">
                <a:latin typeface="Roboto Lt"/>
                <a:cs typeface="Roboto Lt"/>
              </a:rPr>
              <a:t> </a:t>
            </a:r>
            <a:r>
              <a:rPr sz="2400" spc="-145" dirty="0">
                <a:latin typeface="Roboto Lt"/>
                <a:cs typeface="Roboto Lt"/>
              </a:rPr>
              <a:t>stessa</a:t>
            </a:r>
            <a:r>
              <a:rPr sz="2400" spc="-40" dirty="0">
                <a:latin typeface="Roboto Lt"/>
                <a:cs typeface="Roboto Lt"/>
              </a:rPr>
              <a:t> </a:t>
            </a:r>
            <a:r>
              <a:rPr sz="2400" spc="-120" dirty="0">
                <a:latin typeface="Roboto Lt"/>
                <a:cs typeface="Roboto Lt"/>
              </a:rPr>
              <a:t>parola,</a:t>
            </a:r>
            <a:endParaRPr sz="2400" dirty="0">
              <a:latin typeface="Roboto Lt"/>
              <a:cs typeface="Roboto Lt"/>
            </a:endParaRPr>
          </a:p>
          <a:p>
            <a:pPr marL="12700">
              <a:lnSpc>
                <a:spcPct val="100000"/>
              </a:lnSpc>
              <a:spcBef>
                <a:spcPts val="420"/>
              </a:spcBef>
            </a:pPr>
            <a:r>
              <a:rPr sz="2400" i="1" spc="-175" dirty="0">
                <a:solidFill>
                  <a:srgbClr val="E6481B"/>
                </a:solidFill>
                <a:latin typeface="Roboto Lt"/>
                <a:cs typeface="Roboto Lt"/>
              </a:rPr>
              <a:t>dipendenz</a:t>
            </a:r>
            <a:r>
              <a:rPr sz="2400" i="1" spc="-180" dirty="0">
                <a:solidFill>
                  <a:srgbClr val="E6481B"/>
                </a:solidFill>
                <a:latin typeface="Roboto Lt"/>
                <a:cs typeface="Roboto Lt"/>
              </a:rPr>
              <a:t>a</a:t>
            </a:r>
            <a:r>
              <a:rPr sz="2400" dirty="0">
                <a:latin typeface="Roboto Lt"/>
                <a:cs typeface="Roboto Lt"/>
              </a:rPr>
              <a:t>,</a:t>
            </a:r>
            <a:r>
              <a:rPr sz="2400" spc="-50" dirty="0">
                <a:latin typeface="Roboto Lt"/>
                <a:cs typeface="Roboto Lt"/>
              </a:rPr>
              <a:t> </a:t>
            </a:r>
            <a:r>
              <a:rPr sz="2400" spc="-175" dirty="0">
                <a:latin typeface="Roboto Lt"/>
                <a:cs typeface="Roboto Lt"/>
              </a:rPr>
              <a:t>pu</a:t>
            </a:r>
            <a:r>
              <a:rPr sz="2400" spc="-105" dirty="0">
                <a:latin typeface="Roboto Lt"/>
                <a:cs typeface="Roboto Lt"/>
              </a:rPr>
              <a:t>r</a:t>
            </a:r>
            <a:r>
              <a:rPr sz="2400" spc="-50" dirty="0">
                <a:latin typeface="Roboto Lt"/>
                <a:cs typeface="Roboto Lt"/>
              </a:rPr>
              <a:t> </a:t>
            </a:r>
            <a:r>
              <a:rPr sz="2400" spc="-165" dirty="0">
                <a:latin typeface="Roboto Lt"/>
                <a:cs typeface="Roboto Lt"/>
              </a:rPr>
              <a:t>avend</a:t>
            </a:r>
            <a:r>
              <a:rPr sz="2400" spc="-170" dirty="0">
                <a:latin typeface="Roboto Lt"/>
                <a:cs typeface="Roboto Lt"/>
              </a:rPr>
              <a:t>o</a:t>
            </a:r>
            <a:r>
              <a:rPr sz="2400" spc="-50" dirty="0">
                <a:latin typeface="Roboto Lt"/>
                <a:cs typeface="Roboto Lt"/>
              </a:rPr>
              <a:t> </a:t>
            </a:r>
            <a:r>
              <a:rPr sz="2400" spc="-110" dirty="0">
                <a:latin typeface="Roboto Lt"/>
                <a:cs typeface="Roboto Lt"/>
              </a:rPr>
              <a:t>significat</a:t>
            </a:r>
            <a:r>
              <a:rPr sz="2400" spc="-60" dirty="0">
                <a:latin typeface="Roboto Lt"/>
                <a:cs typeface="Roboto Lt"/>
              </a:rPr>
              <a:t>i</a:t>
            </a:r>
            <a:r>
              <a:rPr sz="2400" spc="-50" dirty="0">
                <a:latin typeface="Roboto Lt"/>
                <a:cs typeface="Roboto Lt"/>
              </a:rPr>
              <a:t> </a:t>
            </a:r>
            <a:r>
              <a:rPr sz="2400" spc="-150" dirty="0">
                <a:latin typeface="Roboto Lt"/>
                <a:cs typeface="Roboto Lt"/>
              </a:rPr>
              <a:t>molt</a:t>
            </a:r>
            <a:r>
              <a:rPr sz="2400" spc="-160" dirty="0">
                <a:latin typeface="Roboto Lt"/>
                <a:cs typeface="Roboto Lt"/>
              </a:rPr>
              <a:t>o</a:t>
            </a:r>
            <a:r>
              <a:rPr sz="2400" spc="-50" dirty="0">
                <a:latin typeface="Roboto Lt"/>
                <a:cs typeface="Roboto Lt"/>
              </a:rPr>
              <a:t> </a:t>
            </a:r>
            <a:r>
              <a:rPr sz="2400" spc="-120" dirty="0">
                <a:latin typeface="Roboto Lt"/>
                <a:cs typeface="Roboto Lt"/>
              </a:rPr>
              <a:t>diversi</a:t>
            </a:r>
            <a:endParaRPr sz="2400" dirty="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33728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49550" y="2197299"/>
            <a:ext cx="6932450" cy="1418530"/>
          </a:xfrm>
          <a:prstGeom prst="rect">
            <a:avLst/>
          </a:prstGeom>
        </p:spPr>
        <p:txBody>
          <a:bodyPr vert="horz" wrap="square" lIns="0" tIns="60960" rIns="0" bIns="0" rtlCol="0">
            <a:spAutoFit/>
          </a:bodyPr>
          <a:lstStyle/>
          <a:p>
            <a:pPr marL="355600" marR="646430" indent="-342900">
              <a:lnSpc>
                <a:spcPct val="115900"/>
              </a:lnSpc>
              <a:spcBef>
                <a:spcPts val="480"/>
              </a:spcBef>
            </a:pPr>
            <a:r>
              <a:rPr sz="1800" spc="-135" dirty="0">
                <a:latin typeface="Roboto Lt"/>
                <a:cs typeface="Roboto Lt"/>
              </a:rPr>
              <a:t>Con</a:t>
            </a:r>
            <a:r>
              <a:rPr sz="1800" spc="-35" dirty="0">
                <a:latin typeface="Roboto Lt"/>
                <a:cs typeface="Roboto Lt"/>
              </a:rPr>
              <a:t> </a:t>
            </a:r>
            <a:r>
              <a:rPr sz="3000" b="1" spc="10" dirty="0">
                <a:solidFill>
                  <a:srgbClr val="E6481B"/>
                </a:solidFill>
                <a:latin typeface="Roboto Cn"/>
                <a:cs typeface="Roboto Cn"/>
              </a:rPr>
              <a:t>Dependance</a:t>
            </a:r>
            <a:r>
              <a:rPr sz="3000" b="1" spc="75" dirty="0">
                <a:solidFill>
                  <a:srgbClr val="E6481B"/>
                </a:solidFill>
                <a:latin typeface="Roboto Cn"/>
                <a:cs typeface="Roboto Cn"/>
              </a:rPr>
              <a:t> </a:t>
            </a:r>
            <a:r>
              <a:rPr sz="1800" spc="-75" dirty="0">
                <a:latin typeface="Roboto Lt"/>
                <a:cs typeface="Roboto Lt"/>
              </a:rPr>
              <a:t>si</a:t>
            </a:r>
            <a:r>
              <a:rPr sz="1800" spc="-35" dirty="0">
                <a:latin typeface="Roboto Lt"/>
                <a:cs typeface="Roboto Lt"/>
              </a:rPr>
              <a:t> </a:t>
            </a:r>
            <a:r>
              <a:rPr sz="1800" spc="-105" dirty="0">
                <a:latin typeface="Roboto Lt"/>
                <a:cs typeface="Roboto Lt"/>
              </a:rPr>
              <a:t>vuole</a:t>
            </a:r>
            <a:r>
              <a:rPr sz="1800" spc="-40" dirty="0">
                <a:latin typeface="Roboto Lt"/>
                <a:cs typeface="Roboto Lt"/>
              </a:rPr>
              <a:t> </a:t>
            </a:r>
            <a:r>
              <a:rPr sz="1800" spc="-95" dirty="0">
                <a:latin typeface="Roboto Lt"/>
                <a:cs typeface="Roboto Lt"/>
              </a:rPr>
              <a:t>indicare</a:t>
            </a:r>
            <a:r>
              <a:rPr sz="1800" spc="-40" dirty="0">
                <a:latin typeface="Roboto Lt"/>
                <a:cs typeface="Roboto Lt"/>
              </a:rPr>
              <a:t> </a:t>
            </a:r>
            <a:r>
              <a:rPr sz="1800" spc="-80" dirty="0">
                <a:latin typeface="Roboto Lt"/>
                <a:cs typeface="Roboto Lt"/>
              </a:rPr>
              <a:t>la</a:t>
            </a:r>
            <a:r>
              <a:rPr sz="1800" spc="-5" dirty="0">
                <a:latin typeface="Roboto Lt"/>
                <a:cs typeface="Roboto Lt"/>
              </a:rPr>
              <a:t> </a:t>
            </a:r>
            <a:r>
              <a:rPr sz="1800" spc="-120" dirty="0">
                <a:solidFill>
                  <a:srgbClr val="E6481B"/>
                </a:solidFill>
                <a:latin typeface="Roboto Lt"/>
                <a:cs typeface="Roboto Lt"/>
              </a:rPr>
              <a:t>dipendenza</a:t>
            </a:r>
            <a:r>
              <a:rPr sz="1800" spc="-40" dirty="0">
                <a:solidFill>
                  <a:srgbClr val="E6481B"/>
                </a:solidFill>
                <a:latin typeface="Roboto Lt"/>
                <a:cs typeface="Roboto Lt"/>
              </a:rPr>
              <a:t> </a:t>
            </a:r>
            <a:r>
              <a:rPr sz="1800" spc="-80" dirty="0">
                <a:solidFill>
                  <a:srgbClr val="E6481B"/>
                </a:solidFill>
                <a:latin typeface="Roboto Lt"/>
                <a:cs typeface="Roboto Lt"/>
              </a:rPr>
              <a:t>fisica</a:t>
            </a:r>
            <a:r>
              <a:rPr sz="1800" spc="-40" dirty="0">
                <a:solidFill>
                  <a:srgbClr val="E6481B"/>
                </a:solidFill>
                <a:latin typeface="Roboto Lt"/>
                <a:cs typeface="Roboto Lt"/>
              </a:rPr>
              <a:t> </a:t>
            </a:r>
            <a:r>
              <a:rPr sz="1800" spc="-105" dirty="0">
                <a:solidFill>
                  <a:srgbClr val="E6481B"/>
                </a:solidFill>
                <a:latin typeface="Roboto Lt"/>
                <a:cs typeface="Roboto Lt"/>
              </a:rPr>
              <a:t>e </a:t>
            </a:r>
            <a:r>
              <a:rPr sz="1800" spc="-420" dirty="0">
                <a:solidFill>
                  <a:srgbClr val="E6481B"/>
                </a:solidFill>
                <a:latin typeface="Roboto Lt"/>
                <a:cs typeface="Roboto Lt"/>
              </a:rPr>
              <a:t> </a:t>
            </a:r>
            <a:r>
              <a:rPr sz="1800" spc="-100" dirty="0">
                <a:solidFill>
                  <a:srgbClr val="E6481B"/>
                </a:solidFill>
                <a:latin typeface="Roboto Lt"/>
                <a:cs typeface="Roboto Lt"/>
              </a:rPr>
              <a:t>chimica</a:t>
            </a:r>
            <a:r>
              <a:rPr sz="1800" spc="-100" dirty="0">
                <a:latin typeface="Roboto Lt"/>
                <a:cs typeface="Roboto Lt"/>
              </a:rPr>
              <a:t>,</a:t>
            </a:r>
            <a:endParaRPr sz="1800" dirty="0">
              <a:latin typeface="Roboto Lt"/>
              <a:cs typeface="Roboto Lt"/>
            </a:endParaRPr>
          </a:p>
          <a:p>
            <a:pPr marL="12700">
              <a:lnSpc>
                <a:spcPct val="100000"/>
              </a:lnSpc>
              <a:spcBef>
                <a:spcPts val="270"/>
              </a:spcBef>
            </a:pPr>
            <a:r>
              <a:rPr sz="1800" spc="-125" dirty="0">
                <a:latin typeface="Roboto Lt"/>
                <a:cs typeface="Roboto Lt"/>
              </a:rPr>
              <a:t>con</a:t>
            </a:r>
            <a:r>
              <a:rPr sz="1800" spc="-30" dirty="0">
                <a:latin typeface="Roboto Lt"/>
                <a:cs typeface="Roboto Lt"/>
              </a:rPr>
              <a:t> </a:t>
            </a:r>
            <a:r>
              <a:rPr sz="3000" b="1" spc="20" dirty="0">
                <a:solidFill>
                  <a:srgbClr val="E6481B"/>
                </a:solidFill>
                <a:latin typeface="Roboto Cn"/>
                <a:cs typeface="Roboto Cn"/>
              </a:rPr>
              <a:t>Addiction</a:t>
            </a:r>
            <a:r>
              <a:rPr sz="3000" b="1" spc="-254" dirty="0">
                <a:solidFill>
                  <a:srgbClr val="E6481B"/>
                </a:solidFill>
                <a:latin typeface="Roboto Cn"/>
                <a:cs typeface="Roboto Cn"/>
              </a:rPr>
              <a:t> </a:t>
            </a:r>
            <a:r>
              <a:rPr sz="1800" spc="-75" dirty="0">
                <a:latin typeface="Roboto Lt"/>
                <a:cs typeface="Roboto Lt"/>
              </a:rPr>
              <a:t>si</a:t>
            </a:r>
            <a:r>
              <a:rPr sz="1800" spc="-40" dirty="0">
                <a:latin typeface="Roboto Lt"/>
                <a:cs typeface="Roboto Lt"/>
              </a:rPr>
              <a:t> </a:t>
            </a:r>
            <a:r>
              <a:rPr sz="1800" spc="-105" dirty="0">
                <a:latin typeface="Roboto Lt"/>
                <a:cs typeface="Roboto Lt"/>
              </a:rPr>
              <a:t>intende</a:t>
            </a:r>
            <a:r>
              <a:rPr sz="1800" spc="-35" dirty="0">
                <a:latin typeface="Roboto Lt"/>
                <a:cs typeface="Roboto Lt"/>
              </a:rPr>
              <a:t> </a:t>
            </a:r>
            <a:r>
              <a:rPr sz="1800" spc="-85" dirty="0">
                <a:latin typeface="Roboto Lt"/>
                <a:cs typeface="Roboto Lt"/>
              </a:rPr>
              <a:t>definire</a:t>
            </a:r>
            <a:r>
              <a:rPr sz="1800" spc="-40" dirty="0">
                <a:latin typeface="Roboto Lt"/>
                <a:cs typeface="Roboto Lt"/>
              </a:rPr>
              <a:t> </a:t>
            </a:r>
            <a:r>
              <a:rPr sz="1800" spc="-135" dirty="0">
                <a:latin typeface="Roboto Lt"/>
                <a:cs typeface="Roboto Lt"/>
              </a:rPr>
              <a:t>una</a:t>
            </a:r>
            <a:r>
              <a:rPr sz="1800" spc="-35" dirty="0">
                <a:latin typeface="Roboto Lt"/>
                <a:cs typeface="Roboto Lt"/>
              </a:rPr>
              <a:t> </a:t>
            </a:r>
            <a:r>
              <a:rPr sz="1800" spc="-110" dirty="0">
                <a:latin typeface="Roboto Lt"/>
                <a:cs typeface="Roboto Lt"/>
              </a:rPr>
              <a:t>condizione</a:t>
            </a:r>
            <a:r>
              <a:rPr sz="1800" spc="-40" dirty="0">
                <a:latin typeface="Roboto Lt"/>
                <a:cs typeface="Roboto Lt"/>
              </a:rPr>
              <a:t> </a:t>
            </a:r>
            <a:r>
              <a:rPr sz="1800" spc="-105" dirty="0">
                <a:latin typeface="Roboto Lt"/>
                <a:cs typeface="Roboto Lt"/>
              </a:rPr>
              <a:t>generale</a:t>
            </a:r>
            <a:r>
              <a:rPr sz="1800" spc="-35" dirty="0">
                <a:latin typeface="Roboto Lt"/>
                <a:cs typeface="Roboto Lt"/>
              </a:rPr>
              <a:t> </a:t>
            </a:r>
            <a:r>
              <a:rPr sz="1800" spc="-90" dirty="0">
                <a:latin typeface="Roboto Lt"/>
                <a:cs typeface="Roboto Lt"/>
              </a:rPr>
              <a:t>in</a:t>
            </a:r>
            <a:r>
              <a:rPr sz="1800" spc="-40" dirty="0">
                <a:latin typeface="Roboto Lt"/>
                <a:cs typeface="Roboto Lt"/>
              </a:rPr>
              <a:t> </a:t>
            </a:r>
            <a:r>
              <a:rPr sz="1800" spc="-95" dirty="0">
                <a:latin typeface="Roboto Lt"/>
                <a:cs typeface="Roboto Lt"/>
              </a:rPr>
              <a:t>cui</a:t>
            </a:r>
            <a:r>
              <a:rPr sz="1800" spc="-35" dirty="0">
                <a:latin typeface="Roboto Lt"/>
                <a:cs typeface="Roboto Lt"/>
              </a:rPr>
              <a:t> </a:t>
            </a:r>
            <a:r>
              <a:rPr sz="1800" spc="-85" dirty="0">
                <a:latin typeface="Roboto Lt"/>
                <a:cs typeface="Roboto Lt"/>
              </a:rPr>
              <a:t>la</a:t>
            </a:r>
            <a:endParaRPr sz="1800" dirty="0">
              <a:latin typeface="Roboto Lt"/>
              <a:cs typeface="Roboto Lt"/>
            </a:endParaRPr>
          </a:p>
        </p:txBody>
      </p:sp>
      <p:sp>
        <p:nvSpPr>
          <p:cNvPr id="3" name="object 3"/>
          <p:cNvSpPr txBox="1"/>
          <p:nvPr/>
        </p:nvSpPr>
        <p:spPr>
          <a:xfrm>
            <a:off x="1746167" y="3633694"/>
            <a:ext cx="6134735" cy="654050"/>
          </a:xfrm>
          <a:prstGeom prst="rect">
            <a:avLst/>
          </a:prstGeom>
        </p:spPr>
        <p:txBody>
          <a:bodyPr vert="horz" wrap="square" lIns="0" tIns="12700" rIns="0" bIns="0" rtlCol="0">
            <a:spAutoFit/>
          </a:bodyPr>
          <a:lstStyle/>
          <a:p>
            <a:pPr marL="12700" marR="5080">
              <a:lnSpc>
                <a:spcPct val="114599"/>
              </a:lnSpc>
              <a:spcBef>
                <a:spcPts val="100"/>
              </a:spcBef>
            </a:pPr>
            <a:r>
              <a:rPr sz="1800" spc="-120" dirty="0">
                <a:solidFill>
                  <a:srgbClr val="E6481B"/>
                </a:solidFill>
                <a:latin typeface="Roboto Lt"/>
                <a:cs typeface="Roboto Lt"/>
              </a:rPr>
              <a:t>dipendenza</a:t>
            </a:r>
            <a:r>
              <a:rPr sz="1800" spc="-35" dirty="0">
                <a:solidFill>
                  <a:srgbClr val="E6481B"/>
                </a:solidFill>
                <a:latin typeface="Roboto Lt"/>
                <a:cs typeface="Roboto Lt"/>
              </a:rPr>
              <a:t> </a:t>
            </a:r>
            <a:r>
              <a:rPr sz="1800" spc="-100" dirty="0">
                <a:solidFill>
                  <a:srgbClr val="E6481B"/>
                </a:solidFill>
                <a:latin typeface="Roboto Lt"/>
                <a:cs typeface="Roboto Lt"/>
              </a:rPr>
              <a:t>psicologica</a:t>
            </a:r>
            <a:r>
              <a:rPr sz="1800" spc="10" dirty="0">
                <a:solidFill>
                  <a:srgbClr val="E6481B"/>
                </a:solidFill>
                <a:latin typeface="Roboto Lt"/>
                <a:cs typeface="Roboto Lt"/>
              </a:rPr>
              <a:t> </a:t>
            </a:r>
            <a:r>
              <a:rPr sz="1800" spc="-110" dirty="0">
                <a:latin typeface="Roboto Lt"/>
                <a:cs typeface="Roboto Lt"/>
              </a:rPr>
              <a:t>spinge</a:t>
            </a:r>
            <a:r>
              <a:rPr sz="1800" spc="-35" dirty="0">
                <a:latin typeface="Roboto Lt"/>
                <a:cs typeface="Roboto Lt"/>
              </a:rPr>
              <a:t> </a:t>
            </a:r>
            <a:r>
              <a:rPr sz="1800" spc="-80" dirty="0">
                <a:latin typeface="Roboto Lt"/>
                <a:cs typeface="Roboto Lt"/>
              </a:rPr>
              <a:t>alla</a:t>
            </a:r>
            <a:r>
              <a:rPr sz="1800" spc="-35" dirty="0">
                <a:latin typeface="Roboto Lt"/>
                <a:cs typeface="Roboto Lt"/>
              </a:rPr>
              <a:t> </a:t>
            </a:r>
            <a:r>
              <a:rPr sz="1800" spc="-95" dirty="0">
                <a:latin typeface="Roboto Lt"/>
                <a:cs typeface="Roboto Lt"/>
              </a:rPr>
              <a:t>ricerca</a:t>
            </a:r>
            <a:r>
              <a:rPr sz="1800" spc="-30" dirty="0">
                <a:latin typeface="Roboto Lt"/>
                <a:cs typeface="Roboto Lt"/>
              </a:rPr>
              <a:t> </a:t>
            </a:r>
            <a:r>
              <a:rPr sz="1800" spc="-90" dirty="0">
                <a:latin typeface="Roboto Lt"/>
                <a:cs typeface="Roboto Lt"/>
              </a:rPr>
              <a:t>dell'oggetto,</a:t>
            </a:r>
            <a:r>
              <a:rPr sz="1800" spc="-35" dirty="0">
                <a:latin typeface="Roboto Lt"/>
                <a:cs typeface="Roboto Lt"/>
              </a:rPr>
              <a:t> </a:t>
            </a:r>
            <a:r>
              <a:rPr sz="1800" spc="-120" dirty="0">
                <a:latin typeface="Roboto Lt"/>
                <a:cs typeface="Roboto Lt"/>
              </a:rPr>
              <a:t>senza</a:t>
            </a:r>
            <a:r>
              <a:rPr sz="1800" spc="-30" dirty="0">
                <a:latin typeface="Roboto Lt"/>
                <a:cs typeface="Roboto Lt"/>
              </a:rPr>
              <a:t> </a:t>
            </a:r>
            <a:r>
              <a:rPr sz="1800" spc="-35" dirty="0">
                <a:latin typeface="Roboto Lt"/>
                <a:cs typeface="Roboto Lt"/>
              </a:rPr>
              <a:t>il </a:t>
            </a:r>
            <a:r>
              <a:rPr sz="1800" spc="-110" dirty="0">
                <a:latin typeface="Roboto Lt"/>
                <a:cs typeface="Roboto Lt"/>
              </a:rPr>
              <a:t>quale </a:t>
            </a:r>
            <a:r>
              <a:rPr sz="1800" spc="-420" dirty="0">
                <a:latin typeface="Roboto Lt"/>
                <a:cs typeface="Roboto Lt"/>
              </a:rPr>
              <a:t> </a:t>
            </a:r>
            <a:r>
              <a:rPr sz="1800" spc="-95" dirty="0">
                <a:latin typeface="Roboto Lt"/>
                <a:cs typeface="Roboto Lt"/>
              </a:rPr>
              <a:t>l'esistenza</a:t>
            </a:r>
            <a:r>
              <a:rPr sz="1800" spc="-40" dirty="0">
                <a:latin typeface="Roboto Lt"/>
                <a:cs typeface="Roboto Lt"/>
              </a:rPr>
              <a:t> </a:t>
            </a:r>
            <a:r>
              <a:rPr sz="1800" spc="-105" dirty="0">
                <a:latin typeface="Roboto Lt"/>
                <a:cs typeface="Roboto Lt"/>
              </a:rPr>
              <a:t>diventa</a:t>
            </a:r>
            <a:r>
              <a:rPr sz="1800" spc="-40" dirty="0">
                <a:latin typeface="Roboto Lt"/>
                <a:cs typeface="Roboto Lt"/>
              </a:rPr>
              <a:t> </a:t>
            </a:r>
            <a:r>
              <a:rPr sz="1800" spc="-100" dirty="0">
                <a:latin typeface="Roboto Lt"/>
                <a:cs typeface="Roboto Lt"/>
              </a:rPr>
              <a:t>priva</a:t>
            </a:r>
            <a:r>
              <a:rPr sz="1800" spc="-40" dirty="0">
                <a:latin typeface="Roboto Lt"/>
                <a:cs typeface="Roboto Lt"/>
              </a:rPr>
              <a:t> </a:t>
            </a:r>
            <a:r>
              <a:rPr sz="1800" spc="-80" dirty="0">
                <a:latin typeface="Roboto Lt"/>
                <a:cs typeface="Roboto Lt"/>
              </a:rPr>
              <a:t>di</a:t>
            </a:r>
            <a:r>
              <a:rPr sz="1800" spc="-40" dirty="0">
                <a:latin typeface="Roboto Lt"/>
                <a:cs typeface="Roboto Lt"/>
              </a:rPr>
              <a:t> </a:t>
            </a:r>
            <a:r>
              <a:rPr sz="1800" spc="-85" dirty="0">
                <a:latin typeface="Roboto Lt"/>
                <a:cs typeface="Roboto Lt"/>
              </a:rPr>
              <a:t>significato.</a:t>
            </a:r>
            <a:endParaRPr sz="1800" dirty="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2"/>
            <a:ext cx="3449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359814" y="2206583"/>
            <a:ext cx="344078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E6481B"/>
                </a:solidFill>
                <a:latin typeface="Roboto Cn"/>
                <a:cs typeface="Roboto Cn"/>
              </a:rPr>
              <a:t>NUOVE</a:t>
            </a:r>
            <a:r>
              <a:rPr sz="2400" b="1" spc="-35" dirty="0">
                <a:solidFill>
                  <a:srgbClr val="E6481B"/>
                </a:solidFill>
                <a:latin typeface="Roboto Cn"/>
                <a:cs typeface="Roboto Cn"/>
              </a:rPr>
              <a:t> </a:t>
            </a:r>
            <a:r>
              <a:rPr sz="2400" b="1" spc="10" dirty="0">
                <a:solidFill>
                  <a:srgbClr val="E6481B"/>
                </a:solidFill>
                <a:latin typeface="Roboto Cn"/>
                <a:cs typeface="Roboto Cn"/>
              </a:rPr>
              <a:t>DIPENDENZE</a:t>
            </a:r>
            <a:endParaRPr sz="2400" dirty="0">
              <a:latin typeface="Roboto Cn"/>
              <a:cs typeface="Roboto Cn"/>
            </a:endParaRPr>
          </a:p>
        </p:txBody>
      </p:sp>
      <p:sp>
        <p:nvSpPr>
          <p:cNvPr id="3" name="object 3"/>
          <p:cNvSpPr txBox="1"/>
          <p:nvPr/>
        </p:nvSpPr>
        <p:spPr>
          <a:xfrm>
            <a:off x="1919775" y="2924851"/>
            <a:ext cx="6205220" cy="968375"/>
          </a:xfrm>
          <a:prstGeom prst="rect">
            <a:avLst/>
          </a:prstGeom>
        </p:spPr>
        <p:txBody>
          <a:bodyPr vert="horz" wrap="square" lIns="0" tIns="12700" rIns="0" bIns="0" rtlCol="0">
            <a:spAutoFit/>
          </a:bodyPr>
          <a:lstStyle/>
          <a:p>
            <a:pPr marL="12700" marR="5080">
              <a:lnSpc>
                <a:spcPct val="114599"/>
              </a:lnSpc>
              <a:spcBef>
                <a:spcPts val="100"/>
              </a:spcBef>
            </a:pPr>
            <a:r>
              <a:rPr sz="1800" spc="-135" dirty="0">
                <a:latin typeface="Roboto Lt"/>
                <a:cs typeface="Roboto Lt"/>
              </a:rPr>
              <a:t>Le</a:t>
            </a:r>
            <a:r>
              <a:rPr sz="1800" spc="-130" dirty="0">
                <a:latin typeface="Roboto Lt"/>
                <a:cs typeface="Roboto Lt"/>
              </a:rPr>
              <a:t> nuove </a:t>
            </a:r>
            <a:r>
              <a:rPr sz="1800" spc="-105" dirty="0">
                <a:latin typeface="Roboto Lt"/>
                <a:cs typeface="Roboto Lt"/>
              </a:rPr>
              <a:t>dipendenze, </a:t>
            </a:r>
            <a:r>
              <a:rPr sz="1800" spc="-120" dirty="0">
                <a:latin typeface="Roboto Lt"/>
                <a:cs typeface="Roboto Lt"/>
              </a:rPr>
              <a:t>o </a:t>
            </a:r>
            <a:r>
              <a:rPr sz="1800" spc="-145" dirty="0">
                <a:latin typeface="Roboto Lt"/>
                <a:cs typeface="Roboto Lt"/>
              </a:rPr>
              <a:t>“new</a:t>
            </a:r>
            <a:r>
              <a:rPr sz="1800" spc="-140" dirty="0">
                <a:latin typeface="Roboto Lt"/>
                <a:cs typeface="Roboto Lt"/>
              </a:rPr>
              <a:t> </a:t>
            </a:r>
            <a:r>
              <a:rPr sz="1800" spc="-95" dirty="0">
                <a:latin typeface="Roboto Lt"/>
                <a:cs typeface="Roboto Lt"/>
              </a:rPr>
              <a:t>addictions”, </a:t>
            </a:r>
            <a:r>
              <a:rPr sz="1800" spc="-135" dirty="0">
                <a:latin typeface="Roboto Lt"/>
                <a:cs typeface="Roboto Lt"/>
              </a:rPr>
              <a:t>comprendono</a:t>
            </a:r>
            <a:r>
              <a:rPr sz="1800" spc="-130" dirty="0">
                <a:latin typeface="Roboto Lt"/>
                <a:cs typeface="Roboto Lt"/>
              </a:rPr>
              <a:t> </a:t>
            </a:r>
            <a:r>
              <a:rPr sz="1800" spc="-100" dirty="0">
                <a:latin typeface="Roboto Lt"/>
                <a:cs typeface="Roboto Lt"/>
              </a:rPr>
              <a:t>quindi</a:t>
            </a:r>
            <a:r>
              <a:rPr sz="1800" spc="-95" dirty="0">
                <a:latin typeface="Roboto Lt"/>
                <a:cs typeface="Roboto Lt"/>
              </a:rPr>
              <a:t> </a:t>
            </a:r>
            <a:r>
              <a:rPr sz="1800" spc="-90" dirty="0">
                <a:latin typeface="Roboto Lt"/>
                <a:cs typeface="Roboto Lt"/>
              </a:rPr>
              <a:t>tutte </a:t>
            </a:r>
            <a:r>
              <a:rPr sz="1800" spc="-85" dirty="0">
                <a:latin typeface="Roboto Lt"/>
                <a:cs typeface="Roboto Lt"/>
              </a:rPr>
              <a:t> </a:t>
            </a:r>
            <a:r>
              <a:rPr sz="1800" spc="-95" dirty="0">
                <a:latin typeface="Roboto Lt"/>
                <a:cs typeface="Roboto Lt"/>
              </a:rPr>
              <a:t>quelle</a:t>
            </a:r>
            <a:r>
              <a:rPr sz="1800" spc="-40" dirty="0">
                <a:latin typeface="Roboto Lt"/>
                <a:cs typeface="Roboto Lt"/>
              </a:rPr>
              <a:t> </a:t>
            </a:r>
            <a:r>
              <a:rPr sz="1800" spc="-114" dirty="0">
                <a:latin typeface="Roboto Lt"/>
                <a:cs typeface="Roboto Lt"/>
              </a:rPr>
              <a:t>forme</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20" dirty="0">
                <a:latin typeface="Roboto Lt"/>
                <a:cs typeface="Roboto Lt"/>
              </a:rPr>
              <a:t>dipendenza</a:t>
            </a:r>
            <a:r>
              <a:rPr sz="1800" spc="-40" dirty="0">
                <a:latin typeface="Roboto Lt"/>
                <a:cs typeface="Roboto Lt"/>
              </a:rPr>
              <a:t> </a:t>
            </a:r>
            <a:r>
              <a:rPr sz="1800" spc="-90" dirty="0">
                <a:latin typeface="Roboto Lt"/>
                <a:cs typeface="Roboto Lt"/>
              </a:rPr>
              <a:t>in</a:t>
            </a:r>
            <a:r>
              <a:rPr sz="1800" spc="-35" dirty="0">
                <a:latin typeface="Roboto Lt"/>
                <a:cs typeface="Roboto Lt"/>
              </a:rPr>
              <a:t> </a:t>
            </a:r>
            <a:r>
              <a:rPr sz="1800" spc="-95" dirty="0">
                <a:latin typeface="Roboto Lt"/>
                <a:cs typeface="Roboto Lt"/>
              </a:rPr>
              <a:t>cui</a:t>
            </a:r>
            <a:r>
              <a:rPr sz="1800" spc="-35" dirty="0">
                <a:latin typeface="Roboto Lt"/>
                <a:cs typeface="Roboto Lt"/>
              </a:rPr>
              <a:t> </a:t>
            </a:r>
            <a:r>
              <a:rPr sz="1800" spc="-135" dirty="0">
                <a:latin typeface="Roboto Lt"/>
                <a:cs typeface="Roboto Lt"/>
              </a:rPr>
              <a:t>non</a:t>
            </a:r>
            <a:r>
              <a:rPr sz="1800" spc="-35" dirty="0">
                <a:latin typeface="Roboto Lt"/>
                <a:cs typeface="Roboto Lt"/>
              </a:rPr>
              <a:t> </a:t>
            </a:r>
            <a:r>
              <a:rPr sz="1800" spc="-105" dirty="0">
                <a:latin typeface="Roboto Lt"/>
                <a:cs typeface="Roboto Lt"/>
              </a:rPr>
              <a:t>è</a:t>
            </a:r>
            <a:r>
              <a:rPr sz="1800" spc="-40" dirty="0">
                <a:latin typeface="Roboto Lt"/>
                <a:cs typeface="Roboto Lt"/>
              </a:rPr>
              <a:t> </a:t>
            </a:r>
            <a:r>
              <a:rPr sz="1800" spc="-100" dirty="0">
                <a:latin typeface="Roboto Lt"/>
                <a:cs typeface="Roboto Lt"/>
              </a:rPr>
              <a:t>implicato</a:t>
            </a:r>
            <a:r>
              <a:rPr sz="1800" spc="-35" dirty="0">
                <a:latin typeface="Roboto Lt"/>
                <a:cs typeface="Roboto Lt"/>
              </a:rPr>
              <a:t> </a:t>
            </a:r>
            <a:r>
              <a:rPr sz="1800" spc="-95" dirty="0">
                <a:latin typeface="Roboto Lt"/>
                <a:cs typeface="Roboto Lt"/>
              </a:rPr>
              <a:t>l’intervento</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14" dirty="0">
                <a:latin typeface="Roboto Lt"/>
                <a:cs typeface="Roboto Lt"/>
              </a:rPr>
              <a:t>alcuna </a:t>
            </a:r>
            <a:r>
              <a:rPr sz="1800" spc="-425" dirty="0">
                <a:latin typeface="Roboto Lt"/>
                <a:cs typeface="Roboto Lt"/>
              </a:rPr>
              <a:t> </a:t>
            </a:r>
            <a:r>
              <a:rPr sz="1800" spc="-114" dirty="0">
                <a:latin typeface="Roboto Lt"/>
                <a:cs typeface="Roboto Lt"/>
              </a:rPr>
              <a:t>sostanz</a:t>
            </a:r>
            <a:r>
              <a:rPr sz="1800" spc="-120" dirty="0">
                <a:latin typeface="Roboto Lt"/>
                <a:cs typeface="Roboto Lt"/>
              </a:rPr>
              <a:t>a</a:t>
            </a:r>
            <a:r>
              <a:rPr sz="1800" spc="-40" dirty="0">
                <a:latin typeface="Roboto Lt"/>
                <a:cs typeface="Roboto Lt"/>
              </a:rPr>
              <a:t> </a:t>
            </a:r>
            <a:r>
              <a:rPr sz="1800" spc="-100" dirty="0">
                <a:latin typeface="Roboto Lt"/>
                <a:cs typeface="Roboto Lt"/>
              </a:rPr>
              <a:t>chimica.</a:t>
            </a:r>
            <a:endParaRPr sz="180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3449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38831" y="927680"/>
            <a:ext cx="2266369" cy="4530086"/>
          </a:xfrm>
          <a:prstGeom prst="rect">
            <a:avLst/>
          </a:prstGeom>
        </p:spPr>
        <p:txBody>
          <a:bodyPr vert="horz" wrap="square" lIns="0" tIns="28575" rIns="0" bIns="0" rtlCol="0">
            <a:spAutoFit/>
          </a:bodyPr>
          <a:lstStyle/>
          <a:p>
            <a:pPr marL="251460" indent="-239395">
              <a:lnSpc>
                <a:spcPct val="100000"/>
              </a:lnSpc>
              <a:spcBef>
                <a:spcPts val="225"/>
              </a:spcBef>
              <a:buChar char="•"/>
              <a:tabLst>
                <a:tab pos="251460" algn="l"/>
                <a:tab pos="252095" algn="l"/>
              </a:tabLst>
            </a:pPr>
            <a:r>
              <a:rPr sz="1800" spc="-130" dirty="0">
                <a:latin typeface="Roboto Lt"/>
                <a:cs typeface="Roboto Lt"/>
              </a:rPr>
              <a:t>Cybe</a:t>
            </a:r>
            <a:r>
              <a:rPr sz="1800" spc="-80" dirty="0">
                <a:latin typeface="Roboto Lt"/>
                <a:cs typeface="Roboto Lt"/>
              </a:rPr>
              <a:t>r</a:t>
            </a:r>
            <a:r>
              <a:rPr sz="1800" spc="-40" dirty="0">
                <a:latin typeface="Roboto Lt"/>
                <a:cs typeface="Roboto Lt"/>
              </a:rPr>
              <a:t> </a:t>
            </a:r>
            <a:r>
              <a:rPr sz="1800" spc="-105" dirty="0">
                <a:latin typeface="Roboto Lt"/>
                <a:cs typeface="Roboto Lt"/>
              </a:rPr>
              <a:t>Pornografia</a:t>
            </a:r>
            <a:endParaRPr sz="1800" dirty="0">
              <a:latin typeface="Roboto Lt"/>
              <a:cs typeface="Roboto Lt"/>
            </a:endParaRPr>
          </a:p>
          <a:p>
            <a:pPr marL="251460" indent="-239395">
              <a:lnSpc>
                <a:spcPct val="100000"/>
              </a:lnSpc>
              <a:spcBef>
                <a:spcPts val="125"/>
              </a:spcBef>
              <a:buChar char="•"/>
              <a:tabLst>
                <a:tab pos="251460" algn="l"/>
                <a:tab pos="252095" algn="l"/>
              </a:tabLst>
            </a:pPr>
            <a:r>
              <a:rPr sz="1800" spc="-130" dirty="0">
                <a:latin typeface="Roboto Lt"/>
                <a:cs typeface="Roboto Lt"/>
              </a:rPr>
              <a:t>Cybe</a:t>
            </a:r>
            <a:r>
              <a:rPr sz="1800" spc="-80" dirty="0">
                <a:latin typeface="Roboto Lt"/>
                <a:cs typeface="Roboto Lt"/>
              </a:rPr>
              <a:t>r</a:t>
            </a:r>
            <a:r>
              <a:rPr sz="1800" spc="-40" dirty="0">
                <a:latin typeface="Roboto Lt"/>
                <a:cs typeface="Roboto Lt"/>
              </a:rPr>
              <a:t> </a:t>
            </a:r>
            <a:r>
              <a:rPr sz="1800" spc="-114" dirty="0">
                <a:latin typeface="Roboto Lt"/>
                <a:cs typeface="Roboto Lt"/>
              </a:rPr>
              <a:t>sex</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140" dirty="0">
                <a:latin typeface="Roboto Lt"/>
                <a:cs typeface="Roboto Lt"/>
              </a:rPr>
              <a:t>E-mail</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114" dirty="0">
                <a:latin typeface="Roboto Lt"/>
                <a:cs typeface="Roboto Lt"/>
              </a:rPr>
              <a:t>Gioc</a:t>
            </a:r>
            <a:r>
              <a:rPr sz="1800" spc="-120" dirty="0">
                <a:latin typeface="Roboto Lt"/>
                <a:cs typeface="Roboto Lt"/>
              </a:rPr>
              <a:t>o</a:t>
            </a:r>
            <a:r>
              <a:rPr sz="1800" spc="-40" dirty="0">
                <a:latin typeface="Roboto Lt"/>
                <a:cs typeface="Roboto Lt"/>
              </a:rPr>
              <a:t> </a:t>
            </a:r>
            <a:r>
              <a:rPr sz="1800" spc="-114" dirty="0">
                <a:latin typeface="Roboto Lt"/>
                <a:cs typeface="Roboto Lt"/>
              </a:rPr>
              <a:t>d'azzardo</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95" dirty="0">
                <a:latin typeface="Roboto Lt"/>
                <a:cs typeface="Roboto Lt"/>
              </a:rPr>
              <a:t>Internet</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125" dirty="0">
                <a:latin typeface="Roboto Lt"/>
                <a:cs typeface="Roboto Lt"/>
              </a:rPr>
              <a:t>Lavoro</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105" dirty="0">
                <a:latin typeface="Roboto Lt"/>
                <a:cs typeface="Roboto Lt"/>
              </a:rPr>
              <a:t>Pornografia</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85" dirty="0">
                <a:latin typeface="Roboto Lt"/>
                <a:cs typeface="Roboto Lt"/>
              </a:rPr>
              <a:t>Affetto</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130" dirty="0">
                <a:latin typeface="Roboto Lt"/>
                <a:cs typeface="Roboto Lt"/>
              </a:rPr>
              <a:t>Sesso</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125" dirty="0">
                <a:latin typeface="Roboto Lt"/>
                <a:cs typeface="Roboto Lt"/>
              </a:rPr>
              <a:t>Shopping</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114" dirty="0">
                <a:latin typeface="Roboto Lt"/>
                <a:cs typeface="Roboto Lt"/>
              </a:rPr>
              <a:t>Sport</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100" dirty="0">
                <a:latin typeface="Roboto Lt"/>
                <a:cs typeface="Roboto Lt"/>
              </a:rPr>
              <a:t>Telefonino</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100" dirty="0">
                <a:latin typeface="Roboto Lt"/>
                <a:cs typeface="Roboto Lt"/>
              </a:rPr>
              <a:t>Televisione</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110" dirty="0">
                <a:latin typeface="Roboto Lt"/>
                <a:cs typeface="Roboto Lt"/>
              </a:rPr>
              <a:t>Tradin</a:t>
            </a:r>
            <a:r>
              <a:rPr sz="1800" spc="-125" dirty="0">
                <a:latin typeface="Roboto Lt"/>
                <a:cs typeface="Roboto Lt"/>
              </a:rPr>
              <a:t>g</a:t>
            </a:r>
            <a:r>
              <a:rPr sz="1800" spc="-40" dirty="0">
                <a:latin typeface="Roboto Lt"/>
                <a:cs typeface="Roboto Lt"/>
              </a:rPr>
              <a:t> </a:t>
            </a:r>
            <a:r>
              <a:rPr sz="1800" spc="-130" dirty="0">
                <a:latin typeface="Roboto Lt"/>
                <a:cs typeface="Roboto Lt"/>
              </a:rPr>
              <a:t>on-line</a:t>
            </a:r>
            <a:endParaRPr sz="1800" dirty="0">
              <a:latin typeface="Roboto Lt"/>
              <a:cs typeface="Roboto Lt"/>
            </a:endParaRPr>
          </a:p>
          <a:p>
            <a:pPr marL="251460" indent="-239395">
              <a:lnSpc>
                <a:spcPct val="100000"/>
              </a:lnSpc>
              <a:spcBef>
                <a:spcPts val="165"/>
              </a:spcBef>
              <a:buChar char="•"/>
              <a:tabLst>
                <a:tab pos="251460" algn="l"/>
                <a:tab pos="252095" algn="l"/>
              </a:tabLst>
            </a:pPr>
            <a:r>
              <a:rPr sz="1800" spc="-125" dirty="0">
                <a:latin typeface="Roboto Lt"/>
                <a:cs typeface="Roboto Lt"/>
              </a:rPr>
              <a:t>Videogames</a:t>
            </a:r>
            <a:endParaRPr sz="1800" dirty="0">
              <a:latin typeface="Roboto Lt"/>
              <a:cs typeface="Roboto Lt"/>
            </a:endParaRPr>
          </a:p>
        </p:txBody>
      </p:sp>
      <p:pic>
        <p:nvPicPr>
          <p:cNvPr id="3" name="object 3"/>
          <p:cNvPicPr/>
          <p:nvPr/>
        </p:nvPicPr>
        <p:blipFill>
          <a:blip r:embed="rId2" cstate="print"/>
          <a:stretch>
            <a:fillRect/>
          </a:stretch>
        </p:blipFill>
        <p:spPr>
          <a:xfrm>
            <a:off x="4709002" y="3396937"/>
            <a:ext cx="899999" cy="749399"/>
          </a:xfrm>
          <a:prstGeom prst="rect">
            <a:avLst/>
          </a:prstGeom>
        </p:spPr>
      </p:pic>
      <p:pic>
        <p:nvPicPr>
          <p:cNvPr id="4" name="object 4"/>
          <p:cNvPicPr/>
          <p:nvPr/>
        </p:nvPicPr>
        <p:blipFill>
          <a:blip r:embed="rId3" cstate="print"/>
          <a:stretch>
            <a:fillRect/>
          </a:stretch>
        </p:blipFill>
        <p:spPr>
          <a:xfrm>
            <a:off x="4111993" y="4451362"/>
            <a:ext cx="2093999" cy="1398599"/>
          </a:xfrm>
          <a:prstGeom prst="rect">
            <a:avLst/>
          </a:prstGeom>
        </p:spPr>
      </p:pic>
      <p:pic>
        <p:nvPicPr>
          <p:cNvPr id="5" name="object 5"/>
          <p:cNvPicPr/>
          <p:nvPr/>
        </p:nvPicPr>
        <p:blipFill>
          <a:blip r:embed="rId4" cstate="print"/>
          <a:stretch>
            <a:fillRect/>
          </a:stretch>
        </p:blipFill>
        <p:spPr>
          <a:xfrm>
            <a:off x="6397139" y="3023665"/>
            <a:ext cx="2231999" cy="1398599"/>
          </a:xfrm>
          <a:prstGeom prst="rect">
            <a:avLst/>
          </a:prstGeom>
        </p:spPr>
      </p:pic>
      <p:pic>
        <p:nvPicPr>
          <p:cNvPr id="6" name="object 6"/>
          <p:cNvPicPr/>
          <p:nvPr/>
        </p:nvPicPr>
        <p:blipFill>
          <a:blip r:embed="rId5" cstate="print"/>
          <a:stretch>
            <a:fillRect/>
          </a:stretch>
        </p:blipFill>
        <p:spPr>
          <a:xfrm>
            <a:off x="6397157" y="4473427"/>
            <a:ext cx="2231999" cy="1376399"/>
          </a:xfrm>
          <a:prstGeom prst="rect">
            <a:avLst/>
          </a:prstGeom>
        </p:spPr>
      </p:pic>
      <p:pic>
        <p:nvPicPr>
          <p:cNvPr id="7" name="object 7"/>
          <p:cNvPicPr/>
          <p:nvPr/>
        </p:nvPicPr>
        <p:blipFill>
          <a:blip r:embed="rId6" cstate="print"/>
          <a:stretch>
            <a:fillRect/>
          </a:stretch>
        </p:blipFill>
        <p:spPr>
          <a:xfrm>
            <a:off x="5443917" y="1350637"/>
            <a:ext cx="2022600" cy="1557299"/>
          </a:xfrm>
          <a:prstGeom prst="rect">
            <a:avLst/>
          </a:prstGeom>
        </p:spPr>
      </p:pic>
      <p:pic>
        <p:nvPicPr>
          <p:cNvPr id="8" name="object 8"/>
          <p:cNvPicPr/>
          <p:nvPr/>
        </p:nvPicPr>
        <p:blipFill>
          <a:blip r:embed="rId7" cstate="print"/>
          <a:stretch>
            <a:fillRect/>
          </a:stretch>
        </p:blipFill>
        <p:spPr>
          <a:xfrm>
            <a:off x="0" y="0"/>
            <a:ext cx="9143996" cy="1012323"/>
          </a:xfrm>
          <a:prstGeom prst="rect">
            <a:avLst/>
          </a:prstGeom>
        </p:spPr>
      </p:pic>
      <p:sp>
        <p:nvSpPr>
          <p:cNvPr id="9" name="object 9"/>
          <p:cNvSpPr txBox="1"/>
          <p:nvPr/>
        </p:nvSpPr>
        <p:spPr>
          <a:xfrm>
            <a:off x="132324" y="65913"/>
            <a:ext cx="35252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16737" y="2354717"/>
            <a:ext cx="6850380" cy="3236595"/>
          </a:xfrm>
          <a:prstGeom prst="rect">
            <a:avLst/>
          </a:prstGeom>
        </p:spPr>
        <p:txBody>
          <a:bodyPr vert="horz" wrap="square" lIns="0" tIns="10795" rIns="0" bIns="0" rtlCol="0">
            <a:spAutoFit/>
          </a:bodyPr>
          <a:lstStyle/>
          <a:p>
            <a:pPr marL="12700" marR="92710">
              <a:lnSpc>
                <a:spcPct val="100699"/>
              </a:lnSpc>
              <a:spcBef>
                <a:spcPts val="85"/>
              </a:spcBef>
            </a:pPr>
            <a:r>
              <a:rPr sz="1800" spc="-140" dirty="0">
                <a:solidFill>
                  <a:srgbClr val="595959"/>
                </a:solidFill>
                <a:latin typeface="Roboto Lt"/>
                <a:cs typeface="Roboto Lt"/>
              </a:rPr>
              <a:t>Sono</a:t>
            </a:r>
            <a:r>
              <a:rPr sz="1800" spc="-35" dirty="0">
                <a:solidFill>
                  <a:srgbClr val="595959"/>
                </a:solidFill>
                <a:latin typeface="Roboto Lt"/>
                <a:cs typeface="Roboto Lt"/>
              </a:rPr>
              <a:t> </a:t>
            </a:r>
            <a:r>
              <a:rPr sz="1800" spc="-30" dirty="0">
                <a:solidFill>
                  <a:srgbClr val="595959"/>
                </a:solidFill>
                <a:latin typeface="Roboto Lt"/>
                <a:cs typeface="Roboto Lt"/>
              </a:rPr>
              <a:t>i</a:t>
            </a:r>
            <a:r>
              <a:rPr sz="1800" spc="-40" dirty="0">
                <a:solidFill>
                  <a:srgbClr val="595959"/>
                </a:solidFill>
                <a:latin typeface="Roboto Lt"/>
                <a:cs typeface="Roboto Lt"/>
              </a:rPr>
              <a:t> </a:t>
            </a:r>
            <a:r>
              <a:rPr sz="1800" spc="-90" dirty="0">
                <a:solidFill>
                  <a:srgbClr val="595959"/>
                </a:solidFill>
                <a:latin typeface="Roboto Lt"/>
                <a:cs typeface="Roboto Lt"/>
              </a:rPr>
              <a:t>nutrienti</a:t>
            </a:r>
            <a:r>
              <a:rPr sz="1800" spc="-35" dirty="0">
                <a:solidFill>
                  <a:srgbClr val="595959"/>
                </a:solidFill>
                <a:latin typeface="Roboto Lt"/>
                <a:cs typeface="Roboto Lt"/>
              </a:rPr>
              <a:t> </a:t>
            </a:r>
            <a:r>
              <a:rPr sz="1800" spc="-125" dirty="0">
                <a:solidFill>
                  <a:srgbClr val="595959"/>
                </a:solidFill>
                <a:latin typeface="Roboto Lt"/>
                <a:cs typeface="Roboto Lt"/>
              </a:rPr>
              <a:t>a</a:t>
            </a:r>
            <a:r>
              <a:rPr sz="1800" spc="-40" dirty="0">
                <a:solidFill>
                  <a:srgbClr val="595959"/>
                </a:solidFill>
                <a:latin typeface="Roboto Lt"/>
                <a:cs typeface="Roboto Lt"/>
              </a:rPr>
              <a:t> </a:t>
            </a:r>
            <a:r>
              <a:rPr sz="1800" spc="-125" dirty="0">
                <a:solidFill>
                  <a:srgbClr val="595959"/>
                </a:solidFill>
                <a:latin typeface="Roboto Lt"/>
                <a:cs typeface="Roboto Lt"/>
              </a:rPr>
              <a:t>maggior</a:t>
            </a:r>
            <a:r>
              <a:rPr sz="1800" spc="-35" dirty="0">
                <a:solidFill>
                  <a:srgbClr val="595959"/>
                </a:solidFill>
                <a:latin typeface="Roboto Lt"/>
                <a:cs typeface="Roboto Lt"/>
              </a:rPr>
              <a:t> </a:t>
            </a:r>
            <a:r>
              <a:rPr sz="1800" spc="-114" dirty="0">
                <a:solidFill>
                  <a:srgbClr val="595959"/>
                </a:solidFill>
                <a:latin typeface="Roboto Lt"/>
                <a:cs typeface="Roboto Lt"/>
              </a:rPr>
              <a:t>contenuto</a:t>
            </a:r>
            <a:r>
              <a:rPr sz="1800" spc="-40" dirty="0">
                <a:solidFill>
                  <a:srgbClr val="595959"/>
                </a:solidFill>
                <a:latin typeface="Roboto Lt"/>
                <a:cs typeface="Roboto Lt"/>
              </a:rPr>
              <a:t> </a:t>
            </a:r>
            <a:r>
              <a:rPr sz="1800" spc="-90" dirty="0">
                <a:solidFill>
                  <a:srgbClr val="595959"/>
                </a:solidFill>
                <a:latin typeface="Roboto Lt"/>
                <a:cs typeface="Roboto Lt"/>
              </a:rPr>
              <a:t>calorico;</a:t>
            </a:r>
            <a:r>
              <a:rPr sz="1800" spc="-35" dirty="0">
                <a:solidFill>
                  <a:srgbClr val="595959"/>
                </a:solidFill>
                <a:latin typeface="Roboto Lt"/>
                <a:cs typeface="Roboto Lt"/>
              </a:rPr>
              <a:t> </a:t>
            </a:r>
            <a:r>
              <a:rPr sz="1800" spc="-110" dirty="0">
                <a:solidFill>
                  <a:srgbClr val="595959"/>
                </a:solidFill>
                <a:latin typeface="Roboto Lt"/>
                <a:cs typeface="Roboto Lt"/>
              </a:rPr>
              <a:t>garantiscono</a:t>
            </a:r>
            <a:r>
              <a:rPr sz="1800" spc="-40" dirty="0">
                <a:solidFill>
                  <a:srgbClr val="595959"/>
                </a:solidFill>
                <a:latin typeface="Roboto Lt"/>
                <a:cs typeface="Roboto Lt"/>
              </a:rPr>
              <a:t> </a:t>
            </a:r>
            <a:r>
              <a:rPr sz="1800" spc="-114" dirty="0">
                <a:solidFill>
                  <a:srgbClr val="595959"/>
                </a:solidFill>
                <a:latin typeface="Roboto Lt"/>
                <a:cs typeface="Roboto Lt"/>
              </a:rPr>
              <a:t>un’importante </a:t>
            </a:r>
            <a:r>
              <a:rPr sz="1800" spc="-110" dirty="0">
                <a:solidFill>
                  <a:srgbClr val="595959"/>
                </a:solidFill>
                <a:latin typeface="Roboto Lt"/>
                <a:cs typeface="Roboto Lt"/>
              </a:rPr>
              <a:t> </a:t>
            </a:r>
            <a:r>
              <a:rPr sz="1800" spc="-95" dirty="0">
                <a:solidFill>
                  <a:srgbClr val="595959"/>
                </a:solidFill>
                <a:latin typeface="Roboto Lt"/>
                <a:cs typeface="Roboto Lt"/>
              </a:rPr>
              <a:t>riserva</a:t>
            </a:r>
            <a:r>
              <a:rPr sz="1800" spc="-40" dirty="0">
                <a:solidFill>
                  <a:srgbClr val="595959"/>
                </a:solidFill>
                <a:latin typeface="Roboto Lt"/>
                <a:cs typeface="Roboto Lt"/>
              </a:rPr>
              <a:t> </a:t>
            </a:r>
            <a:r>
              <a:rPr sz="1800" spc="-80" dirty="0">
                <a:solidFill>
                  <a:srgbClr val="595959"/>
                </a:solidFill>
                <a:latin typeface="Roboto Lt"/>
                <a:cs typeface="Roboto Lt"/>
              </a:rPr>
              <a:t>di</a:t>
            </a:r>
            <a:r>
              <a:rPr sz="1800" spc="-40" dirty="0">
                <a:solidFill>
                  <a:srgbClr val="595959"/>
                </a:solidFill>
                <a:latin typeface="Roboto Lt"/>
                <a:cs typeface="Roboto Lt"/>
              </a:rPr>
              <a:t> </a:t>
            </a:r>
            <a:r>
              <a:rPr sz="1800" spc="-95" dirty="0">
                <a:solidFill>
                  <a:srgbClr val="595959"/>
                </a:solidFill>
                <a:latin typeface="Roboto Lt"/>
                <a:cs typeface="Roboto Lt"/>
              </a:rPr>
              <a:t>energia,</a:t>
            </a:r>
            <a:r>
              <a:rPr sz="1800" spc="-35" dirty="0">
                <a:solidFill>
                  <a:srgbClr val="595959"/>
                </a:solidFill>
                <a:latin typeface="Roboto Lt"/>
                <a:cs typeface="Roboto Lt"/>
              </a:rPr>
              <a:t> </a:t>
            </a:r>
            <a:r>
              <a:rPr sz="1800" spc="-114" dirty="0">
                <a:solidFill>
                  <a:srgbClr val="595959"/>
                </a:solidFill>
                <a:latin typeface="Roboto Lt"/>
                <a:cs typeface="Roboto Lt"/>
              </a:rPr>
              <a:t>agiscono</a:t>
            </a:r>
            <a:r>
              <a:rPr sz="1800" spc="-40" dirty="0">
                <a:solidFill>
                  <a:srgbClr val="595959"/>
                </a:solidFill>
                <a:latin typeface="Roboto Lt"/>
                <a:cs typeface="Roboto Lt"/>
              </a:rPr>
              <a:t> </a:t>
            </a:r>
            <a:r>
              <a:rPr sz="1800" spc="-145" dirty="0">
                <a:solidFill>
                  <a:srgbClr val="595959"/>
                </a:solidFill>
                <a:latin typeface="Roboto Lt"/>
                <a:cs typeface="Roboto Lt"/>
              </a:rPr>
              <a:t>come</a:t>
            </a:r>
            <a:r>
              <a:rPr sz="1800" spc="-35" dirty="0">
                <a:solidFill>
                  <a:srgbClr val="595959"/>
                </a:solidFill>
                <a:latin typeface="Roboto Lt"/>
                <a:cs typeface="Roboto Lt"/>
              </a:rPr>
              <a:t> </a:t>
            </a:r>
            <a:r>
              <a:rPr sz="1800" spc="-85" dirty="0">
                <a:solidFill>
                  <a:srgbClr val="595959"/>
                </a:solidFill>
                <a:latin typeface="Roboto Lt"/>
                <a:cs typeface="Roboto Lt"/>
              </a:rPr>
              <a:t>isolanti</a:t>
            </a:r>
            <a:r>
              <a:rPr sz="1800" spc="-40" dirty="0">
                <a:solidFill>
                  <a:srgbClr val="595959"/>
                </a:solidFill>
                <a:latin typeface="Roboto Lt"/>
                <a:cs typeface="Roboto Lt"/>
              </a:rPr>
              <a:t> </a:t>
            </a:r>
            <a:r>
              <a:rPr sz="1800" spc="-95" dirty="0">
                <a:solidFill>
                  <a:srgbClr val="595959"/>
                </a:solidFill>
                <a:latin typeface="Roboto Lt"/>
                <a:cs typeface="Roboto Lt"/>
              </a:rPr>
              <a:t>termici</a:t>
            </a:r>
            <a:r>
              <a:rPr sz="1800" spc="-30" dirty="0">
                <a:solidFill>
                  <a:srgbClr val="595959"/>
                </a:solidFill>
                <a:latin typeface="Roboto Lt"/>
                <a:cs typeface="Roboto Lt"/>
              </a:rPr>
              <a:t> </a:t>
            </a:r>
            <a:r>
              <a:rPr sz="1800" spc="-105" dirty="0">
                <a:solidFill>
                  <a:srgbClr val="595959"/>
                </a:solidFill>
                <a:latin typeface="Roboto Lt"/>
                <a:cs typeface="Roboto Lt"/>
              </a:rPr>
              <a:t>e</a:t>
            </a:r>
            <a:r>
              <a:rPr sz="1800" spc="-40" dirty="0">
                <a:solidFill>
                  <a:srgbClr val="595959"/>
                </a:solidFill>
                <a:latin typeface="Roboto Lt"/>
                <a:cs typeface="Roboto Lt"/>
              </a:rPr>
              <a:t> </a:t>
            </a:r>
            <a:r>
              <a:rPr sz="1800" spc="-114" dirty="0">
                <a:solidFill>
                  <a:srgbClr val="595959"/>
                </a:solidFill>
                <a:latin typeface="Roboto Lt"/>
                <a:cs typeface="Roboto Lt"/>
              </a:rPr>
              <a:t>proteggono</a:t>
            </a:r>
            <a:r>
              <a:rPr sz="1800" spc="-35" dirty="0">
                <a:solidFill>
                  <a:srgbClr val="595959"/>
                </a:solidFill>
                <a:latin typeface="Roboto Lt"/>
                <a:cs typeface="Roboto Lt"/>
              </a:rPr>
              <a:t> </a:t>
            </a:r>
            <a:r>
              <a:rPr sz="1800" spc="-70" dirty="0">
                <a:solidFill>
                  <a:srgbClr val="595959"/>
                </a:solidFill>
                <a:latin typeface="Roboto Lt"/>
                <a:cs typeface="Roboto Lt"/>
              </a:rPr>
              <a:t>gli</a:t>
            </a:r>
            <a:r>
              <a:rPr sz="1800" spc="-40" dirty="0">
                <a:solidFill>
                  <a:srgbClr val="595959"/>
                </a:solidFill>
                <a:latin typeface="Roboto Lt"/>
                <a:cs typeface="Roboto Lt"/>
              </a:rPr>
              <a:t> </a:t>
            </a:r>
            <a:r>
              <a:rPr sz="1800" spc="-110" dirty="0">
                <a:solidFill>
                  <a:srgbClr val="595959"/>
                </a:solidFill>
                <a:latin typeface="Roboto Lt"/>
                <a:cs typeface="Roboto Lt"/>
              </a:rPr>
              <a:t>organi </a:t>
            </a:r>
            <a:r>
              <a:rPr sz="1800" spc="-105" dirty="0">
                <a:solidFill>
                  <a:srgbClr val="595959"/>
                </a:solidFill>
                <a:latin typeface="Roboto Lt"/>
                <a:cs typeface="Roboto Lt"/>
              </a:rPr>
              <a:t> </a:t>
            </a:r>
            <a:r>
              <a:rPr sz="1800" spc="-75" dirty="0">
                <a:solidFill>
                  <a:srgbClr val="595959"/>
                </a:solidFill>
                <a:latin typeface="Roboto Lt"/>
                <a:cs typeface="Roboto Lt"/>
              </a:rPr>
              <a:t>interni.</a:t>
            </a:r>
            <a:r>
              <a:rPr sz="1800" spc="-35" dirty="0">
                <a:solidFill>
                  <a:srgbClr val="595959"/>
                </a:solidFill>
                <a:latin typeface="Roboto Lt"/>
                <a:cs typeface="Roboto Lt"/>
              </a:rPr>
              <a:t> </a:t>
            </a:r>
            <a:r>
              <a:rPr sz="1800" spc="-110" dirty="0">
                <a:solidFill>
                  <a:srgbClr val="595959"/>
                </a:solidFill>
                <a:latin typeface="Roboto Lt"/>
                <a:cs typeface="Roboto Lt"/>
              </a:rPr>
              <a:t>Per</a:t>
            </a:r>
            <a:r>
              <a:rPr sz="1800" spc="-30" dirty="0">
                <a:solidFill>
                  <a:srgbClr val="595959"/>
                </a:solidFill>
                <a:latin typeface="Roboto Lt"/>
                <a:cs typeface="Roboto Lt"/>
              </a:rPr>
              <a:t> </a:t>
            </a:r>
            <a:r>
              <a:rPr sz="1800" spc="-100" dirty="0">
                <a:solidFill>
                  <a:srgbClr val="595959"/>
                </a:solidFill>
                <a:latin typeface="Roboto Lt"/>
                <a:cs typeface="Roboto Lt"/>
              </a:rPr>
              <a:t>stare</a:t>
            </a:r>
            <a:r>
              <a:rPr sz="1800" spc="-35" dirty="0">
                <a:solidFill>
                  <a:srgbClr val="595959"/>
                </a:solidFill>
                <a:latin typeface="Roboto Lt"/>
                <a:cs typeface="Roboto Lt"/>
              </a:rPr>
              <a:t> </a:t>
            </a:r>
            <a:r>
              <a:rPr sz="1800" spc="-125" dirty="0">
                <a:solidFill>
                  <a:srgbClr val="595959"/>
                </a:solidFill>
                <a:latin typeface="Roboto Lt"/>
                <a:cs typeface="Roboto Lt"/>
              </a:rPr>
              <a:t>bene</a:t>
            </a:r>
            <a:r>
              <a:rPr sz="1800" spc="-35" dirty="0">
                <a:solidFill>
                  <a:srgbClr val="595959"/>
                </a:solidFill>
                <a:latin typeface="Roboto Lt"/>
                <a:cs typeface="Roboto Lt"/>
              </a:rPr>
              <a:t> </a:t>
            </a:r>
            <a:r>
              <a:rPr sz="1800" spc="-105" dirty="0">
                <a:solidFill>
                  <a:srgbClr val="595959"/>
                </a:solidFill>
                <a:latin typeface="Roboto Lt"/>
                <a:cs typeface="Roboto Lt"/>
              </a:rPr>
              <a:t>è</a:t>
            </a:r>
            <a:r>
              <a:rPr sz="1800" spc="-35" dirty="0">
                <a:solidFill>
                  <a:srgbClr val="595959"/>
                </a:solidFill>
                <a:latin typeface="Roboto Lt"/>
                <a:cs typeface="Roboto Lt"/>
              </a:rPr>
              <a:t> </a:t>
            </a:r>
            <a:r>
              <a:rPr sz="1800" spc="-110" dirty="0">
                <a:solidFill>
                  <a:srgbClr val="595959"/>
                </a:solidFill>
                <a:latin typeface="Roboto Lt"/>
                <a:cs typeface="Roboto Lt"/>
              </a:rPr>
              <a:t>necessario</a:t>
            </a:r>
            <a:r>
              <a:rPr sz="1800" spc="-35" dirty="0">
                <a:solidFill>
                  <a:srgbClr val="595959"/>
                </a:solidFill>
                <a:latin typeface="Roboto Lt"/>
                <a:cs typeface="Roboto Lt"/>
              </a:rPr>
              <a:t> </a:t>
            </a:r>
            <a:r>
              <a:rPr sz="1800" spc="-100" dirty="0">
                <a:solidFill>
                  <a:srgbClr val="595959"/>
                </a:solidFill>
                <a:latin typeface="Roboto Lt"/>
                <a:cs typeface="Roboto Lt"/>
              </a:rPr>
              <a:t>introdurre</a:t>
            </a:r>
            <a:r>
              <a:rPr sz="1800" spc="-35" dirty="0">
                <a:solidFill>
                  <a:srgbClr val="595959"/>
                </a:solidFill>
                <a:latin typeface="Roboto Lt"/>
                <a:cs typeface="Roboto Lt"/>
              </a:rPr>
              <a:t> </a:t>
            </a:r>
            <a:r>
              <a:rPr sz="1800" spc="-125" dirty="0">
                <a:solidFill>
                  <a:srgbClr val="595959"/>
                </a:solidFill>
                <a:latin typeface="Roboto Lt"/>
                <a:cs typeface="Roboto Lt"/>
              </a:rPr>
              <a:t>con</a:t>
            </a:r>
            <a:r>
              <a:rPr sz="1800" spc="-35" dirty="0">
                <a:solidFill>
                  <a:srgbClr val="595959"/>
                </a:solidFill>
                <a:latin typeface="Roboto Lt"/>
                <a:cs typeface="Roboto Lt"/>
              </a:rPr>
              <a:t> </a:t>
            </a:r>
            <a:r>
              <a:rPr sz="1800" spc="-100" dirty="0">
                <a:solidFill>
                  <a:srgbClr val="595959"/>
                </a:solidFill>
                <a:latin typeface="Roboto Lt"/>
                <a:cs typeface="Roboto Lt"/>
              </a:rPr>
              <a:t>l'alimentazione</a:t>
            </a:r>
            <a:r>
              <a:rPr sz="1800" spc="-35" dirty="0">
                <a:solidFill>
                  <a:srgbClr val="595959"/>
                </a:solidFill>
                <a:latin typeface="Roboto Lt"/>
                <a:cs typeface="Roboto Lt"/>
              </a:rPr>
              <a:t> </a:t>
            </a:r>
            <a:r>
              <a:rPr sz="1800" spc="-135" dirty="0">
                <a:solidFill>
                  <a:srgbClr val="595959"/>
                </a:solidFill>
                <a:latin typeface="Roboto Lt"/>
                <a:cs typeface="Roboto Lt"/>
              </a:rPr>
              <a:t>una</a:t>
            </a:r>
            <a:r>
              <a:rPr sz="1800" spc="-35" dirty="0">
                <a:solidFill>
                  <a:srgbClr val="595959"/>
                </a:solidFill>
                <a:latin typeface="Roboto Lt"/>
                <a:cs typeface="Roboto Lt"/>
              </a:rPr>
              <a:t> </a:t>
            </a:r>
            <a:r>
              <a:rPr sz="1800" spc="-100" dirty="0">
                <a:solidFill>
                  <a:srgbClr val="595959"/>
                </a:solidFill>
                <a:latin typeface="Roboto Lt"/>
                <a:cs typeface="Roboto Lt"/>
              </a:rPr>
              <a:t>certa </a:t>
            </a:r>
            <a:r>
              <a:rPr sz="1800" spc="-95" dirty="0">
                <a:solidFill>
                  <a:srgbClr val="595959"/>
                </a:solidFill>
                <a:latin typeface="Roboto Lt"/>
                <a:cs typeface="Roboto Lt"/>
              </a:rPr>
              <a:t> </a:t>
            </a:r>
            <a:r>
              <a:rPr sz="1800" spc="-105" dirty="0">
                <a:solidFill>
                  <a:srgbClr val="595959"/>
                </a:solidFill>
                <a:latin typeface="Roboto Lt"/>
                <a:cs typeface="Roboto Lt"/>
              </a:rPr>
              <a:t>quantità</a:t>
            </a:r>
            <a:r>
              <a:rPr sz="1800" spc="-40" dirty="0">
                <a:solidFill>
                  <a:srgbClr val="595959"/>
                </a:solidFill>
                <a:latin typeface="Roboto Lt"/>
                <a:cs typeface="Roboto Lt"/>
              </a:rPr>
              <a:t> </a:t>
            </a:r>
            <a:r>
              <a:rPr sz="1800" spc="-80" dirty="0">
                <a:solidFill>
                  <a:srgbClr val="595959"/>
                </a:solidFill>
                <a:latin typeface="Roboto Lt"/>
                <a:cs typeface="Roboto Lt"/>
              </a:rPr>
              <a:t>di</a:t>
            </a:r>
            <a:r>
              <a:rPr sz="1800" spc="-35" dirty="0">
                <a:solidFill>
                  <a:srgbClr val="595959"/>
                </a:solidFill>
                <a:latin typeface="Roboto Lt"/>
                <a:cs typeface="Roboto Lt"/>
              </a:rPr>
              <a:t> </a:t>
            </a:r>
            <a:r>
              <a:rPr sz="1800" spc="-90" dirty="0">
                <a:solidFill>
                  <a:srgbClr val="595959"/>
                </a:solidFill>
                <a:latin typeface="Roboto Lt"/>
                <a:cs typeface="Roboto Lt"/>
              </a:rPr>
              <a:t>grassi,</a:t>
            </a:r>
            <a:r>
              <a:rPr sz="1800" spc="-35" dirty="0">
                <a:solidFill>
                  <a:srgbClr val="595959"/>
                </a:solidFill>
                <a:latin typeface="Roboto Lt"/>
                <a:cs typeface="Roboto Lt"/>
              </a:rPr>
              <a:t> </a:t>
            </a:r>
            <a:r>
              <a:rPr sz="1800" spc="-175" dirty="0">
                <a:solidFill>
                  <a:srgbClr val="595959"/>
                </a:solidFill>
                <a:latin typeface="Roboto Lt"/>
                <a:cs typeface="Roboto Lt"/>
              </a:rPr>
              <a:t>ma</a:t>
            </a:r>
            <a:r>
              <a:rPr sz="1800" spc="-35" dirty="0">
                <a:solidFill>
                  <a:srgbClr val="595959"/>
                </a:solidFill>
                <a:latin typeface="Roboto Lt"/>
                <a:cs typeface="Roboto Lt"/>
              </a:rPr>
              <a:t> </a:t>
            </a:r>
            <a:r>
              <a:rPr sz="1800" spc="-105" dirty="0">
                <a:solidFill>
                  <a:srgbClr val="595959"/>
                </a:solidFill>
                <a:latin typeface="Roboto Lt"/>
                <a:cs typeface="Roboto Lt"/>
              </a:rPr>
              <a:t>è</a:t>
            </a:r>
            <a:r>
              <a:rPr sz="1800" spc="-35" dirty="0">
                <a:solidFill>
                  <a:srgbClr val="595959"/>
                </a:solidFill>
                <a:latin typeface="Roboto Lt"/>
                <a:cs typeface="Roboto Lt"/>
              </a:rPr>
              <a:t> </a:t>
            </a:r>
            <a:r>
              <a:rPr sz="1800" spc="-90" dirty="0">
                <a:solidFill>
                  <a:srgbClr val="595959"/>
                </a:solidFill>
                <a:latin typeface="Roboto Lt"/>
                <a:cs typeface="Roboto Lt"/>
              </a:rPr>
              <a:t>altrettanto</a:t>
            </a:r>
            <a:r>
              <a:rPr sz="1800" spc="-35" dirty="0">
                <a:solidFill>
                  <a:srgbClr val="595959"/>
                </a:solidFill>
                <a:latin typeface="Roboto Lt"/>
                <a:cs typeface="Roboto Lt"/>
              </a:rPr>
              <a:t> </a:t>
            </a:r>
            <a:r>
              <a:rPr sz="1800" spc="-120" dirty="0">
                <a:solidFill>
                  <a:srgbClr val="595959"/>
                </a:solidFill>
                <a:latin typeface="Roboto Lt"/>
                <a:cs typeface="Roboto Lt"/>
              </a:rPr>
              <a:t>opportuno</a:t>
            </a:r>
            <a:r>
              <a:rPr sz="1800" spc="-35" dirty="0">
                <a:solidFill>
                  <a:srgbClr val="595959"/>
                </a:solidFill>
                <a:latin typeface="Roboto Lt"/>
                <a:cs typeface="Roboto Lt"/>
              </a:rPr>
              <a:t> </a:t>
            </a:r>
            <a:r>
              <a:rPr sz="1800" spc="-135" dirty="0">
                <a:solidFill>
                  <a:srgbClr val="595959"/>
                </a:solidFill>
                <a:latin typeface="Roboto Lt"/>
                <a:cs typeface="Roboto Lt"/>
              </a:rPr>
              <a:t>non</a:t>
            </a:r>
            <a:r>
              <a:rPr sz="1800" spc="-35" dirty="0">
                <a:solidFill>
                  <a:srgbClr val="595959"/>
                </a:solidFill>
                <a:latin typeface="Roboto Lt"/>
                <a:cs typeface="Roboto Lt"/>
              </a:rPr>
              <a:t> </a:t>
            </a:r>
            <a:r>
              <a:rPr sz="1800" spc="-100" dirty="0">
                <a:solidFill>
                  <a:srgbClr val="595959"/>
                </a:solidFill>
                <a:latin typeface="Roboto Lt"/>
                <a:cs typeface="Roboto Lt"/>
              </a:rPr>
              <a:t>eccedere,</a:t>
            </a:r>
            <a:r>
              <a:rPr sz="1800" spc="-35" dirty="0">
                <a:solidFill>
                  <a:srgbClr val="595959"/>
                </a:solidFill>
                <a:latin typeface="Roboto Lt"/>
                <a:cs typeface="Roboto Lt"/>
              </a:rPr>
              <a:t> </a:t>
            </a:r>
            <a:r>
              <a:rPr sz="1800" spc="-120" dirty="0">
                <a:solidFill>
                  <a:srgbClr val="595959"/>
                </a:solidFill>
                <a:latin typeface="Roboto Lt"/>
                <a:cs typeface="Roboto Lt"/>
              </a:rPr>
              <a:t>cosa</a:t>
            </a:r>
            <a:r>
              <a:rPr sz="1800" spc="-35" dirty="0">
                <a:solidFill>
                  <a:srgbClr val="595959"/>
                </a:solidFill>
                <a:latin typeface="Roboto Lt"/>
                <a:cs typeface="Roboto Lt"/>
              </a:rPr>
              <a:t> </a:t>
            </a:r>
            <a:r>
              <a:rPr sz="1800" spc="-120" dirty="0">
                <a:solidFill>
                  <a:srgbClr val="595959"/>
                </a:solidFill>
                <a:latin typeface="Roboto Lt"/>
                <a:cs typeface="Roboto Lt"/>
              </a:rPr>
              <a:t>che</a:t>
            </a:r>
            <a:r>
              <a:rPr sz="1800" spc="-35" dirty="0">
                <a:solidFill>
                  <a:srgbClr val="595959"/>
                </a:solidFill>
                <a:latin typeface="Roboto Lt"/>
                <a:cs typeface="Roboto Lt"/>
              </a:rPr>
              <a:t> </a:t>
            </a:r>
            <a:r>
              <a:rPr sz="1800" spc="-105" dirty="0">
                <a:solidFill>
                  <a:srgbClr val="595959"/>
                </a:solidFill>
                <a:latin typeface="Roboto Lt"/>
                <a:cs typeface="Roboto Lt"/>
              </a:rPr>
              <a:t>invece </a:t>
            </a:r>
            <a:r>
              <a:rPr sz="1800" spc="-425" dirty="0">
                <a:solidFill>
                  <a:srgbClr val="595959"/>
                </a:solidFill>
                <a:latin typeface="Roboto Lt"/>
                <a:cs typeface="Roboto Lt"/>
              </a:rPr>
              <a:t> </a:t>
            </a:r>
            <a:r>
              <a:rPr sz="1800" spc="-120" dirty="0">
                <a:solidFill>
                  <a:srgbClr val="595959"/>
                </a:solidFill>
                <a:latin typeface="Roboto Lt"/>
                <a:cs typeface="Roboto Lt"/>
              </a:rPr>
              <a:t>spess</a:t>
            </a:r>
            <a:r>
              <a:rPr sz="1800" spc="-125" dirty="0">
                <a:solidFill>
                  <a:srgbClr val="595959"/>
                </a:solidFill>
                <a:latin typeface="Roboto Lt"/>
                <a:cs typeface="Roboto Lt"/>
              </a:rPr>
              <a:t>o</a:t>
            </a:r>
            <a:r>
              <a:rPr sz="1800" spc="-40" dirty="0">
                <a:solidFill>
                  <a:srgbClr val="595959"/>
                </a:solidFill>
                <a:latin typeface="Roboto Lt"/>
                <a:cs typeface="Roboto Lt"/>
              </a:rPr>
              <a:t> </a:t>
            </a:r>
            <a:r>
              <a:rPr sz="1800" spc="-105" dirty="0">
                <a:solidFill>
                  <a:srgbClr val="595959"/>
                </a:solidFill>
                <a:latin typeface="Roboto Lt"/>
                <a:cs typeface="Roboto Lt"/>
              </a:rPr>
              <a:t>s</a:t>
            </a:r>
            <a:r>
              <a:rPr sz="1800" spc="-45" dirty="0">
                <a:solidFill>
                  <a:srgbClr val="595959"/>
                </a:solidFill>
                <a:latin typeface="Roboto Lt"/>
                <a:cs typeface="Roboto Lt"/>
              </a:rPr>
              <a:t>i</a:t>
            </a:r>
            <a:r>
              <a:rPr sz="1800" spc="-40" dirty="0">
                <a:solidFill>
                  <a:srgbClr val="595959"/>
                </a:solidFill>
                <a:latin typeface="Roboto Lt"/>
                <a:cs typeface="Roboto Lt"/>
              </a:rPr>
              <a:t> </a:t>
            </a:r>
            <a:r>
              <a:rPr sz="1800" spc="-80" dirty="0">
                <a:solidFill>
                  <a:srgbClr val="595959"/>
                </a:solidFill>
                <a:latin typeface="Roboto Lt"/>
                <a:cs typeface="Roboto Lt"/>
              </a:rPr>
              <a:t>verific</a:t>
            </a:r>
            <a:r>
              <a:rPr sz="1800" spc="-105" dirty="0">
                <a:solidFill>
                  <a:srgbClr val="595959"/>
                </a:solidFill>
                <a:latin typeface="Roboto Lt"/>
                <a:cs typeface="Roboto Lt"/>
              </a:rPr>
              <a:t>a</a:t>
            </a:r>
            <a:r>
              <a:rPr sz="1800" spc="-40" dirty="0">
                <a:solidFill>
                  <a:srgbClr val="595959"/>
                </a:solidFill>
                <a:latin typeface="Roboto Lt"/>
                <a:cs typeface="Roboto Lt"/>
              </a:rPr>
              <a:t> </a:t>
            </a:r>
            <a:r>
              <a:rPr sz="1800" spc="-85" dirty="0">
                <a:solidFill>
                  <a:srgbClr val="595959"/>
                </a:solidFill>
                <a:latin typeface="Roboto Lt"/>
                <a:cs typeface="Roboto Lt"/>
              </a:rPr>
              <a:t>nell</a:t>
            </a:r>
            <a:r>
              <a:rPr sz="1800" spc="-110" dirty="0">
                <a:solidFill>
                  <a:srgbClr val="595959"/>
                </a:solidFill>
                <a:latin typeface="Roboto Lt"/>
                <a:cs typeface="Roboto Lt"/>
              </a:rPr>
              <a:t>a</a:t>
            </a:r>
            <a:r>
              <a:rPr sz="1800" spc="-40" dirty="0">
                <a:solidFill>
                  <a:srgbClr val="595959"/>
                </a:solidFill>
                <a:latin typeface="Roboto Lt"/>
                <a:cs typeface="Roboto Lt"/>
              </a:rPr>
              <a:t> </a:t>
            </a:r>
            <a:r>
              <a:rPr sz="1800" spc="-105" dirty="0">
                <a:solidFill>
                  <a:srgbClr val="595959"/>
                </a:solidFill>
                <a:latin typeface="Roboto Lt"/>
                <a:cs typeface="Roboto Lt"/>
              </a:rPr>
              <a:t>nostr</a:t>
            </a:r>
            <a:r>
              <a:rPr sz="1800" spc="-120" dirty="0">
                <a:solidFill>
                  <a:srgbClr val="595959"/>
                </a:solidFill>
                <a:latin typeface="Roboto Lt"/>
                <a:cs typeface="Roboto Lt"/>
              </a:rPr>
              <a:t>a</a:t>
            </a:r>
            <a:r>
              <a:rPr sz="1800" spc="-40" dirty="0">
                <a:solidFill>
                  <a:srgbClr val="595959"/>
                </a:solidFill>
                <a:latin typeface="Roboto Lt"/>
                <a:cs typeface="Roboto Lt"/>
              </a:rPr>
              <a:t> </a:t>
            </a:r>
            <a:r>
              <a:rPr sz="1800" spc="-100" dirty="0">
                <a:solidFill>
                  <a:srgbClr val="595959"/>
                </a:solidFill>
                <a:latin typeface="Roboto Lt"/>
                <a:cs typeface="Roboto Lt"/>
              </a:rPr>
              <a:t>alimentazione.</a:t>
            </a:r>
            <a:endParaRPr sz="1800">
              <a:latin typeface="Roboto Lt"/>
              <a:cs typeface="Roboto Lt"/>
            </a:endParaRPr>
          </a:p>
          <a:p>
            <a:pPr>
              <a:lnSpc>
                <a:spcPct val="100000"/>
              </a:lnSpc>
              <a:spcBef>
                <a:spcPts val="10"/>
              </a:spcBef>
            </a:pPr>
            <a:endParaRPr sz="1800">
              <a:latin typeface="Roboto Lt"/>
              <a:cs typeface="Roboto Lt"/>
            </a:endParaRPr>
          </a:p>
          <a:p>
            <a:pPr marL="12700" marR="501015">
              <a:lnSpc>
                <a:spcPct val="100699"/>
              </a:lnSpc>
              <a:spcBef>
                <a:spcPts val="5"/>
              </a:spcBef>
            </a:pPr>
            <a:r>
              <a:rPr sz="1800" spc="-135" dirty="0">
                <a:solidFill>
                  <a:srgbClr val="595959"/>
                </a:solidFill>
                <a:latin typeface="Roboto Lt"/>
                <a:cs typeface="Roboto Lt"/>
              </a:rPr>
              <a:t>Le</a:t>
            </a:r>
            <a:r>
              <a:rPr sz="1800" spc="-130" dirty="0">
                <a:solidFill>
                  <a:srgbClr val="595959"/>
                </a:solidFill>
                <a:latin typeface="Roboto Lt"/>
                <a:cs typeface="Roboto Lt"/>
              </a:rPr>
              <a:t> </a:t>
            </a:r>
            <a:r>
              <a:rPr sz="1800" spc="-105" dirty="0">
                <a:solidFill>
                  <a:srgbClr val="595959"/>
                </a:solidFill>
                <a:latin typeface="Roboto Lt"/>
                <a:cs typeface="Roboto Lt"/>
              </a:rPr>
              <a:t>quantità </a:t>
            </a:r>
            <a:r>
              <a:rPr sz="1800" spc="-80" dirty="0">
                <a:solidFill>
                  <a:srgbClr val="595959"/>
                </a:solidFill>
                <a:latin typeface="Roboto Lt"/>
                <a:cs typeface="Roboto Lt"/>
              </a:rPr>
              <a:t>di </a:t>
            </a:r>
            <a:r>
              <a:rPr sz="1800" spc="-100" dirty="0">
                <a:solidFill>
                  <a:srgbClr val="595959"/>
                </a:solidFill>
                <a:latin typeface="Roboto Lt"/>
                <a:cs typeface="Roboto Lt"/>
              </a:rPr>
              <a:t>grassi </a:t>
            </a:r>
            <a:r>
              <a:rPr sz="1800" spc="-120" dirty="0">
                <a:solidFill>
                  <a:srgbClr val="595959"/>
                </a:solidFill>
                <a:latin typeface="Roboto Lt"/>
                <a:cs typeface="Roboto Lt"/>
              </a:rPr>
              <a:t>che </a:t>
            </a:r>
            <a:r>
              <a:rPr sz="1800" spc="-114" dirty="0">
                <a:solidFill>
                  <a:srgbClr val="595959"/>
                </a:solidFill>
                <a:latin typeface="Roboto Lt"/>
                <a:cs typeface="Roboto Lt"/>
              </a:rPr>
              <a:t>assicurano </a:t>
            </a:r>
            <a:r>
              <a:rPr sz="1800" spc="-140" dirty="0">
                <a:solidFill>
                  <a:srgbClr val="595959"/>
                </a:solidFill>
                <a:latin typeface="Roboto Lt"/>
                <a:cs typeface="Roboto Lt"/>
              </a:rPr>
              <a:t>un</a:t>
            </a:r>
            <a:r>
              <a:rPr sz="1800" spc="-135" dirty="0">
                <a:solidFill>
                  <a:srgbClr val="595959"/>
                </a:solidFill>
                <a:latin typeface="Roboto Lt"/>
                <a:cs typeface="Roboto Lt"/>
              </a:rPr>
              <a:t> buono</a:t>
            </a:r>
            <a:r>
              <a:rPr sz="1800" spc="-130" dirty="0">
                <a:solidFill>
                  <a:srgbClr val="595959"/>
                </a:solidFill>
                <a:latin typeface="Roboto Lt"/>
                <a:cs typeface="Roboto Lt"/>
              </a:rPr>
              <a:t> </a:t>
            </a:r>
            <a:r>
              <a:rPr sz="1800" spc="-100" dirty="0">
                <a:solidFill>
                  <a:srgbClr val="595959"/>
                </a:solidFill>
                <a:latin typeface="Roboto Lt"/>
                <a:cs typeface="Roboto Lt"/>
              </a:rPr>
              <a:t>stato </a:t>
            </a:r>
            <a:r>
              <a:rPr sz="1800" spc="-80" dirty="0">
                <a:solidFill>
                  <a:srgbClr val="595959"/>
                </a:solidFill>
                <a:latin typeface="Roboto Lt"/>
                <a:cs typeface="Roboto Lt"/>
              </a:rPr>
              <a:t>di </a:t>
            </a:r>
            <a:r>
              <a:rPr sz="1800" spc="-100" dirty="0">
                <a:solidFill>
                  <a:srgbClr val="595959"/>
                </a:solidFill>
                <a:latin typeface="Roboto Lt"/>
                <a:cs typeface="Roboto Lt"/>
              </a:rPr>
              <a:t>salute </a:t>
            </a:r>
            <a:r>
              <a:rPr sz="1800" spc="-110" dirty="0">
                <a:solidFill>
                  <a:srgbClr val="595959"/>
                </a:solidFill>
                <a:latin typeface="Roboto Lt"/>
                <a:cs typeface="Roboto Lt"/>
              </a:rPr>
              <a:t>variano </a:t>
            </a:r>
            <a:r>
              <a:rPr sz="1800" spc="-130" dirty="0">
                <a:solidFill>
                  <a:srgbClr val="595959"/>
                </a:solidFill>
                <a:latin typeface="Roboto Lt"/>
                <a:cs typeface="Roboto Lt"/>
              </a:rPr>
              <a:t>da </a:t>
            </a:r>
            <a:r>
              <a:rPr sz="1800" spc="-425" dirty="0">
                <a:solidFill>
                  <a:srgbClr val="595959"/>
                </a:solidFill>
                <a:latin typeface="Roboto Lt"/>
                <a:cs typeface="Roboto Lt"/>
              </a:rPr>
              <a:t> </a:t>
            </a:r>
            <a:r>
              <a:rPr sz="1800" spc="-120" dirty="0">
                <a:solidFill>
                  <a:srgbClr val="595959"/>
                </a:solidFill>
                <a:latin typeface="Roboto Lt"/>
                <a:cs typeface="Roboto Lt"/>
              </a:rPr>
              <a:t>persona</a:t>
            </a:r>
            <a:r>
              <a:rPr sz="1800" spc="-40" dirty="0">
                <a:solidFill>
                  <a:srgbClr val="595959"/>
                </a:solidFill>
                <a:latin typeface="Roboto Lt"/>
                <a:cs typeface="Roboto Lt"/>
              </a:rPr>
              <a:t> </a:t>
            </a:r>
            <a:r>
              <a:rPr sz="1800" spc="-125" dirty="0">
                <a:solidFill>
                  <a:srgbClr val="595959"/>
                </a:solidFill>
                <a:latin typeface="Roboto Lt"/>
                <a:cs typeface="Roboto Lt"/>
              </a:rPr>
              <a:t>a</a:t>
            </a:r>
            <a:r>
              <a:rPr sz="1800" spc="-40" dirty="0">
                <a:solidFill>
                  <a:srgbClr val="595959"/>
                </a:solidFill>
                <a:latin typeface="Roboto Lt"/>
                <a:cs typeface="Roboto Lt"/>
              </a:rPr>
              <a:t> </a:t>
            </a:r>
            <a:r>
              <a:rPr sz="1800" spc="-105" dirty="0">
                <a:solidFill>
                  <a:srgbClr val="595959"/>
                </a:solidFill>
                <a:latin typeface="Roboto Lt"/>
                <a:cs typeface="Roboto Lt"/>
              </a:rPr>
              <a:t>persona,</a:t>
            </a:r>
            <a:r>
              <a:rPr sz="1800" spc="-40" dirty="0">
                <a:solidFill>
                  <a:srgbClr val="595959"/>
                </a:solidFill>
                <a:latin typeface="Roboto Lt"/>
                <a:cs typeface="Roboto Lt"/>
              </a:rPr>
              <a:t> </a:t>
            </a:r>
            <a:r>
              <a:rPr sz="1800" spc="-125" dirty="0">
                <a:solidFill>
                  <a:srgbClr val="595959"/>
                </a:solidFill>
                <a:latin typeface="Roboto Lt"/>
                <a:cs typeface="Roboto Lt"/>
              </a:rPr>
              <a:t>a</a:t>
            </a:r>
            <a:r>
              <a:rPr sz="1800" spc="-35" dirty="0">
                <a:solidFill>
                  <a:srgbClr val="595959"/>
                </a:solidFill>
                <a:latin typeface="Roboto Lt"/>
                <a:cs typeface="Roboto Lt"/>
              </a:rPr>
              <a:t> </a:t>
            </a:r>
            <a:r>
              <a:rPr sz="1800" spc="-125" dirty="0">
                <a:solidFill>
                  <a:srgbClr val="595959"/>
                </a:solidFill>
                <a:latin typeface="Roboto Lt"/>
                <a:cs typeface="Roboto Lt"/>
              </a:rPr>
              <a:t>seconda</a:t>
            </a:r>
            <a:r>
              <a:rPr sz="1800" spc="-40" dirty="0">
                <a:solidFill>
                  <a:srgbClr val="595959"/>
                </a:solidFill>
                <a:latin typeface="Roboto Lt"/>
                <a:cs typeface="Roboto Lt"/>
              </a:rPr>
              <a:t> </a:t>
            </a:r>
            <a:r>
              <a:rPr sz="1800" spc="-90" dirty="0">
                <a:solidFill>
                  <a:srgbClr val="595959"/>
                </a:solidFill>
                <a:latin typeface="Roboto Lt"/>
                <a:cs typeface="Roboto Lt"/>
              </a:rPr>
              <a:t>del</a:t>
            </a:r>
            <a:r>
              <a:rPr sz="1800" spc="-40" dirty="0">
                <a:solidFill>
                  <a:srgbClr val="595959"/>
                </a:solidFill>
                <a:latin typeface="Roboto Lt"/>
                <a:cs typeface="Roboto Lt"/>
              </a:rPr>
              <a:t> </a:t>
            </a:r>
            <a:r>
              <a:rPr sz="1800" spc="-100" dirty="0">
                <a:solidFill>
                  <a:srgbClr val="595959"/>
                </a:solidFill>
                <a:latin typeface="Roboto Lt"/>
                <a:cs typeface="Roboto Lt"/>
              </a:rPr>
              <a:t>sesso,</a:t>
            </a:r>
            <a:r>
              <a:rPr sz="1800" spc="-35" dirty="0">
                <a:solidFill>
                  <a:srgbClr val="595959"/>
                </a:solidFill>
                <a:latin typeface="Roboto Lt"/>
                <a:cs typeface="Roboto Lt"/>
              </a:rPr>
              <a:t> </a:t>
            </a:r>
            <a:r>
              <a:rPr sz="1800" spc="-85" dirty="0">
                <a:solidFill>
                  <a:srgbClr val="595959"/>
                </a:solidFill>
                <a:latin typeface="Roboto Lt"/>
                <a:cs typeface="Roboto Lt"/>
              </a:rPr>
              <a:t>dell'età</a:t>
            </a:r>
            <a:r>
              <a:rPr sz="1800" spc="-40" dirty="0">
                <a:solidFill>
                  <a:srgbClr val="595959"/>
                </a:solidFill>
                <a:latin typeface="Roboto Lt"/>
                <a:cs typeface="Roboto Lt"/>
              </a:rPr>
              <a:t> </a:t>
            </a:r>
            <a:r>
              <a:rPr sz="1800" spc="-105" dirty="0">
                <a:solidFill>
                  <a:srgbClr val="595959"/>
                </a:solidFill>
                <a:latin typeface="Roboto Lt"/>
                <a:cs typeface="Roboto Lt"/>
              </a:rPr>
              <a:t>e</a:t>
            </a:r>
            <a:r>
              <a:rPr sz="1800" spc="-40" dirty="0">
                <a:solidFill>
                  <a:srgbClr val="595959"/>
                </a:solidFill>
                <a:latin typeface="Roboto Lt"/>
                <a:cs typeface="Roboto Lt"/>
              </a:rPr>
              <a:t> </a:t>
            </a:r>
            <a:r>
              <a:rPr sz="1800" spc="-85" dirty="0">
                <a:solidFill>
                  <a:srgbClr val="595959"/>
                </a:solidFill>
                <a:latin typeface="Roboto Lt"/>
                <a:cs typeface="Roboto Lt"/>
              </a:rPr>
              <a:t>dello</a:t>
            </a:r>
            <a:r>
              <a:rPr sz="1800" spc="-40" dirty="0">
                <a:solidFill>
                  <a:srgbClr val="595959"/>
                </a:solidFill>
                <a:latin typeface="Roboto Lt"/>
                <a:cs typeface="Roboto Lt"/>
              </a:rPr>
              <a:t> </a:t>
            </a:r>
            <a:r>
              <a:rPr sz="1800" spc="-75" dirty="0">
                <a:solidFill>
                  <a:srgbClr val="595959"/>
                </a:solidFill>
                <a:latin typeface="Roboto Lt"/>
                <a:cs typeface="Roboto Lt"/>
              </a:rPr>
              <a:t>stile</a:t>
            </a:r>
            <a:r>
              <a:rPr sz="1800" spc="-35" dirty="0">
                <a:solidFill>
                  <a:srgbClr val="595959"/>
                </a:solidFill>
                <a:latin typeface="Roboto Lt"/>
                <a:cs typeface="Roboto Lt"/>
              </a:rPr>
              <a:t> </a:t>
            </a:r>
            <a:r>
              <a:rPr sz="1800" spc="-80" dirty="0">
                <a:solidFill>
                  <a:srgbClr val="595959"/>
                </a:solidFill>
                <a:latin typeface="Roboto Lt"/>
                <a:cs typeface="Roboto Lt"/>
              </a:rPr>
              <a:t>di</a:t>
            </a:r>
            <a:r>
              <a:rPr sz="1800" spc="-40" dirty="0">
                <a:solidFill>
                  <a:srgbClr val="595959"/>
                </a:solidFill>
                <a:latin typeface="Roboto Lt"/>
                <a:cs typeface="Roboto Lt"/>
              </a:rPr>
              <a:t> </a:t>
            </a:r>
            <a:r>
              <a:rPr sz="1800" spc="-75" dirty="0">
                <a:solidFill>
                  <a:srgbClr val="595959"/>
                </a:solidFill>
                <a:latin typeface="Roboto Lt"/>
                <a:cs typeface="Roboto Lt"/>
              </a:rPr>
              <a:t>vita:</a:t>
            </a:r>
            <a:endParaRPr sz="1800">
              <a:latin typeface="Roboto Lt"/>
              <a:cs typeface="Roboto Lt"/>
            </a:endParaRPr>
          </a:p>
          <a:p>
            <a:pPr marL="12700" marR="5080">
              <a:lnSpc>
                <a:spcPct val="99700"/>
              </a:lnSpc>
            </a:pPr>
            <a:r>
              <a:rPr sz="1800" spc="-140" dirty="0">
                <a:solidFill>
                  <a:srgbClr val="595959"/>
                </a:solidFill>
                <a:latin typeface="Roboto Lt"/>
                <a:cs typeface="Roboto Lt"/>
              </a:rPr>
              <a:t>un</a:t>
            </a:r>
            <a:r>
              <a:rPr sz="1800" spc="-130" dirty="0">
                <a:solidFill>
                  <a:srgbClr val="595959"/>
                </a:solidFill>
                <a:latin typeface="Roboto Lt"/>
                <a:cs typeface="Roboto Lt"/>
              </a:rPr>
              <a:t>a</a:t>
            </a:r>
            <a:r>
              <a:rPr sz="1800" spc="-40" dirty="0">
                <a:solidFill>
                  <a:srgbClr val="595959"/>
                </a:solidFill>
                <a:latin typeface="Roboto Lt"/>
                <a:cs typeface="Roboto Lt"/>
              </a:rPr>
              <a:t> </a:t>
            </a:r>
            <a:r>
              <a:rPr sz="1800" spc="-100" dirty="0">
                <a:solidFill>
                  <a:srgbClr val="595959"/>
                </a:solidFill>
                <a:latin typeface="Roboto Lt"/>
                <a:cs typeface="Roboto Lt"/>
              </a:rPr>
              <a:t>quantit</a:t>
            </a:r>
            <a:r>
              <a:rPr sz="1800" spc="-120" dirty="0">
                <a:solidFill>
                  <a:srgbClr val="595959"/>
                </a:solidFill>
                <a:latin typeface="Roboto Lt"/>
                <a:cs typeface="Roboto Lt"/>
              </a:rPr>
              <a:t>à</a:t>
            </a:r>
            <a:r>
              <a:rPr sz="1800" spc="-40" dirty="0">
                <a:solidFill>
                  <a:srgbClr val="595959"/>
                </a:solidFill>
                <a:latin typeface="Roboto Lt"/>
                <a:cs typeface="Roboto Lt"/>
              </a:rPr>
              <a:t> </a:t>
            </a:r>
            <a:r>
              <a:rPr sz="1800" spc="-90" dirty="0">
                <a:solidFill>
                  <a:srgbClr val="595959"/>
                </a:solidFill>
                <a:latin typeface="Roboto Lt"/>
                <a:cs typeface="Roboto Lt"/>
              </a:rPr>
              <a:t>indicativ</a:t>
            </a:r>
            <a:r>
              <a:rPr sz="1800" spc="-114" dirty="0">
                <a:solidFill>
                  <a:srgbClr val="595959"/>
                </a:solidFill>
                <a:latin typeface="Roboto Lt"/>
                <a:cs typeface="Roboto Lt"/>
              </a:rPr>
              <a:t>a</a:t>
            </a:r>
            <a:r>
              <a:rPr sz="1800" spc="-40" dirty="0">
                <a:solidFill>
                  <a:srgbClr val="595959"/>
                </a:solidFill>
                <a:latin typeface="Roboto Lt"/>
                <a:cs typeface="Roboto Lt"/>
              </a:rPr>
              <a:t> </a:t>
            </a:r>
            <a:r>
              <a:rPr sz="1800" spc="-120" dirty="0">
                <a:solidFill>
                  <a:srgbClr val="595959"/>
                </a:solidFill>
                <a:latin typeface="Roboto Lt"/>
                <a:cs typeface="Roboto Lt"/>
              </a:rPr>
              <a:t>pe</a:t>
            </a:r>
            <a:r>
              <a:rPr sz="1800" spc="-75" dirty="0">
                <a:solidFill>
                  <a:srgbClr val="595959"/>
                </a:solidFill>
                <a:latin typeface="Roboto Lt"/>
                <a:cs typeface="Roboto Lt"/>
              </a:rPr>
              <a:t>r</a:t>
            </a:r>
            <a:r>
              <a:rPr sz="1800" spc="-40" dirty="0">
                <a:solidFill>
                  <a:srgbClr val="595959"/>
                </a:solidFill>
                <a:latin typeface="Roboto Lt"/>
                <a:cs typeface="Roboto Lt"/>
              </a:rPr>
              <a:t> </a:t>
            </a:r>
            <a:r>
              <a:rPr sz="1800" spc="-90" dirty="0">
                <a:solidFill>
                  <a:srgbClr val="595959"/>
                </a:solidFill>
                <a:latin typeface="Roboto Lt"/>
                <a:cs typeface="Roboto Lt"/>
              </a:rPr>
              <a:t>l'adult</a:t>
            </a:r>
            <a:r>
              <a:rPr sz="1800" spc="-120" dirty="0">
                <a:solidFill>
                  <a:srgbClr val="595959"/>
                </a:solidFill>
                <a:latin typeface="Roboto Lt"/>
                <a:cs typeface="Roboto Lt"/>
              </a:rPr>
              <a:t>o</a:t>
            </a:r>
            <a:r>
              <a:rPr sz="1800" spc="-40" dirty="0">
                <a:solidFill>
                  <a:srgbClr val="595959"/>
                </a:solidFill>
                <a:latin typeface="Roboto Lt"/>
                <a:cs typeface="Roboto Lt"/>
              </a:rPr>
              <a:t> </a:t>
            </a:r>
            <a:r>
              <a:rPr sz="1800" spc="-105" dirty="0">
                <a:solidFill>
                  <a:srgbClr val="595959"/>
                </a:solidFill>
                <a:latin typeface="Roboto Lt"/>
                <a:cs typeface="Roboto Lt"/>
              </a:rPr>
              <a:t>è</a:t>
            </a:r>
            <a:r>
              <a:rPr sz="1800" spc="-40" dirty="0">
                <a:solidFill>
                  <a:srgbClr val="595959"/>
                </a:solidFill>
                <a:latin typeface="Roboto Lt"/>
                <a:cs typeface="Roboto Lt"/>
              </a:rPr>
              <a:t> </a:t>
            </a:r>
            <a:r>
              <a:rPr sz="1800" spc="-95" dirty="0">
                <a:solidFill>
                  <a:srgbClr val="595959"/>
                </a:solidFill>
                <a:latin typeface="Roboto Lt"/>
                <a:cs typeface="Roboto Lt"/>
              </a:rPr>
              <a:t>quell</a:t>
            </a:r>
            <a:r>
              <a:rPr sz="1800" spc="-114" dirty="0">
                <a:solidFill>
                  <a:srgbClr val="595959"/>
                </a:solidFill>
                <a:latin typeface="Roboto Lt"/>
                <a:cs typeface="Roboto Lt"/>
              </a:rPr>
              <a:t>a</a:t>
            </a:r>
            <a:r>
              <a:rPr sz="1800" spc="-40" dirty="0">
                <a:solidFill>
                  <a:srgbClr val="595959"/>
                </a:solidFill>
                <a:latin typeface="Roboto Lt"/>
                <a:cs typeface="Roboto Lt"/>
              </a:rPr>
              <a:t> </a:t>
            </a:r>
            <a:r>
              <a:rPr sz="1800" spc="-125" dirty="0">
                <a:solidFill>
                  <a:srgbClr val="595959"/>
                </a:solidFill>
                <a:latin typeface="Roboto Lt"/>
                <a:cs typeface="Roboto Lt"/>
              </a:rPr>
              <a:t>ch</a:t>
            </a:r>
            <a:r>
              <a:rPr sz="1800" spc="-114" dirty="0">
                <a:solidFill>
                  <a:srgbClr val="595959"/>
                </a:solidFill>
                <a:latin typeface="Roboto Lt"/>
                <a:cs typeface="Roboto Lt"/>
              </a:rPr>
              <a:t>e</a:t>
            </a:r>
            <a:r>
              <a:rPr sz="1800" spc="-40" dirty="0">
                <a:solidFill>
                  <a:srgbClr val="595959"/>
                </a:solidFill>
                <a:latin typeface="Roboto Lt"/>
                <a:cs typeface="Roboto Lt"/>
              </a:rPr>
              <a:t> </a:t>
            </a:r>
            <a:r>
              <a:rPr sz="1800" spc="-110" dirty="0">
                <a:solidFill>
                  <a:srgbClr val="595959"/>
                </a:solidFill>
                <a:latin typeface="Roboto Lt"/>
                <a:cs typeface="Roboto Lt"/>
              </a:rPr>
              <a:t>apport</a:t>
            </a:r>
            <a:r>
              <a:rPr sz="1800" spc="-120" dirty="0">
                <a:solidFill>
                  <a:srgbClr val="595959"/>
                </a:solidFill>
                <a:latin typeface="Roboto Lt"/>
                <a:cs typeface="Roboto Lt"/>
              </a:rPr>
              <a:t>a</a:t>
            </a:r>
            <a:r>
              <a:rPr sz="1800" spc="-40" dirty="0">
                <a:solidFill>
                  <a:srgbClr val="595959"/>
                </a:solidFill>
                <a:latin typeface="Roboto Lt"/>
                <a:cs typeface="Roboto Lt"/>
              </a:rPr>
              <a:t> </a:t>
            </a:r>
            <a:r>
              <a:rPr sz="1800" spc="-120" dirty="0">
                <a:solidFill>
                  <a:srgbClr val="595959"/>
                </a:solidFill>
                <a:latin typeface="Roboto Lt"/>
                <a:cs typeface="Roboto Lt"/>
              </a:rPr>
              <a:t>da</a:t>
            </a:r>
            <a:r>
              <a:rPr sz="1800" spc="-50" dirty="0">
                <a:solidFill>
                  <a:srgbClr val="595959"/>
                </a:solidFill>
                <a:latin typeface="Roboto Lt"/>
                <a:cs typeface="Roboto Lt"/>
              </a:rPr>
              <a:t>l</a:t>
            </a:r>
            <a:r>
              <a:rPr sz="1800" spc="80" dirty="0">
                <a:solidFill>
                  <a:srgbClr val="595959"/>
                </a:solidFill>
                <a:latin typeface="Roboto Lt"/>
                <a:cs typeface="Roboto Lt"/>
              </a:rPr>
              <a:t> </a:t>
            </a:r>
            <a:r>
              <a:rPr sz="2400" spc="-50" dirty="0">
                <a:solidFill>
                  <a:srgbClr val="E6481B"/>
                </a:solidFill>
                <a:latin typeface="Roboto Lt"/>
                <a:cs typeface="Roboto Lt"/>
              </a:rPr>
              <a:t>20-25</a:t>
            </a:r>
            <a:r>
              <a:rPr sz="2400" spc="-60" dirty="0">
                <a:solidFill>
                  <a:srgbClr val="E6481B"/>
                </a:solidFill>
                <a:latin typeface="Roboto Lt"/>
                <a:cs typeface="Roboto Lt"/>
              </a:rPr>
              <a:t>%</a:t>
            </a:r>
            <a:r>
              <a:rPr sz="2400" spc="-195" dirty="0">
                <a:solidFill>
                  <a:srgbClr val="E6481B"/>
                </a:solidFill>
                <a:latin typeface="Roboto Lt"/>
                <a:cs typeface="Roboto Lt"/>
              </a:rPr>
              <a:t> </a:t>
            </a:r>
            <a:r>
              <a:rPr sz="1800" spc="-75" dirty="0">
                <a:solidFill>
                  <a:srgbClr val="595959"/>
                </a:solidFill>
                <a:latin typeface="Roboto Lt"/>
                <a:cs typeface="Roboto Lt"/>
              </a:rPr>
              <a:t>delle  </a:t>
            </a:r>
            <a:r>
              <a:rPr sz="1800" spc="-90" dirty="0">
                <a:solidFill>
                  <a:srgbClr val="595959"/>
                </a:solidFill>
                <a:latin typeface="Roboto Lt"/>
                <a:cs typeface="Roboto Lt"/>
              </a:rPr>
              <a:t>calorie</a:t>
            </a:r>
            <a:r>
              <a:rPr sz="1800" spc="-35" dirty="0">
                <a:solidFill>
                  <a:srgbClr val="595959"/>
                </a:solidFill>
                <a:latin typeface="Roboto Lt"/>
                <a:cs typeface="Roboto Lt"/>
              </a:rPr>
              <a:t> </a:t>
            </a:r>
            <a:r>
              <a:rPr sz="1800" spc="-114" dirty="0">
                <a:solidFill>
                  <a:srgbClr val="595959"/>
                </a:solidFill>
                <a:latin typeface="Roboto Lt"/>
                <a:cs typeface="Roboto Lt"/>
              </a:rPr>
              <a:t>complessive</a:t>
            </a:r>
            <a:r>
              <a:rPr sz="1800" spc="-35" dirty="0">
                <a:solidFill>
                  <a:srgbClr val="595959"/>
                </a:solidFill>
                <a:latin typeface="Roboto Lt"/>
                <a:cs typeface="Roboto Lt"/>
              </a:rPr>
              <a:t> </a:t>
            </a:r>
            <a:r>
              <a:rPr sz="1800" spc="-90" dirty="0">
                <a:solidFill>
                  <a:srgbClr val="595959"/>
                </a:solidFill>
                <a:latin typeface="Roboto Lt"/>
                <a:cs typeface="Roboto Lt"/>
              </a:rPr>
              <a:t>della</a:t>
            </a:r>
            <a:r>
              <a:rPr sz="1800" spc="-35" dirty="0">
                <a:solidFill>
                  <a:srgbClr val="595959"/>
                </a:solidFill>
                <a:latin typeface="Roboto Lt"/>
                <a:cs typeface="Roboto Lt"/>
              </a:rPr>
              <a:t> </a:t>
            </a:r>
            <a:r>
              <a:rPr sz="1800" spc="-95" dirty="0">
                <a:solidFill>
                  <a:srgbClr val="595959"/>
                </a:solidFill>
                <a:latin typeface="Roboto Lt"/>
                <a:cs typeface="Roboto Lt"/>
              </a:rPr>
              <a:t>dieta</a:t>
            </a:r>
            <a:r>
              <a:rPr sz="1800" spc="-35" dirty="0">
                <a:solidFill>
                  <a:srgbClr val="595959"/>
                </a:solidFill>
                <a:latin typeface="Roboto Lt"/>
                <a:cs typeface="Roboto Lt"/>
              </a:rPr>
              <a:t> </a:t>
            </a:r>
            <a:r>
              <a:rPr sz="1800" spc="-90" dirty="0">
                <a:solidFill>
                  <a:srgbClr val="595959"/>
                </a:solidFill>
                <a:latin typeface="Roboto Lt"/>
                <a:cs typeface="Roboto Lt"/>
              </a:rPr>
              <a:t>(per</a:t>
            </a:r>
            <a:r>
              <a:rPr sz="1800" spc="-25" dirty="0">
                <a:solidFill>
                  <a:srgbClr val="595959"/>
                </a:solidFill>
                <a:latin typeface="Roboto Lt"/>
                <a:cs typeface="Roboto Lt"/>
              </a:rPr>
              <a:t> </a:t>
            </a:r>
            <a:r>
              <a:rPr sz="1800" spc="-100" dirty="0">
                <a:solidFill>
                  <a:srgbClr val="595959"/>
                </a:solidFill>
                <a:latin typeface="Roboto Lt"/>
                <a:cs typeface="Roboto Lt"/>
              </a:rPr>
              <a:t>soggetti</a:t>
            </a:r>
            <a:r>
              <a:rPr sz="1800" spc="-35" dirty="0">
                <a:solidFill>
                  <a:srgbClr val="595959"/>
                </a:solidFill>
                <a:latin typeface="Roboto Lt"/>
                <a:cs typeface="Roboto Lt"/>
              </a:rPr>
              <a:t> </a:t>
            </a:r>
            <a:r>
              <a:rPr sz="1800" spc="-95" dirty="0">
                <a:solidFill>
                  <a:srgbClr val="595959"/>
                </a:solidFill>
                <a:latin typeface="Roboto Lt"/>
                <a:cs typeface="Roboto Lt"/>
              </a:rPr>
              <a:t>sedentari)</a:t>
            </a:r>
            <a:r>
              <a:rPr sz="1800" spc="-35" dirty="0">
                <a:solidFill>
                  <a:srgbClr val="595959"/>
                </a:solidFill>
                <a:latin typeface="Roboto Lt"/>
                <a:cs typeface="Roboto Lt"/>
              </a:rPr>
              <a:t> </a:t>
            </a:r>
            <a:r>
              <a:rPr sz="1800" spc="-85" dirty="0">
                <a:solidFill>
                  <a:srgbClr val="595959"/>
                </a:solidFill>
                <a:latin typeface="Roboto Lt"/>
                <a:cs typeface="Roboto Lt"/>
              </a:rPr>
              <a:t>fino</a:t>
            </a:r>
            <a:r>
              <a:rPr sz="1800" spc="-35" dirty="0">
                <a:solidFill>
                  <a:srgbClr val="595959"/>
                </a:solidFill>
                <a:latin typeface="Roboto Lt"/>
                <a:cs typeface="Roboto Lt"/>
              </a:rPr>
              <a:t> </a:t>
            </a:r>
            <a:r>
              <a:rPr sz="1800" spc="-125" dirty="0">
                <a:solidFill>
                  <a:srgbClr val="595959"/>
                </a:solidFill>
                <a:latin typeface="Roboto Lt"/>
                <a:cs typeface="Roboto Lt"/>
              </a:rPr>
              <a:t>a</a:t>
            </a:r>
            <a:r>
              <a:rPr sz="1800" spc="-30" dirty="0">
                <a:solidFill>
                  <a:srgbClr val="595959"/>
                </a:solidFill>
                <a:latin typeface="Roboto Lt"/>
                <a:cs typeface="Roboto Lt"/>
              </a:rPr>
              <a:t> </a:t>
            </a:r>
            <a:r>
              <a:rPr sz="1800" spc="-140" dirty="0">
                <a:solidFill>
                  <a:srgbClr val="595959"/>
                </a:solidFill>
                <a:latin typeface="Roboto Lt"/>
                <a:cs typeface="Roboto Lt"/>
              </a:rPr>
              <a:t>un</a:t>
            </a:r>
            <a:r>
              <a:rPr sz="1800" spc="-35" dirty="0">
                <a:solidFill>
                  <a:srgbClr val="595959"/>
                </a:solidFill>
                <a:latin typeface="Roboto Lt"/>
                <a:cs typeface="Roboto Lt"/>
              </a:rPr>
              <a:t> </a:t>
            </a:r>
            <a:r>
              <a:rPr sz="1800" spc="-140" dirty="0">
                <a:solidFill>
                  <a:srgbClr val="595959"/>
                </a:solidFill>
                <a:latin typeface="Roboto Lt"/>
                <a:cs typeface="Roboto Lt"/>
              </a:rPr>
              <a:t>massimo</a:t>
            </a:r>
            <a:r>
              <a:rPr sz="1800" spc="-35" dirty="0">
                <a:solidFill>
                  <a:srgbClr val="595959"/>
                </a:solidFill>
                <a:latin typeface="Roboto Lt"/>
                <a:cs typeface="Roboto Lt"/>
              </a:rPr>
              <a:t> </a:t>
            </a:r>
            <a:r>
              <a:rPr sz="1800" spc="-95" dirty="0">
                <a:solidFill>
                  <a:srgbClr val="595959"/>
                </a:solidFill>
                <a:latin typeface="Roboto Lt"/>
                <a:cs typeface="Roboto Lt"/>
              </a:rPr>
              <a:t>del </a:t>
            </a:r>
            <a:r>
              <a:rPr sz="1800" spc="-420" dirty="0">
                <a:solidFill>
                  <a:srgbClr val="595959"/>
                </a:solidFill>
                <a:latin typeface="Roboto Lt"/>
                <a:cs typeface="Roboto Lt"/>
              </a:rPr>
              <a:t> </a:t>
            </a:r>
            <a:r>
              <a:rPr sz="2400" spc="-5" dirty="0">
                <a:solidFill>
                  <a:srgbClr val="E6481B"/>
                </a:solidFill>
                <a:latin typeface="Roboto Lt"/>
                <a:cs typeface="Roboto Lt"/>
              </a:rPr>
              <a:t>35%</a:t>
            </a:r>
            <a:r>
              <a:rPr sz="2400" spc="-195" dirty="0">
                <a:solidFill>
                  <a:srgbClr val="E6481B"/>
                </a:solidFill>
                <a:latin typeface="Roboto Lt"/>
                <a:cs typeface="Roboto Lt"/>
              </a:rPr>
              <a:t> </a:t>
            </a:r>
            <a:r>
              <a:rPr sz="1800" spc="-90" dirty="0">
                <a:solidFill>
                  <a:srgbClr val="595959"/>
                </a:solidFill>
                <a:latin typeface="Roboto Lt"/>
                <a:cs typeface="Roboto Lt"/>
              </a:rPr>
              <a:t>(per</a:t>
            </a:r>
            <a:r>
              <a:rPr sz="1800" spc="-35" dirty="0">
                <a:solidFill>
                  <a:srgbClr val="595959"/>
                </a:solidFill>
                <a:latin typeface="Roboto Lt"/>
                <a:cs typeface="Roboto Lt"/>
              </a:rPr>
              <a:t> </a:t>
            </a:r>
            <a:r>
              <a:rPr sz="1800" spc="-100" dirty="0">
                <a:solidFill>
                  <a:srgbClr val="595959"/>
                </a:solidFill>
                <a:latin typeface="Roboto Lt"/>
                <a:cs typeface="Roboto Lt"/>
              </a:rPr>
              <a:t>soggetti</a:t>
            </a:r>
            <a:r>
              <a:rPr sz="1800" spc="-40" dirty="0">
                <a:solidFill>
                  <a:srgbClr val="595959"/>
                </a:solidFill>
                <a:latin typeface="Roboto Lt"/>
                <a:cs typeface="Roboto Lt"/>
              </a:rPr>
              <a:t> </a:t>
            </a:r>
            <a:r>
              <a:rPr sz="1800" spc="-125" dirty="0">
                <a:solidFill>
                  <a:srgbClr val="595959"/>
                </a:solidFill>
                <a:latin typeface="Roboto Lt"/>
                <a:cs typeface="Roboto Lt"/>
              </a:rPr>
              <a:t>con</a:t>
            </a:r>
            <a:r>
              <a:rPr sz="1800" spc="-40" dirty="0">
                <a:solidFill>
                  <a:srgbClr val="595959"/>
                </a:solidFill>
                <a:latin typeface="Roboto Lt"/>
                <a:cs typeface="Roboto Lt"/>
              </a:rPr>
              <a:t> </a:t>
            </a:r>
            <a:r>
              <a:rPr sz="1800" spc="-105" dirty="0">
                <a:solidFill>
                  <a:srgbClr val="595959"/>
                </a:solidFill>
                <a:latin typeface="Roboto Lt"/>
                <a:cs typeface="Roboto Lt"/>
              </a:rPr>
              <a:t>intensa</a:t>
            </a:r>
            <a:r>
              <a:rPr sz="1800" spc="-40" dirty="0">
                <a:solidFill>
                  <a:srgbClr val="595959"/>
                </a:solidFill>
                <a:latin typeface="Roboto Lt"/>
                <a:cs typeface="Roboto Lt"/>
              </a:rPr>
              <a:t> </a:t>
            </a:r>
            <a:r>
              <a:rPr sz="1800" spc="-80" dirty="0">
                <a:solidFill>
                  <a:srgbClr val="595959"/>
                </a:solidFill>
                <a:latin typeface="Roboto Lt"/>
                <a:cs typeface="Roboto Lt"/>
              </a:rPr>
              <a:t>attività</a:t>
            </a:r>
            <a:r>
              <a:rPr sz="1800" spc="-40" dirty="0">
                <a:solidFill>
                  <a:srgbClr val="595959"/>
                </a:solidFill>
                <a:latin typeface="Roboto Lt"/>
                <a:cs typeface="Roboto Lt"/>
              </a:rPr>
              <a:t> </a:t>
            </a:r>
            <a:r>
              <a:rPr sz="1800" spc="-70" dirty="0">
                <a:solidFill>
                  <a:srgbClr val="595959"/>
                </a:solidFill>
                <a:latin typeface="Roboto Lt"/>
                <a:cs typeface="Roboto Lt"/>
              </a:rPr>
              <a:t>fisica).</a:t>
            </a:r>
            <a:endParaRPr sz="1800">
              <a:latin typeface="Roboto Lt"/>
              <a:cs typeface="Roboto Lt"/>
            </a:endParaRPr>
          </a:p>
        </p:txBody>
      </p:sp>
      <p:sp>
        <p:nvSpPr>
          <p:cNvPr id="3" name="object 3"/>
          <p:cNvSpPr txBox="1">
            <a:spLocks noGrp="1"/>
          </p:cNvSpPr>
          <p:nvPr>
            <p:ph type="title"/>
          </p:nvPr>
        </p:nvSpPr>
        <p:spPr>
          <a:xfrm>
            <a:off x="1116737" y="1600200"/>
            <a:ext cx="2355175" cy="566822"/>
          </a:xfrm>
          <a:prstGeom prst="rect">
            <a:avLst/>
          </a:prstGeom>
        </p:spPr>
        <p:txBody>
          <a:bodyPr vert="horz" wrap="square" lIns="0" tIns="12700" rIns="0" bIns="0" rtlCol="0">
            <a:spAutoFit/>
          </a:bodyPr>
          <a:lstStyle/>
          <a:p>
            <a:pPr marL="12700">
              <a:lnSpc>
                <a:spcPct val="100000"/>
              </a:lnSpc>
              <a:spcBef>
                <a:spcPts val="100"/>
              </a:spcBef>
            </a:pPr>
            <a:r>
              <a:rPr lang="it-IT" sz="3600" b="0" spc="35" dirty="0" smtClean="0">
                <a:solidFill>
                  <a:schemeClr val="tx1"/>
                </a:solidFill>
              </a:rPr>
              <a:t>I</a:t>
            </a:r>
            <a:r>
              <a:rPr lang="it-IT" sz="3600" spc="35" dirty="0" smtClean="0"/>
              <a:t> </a:t>
            </a:r>
            <a:r>
              <a:rPr sz="3600" spc="35" dirty="0" err="1" smtClean="0"/>
              <a:t>Grassi</a:t>
            </a:r>
            <a:endParaRPr sz="3600" dirty="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5735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16724" y="2525516"/>
            <a:ext cx="4801870" cy="1334135"/>
          </a:xfrm>
          <a:prstGeom prst="rect">
            <a:avLst/>
          </a:prstGeom>
        </p:spPr>
        <p:txBody>
          <a:bodyPr vert="horz" wrap="square" lIns="0" tIns="12700" rIns="0" bIns="0" rtlCol="0">
            <a:spAutoFit/>
          </a:bodyPr>
          <a:lstStyle/>
          <a:p>
            <a:pPr marL="12700">
              <a:lnSpc>
                <a:spcPct val="100000"/>
              </a:lnSpc>
              <a:spcBef>
                <a:spcPts val="100"/>
              </a:spcBef>
            </a:pPr>
            <a:r>
              <a:rPr sz="1800" spc="-135" dirty="0">
                <a:latin typeface="Roboto Lt"/>
                <a:cs typeface="Roboto Lt"/>
              </a:rPr>
              <a:t>non</a:t>
            </a:r>
            <a:r>
              <a:rPr sz="1800" spc="-40" dirty="0">
                <a:latin typeface="Roboto Lt"/>
                <a:cs typeface="Roboto Lt"/>
              </a:rPr>
              <a:t> </a:t>
            </a:r>
            <a:r>
              <a:rPr sz="1800" spc="-105" dirty="0">
                <a:latin typeface="Roboto Lt"/>
                <a:cs typeface="Roboto Lt"/>
              </a:rPr>
              <a:t>è</a:t>
            </a:r>
            <a:r>
              <a:rPr sz="1800" spc="-35" dirty="0">
                <a:latin typeface="Roboto Lt"/>
                <a:cs typeface="Roboto Lt"/>
              </a:rPr>
              <a:t> </a:t>
            </a:r>
            <a:r>
              <a:rPr sz="1800" spc="-120" dirty="0">
                <a:latin typeface="Roboto Lt"/>
                <a:cs typeface="Roboto Lt"/>
              </a:rPr>
              <a:t>solamente</a:t>
            </a:r>
            <a:r>
              <a:rPr sz="1800" spc="-40" dirty="0">
                <a:latin typeface="Roboto Lt"/>
                <a:cs typeface="Roboto Lt"/>
              </a:rPr>
              <a:t> </a:t>
            </a:r>
            <a:r>
              <a:rPr sz="1800" spc="-140" dirty="0">
                <a:latin typeface="Roboto Lt"/>
                <a:cs typeface="Roboto Lt"/>
              </a:rPr>
              <a:t>un</a:t>
            </a:r>
            <a:r>
              <a:rPr sz="1800" spc="-35" dirty="0">
                <a:latin typeface="Roboto Lt"/>
                <a:cs typeface="Roboto Lt"/>
              </a:rPr>
              <a:t> </a:t>
            </a:r>
            <a:r>
              <a:rPr sz="1800" spc="-75" dirty="0">
                <a:latin typeface="Roboto Lt"/>
                <a:cs typeface="Roboto Lt"/>
              </a:rPr>
              <a:t>utile</a:t>
            </a:r>
            <a:r>
              <a:rPr sz="1800" spc="-40" dirty="0">
                <a:latin typeface="Roboto Lt"/>
                <a:cs typeface="Roboto Lt"/>
              </a:rPr>
              <a:t> </a:t>
            </a:r>
            <a:r>
              <a:rPr sz="1800" spc="-120" dirty="0">
                <a:latin typeface="Roboto Lt"/>
                <a:cs typeface="Roboto Lt"/>
              </a:rPr>
              <a:t>strumento</a:t>
            </a:r>
            <a:r>
              <a:rPr sz="1800" spc="-35" dirty="0">
                <a:latin typeface="Roboto Lt"/>
                <a:cs typeface="Roboto Lt"/>
              </a:rPr>
              <a:t> </a:t>
            </a:r>
            <a:r>
              <a:rPr sz="1800" spc="-80" dirty="0">
                <a:latin typeface="Roboto Lt"/>
                <a:cs typeface="Roboto Lt"/>
              </a:rPr>
              <a:t>di</a:t>
            </a:r>
            <a:r>
              <a:rPr sz="1800" spc="-40" dirty="0">
                <a:latin typeface="Roboto Lt"/>
                <a:cs typeface="Roboto Lt"/>
              </a:rPr>
              <a:t> </a:t>
            </a:r>
            <a:r>
              <a:rPr sz="1800" spc="-114" dirty="0">
                <a:latin typeface="Roboto Lt"/>
                <a:cs typeface="Roboto Lt"/>
              </a:rPr>
              <a:t>comunicazione:</a:t>
            </a:r>
            <a:endParaRPr sz="1800">
              <a:latin typeface="Roboto Lt"/>
              <a:cs typeface="Roboto Lt"/>
            </a:endParaRPr>
          </a:p>
          <a:p>
            <a:pPr marL="12700" marR="50165">
              <a:lnSpc>
                <a:spcPct val="100699"/>
              </a:lnSpc>
              <a:spcBef>
                <a:spcPts val="1620"/>
              </a:spcBef>
            </a:pPr>
            <a:r>
              <a:rPr sz="1800" spc="-80" dirty="0">
                <a:latin typeface="Roboto Lt"/>
                <a:cs typeface="Roboto Lt"/>
              </a:rPr>
              <a:t>al </a:t>
            </a:r>
            <a:r>
              <a:rPr sz="1800" spc="-100" dirty="0">
                <a:latin typeface="Roboto Lt"/>
                <a:cs typeface="Roboto Lt"/>
              </a:rPr>
              <a:t>contrario </a:t>
            </a:r>
            <a:r>
              <a:rPr sz="1800" spc="-135" dirty="0">
                <a:latin typeface="Roboto Lt"/>
                <a:cs typeface="Roboto Lt"/>
              </a:rPr>
              <a:t>può</a:t>
            </a:r>
            <a:r>
              <a:rPr sz="1800" spc="-130" dirty="0">
                <a:latin typeface="Roboto Lt"/>
                <a:cs typeface="Roboto Lt"/>
              </a:rPr>
              <a:t> </a:t>
            </a:r>
            <a:r>
              <a:rPr sz="1800" spc="-110" dirty="0">
                <a:latin typeface="Roboto Lt"/>
                <a:cs typeface="Roboto Lt"/>
              </a:rPr>
              <a:t>essere </a:t>
            </a:r>
            <a:r>
              <a:rPr sz="1800" spc="-85" dirty="0">
                <a:latin typeface="Roboto Lt"/>
                <a:cs typeface="Roboto Lt"/>
              </a:rPr>
              <a:t>definito </a:t>
            </a:r>
            <a:r>
              <a:rPr sz="1800" spc="-90" dirty="0">
                <a:latin typeface="Roboto Lt"/>
                <a:cs typeface="Roboto Lt"/>
              </a:rPr>
              <a:t>in </a:t>
            </a:r>
            <a:r>
              <a:rPr sz="1800" spc="-95" dirty="0">
                <a:latin typeface="Roboto Lt"/>
                <a:cs typeface="Roboto Lt"/>
              </a:rPr>
              <a:t>un’infinità </a:t>
            </a:r>
            <a:r>
              <a:rPr sz="1800" spc="-80" dirty="0">
                <a:latin typeface="Roboto Lt"/>
                <a:cs typeface="Roboto Lt"/>
              </a:rPr>
              <a:t>di </a:t>
            </a:r>
            <a:r>
              <a:rPr sz="1800" spc="-130" dirty="0">
                <a:latin typeface="Roboto Lt"/>
                <a:cs typeface="Roboto Lt"/>
              </a:rPr>
              <a:t>modi</a:t>
            </a:r>
            <a:r>
              <a:rPr sz="1800" spc="-125" dirty="0">
                <a:latin typeface="Roboto Lt"/>
                <a:cs typeface="Roboto Lt"/>
              </a:rPr>
              <a:t> a </a:t>
            </a:r>
            <a:r>
              <a:rPr sz="1800" spc="-425" dirty="0">
                <a:latin typeface="Roboto Lt"/>
                <a:cs typeface="Roboto Lt"/>
              </a:rPr>
              <a:t> </a:t>
            </a:r>
            <a:r>
              <a:rPr sz="1800" spc="-125" dirty="0">
                <a:latin typeface="Roboto Lt"/>
                <a:cs typeface="Roboto Lt"/>
              </a:rPr>
              <a:t>seconda</a:t>
            </a:r>
            <a:r>
              <a:rPr sz="1800" spc="-40" dirty="0">
                <a:latin typeface="Roboto Lt"/>
                <a:cs typeface="Roboto Lt"/>
              </a:rPr>
              <a:t> </a:t>
            </a:r>
            <a:r>
              <a:rPr sz="1800" spc="-90" dirty="0">
                <a:latin typeface="Roboto Lt"/>
                <a:cs typeface="Roboto Lt"/>
              </a:rPr>
              <a:t>del</a:t>
            </a:r>
            <a:r>
              <a:rPr sz="1800" spc="-40" dirty="0">
                <a:latin typeface="Roboto Lt"/>
                <a:cs typeface="Roboto Lt"/>
              </a:rPr>
              <a:t> </a:t>
            </a:r>
            <a:r>
              <a:rPr sz="1800" spc="-95" dirty="0">
                <a:latin typeface="Roboto Lt"/>
                <a:cs typeface="Roboto Lt"/>
              </a:rPr>
              <a:t>particolare</a:t>
            </a:r>
            <a:r>
              <a:rPr sz="1800" spc="-40" dirty="0">
                <a:latin typeface="Roboto Lt"/>
                <a:cs typeface="Roboto Lt"/>
              </a:rPr>
              <a:t> </a:t>
            </a:r>
            <a:r>
              <a:rPr sz="1800" spc="-90" dirty="0">
                <a:latin typeface="Roboto Lt"/>
                <a:cs typeface="Roboto Lt"/>
              </a:rPr>
              <a:t>significato</a:t>
            </a:r>
            <a:r>
              <a:rPr sz="1800" spc="-40" dirty="0">
                <a:latin typeface="Roboto Lt"/>
                <a:cs typeface="Roboto Lt"/>
              </a:rPr>
              <a:t> </a:t>
            </a:r>
            <a:r>
              <a:rPr sz="1800" spc="-120" dirty="0">
                <a:latin typeface="Roboto Lt"/>
                <a:cs typeface="Roboto Lt"/>
              </a:rPr>
              <a:t>che</a:t>
            </a:r>
            <a:r>
              <a:rPr sz="1800" spc="-40" dirty="0">
                <a:latin typeface="Roboto Lt"/>
                <a:cs typeface="Roboto Lt"/>
              </a:rPr>
              <a:t> </a:t>
            </a:r>
            <a:r>
              <a:rPr sz="1800" spc="-90" dirty="0">
                <a:latin typeface="Roboto Lt"/>
                <a:cs typeface="Roboto Lt"/>
              </a:rPr>
              <a:t>riveste</a:t>
            </a:r>
            <a:r>
              <a:rPr sz="1800" spc="-40" dirty="0">
                <a:latin typeface="Roboto Lt"/>
                <a:cs typeface="Roboto Lt"/>
              </a:rPr>
              <a:t> </a:t>
            </a:r>
            <a:r>
              <a:rPr sz="1800" spc="-105" dirty="0">
                <a:latin typeface="Roboto Lt"/>
                <a:cs typeface="Roboto Lt"/>
              </a:rPr>
              <a:t>per </a:t>
            </a:r>
            <a:r>
              <a:rPr sz="1800" spc="-100" dirty="0">
                <a:latin typeface="Roboto Lt"/>
                <a:cs typeface="Roboto Lt"/>
              </a:rPr>
              <a:t> </a:t>
            </a:r>
            <a:r>
              <a:rPr sz="1800" spc="-114" dirty="0">
                <a:latin typeface="Roboto Lt"/>
                <a:cs typeface="Roboto Lt"/>
              </a:rPr>
              <a:t>ciascu</a:t>
            </a:r>
            <a:r>
              <a:rPr sz="1800" spc="-125" dirty="0">
                <a:latin typeface="Roboto Lt"/>
                <a:cs typeface="Roboto Lt"/>
              </a:rPr>
              <a:t>n</a:t>
            </a:r>
            <a:r>
              <a:rPr sz="1800" spc="-40" dirty="0">
                <a:latin typeface="Roboto Lt"/>
                <a:cs typeface="Roboto Lt"/>
              </a:rPr>
              <a:t> </a:t>
            </a:r>
            <a:r>
              <a:rPr sz="1800" spc="-90" dirty="0">
                <a:latin typeface="Roboto Lt"/>
                <a:cs typeface="Roboto Lt"/>
              </a:rPr>
              <a:t>individuo.</a:t>
            </a:r>
            <a:endParaRPr sz="1800">
              <a:latin typeface="Roboto Lt"/>
              <a:cs typeface="Roboto Lt"/>
            </a:endParaRPr>
          </a:p>
        </p:txBody>
      </p:sp>
      <p:pic>
        <p:nvPicPr>
          <p:cNvPr id="3" name="object 3"/>
          <p:cNvPicPr/>
          <p:nvPr/>
        </p:nvPicPr>
        <p:blipFill>
          <a:blip r:embed="rId2" cstate="print"/>
          <a:stretch>
            <a:fillRect/>
          </a:stretch>
        </p:blipFill>
        <p:spPr>
          <a:xfrm>
            <a:off x="2143704" y="3933237"/>
            <a:ext cx="5003699" cy="2551512"/>
          </a:xfrm>
          <a:prstGeom prst="rect">
            <a:avLst/>
          </a:prstGeom>
        </p:spPr>
      </p:pic>
      <p:sp>
        <p:nvSpPr>
          <p:cNvPr id="4" name="object 4"/>
          <p:cNvSpPr txBox="1">
            <a:spLocks noGrp="1"/>
          </p:cNvSpPr>
          <p:nvPr>
            <p:ph type="title"/>
          </p:nvPr>
        </p:nvSpPr>
        <p:spPr>
          <a:xfrm>
            <a:off x="1511424" y="1954008"/>
            <a:ext cx="1917576" cy="391160"/>
          </a:xfrm>
          <a:prstGeom prst="rect">
            <a:avLst/>
          </a:prstGeom>
        </p:spPr>
        <p:txBody>
          <a:bodyPr vert="horz" wrap="square" lIns="0" tIns="12700" rIns="0" bIns="0" rtlCol="0">
            <a:spAutoFit/>
          </a:bodyPr>
          <a:lstStyle/>
          <a:p>
            <a:pPr marL="12700">
              <a:lnSpc>
                <a:spcPct val="100000"/>
              </a:lnSpc>
              <a:spcBef>
                <a:spcPts val="100"/>
              </a:spcBef>
            </a:pPr>
            <a:r>
              <a:rPr spc="25" dirty="0"/>
              <a:t>INTERNET</a:t>
            </a:r>
          </a:p>
        </p:txBody>
      </p:sp>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4" y="65913"/>
            <a:ext cx="3449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132304" y="2057400"/>
            <a:ext cx="5868696" cy="2225675"/>
          </a:xfrm>
          <a:prstGeom prst="rect">
            <a:avLst/>
          </a:prstGeom>
        </p:spPr>
        <p:txBody>
          <a:bodyPr vert="horz" wrap="square" lIns="0" tIns="12700" rIns="0" bIns="0" rtlCol="0">
            <a:spAutoFit/>
          </a:bodyPr>
          <a:lstStyle/>
          <a:p>
            <a:pPr marL="12700" marR="5080">
              <a:lnSpc>
                <a:spcPct val="114599"/>
              </a:lnSpc>
              <a:spcBef>
                <a:spcPts val="100"/>
              </a:spcBef>
            </a:pPr>
            <a:r>
              <a:rPr sz="1800" spc="-135" dirty="0">
                <a:latin typeface="Roboto Lt"/>
                <a:cs typeface="Roboto Lt"/>
              </a:rPr>
              <a:t>Può</a:t>
            </a:r>
            <a:r>
              <a:rPr sz="1800" spc="-35" dirty="0">
                <a:latin typeface="Roboto Lt"/>
                <a:cs typeface="Roboto Lt"/>
              </a:rPr>
              <a:t> </a:t>
            </a:r>
            <a:r>
              <a:rPr sz="1800" spc="-120" dirty="0">
                <a:latin typeface="Roboto Lt"/>
                <a:cs typeface="Roboto Lt"/>
              </a:rPr>
              <a:t>semplicemente</a:t>
            </a:r>
            <a:r>
              <a:rPr sz="1800" spc="-35" dirty="0">
                <a:latin typeface="Roboto Lt"/>
                <a:cs typeface="Roboto Lt"/>
              </a:rPr>
              <a:t> </a:t>
            </a:r>
            <a:r>
              <a:rPr sz="1800" spc="-110" dirty="0">
                <a:latin typeface="Roboto Lt"/>
                <a:cs typeface="Roboto Lt"/>
              </a:rPr>
              <a:t>essere</a:t>
            </a:r>
            <a:r>
              <a:rPr sz="1800" spc="-35" dirty="0">
                <a:latin typeface="Roboto Lt"/>
                <a:cs typeface="Roboto Lt"/>
              </a:rPr>
              <a:t> </a:t>
            </a:r>
            <a:r>
              <a:rPr sz="1800" spc="-135" dirty="0">
                <a:latin typeface="Roboto Lt"/>
                <a:cs typeface="Roboto Lt"/>
              </a:rPr>
              <a:t>uno</a:t>
            </a:r>
            <a:r>
              <a:rPr sz="1800" spc="-35" dirty="0">
                <a:latin typeface="Roboto Lt"/>
                <a:cs typeface="Roboto Lt"/>
              </a:rPr>
              <a:t> </a:t>
            </a:r>
            <a:r>
              <a:rPr sz="1800" spc="-120" dirty="0">
                <a:latin typeface="Roboto Lt"/>
                <a:cs typeface="Roboto Lt"/>
              </a:rPr>
              <a:t>strumento</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90" dirty="0">
                <a:latin typeface="Roboto Lt"/>
                <a:cs typeface="Roboto Lt"/>
              </a:rPr>
              <a:t>lavoro,</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05" dirty="0">
                <a:latin typeface="Roboto Lt"/>
                <a:cs typeface="Roboto Lt"/>
              </a:rPr>
              <a:t>svago,</a:t>
            </a:r>
            <a:r>
              <a:rPr sz="1800" spc="-35" dirty="0">
                <a:latin typeface="Roboto Lt"/>
                <a:cs typeface="Roboto Lt"/>
              </a:rPr>
              <a:t> </a:t>
            </a:r>
            <a:r>
              <a:rPr sz="1800" spc="-85" dirty="0">
                <a:latin typeface="Roboto Lt"/>
                <a:cs typeface="Roboto Lt"/>
              </a:rPr>
              <a:t>di </a:t>
            </a:r>
            <a:r>
              <a:rPr sz="1800" spc="-420" dirty="0">
                <a:latin typeface="Roboto Lt"/>
                <a:cs typeface="Roboto Lt"/>
              </a:rPr>
              <a:t> </a:t>
            </a:r>
            <a:r>
              <a:rPr sz="1800" spc="-95" dirty="0">
                <a:latin typeface="Roboto Lt"/>
                <a:cs typeface="Roboto Lt"/>
              </a:rPr>
              <a:t>socializzazione, </a:t>
            </a:r>
            <a:r>
              <a:rPr sz="1800" spc="-175" dirty="0">
                <a:latin typeface="Roboto Lt"/>
                <a:cs typeface="Roboto Lt"/>
              </a:rPr>
              <a:t>ma</a:t>
            </a:r>
            <a:r>
              <a:rPr sz="1800" spc="-170" dirty="0">
                <a:latin typeface="Roboto Lt"/>
                <a:cs typeface="Roboto Lt"/>
              </a:rPr>
              <a:t> </a:t>
            </a:r>
            <a:r>
              <a:rPr sz="1800" spc="-135" dirty="0">
                <a:latin typeface="Roboto Lt"/>
                <a:cs typeface="Roboto Lt"/>
              </a:rPr>
              <a:t>può</a:t>
            </a:r>
            <a:r>
              <a:rPr sz="1800" spc="-130" dirty="0">
                <a:latin typeface="Roboto Lt"/>
                <a:cs typeface="Roboto Lt"/>
              </a:rPr>
              <a:t> </a:t>
            </a:r>
            <a:r>
              <a:rPr sz="1800" spc="-125" dirty="0">
                <a:latin typeface="Roboto Lt"/>
                <a:cs typeface="Roboto Lt"/>
              </a:rPr>
              <a:t>anche </a:t>
            </a:r>
            <a:r>
              <a:rPr sz="1800" spc="-130" dirty="0">
                <a:latin typeface="Roboto Lt"/>
                <a:cs typeface="Roboto Lt"/>
              </a:rPr>
              <a:t>assumere</a:t>
            </a:r>
            <a:r>
              <a:rPr sz="1800" spc="-125" dirty="0">
                <a:latin typeface="Roboto Lt"/>
                <a:cs typeface="Roboto Lt"/>
              </a:rPr>
              <a:t> </a:t>
            </a:r>
            <a:r>
              <a:rPr sz="1800" spc="-35" dirty="0">
                <a:latin typeface="Roboto Lt"/>
                <a:cs typeface="Roboto Lt"/>
              </a:rPr>
              <a:t>il </a:t>
            </a:r>
            <a:r>
              <a:rPr sz="1800" spc="-100" dirty="0">
                <a:latin typeface="Roboto Lt"/>
                <a:cs typeface="Roboto Lt"/>
              </a:rPr>
              <a:t>valore </a:t>
            </a:r>
            <a:r>
              <a:rPr sz="1800" spc="-80" dirty="0">
                <a:latin typeface="Roboto Lt"/>
                <a:cs typeface="Roboto Lt"/>
              </a:rPr>
              <a:t>di </a:t>
            </a:r>
            <a:r>
              <a:rPr sz="1800" spc="-140" dirty="0">
                <a:latin typeface="Roboto Lt"/>
                <a:cs typeface="Roboto Lt"/>
              </a:rPr>
              <a:t>un</a:t>
            </a:r>
            <a:r>
              <a:rPr sz="1800" spc="-135" dirty="0">
                <a:latin typeface="Roboto Lt"/>
                <a:cs typeface="Roboto Lt"/>
              </a:rPr>
              <a:t> </a:t>
            </a:r>
            <a:r>
              <a:rPr sz="1800" spc="-150" dirty="0">
                <a:latin typeface="Roboto Lt"/>
                <a:cs typeface="Roboto Lt"/>
              </a:rPr>
              <a:t>mondo </a:t>
            </a:r>
            <a:r>
              <a:rPr sz="1800" spc="-145" dirty="0">
                <a:latin typeface="Roboto Lt"/>
                <a:cs typeface="Roboto Lt"/>
              </a:rPr>
              <a:t> </a:t>
            </a:r>
            <a:r>
              <a:rPr sz="1800" spc="-90" dirty="0">
                <a:latin typeface="Roboto Lt"/>
                <a:cs typeface="Roboto Lt"/>
              </a:rPr>
              <a:t>parallelo</a:t>
            </a:r>
            <a:r>
              <a:rPr sz="1800" spc="-40" dirty="0">
                <a:latin typeface="Roboto Lt"/>
                <a:cs typeface="Roboto Lt"/>
              </a:rPr>
              <a:t> </a:t>
            </a:r>
            <a:r>
              <a:rPr sz="1800" spc="-120" dirty="0">
                <a:latin typeface="Roboto Lt"/>
                <a:cs typeface="Roboto Lt"/>
              </a:rPr>
              <a:t>o</a:t>
            </a:r>
            <a:r>
              <a:rPr sz="1800" spc="-40" dirty="0">
                <a:latin typeface="Roboto Lt"/>
                <a:cs typeface="Roboto Lt"/>
              </a:rPr>
              <a:t> </a:t>
            </a:r>
            <a:r>
              <a:rPr sz="1800" spc="-95" dirty="0">
                <a:latin typeface="Roboto Lt"/>
                <a:cs typeface="Roboto Lt"/>
              </a:rPr>
              <a:t>alternativo</a:t>
            </a:r>
            <a:r>
              <a:rPr sz="1800" spc="-40" dirty="0">
                <a:latin typeface="Roboto Lt"/>
                <a:cs typeface="Roboto Lt"/>
              </a:rPr>
              <a:t> </a:t>
            </a:r>
            <a:r>
              <a:rPr sz="1800" spc="-125" dirty="0">
                <a:latin typeface="Roboto Lt"/>
                <a:cs typeface="Roboto Lt"/>
              </a:rPr>
              <a:t>a</a:t>
            </a:r>
            <a:r>
              <a:rPr sz="1800" spc="-40" dirty="0">
                <a:latin typeface="Roboto Lt"/>
                <a:cs typeface="Roboto Lt"/>
              </a:rPr>
              <a:t> </a:t>
            </a:r>
            <a:r>
              <a:rPr sz="1800" spc="-95" dirty="0">
                <a:latin typeface="Roboto Lt"/>
                <a:cs typeface="Roboto Lt"/>
              </a:rPr>
              <a:t>quello</a:t>
            </a:r>
            <a:r>
              <a:rPr sz="1800" spc="-40" dirty="0">
                <a:latin typeface="Roboto Lt"/>
                <a:cs typeface="Roboto Lt"/>
              </a:rPr>
              <a:t> </a:t>
            </a:r>
            <a:r>
              <a:rPr sz="1800" spc="-90" dirty="0">
                <a:latin typeface="Roboto Lt"/>
                <a:cs typeface="Roboto Lt"/>
              </a:rPr>
              <a:t>reale</a:t>
            </a:r>
            <a:r>
              <a:rPr sz="1800" spc="-35" dirty="0">
                <a:latin typeface="Roboto Lt"/>
                <a:cs typeface="Roboto Lt"/>
              </a:rPr>
              <a:t> </a:t>
            </a:r>
            <a:r>
              <a:rPr sz="1800" spc="-75" dirty="0">
                <a:latin typeface="Roboto Lt"/>
                <a:cs typeface="Roboto Lt"/>
              </a:rPr>
              <a:t>(social,</a:t>
            </a:r>
            <a:r>
              <a:rPr sz="1800" spc="-35" dirty="0">
                <a:latin typeface="Roboto Lt"/>
                <a:cs typeface="Roboto Lt"/>
              </a:rPr>
              <a:t> </a:t>
            </a:r>
            <a:r>
              <a:rPr sz="1800" spc="-100" dirty="0">
                <a:latin typeface="Roboto Lt"/>
                <a:cs typeface="Roboto Lt"/>
              </a:rPr>
              <a:t>giochi</a:t>
            </a:r>
            <a:r>
              <a:rPr sz="1800" spc="-40" dirty="0">
                <a:latin typeface="Roboto Lt"/>
                <a:cs typeface="Roboto Lt"/>
              </a:rPr>
              <a:t> </a:t>
            </a:r>
            <a:r>
              <a:rPr sz="1800" spc="-80" dirty="0">
                <a:latin typeface="Roboto Lt"/>
                <a:cs typeface="Roboto Lt"/>
              </a:rPr>
              <a:t>di</a:t>
            </a:r>
            <a:r>
              <a:rPr sz="1800" spc="-40" dirty="0">
                <a:latin typeface="Roboto Lt"/>
                <a:cs typeface="Roboto Lt"/>
              </a:rPr>
              <a:t> </a:t>
            </a:r>
            <a:r>
              <a:rPr sz="1800" spc="-80" dirty="0">
                <a:latin typeface="Roboto Lt"/>
                <a:cs typeface="Roboto Lt"/>
              </a:rPr>
              <a:t>ruolo),</a:t>
            </a:r>
            <a:endParaRPr sz="1800" dirty="0">
              <a:latin typeface="Roboto Lt"/>
              <a:cs typeface="Roboto Lt"/>
            </a:endParaRPr>
          </a:p>
          <a:p>
            <a:pPr marL="12700" marR="36830" algn="just">
              <a:lnSpc>
                <a:spcPct val="114599"/>
              </a:lnSpc>
            </a:pPr>
            <a:r>
              <a:rPr sz="1800" spc="-95" dirty="0">
                <a:latin typeface="Roboto Lt"/>
                <a:cs typeface="Roboto Lt"/>
              </a:rPr>
              <a:t>nel </a:t>
            </a:r>
            <a:r>
              <a:rPr sz="1800" spc="-110" dirty="0">
                <a:latin typeface="Roboto Lt"/>
                <a:cs typeface="Roboto Lt"/>
              </a:rPr>
              <a:t>quale </a:t>
            </a:r>
            <a:r>
              <a:rPr sz="1800" spc="-35" dirty="0">
                <a:latin typeface="Roboto Lt"/>
                <a:cs typeface="Roboto Lt"/>
              </a:rPr>
              <a:t>il </a:t>
            </a:r>
            <a:r>
              <a:rPr sz="1800" spc="-110" dirty="0">
                <a:latin typeface="Roboto Lt"/>
                <a:cs typeface="Roboto Lt"/>
              </a:rPr>
              <a:t>soggetto </a:t>
            </a:r>
            <a:r>
              <a:rPr sz="1800" spc="-135" dirty="0">
                <a:latin typeface="Roboto Lt"/>
                <a:cs typeface="Roboto Lt"/>
              </a:rPr>
              <a:t>può </a:t>
            </a:r>
            <a:r>
              <a:rPr sz="1800" spc="-110" dirty="0">
                <a:latin typeface="Roboto Lt"/>
                <a:cs typeface="Roboto Lt"/>
              </a:rPr>
              <a:t>sperimentare </a:t>
            </a:r>
            <a:r>
              <a:rPr sz="1800" spc="-100" dirty="0">
                <a:latin typeface="Roboto Lt"/>
                <a:cs typeface="Roboto Lt"/>
              </a:rPr>
              <a:t>diverse </a:t>
            </a:r>
            <a:r>
              <a:rPr sz="1800" spc="-105" dirty="0">
                <a:latin typeface="Roboto Lt"/>
                <a:cs typeface="Roboto Lt"/>
              </a:rPr>
              <a:t>e </a:t>
            </a:r>
            <a:r>
              <a:rPr sz="1800" spc="-130" dirty="0">
                <a:latin typeface="Roboto Lt"/>
                <a:cs typeface="Roboto Lt"/>
              </a:rPr>
              <a:t>nuove </a:t>
            </a:r>
            <a:r>
              <a:rPr sz="1800" spc="-114" dirty="0">
                <a:latin typeface="Roboto Lt"/>
                <a:cs typeface="Roboto Lt"/>
              </a:rPr>
              <a:t>forme </a:t>
            </a:r>
            <a:r>
              <a:rPr sz="1800" spc="-85" dirty="0">
                <a:latin typeface="Roboto Lt"/>
                <a:cs typeface="Roboto Lt"/>
              </a:rPr>
              <a:t>di </a:t>
            </a:r>
            <a:r>
              <a:rPr sz="1800" spc="-80" dirty="0">
                <a:latin typeface="Roboto Lt"/>
                <a:cs typeface="Roboto Lt"/>
              </a:rPr>
              <a:t> </a:t>
            </a:r>
            <a:r>
              <a:rPr sz="1800" spc="-120" dirty="0">
                <a:latin typeface="Roboto Lt"/>
                <a:cs typeface="Roboto Lt"/>
              </a:rPr>
              <a:t>comunicazione o </a:t>
            </a:r>
            <a:r>
              <a:rPr sz="1800" spc="-100" dirty="0">
                <a:latin typeface="Roboto Lt"/>
                <a:cs typeface="Roboto Lt"/>
              </a:rPr>
              <a:t>relazione </a:t>
            </a:r>
            <a:r>
              <a:rPr sz="1800" spc="-120" dirty="0">
                <a:latin typeface="Roboto Lt"/>
                <a:cs typeface="Roboto Lt"/>
              </a:rPr>
              <a:t>che spesso </a:t>
            </a:r>
            <a:r>
              <a:rPr sz="1800" spc="-130" dirty="0">
                <a:latin typeface="Roboto Lt"/>
                <a:cs typeface="Roboto Lt"/>
              </a:rPr>
              <a:t>nascondono </a:t>
            </a:r>
            <a:r>
              <a:rPr sz="1800" spc="-70" dirty="0">
                <a:latin typeface="Roboto Lt"/>
                <a:cs typeface="Roboto Lt"/>
              </a:rPr>
              <a:t>le </a:t>
            </a:r>
            <a:r>
              <a:rPr sz="1800" spc="-75" dirty="0">
                <a:latin typeface="Roboto Lt"/>
                <a:cs typeface="Roboto Lt"/>
              </a:rPr>
              <a:t>difficoltà </a:t>
            </a:r>
            <a:r>
              <a:rPr sz="1800" spc="-70" dirty="0">
                <a:latin typeface="Roboto Lt"/>
                <a:cs typeface="Roboto Lt"/>
              </a:rPr>
              <a:t> </a:t>
            </a:r>
            <a:r>
              <a:rPr sz="1800" spc="-100" dirty="0">
                <a:latin typeface="Roboto Lt"/>
                <a:cs typeface="Roboto Lt"/>
              </a:rPr>
              <a:t>personali </a:t>
            </a:r>
            <a:r>
              <a:rPr sz="1800" spc="-95" dirty="0">
                <a:latin typeface="Roboto Lt"/>
                <a:cs typeface="Roboto Lt"/>
              </a:rPr>
              <a:t>(soprattutto </a:t>
            </a:r>
            <a:r>
              <a:rPr sz="1800" spc="-90" dirty="0">
                <a:latin typeface="Roboto Lt"/>
                <a:cs typeface="Roboto Lt"/>
              </a:rPr>
              <a:t>in </a:t>
            </a:r>
            <a:r>
              <a:rPr sz="1800" spc="-100" dirty="0">
                <a:latin typeface="Roboto Lt"/>
                <a:cs typeface="Roboto Lt"/>
              </a:rPr>
              <a:t>età </a:t>
            </a:r>
            <a:r>
              <a:rPr sz="1800" spc="-95" dirty="0">
                <a:latin typeface="Roboto Lt"/>
                <a:cs typeface="Roboto Lt"/>
              </a:rPr>
              <a:t>adolescenziale), </a:t>
            </a:r>
            <a:r>
              <a:rPr sz="1800" spc="-105" dirty="0">
                <a:latin typeface="Roboto Lt"/>
                <a:cs typeface="Roboto Lt"/>
              </a:rPr>
              <a:t>amplificandole </a:t>
            </a:r>
            <a:r>
              <a:rPr sz="1800" spc="-100" dirty="0">
                <a:latin typeface="Roboto Lt"/>
                <a:cs typeface="Roboto Lt"/>
              </a:rPr>
              <a:t>poi </a:t>
            </a:r>
            <a:r>
              <a:rPr sz="1800" spc="-95" dirty="0">
                <a:latin typeface="Roboto Lt"/>
                <a:cs typeface="Roboto Lt"/>
              </a:rPr>
              <a:t> </a:t>
            </a:r>
            <a:r>
              <a:rPr sz="1800" spc="-125" dirty="0">
                <a:latin typeface="Roboto Lt"/>
                <a:cs typeface="Roboto Lt"/>
              </a:rPr>
              <a:t>con</a:t>
            </a:r>
            <a:r>
              <a:rPr sz="1800" spc="-40" dirty="0">
                <a:latin typeface="Roboto Lt"/>
                <a:cs typeface="Roboto Lt"/>
              </a:rPr>
              <a:t> </a:t>
            </a:r>
            <a:r>
              <a:rPr sz="1800" spc="-35" dirty="0">
                <a:latin typeface="Roboto Lt"/>
                <a:cs typeface="Roboto Lt"/>
              </a:rPr>
              <a:t>i</a:t>
            </a:r>
            <a:r>
              <a:rPr sz="1800" spc="-30" dirty="0">
                <a:latin typeface="Roboto Lt"/>
                <a:cs typeface="Roboto Lt"/>
              </a:rPr>
              <a:t>l</a:t>
            </a:r>
            <a:r>
              <a:rPr sz="1800" spc="-40" dirty="0">
                <a:latin typeface="Roboto Lt"/>
                <a:cs typeface="Roboto Lt"/>
              </a:rPr>
              <a:t> </a:t>
            </a:r>
            <a:r>
              <a:rPr sz="1800" spc="-90" dirty="0">
                <a:latin typeface="Roboto Lt"/>
                <a:cs typeface="Roboto Lt"/>
              </a:rPr>
              <a:t>ritorn</a:t>
            </a:r>
            <a:r>
              <a:rPr sz="1800" spc="-120" dirty="0">
                <a:latin typeface="Roboto Lt"/>
                <a:cs typeface="Roboto Lt"/>
              </a:rPr>
              <a:t>o</a:t>
            </a:r>
            <a:r>
              <a:rPr sz="1800" spc="-40" dirty="0">
                <a:latin typeface="Roboto Lt"/>
                <a:cs typeface="Roboto Lt"/>
              </a:rPr>
              <a:t> </a:t>
            </a:r>
            <a:r>
              <a:rPr sz="1800" spc="-114" dirty="0">
                <a:latin typeface="Roboto Lt"/>
                <a:cs typeface="Roboto Lt"/>
              </a:rPr>
              <a:t>a</a:t>
            </a:r>
            <a:r>
              <a:rPr sz="1800" spc="-45" dirty="0">
                <a:latin typeface="Roboto Lt"/>
                <a:cs typeface="Roboto Lt"/>
              </a:rPr>
              <a:t>l</a:t>
            </a:r>
            <a:r>
              <a:rPr sz="1800" spc="-40" dirty="0">
                <a:latin typeface="Roboto Lt"/>
                <a:cs typeface="Roboto Lt"/>
              </a:rPr>
              <a:t> </a:t>
            </a:r>
            <a:r>
              <a:rPr sz="1800" spc="-155" dirty="0">
                <a:latin typeface="Roboto Lt"/>
                <a:cs typeface="Roboto Lt"/>
              </a:rPr>
              <a:t>mond</a:t>
            </a:r>
            <a:r>
              <a:rPr sz="1800" spc="-130" dirty="0">
                <a:latin typeface="Roboto Lt"/>
                <a:cs typeface="Roboto Lt"/>
              </a:rPr>
              <a:t>o</a:t>
            </a:r>
            <a:r>
              <a:rPr sz="1800" spc="-40" dirty="0">
                <a:latin typeface="Roboto Lt"/>
                <a:cs typeface="Roboto Lt"/>
              </a:rPr>
              <a:t> </a:t>
            </a:r>
            <a:r>
              <a:rPr sz="1800" spc="-80" dirty="0">
                <a:latin typeface="Roboto Lt"/>
                <a:cs typeface="Roboto Lt"/>
              </a:rPr>
              <a:t>reale.</a:t>
            </a:r>
            <a:endParaRPr sz="1800" dirty="0">
              <a:latin typeface="Roboto Lt"/>
              <a:cs typeface="Roboto Lt"/>
            </a:endParaRPr>
          </a:p>
        </p:txBody>
      </p:sp>
      <p:pic>
        <p:nvPicPr>
          <p:cNvPr id="3" name="object 3"/>
          <p:cNvPicPr/>
          <p:nvPr/>
        </p:nvPicPr>
        <p:blipFill>
          <a:blip r:embed="rId2" cstate="print"/>
          <a:stretch>
            <a:fillRect/>
          </a:stretch>
        </p:blipFill>
        <p:spPr>
          <a:xfrm>
            <a:off x="2182887" y="4495800"/>
            <a:ext cx="2627400" cy="1968599"/>
          </a:xfrm>
          <a:prstGeom prst="rect">
            <a:avLst/>
          </a:prstGeom>
        </p:spPr>
      </p:pic>
      <p:sp>
        <p:nvSpPr>
          <p:cNvPr id="4" name="object 4"/>
          <p:cNvSpPr txBox="1">
            <a:spLocks noGrp="1"/>
          </p:cNvSpPr>
          <p:nvPr>
            <p:ph type="title"/>
          </p:nvPr>
        </p:nvSpPr>
        <p:spPr>
          <a:xfrm>
            <a:off x="1511424" y="1600200"/>
            <a:ext cx="1985163" cy="391160"/>
          </a:xfrm>
          <a:prstGeom prst="rect">
            <a:avLst/>
          </a:prstGeom>
        </p:spPr>
        <p:txBody>
          <a:bodyPr vert="horz" wrap="square" lIns="0" tIns="12700" rIns="0" bIns="0" rtlCol="0">
            <a:spAutoFit/>
          </a:bodyPr>
          <a:lstStyle/>
          <a:p>
            <a:pPr marL="12700">
              <a:lnSpc>
                <a:spcPct val="100000"/>
              </a:lnSpc>
              <a:spcBef>
                <a:spcPts val="100"/>
              </a:spcBef>
            </a:pPr>
            <a:r>
              <a:rPr spc="25" dirty="0"/>
              <a:t>INTERNET</a:t>
            </a:r>
          </a:p>
        </p:txBody>
      </p:sp>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4" y="65913"/>
            <a:ext cx="35252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300224" y="2276420"/>
            <a:ext cx="5319775" cy="2266950"/>
          </a:xfrm>
          <a:prstGeom prst="rect">
            <a:avLst/>
          </a:prstGeom>
        </p:spPr>
        <p:txBody>
          <a:bodyPr vert="horz" wrap="square" lIns="0" tIns="67310" rIns="0" bIns="0" rtlCol="0">
            <a:spAutoFit/>
          </a:bodyPr>
          <a:lstStyle/>
          <a:p>
            <a:pPr marL="12700">
              <a:lnSpc>
                <a:spcPct val="100000"/>
              </a:lnSpc>
              <a:spcBef>
                <a:spcPts val="530"/>
              </a:spcBef>
            </a:pPr>
            <a:r>
              <a:rPr sz="1800" spc="-140" dirty="0">
                <a:latin typeface="Roboto Lt"/>
                <a:cs typeface="Roboto Lt"/>
              </a:rPr>
              <a:t>S</a:t>
            </a:r>
            <a:r>
              <a:rPr sz="1800" spc="-55" dirty="0">
                <a:latin typeface="Roboto Lt"/>
                <a:cs typeface="Roboto Lt"/>
              </a:rPr>
              <a:t>i</a:t>
            </a:r>
            <a:r>
              <a:rPr sz="1800" spc="-35" dirty="0">
                <a:latin typeface="Roboto Lt"/>
                <a:cs typeface="Roboto Lt"/>
              </a:rPr>
              <a:t> </a:t>
            </a:r>
            <a:r>
              <a:rPr sz="1800" spc="-100" dirty="0">
                <a:latin typeface="Roboto Lt"/>
                <a:cs typeface="Roboto Lt"/>
              </a:rPr>
              <a:t>assist</a:t>
            </a:r>
            <a:r>
              <a:rPr sz="1800" spc="-110" dirty="0">
                <a:latin typeface="Roboto Lt"/>
                <a:cs typeface="Roboto Lt"/>
              </a:rPr>
              <a:t>e</a:t>
            </a:r>
            <a:r>
              <a:rPr sz="1800" spc="-40" dirty="0">
                <a:latin typeface="Roboto Lt"/>
                <a:cs typeface="Roboto Lt"/>
              </a:rPr>
              <a:t> </a:t>
            </a:r>
            <a:r>
              <a:rPr sz="1800" spc="-105" dirty="0">
                <a:latin typeface="Roboto Lt"/>
                <a:cs typeface="Roboto Lt"/>
              </a:rPr>
              <a:t>or</a:t>
            </a:r>
            <a:r>
              <a:rPr sz="1800" spc="-120" dirty="0">
                <a:latin typeface="Roboto Lt"/>
                <a:cs typeface="Roboto Lt"/>
              </a:rPr>
              <a:t>a</a:t>
            </a:r>
            <a:r>
              <a:rPr sz="1800" spc="-40" dirty="0">
                <a:latin typeface="Roboto Lt"/>
                <a:cs typeface="Roboto Lt"/>
              </a:rPr>
              <a:t> </a:t>
            </a:r>
            <a:r>
              <a:rPr sz="1800" spc="-125" dirty="0">
                <a:latin typeface="Roboto Lt"/>
                <a:cs typeface="Roboto Lt"/>
              </a:rPr>
              <a:t>ad</a:t>
            </a:r>
            <a:r>
              <a:rPr sz="1800" spc="-40" dirty="0">
                <a:latin typeface="Roboto Lt"/>
                <a:cs typeface="Roboto Lt"/>
              </a:rPr>
              <a:t> </a:t>
            </a:r>
            <a:r>
              <a:rPr sz="1800" spc="-145" dirty="0">
                <a:latin typeface="Roboto Lt"/>
                <a:cs typeface="Roboto Lt"/>
              </a:rPr>
              <a:t>u</a:t>
            </a:r>
            <a:r>
              <a:rPr sz="1800" spc="-140" dirty="0">
                <a:latin typeface="Roboto Lt"/>
                <a:cs typeface="Roboto Lt"/>
              </a:rPr>
              <a:t>n</a:t>
            </a:r>
            <a:r>
              <a:rPr sz="1800" spc="-40" dirty="0">
                <a:latin typeface="Roboto Lt"/>
                <a:cs typeface="Roboto Lt"/>
              </a:rPr>
              <a:t> </a:t>
            </a:r>
            <a:r>
              <a:rPr sz="1800" spc="-130" dirty="0">
                <a:latin typeface="Roboto Lt"/>
                <a:cs typeface="Roboto Lt"/>
              </a:rPr>
              <a:t>nuovo</a:t>
            </a:r>
            <a:r>
              <a:rPr sz="1800" spc="-40" dirty="0">
                <a:latin typeface="Roboto Lt"/>
                <a:cs typeface="Roboto Lt"/>
              </a:rPr>
              <a:t> </a:t>
            </a:r>
            <a:r>
              <a:rPr sz="1800" spc="-95" dirty="0">
                <a:latin typeface="Roboto Lt"/>
                <a:cs typeface="Roboto Lt"/>
              </a:rPr>
              <a:t>fenomeno...</a:t>
            </a:r>
            <a:endParaRPr sz="1800" dirty="0">
              <a:latin typeface="Roboto Lt"/>
              <a:cs typeface="Roboto Lt"/>
            </a:endParaRPr>
          </a:p>
          <a:p>
            <a:pPr marL="12700" marR="795020">
              <a:lnSpc>
                <a:spcPts val="1910"/>
              </a:lnSpc>
              <a:spcBef>
                <a:spcPts val="700"/>
              </a:spcBef>
            </a:pPr>
            <a:r>
              <a:rPr sz="1800" spc="-85" dirty="0">
                <a:latin typeface="Roboto Lt"/>
                <a:cs typeface="Roboto Lt"/>
              </a:rPr>
              <a:t>Eventi,</a:t>
            </a:r>
            <a:r>
              <a:rPr sz="1800" spc="-35" dirty="0">
                <a:latin typeface="Roboto Lt"/>
                <a:cs typeface="Roboto Lt"/>
              </a:rPr>
              <a:t> </a:t>
            </a:r>
            <a:r>
              <a:rPr sz="1800" spc="-75" dirty="0">
                <a:latin typeface="Roboto Lt"/>
                <a:cs typeface="Roboto Lt"/>
              </a:rPr>
              <a:t>offerte,</a:t>
            </a:r>
            <a:r>
              <a:rPr sz="1800" spc="-40" dirty="0">
                <a:latin typeface="Roboto Lt"/>
                <a:cs typeface="Roboto Lt"/>
              </a:rPr>
              <a:t> </a:t>
            </a:r>
            <a:r>
              <a:rPr sz="1800" spc="-100" dirty="0">
                <a:latin typeface="Roboto Lt"/>
                <a:cs typeface="Roboto Lt"/>
              </a:rPr>
              <a:t>svaghi,</a:t>
            </a:r>
            <a:r>
              <a:rPr sz="1800" spc="-40" dirty="0">
                <a:latin typeface="Roboto Lt"/>
                <a:cs typeface="Roboto Lt"/>
              </a:rPr>
              <a:t> </a:t>
            </a:r>
            <a:r>
              <a:rPr sz="1800" spc="-95" dirty="0">
                <a:latin typeface="Roboto Lt"/>
                <a:cs typeface="Roboto Lt"/>
              </a:rPr>
              <a:t>sogni,</a:t>
            </a:r>
            <a:r>
              <a:rPr sz="1800" spc="-40" dirty="0">
                <a:latin typeface="Roboto Lt"/>
                <a:cs typeface="Roboto Lt"/>
              </a:rPr>
              <a:t> </a:t>
            </a:r>
            <a:r>
              <a:rPr sz="1800" spc="-114" dirty="0">
                <a:latin typeface="Roboto Lt"/>
                <a:cs typeface="Roboto Lt"/>
              </a:rPr>
              <a:t>sostanze </a:t>
            </a:r>
            <a:r>
              <a:rPr sz="1800" spc="-110" dirty="0">
                <a:latin typeface="Roboto Lt"/>
                <a:cs typeface="Roboto Lt"/>
              </a:rPr>
              <a:t> </a:t>
            </a:r>
            <a:r>
              <a:rPr sz="1800" spc="-95" dirty="0">
                <a:latin typeface="Roboto Lt"/>
                <a:cs typeface="Roboto Lt"/>
              </a:rPr>
              <a:t>mediati/favoriti/incentivati/proposti</a:t>
            </a:r>
            <a:r>
              <a:rPr sz="1800" spc="-10" dirty="0">
                <a:latin typeface="Roboto Lt"/>
                <a:cs typeface="Roboto Lt"/>
              </a:rPr>
              <a:t> </a:t>
            </a:r>
            <a:r>
              <a:rPr sz="1800" spc="-125" dirty="0">
                <a:latin typeface="Roboto Lt"/>
                <a:cs typeface="Roboto Lt"/>
              </a:rPr>
              <a:t>da</a:t>
            </a:r>
            <a:r>
              <a:rPr sz="1800" spc="-10" dirty="0">
                <a:latin typeface="Roboto Lt"/>
                <a:cs typeface="Roboto Lt"/>
              </a:rPr>
              <a:t> </a:t>
            </a:r>
            <a:r>
              <a:rPr sz="1800" spc="-100" dirty="0">
                <a:latin typeface="Roboto Lt"/>
                <a:cs typeface="Roboto Lt"/>
              </a:rPr>
              <a:t>internet…</a:t>
            </a:r>
            <a:endParaRPr sz="1800" dirty="0">
              <a:latin typeface="Roboto Lt"/>
              <a:cs typeface="Roboto Lt"/>
            </a:endParaRPr>
          </a:p>
          <a:p>
            <a:pPr marL="12700">
              <a:lnSpc>
                <a:spcPct val="100000"/>
              </a:lnSpc>
              <a:spcBef>
                <a:spcPts val="409"/>
              </a:spcBef>
            </a:pPr>
            <a:r>
              <a:rPr sz="1800" spc="-105" dirty="0">
                <a:latin typeface="Roboto Lt"/>
                <a:cs typeface="Roboto Lt"/>
              </a:rPr>
              <a:t>e</a:t>
            </a:r>
            <a:r>
              <a:rPr sz="1800" spc="-40" dirty="0">
                <a:latin typeface="Roboto Lt"/>
                <a:cs typeface="Roboto Lt"/>
              </a:rPr>
              <a:t> </a:t>
            </a:r>
            <a:r>
              <a:rPr sz="1800" spc="-120" dirty="0">
                <a:latin typeface="Roboto Lt"/>
                <a:cs typeface="Roboto Lt"/>
              </a:rPr>
              <a:t>ancora</a:t>
            </a:r>
            <a:r>
              <a:rPr sz="1800" spc="-35" dirty="0">
                <a:latin typeface="Roboto Lt"/>
                <a:cs typeface="Roboto Lt"/>
              </a:rPr>
              <a:t> </a:t>
            </a:r>
            <a:r>
              <a:rPr sz="1800" spc="-85" dirty="0">
                <a:latin typeface="Roboto Lt"/>
                <a:cs typeface="Roboto Lt"/>
              </a:rPr>
              <a:t>legalità/illegalità…</a:t>
            </a:r>
            <a:endParaRPr sz="1800" dirty="0">
              <a:latin typeface="Roboto Lt"/>
              <a:cs typeface="Roboto Lt"/>
            </a:endParaRPr>
          </a:p>
          <a:p>
            <a:pPr marL="12700" marR="1903730">
              <a:lnSpc>
                <a:spcPct val="118100"/>
              </a:lnSpc>
            </a:pPr>
            <a:r>
              <a:rPr sz="1800" spc="-145" dirty="0">
                <a:latin typeface="Roboto Lt"/>
                <a:cs typeface="Roboto Lt"/>
              </a:rPr>
              <a:t>u</a:t>
            </a:r>
            <a:r>
              <a:rPr sz="1800" spc="-140" dirty="0">
                <a:latin typeface="Roboto Lt"/>
                <a:cs typeface="Roboto Lt"/>
              </a:rPr>
              <a:t>n</a:t>
            </a:r>
            <a:r>
              <a:rPr sz="1800" spc="-40" dirty="0">
                <a:latin typeface="Roboto Lt"/>
                <a:cs typeface="Roboto Lt"/>
              </a:rPr>
              <a:t> </a:t>
            </a:r>
            <a:r>
              <a:rPr sz="1800" spc="-130" dirty="0">
                <a:latin typeface="Roboto Lt"/>
                <a:cs typeface="Roboto Lt"/>
              </a:rPr>
              <a:t>nuovo</a:t>
            </a:r>
            <a:r>
              <a:rPr sz="1800" spc="-40" dirty="0">
                <a:latin typeface="Roboto Lt"/>
                <a:cs typeface="Roboto Lt"/>
              </a:rPr>
              <a:t> </a:t>
            </a:r>
            <a:r>
              <a:rPr sz="1800" spc="-105" dirty="0">
                <a:latin typeface="Roboto Lt"/>
                <a:cs typeface="Roboto Lt"/>
              </a:rPr>
              <a:t>mondo…realtà/irrealtà…  trasgressione/avventura…falsi</a:t>
            </a:r>
            <a:r>
              <a:rPr sz="1800" spc="-20" dirty="0">
                <a:latin typeface="Roboto Lt"/>
                <a:cs typeface="Roboto Lt"/>
              </a:rPr>
              <a:t> </a:t>
            </a:r>
            <a:r>
              <a:rPr sz="1800" spc="-105" dirty="0">
                <a:latin typeface="Roboto Lt"/>
                <a:cs typeface="Roboto Lt"/>
              </a:rPr>
              <a:t>miti…</a:t>
            </a:r>
            <a:endParaRPr sz="1800" dirty="0">
              <a:latin typeface="Roboto Lt"/>
              <a:cs typeface="Roboto Lt"/>
            </a:endParaRPr>
          </a:p>
          <a:p>
            <a:pPr marL="1345565">
              <a:lnSpc>
                <a:spcPct val="100000"/>
              </a:lnSpc>
              <a:spcBef>
                <a:spcPts val="710"/>
              </a:spcBef>
            </a:pPr>
            <a:r>
              <a:rPr sz="1800" spc="-45" dirty="0">
                <a:solidFill>
                  <a:srgbClr val="E6481B"/>
                </a:solidFill>
                <a:latin typeface="Roboto"/>
                <a:cs typeface="Roboto"/>
              </a:rPr>
              <a:t>...la</a:t>
            </a:r>
            <a:r>
              <a:rPr sz="1800" spc="-40" dirty="0">
                <a:solidFill>
                  <a:srgbClr val="E6481B"/>
                </a:solidFill>
                <a:latin typeface="Roboto"/>
                <a:cs typeface="Roboto"/>
              </a:rPr>
              <a:t> </a:t>
            </a:r>
            <a:r>
              <a:rPr sz="1800" spc="-110" dirty="0">
                <a:solidFill>
                  <a:srgbClr val="E6481B"/>
                </a:solidFill>
                <a:latin typeface="Roboto"/>
                <a:cs typeface="Roboto"/>
              </a:rPr>
              <a:t>fusione</a:t>
            </a:r>
            <a:r>
              <a:rPr sz="1800" spc="-40" dirty="0">
                <a:solidFill>
                  <a:srgbClr val="E6481B"/>
                </a:solidFill>
                <a:latin typeface="Roboto"/>
                <a:cs typeface="Roboto"/>
              </a:rPr>
              <a:t> </a:t>
            </a:r>
            <a:r>
              <a:rPr sz="1800" spc="-100" dirty="0">
                <a:solidFill>
                  <a:srgbClr val="E6481B"/>
                </a:solidFill>
                <a:latin typeface="Roboto"/>
                <a:cs typeface="Roboto"/>
              </a:rPr>
              <a:t>tra</a:t>
            </a:r>
            <a:r>
              <a:rPr sz="1800" spc="-40" dirty="0">
                <a:solidFill>
                  <a:srgbClr val="E6481B"/>
                </a:solidFill>
                <a:latin typeface="Roboto"/>
                <a:cs typeface="Roboto"/>
              </a:rPr>
              <a:t> </a:t>
            </a:r>
            <a:r>
              <a:rPr sz="1800" spc="-105" dirty="0">
                <a:solidFill>
                  <a:srgbClr val="E6481B"/>
                </a:solidFill>
                <a:latin typeface="Roboto"/>
                <a:cs typeface="Roboto"/>
              </a:rPr>
              <a:t>addiction</a:t>
            </a:r>
            <a:r>
              <a:rPr sz="1800" spc="-35" dirty="0">
                <a:solidFill>
                  <a:srgbClr val="E6481B"/>
                </a:solidFill>
                <a:latin typeface="Roboto"/>
                <a:cs typeface="Roboto"/>
              </a:rPr>
              <a:t> </a:t>
            </a:r>
            <a:r>
              <a:rPr sz="1800" spc="-100" dirty="0">
                <a:solidFill>
                  <a:srgbClr val="E6481B"/>
                </a:solidFill>
                <a:latin typeface="Roboto"/>
                <a:cs typeface="Roboto"/>
              </a:rPr>
              <a:t>e</a:t>
            </a:r>
            <a:r>
              <a:rPr sz="1800" spc="-40" dirty="0">
                <a:solidFill>
                  <a:srgbClr val="E6481B"/>
                </a:solidFill>
                <a:latin typeface="Roboto"/>
                <a:cs typeface="Roboto"/>
              </a:rPr>
              <a:t> </a:t>
            </a:r>
            <a:r>
              <a:rPr sz="1800" spc="-105" dirty="0">
                <a:solidFill>
                  <a:srgbClr val="E6481B"/>
                </a:solidFill>
                <a:latin typeface="Roboto"/>
                <a:cs typeface="Roboto"/>
              </a:rPr>
              <a:t>dependance...</a:t>
            </a:r>
            <a:endParaRPr sz="1800" dirty="0">
              <a:latin typeface="Roboto"/>
              <a:cs typeface="Roboto"/>
            </a:endParaRPr>
          </a:p>
        </p:txBody>
      </p:sp>
      <p:sp>
        <p:nvSpPr>
          <p:cNvPr id="3" name="object 3"/>
          <p:cNvSpPr txBox="1">
            <a:spLocks noGrp="1"/>
          </p:cNvSpPr>
          <p:nvPr>
            <p:ph type="title"/>
          </p:nvPr>
        </p:nvSpPr>
        <p:spPr>
          <a:xfrm>
            <a:off x="987425" y="1427183"/>
            <a:ext cx="2670175" cy="391160"/>
          </a:xfrm>
          <a:prstGeom prst="rect">
            <a:avLst/>
          </a:prstGeom>
        </p:spPr>
        <p:txBody>
          <a:bodyPr vert="horz" wrap="square" lIns="0" tIns="12700" rIns="0" bIns="0" rtlCol="0">
            <a:spAutoFit/>
          </a:bodyPr>
          <a:lstStyle/>
          <a:p>
            <a:pPr marL="12700">
              <a:lnSpc>
                <a:spcPct val="100000"/>
              </a:lnSpc>
              <a:spcBef>
                <a:spcPts val="100"/>
              </a:spcBef>
            </a:pPr>
            <a:r>
              <a:rPr spc="45" dirty="0"/>
              <a:t>ATTENZIONE</a:t>
            </a:r>
            <a:r>
              <a:rPr spc="-45" dirty="0"/>
              <a:t> </a:t>
            </a:r>
            <a:r>
              <a:rPr spc="25" dirty="0"/>
              <a:t>!</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33728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550545" marR="5080">
              <a:lnSpc>
                <a:spcPct val="114599"/>
              </a:lnSpc>
              <a:spcBef>
                <a:spcPts val="100"/>
              </a:spcBef>
            </a:pPr>
            <a:r>
              <a:rPr spc="-105" dirty="0"/>
              <a:t>Nei</a:t>
            </a:r>
            <a:r>
              <a:rPr spc="-35" dirty="0"/>
              <a:t> </a:t>
            </a:r>
            <a:r>
              <a:rPr spc="-105" dirty="0"/>
              <a:t>giovanissimi</a:t>
            </a:r>
            <a:r>
              <a:rPr spc="-35" dirty="0"/>
              <a:t> </a:t>
            </a:r>
            <a:r>
              <a:rPr spc="-125" dirty="0"/>
              <a:t>possiamo</a:t>
            </a:r>
            <a:r>
              <a:rPr spc="-30" dirty="0"/>
              <a:t> </a:t>
            </a:r>
            <a:r>
              <a:rPr spc="-100" dirty="0"/>
              <a:t>assistere</a:t>
            </a:r>
            <a:r>
              <a:rPr spc="-35" dirty="0"/>
              <a:t> </a:t>
            </a:r>
            <a:r>
              <a:rPr spc="-125" dirty="0"/>
              <a:t>a</a:t>
            </a:r>
            <a:r>
              <a:rPr spc="-35" dirty="0"/>
              <a:t> </a:t>
            </a:r>
            <a:r>
              <a:rPr spc="-110" dirty="0"/>
              <a:t>profonde</a:t>
            </a:r>
            <a:r>
              <a:rPr spc="-30" dirty="0"/>
              <a:t> </a:t>
            </a:r>
            <a:r>
              <a:rPr spc="-105" dirty="0"/>
              <a:t>trasformazioni</a:t>
            </a:r>
            <a:r>
              <a:rPr spc="-30" dirty="0"/>
              <a:t> </a:t>
            </a:r>
            <a:r>
              <a:rPr spc="-90" dirty="0"/>
              <a:t>della </a:t>
            </a:r>
            <a:r>
              <a:rPr spc="-420" dirty="0"/>
              <a:t> </a:t>
            </a:r>
            <a:r>
              <a:rPr spc="-100" dirty="0"/>
              <a:t>personalità</a:t>
            </a:r>
            <a:r>
              <a:rPr spc="-35" dirty="0"/>
              <a:t> </a:t>
            </a:r>
            <a:r>
              <a:rPr spc="-95" dirty="0"/>
              <a:t>indotte</a:t>
            </a:r>
            <a:r>
              <a:rPr spc="-35" dirty="0"/>
              <a:t> </a:t>
            </a:r>
            <a:r>
              <a:rPr spc="-105" dirty="0"/>
              <a:t>e</a:t>
            </a:r>
            <a:r>
              <a:rPr spc="-30" dirty="0"/>
              <a:t> </a:t>
            </a:r>
            <a:r>
              <a:rPr spc="-90" dirty="0"/>
              <a:t>favorite</a:t>
            </a:r>
            <a:r>
              <a:rPr spc="-35" dirty="0"/>
              <a:t> </a:t>
            </a:r>
            <a:r>
              <a:rPr spc="-125" dirty="0"/>
              <a:t>da</a:t>
            </a:r>
            <a:r>
              <a:rPr spc="-30" dirty="0"/>
              <a:t> </a:t>
            </a:r>
            <a:r>
              <a:rPr spc="-110" dirty="0"/>
              <a:t>alcune</a:t>
            </a:r>
            <a:r>
              <a:rPr spc="-35" dirty="0"/>
              <a:t> </a:t>
            </a:r>
            <a:r>
              <a:rPr spc="-95" dirty="0"/>
              <a:t>caratteristiche</a:t>
            </a:r>
            <a:r>
              <a:rPr spc="-35" dirty="0"/>
              <a:t> </a:t>
            </a:r>
            <a:r>
              <a:rPr spc="-110" dirty="0"/>
              <a:t>fondamentali </a:t>
            </a:r>
            <a:r>
              <a:rPr spc="-105" dirty="0"/>
              <a:t> </a:t>
            </a:r>
            <a:r>
              <a:rPr spc="-80" dirty="0"/>
              <a:t>di</a:t>
            </a:r>
            <a:r>
              <a:rPr spc="-35" dirty="0"/>
              <a:t> </a:t>
            </a:r>
            <a:r>
              <a:rPr spc="-85" dirty="0"/>
              <a:t>internet,</a:t>
            </a:r>
            <a:r>
              <a:rPr spc="-30" dirty="0"/>
              <a:t> </a:t>
            </a:r>
            <a:r>
              <a:rPr spc="-95" dirty="0"/>
              <a:t>quali</a:t>
            </a:r>
            <a:r>
              <a:rPr spc="-30" dirty="0"/>
              <a:t> </a:t>
            </a:r>
            <a:r>
              <a:rPr spc="-114" dirty="0"/>
              <a:t>l’anonimato</a:t>
            </a:r>
            <a:r>
              <a:rPr spc="-30" dirty="0"/>
              <a:t> </a:t>
            </a:r>
            <a:r>
              <a:rPr spc="-105" dirty="0"/>
              <a:t>e</a:t>
            </a:r>
            <a:r>
              <a:rPr spc="-30" dirty="0"/>
              <a:t> </a:t>
            </a:r>
            <a:r>
              <a:rPr spc="-110" dirty="0"/>
              <a:t>l’assenza</a:t>
            </a:r>
            <a:r>
              <a:rPr spc="-35" dirty="0"/>
              <a:t> </a:t>
            </a:r>
            <a:r>
              <a:rPr spc="-80" dirty="0"/>
              <a:t>di</a:t>
            </a:r>
            <a:r>
              <a:rPr spc="-30" dirty="0"/>
              <a:t> </a:t>
            </a:r>
            <a:r>
              <a:rPr spc="-90" dirty="0"/>
              <a:t>vincoli</a:t>
            </a:r>
            <a:r>
              <a:rPr spc="-30" dirty="0"/>
              <a:t> </a:t>
            </a:r>
            <a:r>
              <a:rPr spc="-114" dirty="0"/>
              <a:t>spazio-temporali, </a:t>
            </a:r>
            <a:r>
              <a:rPr spc="-110" dirty="0"/>
              <a:t> </a:t>
            </a:r>
            <a:r>
              <a:rPr spc="-120" dirty="0"/>
              <a:t>che</a:t>
            </a:r>
            <a:r>
              <a:rPr spc="-40" dirty="0"/>
              <a:t> </a:t>
            </a:r>
            <a:r>
              <a:rPr spc="-100" dirty="0"/>
              <a:t>offrono</a:t>
            </a:r>
            <a:r>
              <a:rPr spc="-40" dirty="0"/>
              <a:t> </a:t>
            </a:r>
            <a:r>
              <a:rPr spc="-80" dirty="0"/>
              <a:t>la</a:t>
            </a:r>
            <a:r>
              <a:rPr spc="-35" dirty="0"/>
              <a:t> </a:t>
            </a:r>
            <a:r>
              <a:rPr spc="-90" dirty="0"/>
              <a:t>possibilità</a:t>
            </a:r>
            <a:r>
              <a:rPr spc="-40" dirty="0"/>
              <a:t> </a:t>
            </a:r>
            <a:r>
              <a:rPr spc="-80" dirty="0"/>
              <a:t>di</a:t>
            </a:r>
            <a:r>
              <a:rPr spc="-35" dirty="0"/>
              <a:t> </a:t>
            </a:r>
            <a:r>
              <a:rPr spc="-95" dirty="0"/>
              <a:t>vivere</a:t>
            </a:r>
            <a:r>
              <a:rPr spc="-40" dirty="0"/>
              <a:t> </a:t>
            </a:r>
            <a:r>
              <a:rPr spc="-105" dirty="0"/>
              <a:t>esperienze</a:t>
            </a:r>
            <a:r>
              <a:rPr spc="-35" dirty="0"/>
              <a:t> </a:t>
            </a:r>
            <a:r>
              <a:rPr spc="-85" dirty="0"/>
              <a:t>particolari</a:t>
            </a:r>
            <a:r>
              <a:rPr spc="-40" dirty="0"/>
              <a:t> </a:t>
            </a:r>
            <a:r>
              <a:rPr spc="-85" dirty="0"/>
              <a:t>simili</a:t>
            </a:r>
            <a:r>
              <a:rPr spc="-35" dirty="0"/>
              <a:t> </a:t>
            </a:r>
            <a:r>
              <a:rPr spc="-85" dirty="0"/>
              <a:t>al </a:t>
            </a:r>
            <a:r>
              <a:rPr spc="-80" dirty="0"/>
              <a:t> </a:t>
            </a:r>
            <a:r>
              <a:rPr spc="-110" dirty="0"/>
              <a:t>sogno,</a:t>
            </a:r>
            <a:r>
              <a:rPr spc="-40" dirty="0"/>
              <a:t> </a:t>
            </a:r>
            <a:r>
              <a:rPr spc="-85" dirty="0"/>
              <a:t>fino</a:t>
            </a:r>
            <a:r>
              <a:rPr spc="-35" dirty="0"/>
              <a:t> </a:t>
            </a:r>
            <a:r>
              <a:rPr spc="-80" dirty="0"/>
              <a:t>al</a:t>
            </a:r>
            <a:r>
              <a:rPr spc="-40" dirty="0"/>
              <a:t> </a:t>
            </a:r>
            <a:r>
              <a:rPr spc="-120" dirty="0"/>
              <a:t>punto</a:t>
            </a:r>
            <a:r>
              <a:rPr spc="-35" dirty="0"/>
              <a:t> </a:t>
            </a:r>
            <a:r>
              <a:rPr spc="-80" dirty="0"/>
              <a:t>di</a:t>
            </a:r>
            <a:r>
              <a:rPr spc="-40" dirty="0"/>
              <a:t> </a:t>
            </a:r>
            <a:r>
              <a:rPr spc="-105" dirty="0"/>
              <a:t>perdere</a:t>
            </a:r>
            <a:r>
              <a:rPr spc="-35" dirty="0"/>
              <a:t> il</a:t>
            </a:r>
            <a:r>
              <a:rPr spc="-40" dirty="0"/>
              <a:t> </a:t>
            </a:r>
            <a:r>
              <a:rPr spc="-95" dirty="0"/>
              <a:t>controllo</a:t>
            </a:r>
            <a:r>
              <a:rPr spc="-35" dirty="0"/>
              <a:t> </a:t>
            </a:r>
            <a:r>
              <a:rPr spc="-80" dirty="0"/>
              <a:t>di</a:t>
            </a:r>
            <a:r>
              <a:rPr spc="-35" dirty="0"/>
              <a:t> </a:t>
            </a:r>
            <a:r>
              <a:rPr spc="-114" dirty="0"/>
              <a:t>sé</a:t>
            </a:r>
            <a:r>
              <a:rPr spc="-40" dirty="0"/>
              <a:t> </a:t>
            </a:r>
            <a:r>
              <a:rPr spc="-105" dirty="0"/>
              <a:t>e</a:t>
            </a:r>
            <a:r>
              <a:rPr spc="-35" dirty="0"/>
              <a:t> </a:t>
            </a:r>
            <a:r>
              <a:rPr spc="-90" dirty="0"/>
              <a:t>della</a:t>
            </a:r>
            <a:r>
              <a:rPr spc="-40" dirty="0"/>
              <a:t> </a:t>
            </a:r>
            <a:r>
              <a:rPr spc="-95" dirty="0"/>
              <a:t>situazione.</a:t>
            </a:r>
          </a:p>
          <a:p>
            <a:pPr marL="550545">
              <a:lnSpc>
                <a:spcPct val="100000"/>
              </a:lnSpc>
              <a:spcBef>
                <a:spcPts val="315"/>
              </a:spcBef>
            </a:pPr>
            <a:r>
              <a:rPr spc="-95" dirty="0"/>
              <a:t>In</a:t>
            </a:r>
            <a:r>
              <a:rPr spc="-35" dirty="0"/>
              <a:t> </a:t>
            </a:r>
            <a:r>
              <a:rPr spc="-120" dirty="0"/>
              <a:t>sostanza</a:t>
            </a:r>
            <a:r>
              <a:rPr spc="-35" dirty="0"/>
              <a:t> </a:t>
            </a:r>
            <a:r>
              <a:rPr spc="-125" dirty="0"/>
              <a:t>possiamo</a:t>
            </a:r>
            <a:r>
              <a:rPr spc="-35" dirty="0"/>
              <a:t> </a:t>
            </a:r>
            <a:r>
              <a:rPr spc="-110" dirty="0"/>
              <a:t>vedere</a:t>
            </a:r>
            <a:r>
              <a:rPr spc="-5" dirty="0"/>
              <a:t> </a:t>
            </a:r>
            <a:r>
              <a:rPr spc="-114" dirty="0">
                <a:latin typeface="Roboto"/>
                <a:cs typeface="Roboto"/>
              </a:rPr>
              <a:t>forme</a:t>
            </a:r>
            <a:r>
              <a:rPr spc="-40" dirty="0">
                <a:latin typeface="Roboto"/>
                <a:cs typeface="Roboto"/>
              </a:rPr>
              <a:t> </a:t>
            </a:r>
            <a:r>
              <a:rPr spc="-90" dirty="0">
                <a:latin typeface="Roboto"/>
                <a:cs typeface="Roboto"/>
              </a:rPr>
              <a:t>di</a:t>
            </a:r>
            <a:r>
              <a:rPr spc="-35" dirty="0">
                <a:latin typeface="Roboto"/>
                <a:cs typeface="Roboto"/>
              </a:rPr>
              <a:t> </a:t>
            </a:r>
            <a:r>
              <a:rPr spc="-114" dirty="0">
                <a:latin typeface="Roboto"/>
                <a:cs typeface="Roboto"/>
              </a:rPr>
              <a:t>depersonalizzazione</a:t>
            </a:r>
          </a:p>
        </p:txBody>
      </p:sp>
      <p:sp>
        <p:nvSpPr>
          <p:cNvPr id="3" name="object 3"/>
          <p:cNvSpPr txBox="1"/>
          <p:nvPr/>
        </p:nvSpPr>
        <p:spPr>
          <a:xfrm>
            <a:off x="1804500" y="4156755"/>
            <a:ext cx="6002020" cy="299720"/>
          </a:xfrm>
          <a:prstGeom prst="rect">
            <a:avLst/>
          </a:prstGeom>
        </p:spPr>
        <p:txBody>
          <a:bodyPr vert="horz" wrap="square" lIns="0" tIns="12700" rIns="0" bIns="0" rtlCol="0">
            <a:spAutoFit/>
          </a:bodyPr>
          <a:lstStyle/>
          <a:p>
            <a:pPr marL="12700">
              <a:lnSpc>
                <a:spcPct val="100000"/>
              </a:lnSpc>
              <a:spcBef>
                <a:spcPts val="100"/>
              </a:spcBef>
            </a:pPr>
            <a:r>
              <a:rPr sz="1800" spc="-90" dirty="0">
                <a:latin typeface="Roboto Lt"/>
                <a:cs typeface="Roboto Lt"/>
              </a:rPr>
              <a:t>(perdita</a:t>
            </a:r>
            <a:r>
              <a:rPr sz="1800" spc="-35" dirty="0">
                <a:latin typeface="Roboto Lt"/>
                <a:cs typeface="Roboto Lt"/>
              </a:rPr>
              <a:t> </a:t>
            </a:r>
            <a:r>
              <a:rPr sz="1800" spc="-90" dirty="0">
                <a:latin typeface="Roboto Lt"/>
                <a:cs typeface="Roboto Lt"/>
              </a:rPr>
              <a:t>del</a:t>
            </a:r>
            <a:r>
              <a:rPr sz="1800" spc="-40" dirty="0">
                <a:latin typeface="Roboto Lt"/>
                <a:cs typeface="Roboto Lt"/>
              </a:rPr>
              <a:t> </a:t>
            </a:r>
            <a:r>
              <a:rPr sz="1800" spc="-125" dirty="0">
                <a:latin typeface="Roboto Lt"/>
                <a:cs typeface="Roboto Lt"/>
              </a:rPr>
              <a:t>senso</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90" dirty="0">
                <a:latin typeface="Roboto Lt"/>
                <a:cs typeface="Roboto Lt"/>
              </a:rPr>
              <a:t>sé)</a:t>
            </a:r>
            <a:r>
              <a:rPr sz="1800" spc="-40" dirty="0">
                <a:latin typeface="Roboto Lt"/>
                <a:cs typeface="Roboto Lt"/>
              </a:rPr>
              <a:t> </a:t>
            </a:r>
            <a:r>
              <a:rPr sz="1800" spc="-105" dirty="0">
                <a:latin typeface="Roboto Lt"/>
                <a:cs typeface="Roboto Lt"/>
              </a:rPr>
              <a:t>e</a:t>
            </a:r>
            <a:r>
              <a:rPr sz="1800" spc="-5" dirty="0">
                <a:latin typeface="Roboto Lt"/>
                <a:cs typeface="Roboto Lt"/>
              </a:rPr>
              <a:t> </a:t>
            </a:r>
            <a:r>
              <a:rPr sz="1800" spc="-105" dirty="0">
                <a:latin typeface="Roboto"/>
                <a:cs typeface="Roboto"/>
              </a:rPr>
              <a:t>perdita</a:t>
            </a:r>
            <a:r>
              <a:rPr sz="1800" spc="-40" dirty="0">
                <a:latin typeface="Roboto"/>
                <a:cs typeface="Roboto"/>
              </a:rPr>
              <a:t> </a:t>
            </a:r>
            <a:r>
              <a:rPr sz="1800" spc="-95" dirty="0">
                <a:latin typeface="Roboto"/>
                <a:cs typeface="Roboto"/>
              </a:rPr>
              <a:t>del</a:t>
            </a:r>
            <a:r>
              <a:rPr sz="1800" spc="-35" dirty="0">
                <a:latin typeface="Roboto"/>
                <a:cs typeface="Roboto"/>
              </a:rPr>
              <a:t> </a:t>
            </a:r>
            <a:r>
              <a:rPr sz="1800" spc="-130" dirty="0">
                <a:latin typeface="Roboto"/>
                <a:cs typeface="Roboto"/>
              </a:rPr>
              <a:t>senso</a:t>
            </a:r>
            <a:r>
              <a:rPr sz="1800" spc="-40" dirty="0">
                <a:latin typeface="Roboto"/>
                <a:cs typeface="Roboto"/>
              </a:rPr>
              <a:t> </a:t>
            </a:r>
            <a:r>
              <a:rPr sz="1800" spc="-95" dirty="0">
                <a:latin typeface="Roboto"/>
                <a:cs typeface="Roboto"/>
              </a:rPr>
              <a:t>dell’identità</a:t>
            </a:r>
            <a:r>
              <a:rPr sz="1800" spc="-40" dirty="0">
                <a:latin typeface="Roboto"/>
                <a:cs typeface="Roboto"/>
              </a:rPr>
              <a:t> </a:t>
            </a:r>
            <a:r>
              <a:rPr sz="1800" spc="-105" dirty="0">
                <a:latin typeface="Roboto"/>
                <a:cs typeface="Roboto"/>
              </a:rPr>
              <a:t>personale.</a:t>
            </a:r>
            <a:endParaRPr sz="1800">
              <a:latin typeface="Roboto"/>
              <a:cs typeface="Roboto"/>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33728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10525" y="1219775"/>
            <a:ext cx="6188710" cy="1597025"/>
          </a:xfrm>
          <a:prstGeom prst="rect">
            <a:avLst/>
          </a:prstGeom>
        </p:spPr>
        <p:txBody>
          <a:bodyPr vert="horz" wrap="square" lIns="0" tIns="12700" rIns="0" bIns="0" rtlCol="0">
            <a:spAutoFit/>
          </a:bodyPr>
          <a:lstStyle/>
          <a:p>
            <a:pPr marL="12700" marR="58419">
              <a:lnSpc>
                <a:spcPct val="114599"/>
              </a:lnSpc>
              <a:spcBef>
                <a:spcPts val="100"/>
              </a:spcBef>
            </a:pPr>
            <a:r>
              <a:rPr sz="1800" b="0" spc="-100" dirty="0">
                <a:solidFill>
                  <a:srgbClr val="000000"/>
                </a:solidFill>
                <a:latin typeface="Roboto Lt"/>
                <a:cs typeface="Roboto Lt"/>
              </a:rPr>
              <a:t>Si</a:t>
            </a:r>
            <a:r>
              <a:rPr sz="1800" b="0" spc="-30" dirty="0">
                <a:solidFill>
                  <a:srgbClr val="000000"/>
                </a:solidFill>
                <a:latin typeface="Roboto Lt"/>
                <a:cs typeface="Roboto Lt"/>
              </a:rPr>
              <a:t> </a:t>
            </a:r>
            <a:r>
              <a:rPr sz="1800" b="0" spc="-110" dirty="0">
                <a:solidFill>
                  <a:srgbClr val="000000"/>
                </a:solidFill>
                <a:latin typeface="Roboto Lt"/>
                <a:cs typeface="Roboto Lt"/>
              </a:rPr>
              <a:t>pensi</a:t>
            </a:r>
            <a:r>
              <a:rPr sz="1800" b="0" spc="-35" dirty="0">
                <a:solidFill>
                  <a:srgbClr val="000000"/>
                </a:solidFill>
                <a:latin typeface="Roboto Lt"/>
                <a:cs typeface="Roboto Lt"/>
              </a:rPr>
              <a:t> </a:t>
            </a:r>
            <a:r>
              <a:rPr sz="1800" b="0" spc="-125" dirty="0">
                <a:solidFill>
                  <a:srgbClr val="000000"/>
                </a:solidFill>
                <a:latin typeface="Roboto Lt"/>
                <a:cs typeface="Roboto Lt"/>
              </a:rPr>
              <a:t>a</a:t>
            </a:r>
            <a:r>
              <a:rPr sz="1800" b="0" spc="-30" dirty="0">
                <a:solidFill>
                  <a:srgbClr val="000000"/>
                </a:solidFill>
                <a:latin typeface="Roboto Lt"/>
                <a:cs typeface="Roboto Lt"/>
              </a:rPr>
              <a:t> </a:t>
            </a:r>
            <a:r>
              <a:rPr sz="1800" b="0" spc="-75" dirty="0">
                <a:solidFill>
                  <a:srgbClr val="000000"/>
                </a:solidFill>
                <a:latin typeface="Roboto Lt"/>
                <a:cs typeface="Roboto Lt"/>
              </a:rPr>
              <a:t>tal</a:t>
            </a:r>
            <a:r>
              <a:rPr sz="1800" b="0" spc="-30" dirty="0">
                <a:solidFill>
                  <a:srgbClr val="000000"/>
                </a:solidFill>
                <a:latin typeface="Roboto Lt"/>
                <a:cs typeface="Roboto Lt"/>
              </a:rPr>
              <a:t> </a:t>
            </a:r>
            <a:r>
              <a:rPr sz="1800" b="0" spc="-105" dirty="0">
                <a:solidFill>
                  <a:srgbClr val="000000"/>
                </a:solidFill>
                <a:latin typeface="Roboto Lt"/>
                <a:cs typeface="Roboto Lt"/>
              </a:rPr>
              <a:t>proposito</a:t>
            </a:r>
            <a:r>
              <a:rPr sz="1800" b="0" spc="-30" dirty="0">
                <a:solidFill>
                  <a:srgbClr val="000000"/>
                </a:solidFill>
                <a:latin typeface="Roboto Lt"/>
                <a:cs typeface="Roboto Lt"/>
              </a:rPr>
              <a:t> </a:t>
            </a:r>
            <a:r>
              <a:rPr sz="1800" b="0" spc="-125" dirty="0">
                <a:solidFill>
                  <a:srgbClr val="000000"/>
                </a:solidFill>
                <a:latin typeface="Roboto Lt"/>
                <a:cs typeface="Roboto Lt"/>
              </a:rPr>
              <a:t>a</a:t>
            </a:r>
            <a:r>
              <a:rPr sz="1800" b="0" spc="-35" dirty="0">
                <a:solidFill>
                  <a:srgbClr val="000000"/>
                </a:solidFill>
                <a:latin typeface="Roboto Lt"/>
                <a:cs typeface="Roboto Lt"/>
              </a:rPr>
              <a:t> </a:t>
            </a:r>
            <a:r>
              <a:rPr sz="1800" b="0" spc="-75" dirty="0">
                <a:solidFill>
                  <a:srgbClr val="000000"/>
                </a:solidFill>
                <a:latin typeface="Roboto Lt"/>
                <a:cs typeface="Roboto Lt"/>
              </a:rPr>
              <a:t>tutti</a:t>
            </a:r>
            <a:r>
              <a:rPr sz="1800" b="0" spc="-25" dirty="0">
                <a:solidFill>
                  <a:srgbClr val="000000"/>
                </a:solidFill>
                <a:latin typeface="Roboto Lt"/>
                <a:cs typeface="Roboto Lt"/>
              </a:rPr>
              <a:t> </a:t>
            </a:r>
            <a:r>
              <a:rPr sz="1800" b="0" spc="-105" dirty="0">
                <a:solidFill>
                  <a:srgbClr val="000000"/>
                </a:solidFill>
                <a:latin typeface="Roboto Lt"/>
                <a:cs typeface="Roboto Lt"/>
              </a:rPr>
              <a:t>quei</a:t>
            </a:r>
            <a:r>
              <a:rPr sz="1800" b="0" spc="-35" dirty="0">
                <a:solidFill>
                  <a:srgbClr val="000000"/>
                </a:solidFill>
                <a:latin typeface="Roboto Lt"/>
                <a:cs typeface="Roboto Lt"/>
              </a:rPr>
              <a:t> </a:t>
            </a:r>
            <a:r>
              <a:rPr sz="1800" b="0" spc="-100" dirty="0">
                <a:solidFill>
                  <a:srgbClr val="000000"/>
                </a:solidFill>
                <a:latin typeface="Roboto Lt"/>
                <a:cs typeface="Roboto Lt"/>
              </a:rPr>
              <a:t>giochi</a:t>
            </a:r>
            <a:r>
              <a:rPr sz="1800" b="0" spc="-30" dirty="0">
                <a:solidFill>
                  <a:srgbClr val="000000"/>
                </a:solidFill>
                <a:latin typeface="Roboto Lt"/>
                <a:cs typeface="Roboto Lt"/>
              </a:rPr>
              <a:t> </a:t>
            </a:r>
            <a:r>
              <a:rPr sz="1800" b="0" spc="-80" dirty="0">
                <a:solidFill>
                  <a:srgbClr val="000000"/>
                </a:solidFill>
                <a:latin typeface="Roboto Lt"/>
                <a:cs typeface="Roboto Lt"/>
              </a:rPr>
              <a:t>di</a:t>
            </a:r>
            <a:r>
              <a:rPr sz="1800" b="0" spc="-35" dirty="0">
                <a:solidFill>
                  <a:srgbClr val="000000"/>
                </a:solidFill>
                <a:latin typeface="Roboto Lt"/>
                <a:cs typeface="Roboto Lt"/>
              </a:rPr>
              <a:t> </a:t>
            </a:r>
            <a:r>
              <a:rPr sz="1800" b="0" spc="-100" dirty="0">
                <a:solidFill>
                  <a:srgbClr val="000000"/>
                </a:solidFill>
                <a:latin typeface="Roboto Lt"/>
                <a:cs typeface="Roboto Lt"/>
              </a:rPr>
              <a:t>ruolo</a:t>
            </a:r>
            <a:r>
              <a:rPr sz="1800" b="0" spc="-30" dirty="0">
                <a:solidFill>
                  <a:srgbClr val="000000"/>
                </a:solidFill>
                <a:latin typeface="Roboto Lt"/>
                <a:cs typeface="Roboto Lt"/>
              </a:rPr>
              <a:t> </a:t>
            </a:r>
            <a:r>
              <a:rPr sz="1800" b="0" spc="-90" dirty="0">
                <a:solidFill>
                  <a:srgbClr val="000000"/>
                </a:solidFill>
                <a:latin typeface="Roboto Lt"/>
                <a:cs typeface="Roboto Lt"/>
              </a:rPr>
              <a:t>in</a:t>
            </a:r>
            <a:r>
              <a:rPr sz="1800" b="0" spc="-35" dirty="0">
                <a:solidFill>
                  <a:srgbClr val="000000"/>
                </a:solidFill>
                <a:latin typeface="Roboto Lt"/>
                <a:cs typeface="Roboto Lt"/>
              </a:rPr>
              <a:t> </a:t>
            </a:r>
            <a:r>
              <a:rPr sz="1800" b="0" spc="-95" dirty="0">
                <a:solidFill>
                  <a:srgbClr val="000000"/>
                </a:solidFill>
                <a:latin typeface="Roboto Lt"/>
                <a:cs typeface="Roboto Lt"/>
              </a:rPr>
              <a:t>internet</a:t>
            </a:r>
            <a:r>
              <a:rPr sz="1800" b="0" spc="-35" dirty="0">
                <a:solidFill>
                  <a:srgbClr val="000000"/>
                </a:solidFill>
                <a:latin typeface="Roboto Lt"/>
                <a:cs typeface="Roboto Lt"/>
              </a:rPr>
              <a:t> </a:t>
            </a:r>
            <a:r>
              <a:rPr sz="1800" b="0" spc="-105" dirty="0">
                <a:solidFill>
                  <a:srgbClr val="000000"/>
                </a:solidFill>
                <a:latin typeface="Roboto Lt"/>
                <a:cs typeface="Roboto Lt"/>
              </a:rPr>
              <a:t>(World</a:t>
            </a:r>
            <a:r>
              <a:rPr sz="1800" b="0" spc="-25" dirty="0">
                <a:solidFill>
                  <a:srgbClr val="000000"/>
                </a:solidFill>
                <a:latin typeface="Roboto Lt"/>
                <a:cs typeface="Roboto Lt"/>
              </a:rPr>
              <a:t> </a:t>
            </a:r>
            <a:r>
              <a:rPr sz="1800" b="0" spc="-85" dirty="0">
                <a:solidFill>
                  <a:srgbClr val="000000"/>
                </a:solidFill>
                <a:latin typeface="Roboto Lt"/>
                <a:cs typeface="Roboto Lt"/>
              </a:rPr>
              <a:t>of </a:t>
            </a:r>
            <a:r>
              <a:rPr sz="1800" b="0" spc="-425" dirty="0">
                <a:solidFill>
                  <a:srgbClr val="000000"/>
                </a:solidFill>
                <a:latin typeface="Roboto Lt"/>
                <a:cs typeface="Roboto Lt"/>
              </a:rPr>
              <a:t> </a:t>
            </a:r>
            <a:r>
              <a:rPr sz="1800" b="0" spc="-110" dirty="0">
                <a:solidFill>
                  <a:srgbClr val="000000"/>
                </a:solidFill>
                <a:latin typeface="Roboto Lt"/>
                <a:cs typeface="Roboto Lt"/>
              </a:rPr>
              <a:t>Wordcraft</a:t>
            </a:r>
            <a:r>
              <a:rPr sz="1800" b="0" spc="-40" dirty="0">
                <a:solidFill>
                  <a:srgbClr val="000000"/>
                </a:solidFill>
                <a:latin typeface="Roboto Lt"/>
                <a:cs typeface="Roboto Lt"/>
              </a:rPr>
              <a:t> </a:t>
            </a:r>
            <a:r>
              <a:rPr sz="1800" b="0" spc="-135" dirty="0">
                <a:solidFill>
                  <a:srgbClr val="000000"/>
                </a:solidFill>
                <a:latin typeface="Roboto Lt"/>
                <a:cs typeface="Roboto Lt"/>
              </a:rPr>
              <a:t>uno</a:t>
            </a:r>
            <a:r>
              <a:rPr sz="1800" b="0" spc="-40" dirty="0">
                <a:solidFill>
                  <a:srgbClr val="000000"/>
                </a:solidFill>
                <a:latin typeface="Roboto Lt"/>
                <a:cs typeface="Roboto Lt"/>
              </a:rPr>
              <a:t> </a:t>
            </a:r>
            <a:r>
              <a:rPr sz="1800" b="0" spc="-105" dirty="0">
                <a:solidFill>
                  <a:srgbClr val="000000"/>
                </a:solidFill>
                <a:latin typeface="Roboto Lt"/>
                <a:cs typeface="Roboto Lt"/>
              </a:rPr>
              <a:t>per</a:t>
            </a:r>
            <a:r>
              <a:rPr sz="1800" b="0" spc="-40" dirty="0">
                <a:solidFill>
                  <a:srgbClr val="000000"/>
                </a:solidFill>
                <a:latin typeface="Roboto Lt"/>
                <a:cs typeface="Roboto Lt"/>
              </a:rPr>
              <a:t> </a:t>
            </a:r>
            <a:r>
              <a:rPr sz="1800" b="0" spc="-70" dirty="0">
                <a:solidFill>
                  <a:srgbClr val="000000"/>
                </a:solidFill>
                <a:latin typeface="Roboto Lt"/>
                <a:cs typeface="Roboto Lt"/>
              </a:rPr>
              <a:t>tutti)</a:t>
            </a:r>
            <a:r>
              <a:rPr sz="1800" b="0" spc="-35" dirty="0">
                <a:solidFill>
                  <a:srgbClr val="000000"/>
                </a:solidFill>
                <a:latin typeface="Roboto Lt"/>
                <a:cs typeface="Roboto Lt"/>
              </a:rPr>
              <a:t> </a:t>
            </a:r>
            <a:r>
              <a:rPr sz="1800" b="0" spc="-120" dirty="0">
                <a:solidFill>
                  <a:srgbClr val="000000"/>
                </a:solidFill>
                <a:latin typeface="Roboto Lt"/>
                <a:cs typeface="Roboto Lt"/>
              </a:rPr>
              <a:t>dove</a:t>
            </a:r>
            <a:r>
              <a:rPr sz="1800" b="0" spc="-35" dirty="0">
                <a:solidFill>
                  <a:srgbClr val="000000"/>
                </a:solidFill>
                <a:latin typeface="Roboto Lt"/>
                <a:cs typeface="Roboto Lt"/>
              </a:rPr>
              <a:t> il</a:t>
            </a:r>
            <a:r>
              <a:rPr sz="1800" b="0" spc="-40" dirty="0">
                <a:solidFill>
                  <a:srgbClr val="000000"/>
                </a:solidFill>
                <a:latin typeface="Roboto Lt"/>
                <a:cs typeface="Roboto Lt"/>
              </a:rPr>
              <a:t> </a:t>
            </a:r>
            <a:r>
              <a:rPr sz="1800" b="0" spc="-100" dirty="0">
                <a:solidFill>
                  <a:srgbClr val="000000"/>
                </a:solidFill>
                <a:latin typeface="Roboto Lt"/>
                <a:cs typeface="Roboto Lt"/>
              </a:rPr>
              <a:t>giocatore</a:t>
            </a:r>
            <a:r>
              <a:rPr sz="1800" b="0" spc="-40" dirty="0">
                <a:solidFill>
                  <a:srgbClr val="000000"/>
                </a:solidFill>
                <a:latin typeface="Roboto Lt"/>
                <a:cs typeface="Roboto Lt"/>
              </a:rPr>
              <a:t> </a:t>
            </a:r>
            <a:r>
              <a:rPr sz="1800" b="0" spc="-135" dirty="0">
                <a:solidFill>
                  <a:srgbClr val="000000"/>
                </a:solidFill>
                <a:latin typeface="Roboto Lt"/>
                <a:cs typeface="Roboto Lt"/>
              </a:rPr>
              <a:t>ha</a:t>
            </a:r>
            <a:r>
              <a:rPr sz="1800" b="0" spc="-40" dirty="0">
                <a:solidFill>
                  <a:srgbClr val="000000"/>
                </a:solidFill>
                <a:latin typeface="Roboto Lt"/>
                <a:cs typeface="Roboto Lt"/>
              </a:rPr>
              <a:t> </a:t>
            </a:r>
            <a:r>
              <a:rPr sz="1800" b="0" spc="-140" dirty="0">
                <a:solidFill>
                  <a:srgbClr val="000000"/>
                </a:solidFill>
                <a:latin typeface="Roboto Lt"/>
                <a:cs typeface="Roboto Lt"/>
              </a:rPr>
              <a:t>un</a:t>
            </a:r>
            <a:r>
              <a:rPr sz="1800" b="0" spc="-40" dirty="0">
                <a:solidFill>
                  <a:srgbClr val="000000"/>
                </a:solidFill>
                <a:latin typeface="Roboto Lt"/>
                <a:cs typeface="Roboto Lt"/>
              </a:rPr>
              <a:t> </a:t>
            </a:r>
            <a:r>
              <a:rPr sz="1800" b="0" spc="-100" dirty="0">
                <a:solidFill>
                  <a:srgbClr val="000000"/>
                </a:solidFill>
                <a:latin typeface="Roboto Lt"/>
                <a:cs typeface="Roboto Lt"/>
              </a:rPr>
              <a:t>proprio</a:t>
            </a:r>
            <a:r>
              <a:rPr sz="1800" b="0" spc="-35" dirty="0">
                <a:solidFill>
                  <a:srgbClr val="000000"/>
                </a:solidFill>
                <a:latin typeface="Roboto Lt"/>
                <a:cs typeface="Roboto Lt"/>
              </a:rPr>
              <a:t> </a:t>
            </a:r>
            <a:r>
              <a:rPr sz="1800" b="0" spc="-110" dirty="0">
                <a:solidFill>
                  <a:srgbClr val="000000"/>
                </a:solidFill>
                <a:latin typeface="Roboto Lt"/>
                <a:cs typeface="Roboto Lt"/>
              </a:rPr>
              <a:t>avatar</a:t>
            </a:r>
            <a:endParaRPr sz="1800">
              <a:latin typeface="Roboto Lt"/>
              <a:cs typeface="Roboto Lt"/>
            </a:endParaRPr>
          </a:p>
          <a:p>
            <a:pPr marL="12700" marR="5080">
              <a:lnSpc>
                <a:spcPct val="114599"/>
              </a:lnSpc>
            </a:pPr>
            <a:r>
              <a:rPr sz="1800" b="0" spc="-70" dirty="0">
                <a:solidFill>
                  <a:srgbClr val="000000"/>
                </a:solidFill>
                <a:latin typeface="Roboto Lt"/>
                <a:cs typeface="Roboto Lt"/>
              </a:rPr>
              <a:t>(di </a:t>
            </a:r>
            <a:r>
              <a:rPr sz="1800" b="0" spc="-85" dirty="0">
                <a:solidFill>
                  <a:srgbClr val="000000"/>
                </a:solidFill>
                <a:latin typeface="Roboto Lt"/>
                <a:cs typeface="Roboto Lt"/>
              </a:rPr>
              <a:t>solito </a:t>
            </a:r>
            <a:r>
              <a:rPr sz="1800" b="0" spc="-140" dirty="0">
                <a:solidFill>
                  <a:srgbClr val="000000"/>
                </a:solidFill>
                <a:latin typeface="Roboto Lt"/>
                <a:cs typeface="Roboto Lt"/>
              </a:rPr>
              <a:t>un</a:t>
            </a:r>
            <a:r>
              <a:rPr sz="1800" b="0" spc="-135" dirty="0">
                <a:solidFill>
                  <a:srgbClr val="000000"/>
                </a:solidFill>
                <a:latin typeface="Roboto Lt"/>
                <a:cs typeface="Roboto Lt"/>
              </a:rPr>
              <a:t> </a:t>
            </a:r>
            <a:r>
              <a:rPr sz="1800" b="0" spc="-95" dirty="0">
                <a:solidFill>
                  <a:srgbClr val="000000"/>
                </a:solidFill>
                <a:latin typeface="Roboto Lt"/>
                <a:cs typeface="Roboto Lt"/>
              </a:rPr>
              <a:t>guerriero) che, </a:t>
            </a:r>
            <a:r>
              <a:rPr sz="1800" b="0" spc="-114" dirty="0">
                <a:solidFill>
                  <a:srgbClr val="000000"/>
                </a:solidFill>
                <a:latin typeface="Roboto Lt"/>
                <a:cs typeface="Roboto Lt"/>
              </a:rPr>
              <a:t>se </a:t>
            </a:r>
            <a:r>
              <a:rPr sz="1800" b="0" spc="-100" dirty="0">
                <a:solidFill>
                  <a:srgbClr val="000000"/>
                </a:solidFill>
                <a:latin typeface="Roboto Lt"/>
                <a:cs typeface="Roboto Lt"/>
              </a:rPr>
              <a:t>chi </a:t>
            </a:r>
            <a:r>
              <a:rPr sz="1800" b="0" spc="-80" dirty="0">
                <a:solidFill>
                  <a:srgbClr val="000000"/>
                </a:solidFill>
                <a:latin typeface="Roboto Lt"/>
                <a:cs typeface="Roboto Lt"/>
              </a:rPr>
              <a:t>lo </a:t>
            </a:r>
            <a:r>
              <a:rPr sz="1800" b="0" spc="-135" dirty="0">
                <a:solidFill>
                  <a:srgbClr val="000000"/>
                </a:solidFill>
                <a:latin typeface="Roboto Lt"/>
                <a:cs typeface="Roboto Lt"/>
              </a:rPr>
              <a:t>manovra</a:t>
            </a:r>
            <a:r>
              <a:rPr sz="1800" b="0" spc="-130" dirty="0">
                <a:solidFill>
                  <a:srgbClr val="000000"/>
                </a:solidFill>
                <a:latin typeface="Roboto Lt"/>
                <a:cs typeface="Roboto Lt"/>
              </a:rPr>
              <a:t> </a:t>
            </a:r>
            <a:r>
              <a:rPr sz="1800" b="0" spc="-105" dirty="0">
                <a:solidFill>
                  <a:srgbClr val="000000"/>
                </a:solidFill>
                <a:latin typeface="Roboto Lt"/>
                <a:cs typeface="Roboto Lt"/>
              </a:rPr>
              <a:t>è </a:t>
            </a:r>
            <a:r>
              <a:rPr sz="1800" b="0" spc="-75" dirty="0">
                <a:solidFill>
                  <a:srgbClr val="000000"/>
                </a:solidFill>
                <a:latin typeface="Roboto Lt"/>
                <a:cs typeface="Roboto Lt"/>
              </a:rPr>
              <a:t>abile, </a:t>
            </a:r>
            <a:r>
              <a:rPr sz="1800" b="0" spc="-135" dirty="0">
                <a:solidFill>
                  <a:srgbClr val="000000"/>
                </a:solidFill>
                <a:latin typeface="Roboto Lt"/>
                <a:cs typeface="Roboto Lt"/>
              </a:rPr>
              <a:t>può</a:t>
            </a:r>
            <a:r>
              <a:rPr sz="1800" b="0" spc="-130" dirty="0">
                <a:solidFill>
                  <a:srgbClr val="000000"/>
                </a:solidFill>
                <a:latin typeface="Roboto Lt"/>
                <a:cs typeface="Roboto Lt"/>
              </a:rPr>
              <a:t> </a:t>
            </a:r>
            <a:r>
              <a:rPr sz="1800" b="0" spc="-100" dirty="0">
                <a:solidFill>
                  <a:srgbClr val="000000"/>
                </a:solidFill>
                <a:latin typeface="Roboto Lt"/>
                <a:cs typeface="Roboto Lt"/>
              </a:rPr>
              <a:t>diventare </a:t>
            </a:r>
            <a:r>
              <a:rPr sz="1800" b="0" spc="-145" dirty="0">
                <a:solidFill>
                  <a:srgbClr val="000000"/>
                </a:solidFill>
                <a:latin typeface="Roboto Lt"/>
                <a:cs typeface="Roboto Lt"/>
              </a:rPr>
              <a:t>un </a:t>
            </a:r>
            <a:r>
              <a:rPr sz="1800" b="0" spc="-425" dirty="0">
                <a:solidFill>
                  <a:srgbClr val="000000"/>
                </a:solidFill>
                <a:latin typeface="Roboto Lt"/>
                <a:cs typeface="Roboto Lt"/>
              </a:rPr>
              <a:t> </a:t>
            </a:r>
            <a:r>
              <a:rPr sz="1800" b="0" spc="-95" dirty="0">
                <a:solidFill>
                  <a:srgbClr val="000000"/>
                </a:solidFill>
                <a:latin typeface="Roboto Lt"/>
                <a:cs typeface="Roboto Lt"/>
              </a:rPr>
              <a:t>"eroe"</a:t>
            </a:r>
            <a:r>
              <a:rPr sz="1800" b="0" spc="-35" dirty="0">
                <a:solidFill>
                  <a:srgbClr val="000000"/>
                </a:solidFill>
                <a:latin typeface="Roboto Lt"/>
                <a:cs typeface="Roboto Lt"/>
              </a:rPr>
              <a:t> </a:t>
            </a:r>
            <a:r>
              <a:rPr sz="1800" b="0" spc="-110" dirty="0">
                <a:solidFill>
                  <a:srgbClr val="000000"/>
                </a:solidFill>
                <a:latin typeface="Roboto Lt"/>
                <a:cs typeface="Roboto Lt"/>
              </a:rPr>
              <a:t>conosciuto</a:t>
            </a:r>
            <a:r>
              <a:rPr sz="1800" b="0" spc="-40" dirty="0">
                <a:solidFill>
                  <a:srgbClr val="000000"/>
                </a:solidFill>
                <a:latin typeface="Roboto Lt"/>
                <a:cs typeface="Roboto Lt"/>
              </a:rPr>
              <a:t> </a:t>
            </a:r>
            <a:r>
              <a:rPr sz="1800" b="0" spc="-125" dirty="0">
                <a:solidFill>
                  <a:srgbClr val="000000"/>
                </a:solidFill>
                <a:latin typeface="Roboto Lt"/>
                <a:cs typeface="Roboto Lt"/>
              </a:rPr>
              <a:t>da</a:t>
            </a:r>
            <a:r>
              <a:rPr sz="1800" b="0" spc="-40" dirty="0">
                <a:solidFill>
                  <a:srgbClr val="000000"/>
                </a:solidFill>
                <a:latin typeface="Roboto Lt"/>
                <a:cs typeface="Roboto Lt"/>
              </a:rPr>
              <a:t> </a:t>
            </a:r>
            <a:r>
              <a:rPr sz="1800" b="0" spc="-100" dirty="0">
                <a:solidFill>
                  <a:srgbClr val="000000"/>
                </a:solidFill>
                <a:latin typeface="Roboto Lt"/>
                <a:cs typeface="Roboto Lt"/>
              </a:rPr>
              <a:t>centinaia</a:t>
            </a:r>
            <a:r>
              <a:rPr sz="1800" b="0" spc="-40" dirty="0">
                <a:solidFill>
                  <a:srgbClr val="000000"/>
                </a:solidFill>
                <a:latin typeface="Roboto Lt"/>
                <a:cs typeface="Roboto Lt"/>
              </a:rPr>
              <a:t> </a:t>
            </a:r>
            <a:r>
              <a:rPr sz="1800" b="0" spc="-80" dirty="0">
                <a:solidFill>
                  <a:srgbClr val="000000"/>
                </a:solidFill>
                <a:latin typeface="Roboto Lt"/>
                <a:cs typeface="Roboto Lt"/>
              </a:rPr>
              <a:t>di</a:t>
            </a:r>
            <a:r>
              <a:rPr sz="1800" b="0" spc="-40" dirty="0">
                <a:solidFill>
                  <a:srgbClr val="000000"/>
                </a:solidFill>
                <a:latin typeface="Roboto Lt"/>
                <a:cs typeface="Roboto Lt"/>
              </a:rPr>
              <a:t> </a:t>
            </a:r>
            <a:r>
              <a:rPr sz="1800" b="0" spc="-95" dirty="0">
                <a:solidFill>
                  <a:srgbClr val="000000"/>
                </a:solidFill>
                <a:latin typeface="Roboto Lt"/>
                <a:cs typeface="Roboto Lt"/>
              </a:rPr>
              <a:t>migliaia</a:t>
            </a:r>
            <a:r>
              <a:rPr sz="1800" b="0" spc="-40" dirty="0">
                <a:solidFill>
                  <a:srgbClr val="000000"/>
                </a:solidFill>
                <a:latin typeface="Roboto Lt"/>
                <a:cs typeface="Roboto Lt"/>
              </a:rPr>
              <a:t> </a:t>
            </a:r>
            <a:r>
              <a:rPr sz="1800" b="0" spc="-80" dirty="0">
                <a:solidFill>
                  <a:srgbClr val="000000"/>
                </a:solidFill>
                <a:latin typeface="Roboto Lt"/>
                <a:cs typeface="Roboto Lt"/>
              </a:rPr>
              <a:t>di</a:t>
            </a:r>
            <a:r>
              <a:rPr sz="1800" b="0" spc="-40" dirty="0">
                <a:solidFill>
                  <a:srgbClr val="000000"/>
                </a:solidFill>
                <a:latin typeface="Roboto Lt"/>
                <a:cs typeface="Roboto Lt"/>
              </a:rPr>
              <a:t> </a:t>
            </a:r>
            <a:r>
              <a:rPr sz="1800" b="0" spc="-70" dirty="0">
                <a:solidFill>
                  <a:srgbClr val="000000"/>
                </a:solidFill>
                <a:latin typeface="Roboto Lt"/>
                <a:cs typeface="Roboto Lt"/>
              </a:rPr>
              <a:t>altri</a:t>
            </a:r>
            <a:r>
              <a:rPr sz="1800" b="0" spc="-40" dirty="0">
                <a:solidFill>
                  <a:srgbClr val="000000"/>
                </a:solidFill>
                <a:latin typeface="Roboto Lt"/>
                <a:cs typeface="Roboto Lt"/>
              </a:rPr>
              <a:t> </a:t>
            </a:r>
            <a:r>
              <a:rPr sz="1800" b="0" spc="-95" dirty="0">
                <a:solidFill>
                  <a:srgbClr val="000000"/>
                </a:solidFill>
                <a:latin typeface="Roboto Lt"/>
                <a:cs typeface="Roboto Lt"/>
              </a:rPr>
              <a:t>frequentatori</a:t>
            </a:r>
            <a:r>
              <a:rPr sz="1800" b="0" spc="-35" dirty="0">
                <a:solidFill>
                  <a:srgbClr val="000000"/>
                </a:solidFill>
                <a:latin typeface="Roboto Lt"/>
                <a:cs typeface="Roboto Lt"/>
              </a:rPr>
              <a:t> </a:t>
            </a:r>
            <a:r>
              <a:rPr sz="1800" b="0" spc="-95" dirty="0">
                <a:solidFill>
                  <a:srgbClr val="000000"/>
                </a:solidFill>
                <a:latin typeface="Roboto Lt"/>
                <a:cs typeface="Roboto Lt"/>
              </a:rPr>
              <a:t>del </a:t>
            </a:r>
            <a:r>
              <a:rPr sz="1800" b="0" spc="-90" dirty="0">
                <a:solidFill>
                  <a:srgbClr val="000000"/>
                </a:solidFill>
                <a:latin typeface="Roboto Lt"/>
                <a:cs typeface="Roboto Lt"/>
              </a:rPr>
              <a:t> </a:t>
            </a:r>
            <a:r>
              <a:rPr sz="1800" b="0" spc="-155" dirty="0">
                <a:solidFill>
                  <a:srgbClr val="000000"/>
                </a:solidFill>
                <a:latin typeface="Roboto Lt"/>
                <a:cs typeface="Roboto Lt"/>
              </a:rPr>
              <a:t>mond</a:t>
            </a:r>
            <a:r>
              <a:rPr sz="1800" b="0" spc="-130" dirty="0">
                <a:solidFill>
                  <a:srgbClr val="000000"/>
                </a:solidFill>
                <a:latin typeface="Roboto Lt"/>
                <a:cs typeface="Roboto Lt"/>
              </a:rPr>
              <a:t>o</a:t>
            </a:r>
            <a:r>
              <a:rPr sz="1800" b="0" spc="-40" dirty="0">
                <a:solidFill>
                  <a:srgbClr val="000000"/>
                </a:solidFill>
                <a:latin typeface="Roboto Lt"/>
                <a:cs typeface="Roboto Lt"/>
              </a:rPr>
              <a:t> </a:t>
            </a:r>
            <a:r>
              <a:rPr sz="1800" b="0" spc="-100" dirty="0">
                <a:solidFill>
                  <a:srgbClr val="000000"/>
                </a:solidFill>
                <a:latin typeface="Roboto Lt"/>
                <a:cs typeface="Roboto Lt"/>
              </a:rPr>
              <a:t>epic</a:t>
            </a:r>
            <a:r>
              <a:rPr sz="1800" b="0" spc="-114" dirty="0">
                <a:solidFill>
                  <a:srgbClr val="000000"/>
                </a:solidFill>
                <a:latin typeface="Roboto Lt"/>
                <a:cs typeface="Roboto Lt"/>
              </a:rPr>
              <a:t>o</a:t>
            </a:r>
            <a:r>
              <a:rPr sz="1800" b="0" spc="-40" dirty="0">
                <a:solidFill>
                  <a:srgbClr val="000000"/>
                </a:solidFill>
                <a:latin typeface="Roboto Lt"/>
                <a:cs typeface="Roboto Lt"/>
              </a:rPr>
              <a:t> </a:t>
            </a:r>
            <a:r>
              <a:rPr sz="1800" b="0" spc="-80" dirty="0">
                <a:solidFill>
                  <a:srgbClr val="000000"/>
                </a:solidFill>
                <a:latin typeface="Roboto Lt"/>
                <a:cs typeface="Roboto Lt"/>
              </a:rPr>
              <a:t>virtuale.</a:t>
            </a:r>
            <a:endParaRPr sz="1800">
              <a:latin typeface="Roboto Lt"/>
              <a:cs typeface="Roboto Lt"/>
            </a:endParaRPr>
          </a:p>
        </p:txBody>
      </p:sp>
      <p:pic>
        <p:nvPicPr>
          <p:cNvPr id="3" name="object 3"/>
          <p:cNvPicPr/>
          <p:nvPr/>
        </p:nvPicPr>
        <p:blipFill>
          <a:blip r:embed="rId2" cstate="print"/>
          <a:stretch>
            <a:fillRect/>
          </a:stretch>
        </p:blipFill>
        <p:spPr>
          <a:xfrm>
            <a:off x="1337500" y="2969375"/>
            <a:ext cx="6572099" cy="3740099"/>
          </a:xfrm>
          <a:prstGeom prst="rect">
            <a:avLst/>
          </a:prstGeom>
        </p:spPr>
      </p:pic>
      <p:pic>
        <p:nvPicPr>
          <p:cNvPr id="4" name="object 4"/>
          <p:cNvPicPr/>
          <p:nvPr/>
        </p:nvPicPr>
        <p:blipFill>
          <a:blip r:embed="rId3" cstate="print"/>
          <a:stretch>
            <a:fillRect/>
          </a:stretch>
        </p:blipFill>
        <p:spPr>
          <a:xfrm>
            <a:off x="0" y="0"/>
            <a:ext cx="9143996" cy="1012323"/>
          </a:xfrm>
          <a:prstGeom prst="rect">
            <a:avLst/>
          </a:prstGeom>
        </p:spPr>
      </p:pic>
      <p:sp>
        <p:nvSpPr>
          <p:cNvPr id="5" name="object 5"/>
          <p:cNvSpPr txBox="1"/>
          <p:nvPr/>
        </p:nvSpPr>
        <p:spPr>
          <a:xfrm>
            <a:off x="132324" y="65913"/>
            <a:ext cx="3449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470" y="3367040"/>
            <a:ext cx="3851399" cy="2809799"/>
          </a:xfrm>
          <a:prstGeom prst="rect">
            <a:avLst/>
          </a:prstGeom>
        </p:spPr>
      </p:pic>
      <p:pic>
        <p:nvPicPr>
          <p:cNvPr id="3" name="object 3"/>
          <p:cNvPicPr/>
          <p:nvPr/>
        </p:nvPicPr>
        <p:blipFill>
          <a:blip r:embed="rId3" cstate="print"/>
          <a:stretch>
            <a:fillRect/>
          </a:stretch>
        </p:blipFill>
        <p:spPr>
          <a:xfrm>
            <a:off x="4219568" y="3381300"/>
            <a:ext cx="4924431" cy="2781299"/>
          </a:xfrm>
          <a:prstGeom prst="rect">
            <a:avLst/>
          </a:prstGeom>
        </p:spPr>
      </p:pic>
      <p:sp>
        <p:nvSpPr>
          <p:cNvPr id="4" name="object 4"/>
          <p:cNvSpPr txBox="1"/>
          <p:nvPr/>
        </p:nvSpPr>
        <p:spPr>
          <a:xfrm>
            <a:off x="2179625" y="1418781"/>
            <a:ext cx="4305935" cy="1680845"/>
          </a:xfrm>
          <a:prstGeom prst="rect">
            <a:avLst/>
          </a:prstGeom>
        </p:spPr>
        <p:txBody>
          <a:bodyPr vert="horz" wrap="square" lIns="0" tIns="10795" rIns="0" bIns="0" rtlCol="0">
            <a:spAutoFit/>
          </a:bodyPr>
          <a:lstStyle/>
          <a:p>
            <a:pPr marL="12700" marR="5080">
              <a:lnSpc>
                <a:spcPct val="100699"/>
              </a:lnSpc>
              <a:spcBef>
                <a:spcPts val="85"/>
              </a:spcBef>
            </a:pPr>
            <a:r>
              <a:rPr sz="1800" spc="-95" dirty="0">
                <a:latin typeface="Roboto Lt"/>
                <a:cs typeface="Roboto Lt"/>
              </a:rPr>
              <a:t>Nell’ultim</a:t>
            </a:r>
            <a:r>
              <a:rPr sz="1800" spc="-125" dirty="0">
                <a:latin typeface="Roboto Lt"/>
                <a:cs typeface="Roboto Lt"/>
              </a:rPr>
              <a:t>o</a:t>
            </a:r>
            <a:r>
              <a:rPr sz="1800" spc="-40" dirty="0">
                <a:latin typeface="Roboto Lt"/>
                <a:cs typeface="Roboto Lt"/>
              </a:rPr>
              <a:t> </a:t>
            </a:r>
            <a:r>
              <a:rPr sz="1800" spc="-114" dirty="0">
                <a:latin typeface="Roboto Lt"/>
                <a:cs typeface="Roboto Lt"/>
              </a:rPr>
              <a:t>decenni</a:t>
            </a:r>
            <a:r>
              <a:rPr sz="1800" spc="-120" dirty="0">
                <a:latin typeface="Roboto Lt"/>
                <a:cs typeface="Roboto Lt"/>
              </a:rPr>
              <a:t>o</a:t>
            </a:r>
            <a:r>
              <a:rPr sz="1800" spc="-40" dirty="0">
                <a:latin typeface="Roboto Lt"/>
                <a:cs typeface="Roboto Lt"/>
              </a:rPr>
              <a:t> </a:t>
            </a:r>
            <a:r>
              <a:rPr sz="1800" spc="-100" dirty="0">
                <a:latin typeface="Roboto Lt"/>
                <a:cs typeface="Roboto Lt"/>
              </a:rPr>
              <a:t>c’</a:t>
            </a:r>
            <a:r>
              <a:rPr sz="1800" spc="-130" dirty="0">
                <a:latin typeface="Roboto Lt"/>
                <a:cs typeface="Roboto Lt"/>
              </a:rPr>
              <a:t>è</a:t>
            </a:r>
            <a:r>
              <a:rPr sz="1800" spc="-40" dirty="0">
                <a:latin typeface="Roboto Lt"/>
                <a:cs typeface="Roboto Lt"/>
              </a:rPr>
              <a:t> </a:t>
            </a:r>
            <a:r>
              <a:rPr sz="1800" spc="-95" dirty="0">
                <a:latin typeface="Roboto Lt"/>
                <a:cs typeface="Roboto Lt"/>
              </a:rPr>
              <a:t>stat</a:t>
            </a:r>
            <a:r>
              <a:rPr sz="1800" spc="-120" dirty="0">
                <a:latin typeface="Roboto Lt"/>
                <a:cs typeface="Roboto Lt"/>
              </a:rPr>
              <a:t>o</a:t>
            </a:r>
            <a:r>
              <a:rPr sz="1800" spc="-40" dirty="0">
                <a:latin typeface="Roboto Lt"/>
                <a:cs typeface="Roboto Lt"/>
              </a:rPr>
              <a:t> </a:t>
            </a:r>
            <a:r>
              <a:rPr sz="1800" spc="-145" dirty="0">
                <a:latin typeface="Roboto Lt"/>
                <a:cs typeface="Roboto Lt"/>
              </a:rPr>
              <a:t>u</a:t>
            </a:r>
            <a:r>
              <a:rPr sz="1800" spc="-140" dirty="0">
                <a:latin typeface="Roboto Lt"/>
                <a:cs typeface="Roboto Lt"/>
              </a:rPr>
              <a:t>n</a:t>
            </a:r>
            <a:r>
              <a:rPr sz="1800" spc="-40" dirty="0">
                <a:latin typeface="Roboto Lt"/>
                <a:cs typeface="Roboto Lt"/>
              </a:rPr>
              <a:t> </a:t>
            </a:r>
            <a:r>
              <a:rPr sz="1800" spc="-120" dirty="0">
                <a:latin typeface="Roboto Lt"/>
                <a:cs typeface="Roboto Lt"/>
              </a:rPr>
              <a:t>cambiamento  </a:t>
            </a:r>
            <a:r>
              <a:rPr sz="1800" spc="-100" dirty="0">
                <a:latin typeface="Roboto Lt"/>
                <a:cs typeface="Roboto Lt"/>
              </a:rPr>
              <a:t>rapid</a:t>
            </a:r>
            <a:r>
              <a:rPr sz="1800" spc="-120" dirty="0">
                <a:latin typeface="Roboto Lt"/>
                <a:cs typeface="Roboto Lt"/>
              </a:rPr>
              <a:t>o</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95" dirty="0">
                <a:latin typeface="Roboto Lt"/>
                <a:cs typeface="Roboto Lt"/>
              </a:rPr>
              <a:t>inattes</a:t>
            </a:r>
            <a:r>
              <a:rPr sz="1800" spc="-120" dirty="0">
                <a:latin typeface="Roboto Lt"/>
                <a:cs typeface="Roboto Lt"/>
              </a:rPr>
              <a:t>o</a:t>
            </a:r>
            <a:r>
              <a:rPr sz="1800" spc="-40" dirty="0">
                <a:latin typeface="Roboto Lt"/>
                <a:cs typeface="Roboto Lt"/>
              </a:rPr>
              <a:t> </a:t>
            </a:r>
            <a:r>
              <a:rPr sz="1800" spc="-120" dirty="0">
                <a:latin typeface="Roboto Lt"/>
                <a:cs typeface="Roboto Lt"/>
              </a:rPr>
              <a:t>ne</a:t>
            </a:r>
            <a:r>
              <a:rPr sz="1800" spc="-50" dirty="0">
                <a:latin typeface="Roboto Lt"/>
                <a:cs typeface="Roboto Lt"/>
              </a:rPr>
              <a:t>l</a:t>
            </a:r>
            <a:r>
              <a:rPr sz="1800" spc="-40" dirty="0">
                <a:latin typeface="Roboto Lt"/>
                <a:cs typeface="Roboto Lt"/>
              </a:rPr>
              <a:t> </a:t>
            </a:r>
            <a:r>
              <a:rPr sz="1800" spc="-150" dirty="0">
                <a:latin typeface="Roboto Lt"/>
                <a:cs typeface="Roboto Lt"/>
              </a:rPr>
              <a:t>camp</a:t>
            </a:r>
            <a:r>
              <a:rPr sz="1800" spc="-130" dirty="0">
                <a:latin typeface="Roboto Lt"/>
                <a:cs typeface="Roboto Lt"/>
              </a:rPr>
              <a:t>o</a:t>
            </a:r>
            <a:r>
              <a:rPr sz="1800" spc="-40" dirty="0">
                <a:latin typeface="Roboto Lt"/>
                <a:cs typeface="Roboto Lt"/>
              </a:rPr>
              <a:t> </a:t>
            </a:r>
            <a:r>
              <a:rPr sz="1800" spc="-80" dirty="0">
                <a:latin typeface="Roboto Lt"/>
                <a:cs typeface="Roboto Lt"/>
              </a:rPr>
              <a:t>dell</a:t>
            </a:r>
            <a:r>
              <a:rPr sz="1800" spc="-100" dirty="0">
                <a:latin typeface="Roboto Lt"/>
                <a:cs typeface="Roboto Lt"/>
              </a:rPr>
              <a:t>e</a:t>
            </a:r>
            <a:r>
              <a:rPr sz="1800" spc="-40" dirty="0">
                <a:latin typeface="Roboto Lt"/>
                <a:cs typeface="Roboto Lt"/>
              </a:rPr>
              <a:t> </a:t>
            </a:r>
            <a:r>
              <a:rPr sz="1800" spc="-105" dirty="0">
                <a:latin typeface="Roboto Lt"/>
                <a:cs typeface="Roboto Lt"/>
              </a:rPr>
              <a:t>sostanze  </a:t>
            </a:r>
            <a:r>
              <a:rPr sz="1800" spc="-95" dirty="0">
                <a:latin typeface="Roboto Lt"/>
                <a:cs typeface="Roboto Lt"/>
              </a:rPr>
              <a:t>stupefacenti:</a:t>
            </a:r>
            <a:r>
              <a:rPr sz="1800" spc="-40" dirty="0">
                <a:latin typeface="Roboto Lt"/>
                <a:cs typeface="Roboto Lt"/>
              </a:rPr>
              <a:t> </a:t>
            </a:r>
            <a:r>
              <a:rPr sz="1800" spc="-135" dirty="0">
                <a:latin typeface="Roboto Lt"/>
                <a:cs typeface="Roboto Lt"/>
              </a:rPr>
              <a:t>non</a:t>
            </a:r>
            <a:r>
              <a:rPr sz="1800" spc="-40" dirty="0">
                <a:latin typeface="Roboto Lt"/>
                <a:cs typeface="Roboto Lt"/>
              </a:rPr>
              <a:t> </a:t>
            </a:r>
            <a:r>
              <a:rPr sz="1800" spc="-130" dirty="0">
                <a:latin typeface="Roboto Lt"/>
                <a:cs typeface="Roboto Lt"/>
              </a:rPr>
              <a:t>sono</a:t>
            </a:r>
            <a:r>
              <a:rPr sz="1800" spc="-40" dirty="0">
                <a:latin typeface="Roboto Lt"/>
                <a:cs typeface="Roboto Lt"/>
              </a:rPr>
              <a:t> </a:t>
            </a:r>
            <a:r>
              <a:rPr sz="1800" spc="-100" dirty="0">
                <a:latin typeface="Roboto Lt"/>
                <a:cs typeface="Roboto Lt"/>
              </a:rPr>
              <a:t>solo</a:t>
            </a:r>
            <a:r>
              <a:rPr sz="1800" spc="-35" dirty="0">
                <a:latin typeface="Roboto Lt"/>
                <a:cs typeface="Roboto Lt"/>
              </a:rPr>
              <a:t> </a:t>
            </a:r>
            <a:r>
              <a:rPr sz="1800" spc="-125" dirty="0">
                <a:latin typeface="Roboto Lt"/>
                <a:cs typeface="Roboto Lt"/>
              </a:rPr>
              <a:t>cambiamenti</a:t>
            </a:r>
            <a:r>
              <a:rPr sz="1800" spc="-40" dirty="0">
                <a:latin typeface="Roboto Lt"/>
                <a:cs typeface="Roboto Lt"/>
              </a:rPr>
              <a:t> </a:t>
            </a:r>
            <a:r>
              <a:rPr sz="1800" spc="-30" dirty="0">
                <a:latin typeface="Roboto Lt"/>
                <a:cs typeface="Roboto Lt"/>
              </a:rPr>
              <a:t>i</a:t>
            </a:r>
            <a:r>
              <a:rPr sz="1800" spc="-40" dirty="0">
                <a:latin typeface="Roboto Lt"/>
                <a:cs typeface="Roboto Lt"/>
              </a:rPr>
              <a:t> </a:t>
            </a:r>
            <a:r>
              <a:rPr sz="1800" spc="-65" dirty="0">
                <a:latin typeface="Roboto Lt"/>
                <a:cs typeface="Roboto Lt"/>
              </a:rPr>
              <a:t>tipi</a:t>
            </a:r>
            <a:r>
              <a:rPr sz="1800" spc="-35" dirty="0">
                <a:latin typeface="Roboto Lt"/>
                <a:cs typeface="Roboto Lt"/>
              </a:rPr>
              <a:t> </a:t>
            </a:r>
            <a:r>
              <a:rPr sz="1800" spc="-85" dirty="0">
                <a:latin typeface="Roboto Lt"/>
                <a:cs typeface="Roboto Lt"/>
              </a:rPr>
              <a:t>di </a:t>
            </a:r>
            <a:r>
              <a:rPr sz="1800" spc="-420" dirty="0">
                <a:latin typeface="Roboto Lt"/>
                <a:cs typeface="Roboto Lt"/>
              </a:rPr>
              <a:t> </a:t>
            </a:r>
            <a:r>
              <a:rPr sz="1800" spc="-120" dirty="0">
                <a:latin typeface="Roboto Lt"/>
                <a:cs typeface="Roboto Lt"/>
              </a:rPr>
              <a:t>drogh</a:t>
            </a:r>
            <a:r>
              <a:rPr sz="1800" spc="-114" dirty="0">
                <a:latin typeface="Roboto Lt"/>
                <a:cs typeface="Roboto Lt"/>
              </a:rPr>
              <a:t>e</a:t>
            </a:r>
            <a:r>
              <a:rPr sz="1800" spc="-40" dirty="0">
                <a:latin typeface="Roboto Lt"/>
                <a:cs typeface="Roboto Lt"/>
              </a:rPr>
              <a:t> </a:t>
            </a:r>
            <a:r>
              <a:rPr sz="1800" spc="-95" dirty="0">
                <a:latin typeface="Roboto Lt"/>
                <a:cs typeface="Roboto Lt"/>
              </a:rPr>
              <a:t>ricreazional</a:t>
            </a:r>
            <a:r>
              <a:rPr sz="1800" spc="-50" dirty="0">
                <a:latin typeface="Roboto Lt"/>
                <a:cs typeface="Roboto Lt"/>
              </a:rPr>
              <a:t>i</a:t>
            </a:r>
            <a:r>
              <a:rPr sz="1800" spc="-40" dirty="0">
                <a:latin typeface="Roboto Lt"/>
                <a:cs typeface="Roboto Lt"/>
              </a:rPr>
              <a:t> </a:t>
            </a:r>
            <a:r>
              <a:rPr sz="1800" spc="-120" dirty="0">
                <a:latin typeface="Roboto Lt"/>
                <a:cs typeface="Roboto Lt"/>
              </a:rPr>
              <a:t>su</a:t>
            </a:r>
            <a:r>
              <a:rPr sz="1800" spc="-50" dirty="0">
                <a:latin typeface="Roboto Lt"/>
                <a:cs typeface="Roboto Lt"/>
              </a:rPr>
              <a:t>l</a:t>
            </a:r>
            <a:r>
              <a:rPr sz="1800" spc="-40" dirty="0">
                <a:latin typeface="Roboto Lt"/>
                <a:cs typeface="Roboto Lt"/>
              </a:rPr>
              <a:t> </a:t>
            </a:r>
            <a:r>
              <a:rPr sz="1800" spc="-120" dirty="0">
                <a:latin typeface="Roboto Lt"/>
                <a:cs typeface="Roboto Lt"/>
              </a:rPr>
              <a:t>mercat</a:t>
            </a:r>
            <a:r>
              <a:rPr sz="1800" spc="-125" dirty="0">
                <a:latin typeface="Roboto Lt"/>
                <a:cs typeface="Roboto Lt"/>
              </a:rPr>
              <a:t>o</a:t>
            </a:r>
            <a:r>
              <a:rPr sz="1800" spc="-40" dirty="0">
                <a:latin typeface="Roboto Lt"/>
                <a:cs typeface="Roboto Lt"/>
              </a:rPr>
              <a:t> </a:t>
            </a:r>
            <a:r>
              <a:rPr sz="1800" spc="-220" dirty="0">
                <a:latin typeface="Roboto Lt"/>
                <a:cs typeface="Roboto Lt"/>
              </a:rPr>
              <a:t>m</a:t>
            </a:r>
            <a:r>
              <a:rPr sz="1800" spc="-130" dirty="0">
                <a:latin typeface="Roboto Lt"/>
                <a:cs typeface="Roboto Lt"/>
              </a:rPr>
              <a:t>a</a:t>
            </a:r>
            <a:r>
              <a:rPr sz="1800" spc="-40" dirty="0">
                <a:latin typeface="Roboto Lt"/>
                <a:cs typeface="Roboto Lt"/>
              </a:rPr>
              <a:t> </a:t>
            </a:r>
            <a:r>
              <a:rPr sz="1800" spc="-130" dirty="0">
                <a:latin typeface="Roboto Lt"/>
                <a:cs typeface="Roboto Lt"/>
              </a:rPr>
              <a:t>anch</a:t>
            </a:r>
            <a:r>
              <a:rPr sz="1800" spc="-120" dirty="0">
                <a:latin typeface="Roboto Lt"/>
                <a:cs typeface="Roboto Lt"/>
              </a:rPr>
              <a:t>e</a:t>
            </a:r>
            <a:r>
              <a:rPr sz="1800" spc="-40" dirty="0">
                <a:latin typeface="Roboto Lt"/>
                <a:cs typeface="Roboto Lt"/>
              </a:rPr>
              <a:t> </a:t>
            </a:r>
            <a:r>
              <a:rPr sz="1800" spc="-60" dirty="0">
                <a:latin typeface="Roboto Lt"/>
                <a:cs typeface="Roboto Lt"/>
              </a:rPr>
              <a:t>le  </a:t>
            </a:r>
            <a:r>
              <a:rPr sz="1800" spc="-110" dirty="0">
                <a:latin typeface="Roboto Lt"/>
                <a:cs typeface="Roboto Lt"/>
              </a:rPr>
              <a:t>modalità</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120" dirty="0">
                <a:latin typeface="Roboto Lt"/>
                <a:cs typeface="Roboto Lt"/>
              </a:rPr>
              <a:t>assunzione</a:t>
            </a:r>
            <a:r>
              <a:rPr sz="1800" spc="-40" dirty="0">
                <a:latin typeface="Roboto Lt"/>
                <a:cs typeface="Roboto Lt"/>
              </a:rPr>
              <a:t> </a:t>
            </a:r>
            <a:r>
              <a:rPr sz="1800" spc="-105" dirty="0">
                <a:latin typeface="Roboto Lt"/>
                <a:cs typeface="Roboto Lt"/>
              </a:rPr>
              <a:t>e</a:t>
            </a:r>
            <a:r>
              <a:rPr sz="1800" spc="-35" dirty="0">
                <a:latin typeface="Roboto Lt"/>
                <a:cs typeface="Roboto Lt"/>
              </a:rPr>
              <a:t> </a:t>
            </a:r>
            <a:r>
              <a:rPr sz="1800" spc="-30" dirty="0">
                <a:latin typeface="Roboto Lt"/>
                <a:cs typeface="Roboto Lt"/>
              </a:rPr>
              <a:t>i</a:t>
            </a:r>
            <a:r>
              <a:rPr sz="1800" spc="-35" dirty="0">
                <a:latin typeface="Roboto Lt"/>
                <a:cs typeface="Roboto Lt"/>
              </a:rPr>
              <a:t> </a:t>
            </a:r>
            <a:r>
              <a:rPr sz="1800" spc="-105" dirty="0">
                <a:latin typeface="Roboto Lt"/>
                <a:cs typeface="Roboto Lt"/>
              </a:rPr>
              <a:t>luoghi</a:t>
            </a:r>
            <a:r>
              <a:rPr sz="1800" spc="-40" dirty="0">
                <a:latin typeface="Roboto Lt"/>
                <a:cs typeface="Roboto Lt"/>
              </a:rPr>
              <a:t> </a:t>
            </a:r>
            <a:r>
              <a:rPr sz="1800" spc="-120" dirty="0">
                <a:latin typeface="Roboto Lt"/>
                <a:cs typeface="Roboto Lt"/>
              </a:rPr>
              <a:t>dove</a:t>
            </a:r>
            <a:r>
              <a:rPr sz="1800" spc="-35" dirty="0">
                <a:latin typeface="Roboto Lt"/>
                <a:cs typeface="Roboto Lt"/>
              </a:rPr>
              <a:t> </a:t>
            </a:r>
            <a:r>
              <a:rPr sz="1800" spc="-130" dirty="0">
                <a:latin typeface="Roboto Lt"/>
                <a:cs typeface="Roboto Lt"/>
              </a:rPr>
              <a:t>possono </a:t>
            </a:r>
            <a:r>
              <a:rPr sz="1800" spc="-125" dirty="0">
                <a:latin typeface="Roboto Lt"/>
                <a:cs typeface="Roboto Lt"/>
              </a:rPr>
              <a:t> </a:t>
            </a:r>
            <a:r>
              <a:rPr sz="1800" spc="-105" dirty="0">
                <a:latin typeface="Roboto Lt"/>
                <a:cs typeface="Roboto Lt"/>
              </a:rPr>
              <a:t>esser</a:t>
            </a:r>
            <a:r>
              <a:rPr sz="1800" spc="-110" dirty="0">
                <a:latin typeface="Roboto Lt"/>
                <a:cs typeface="Roboto Lt"/>
              </a:rPr>
              <a:t>e</a:t>
            </a:r>
            <a:r>
              <a:rPr sz="1800" spc="-40" dirty="0">
                <a:latin typeface="Roboto Lt"/>
                <a:cs typeface="Roboto Lt"/>
              </a:rPr>
              <a:t> </a:t>
            </a:r>
            <a:r>
              <a:rPr sz="1800" spc="-105" dirty="0">
                <a:latin typeface="Roboto Lt"/>
                <a:cs typeface="Roboto Lt"/>
              </a:rPr>
              <a:t>acquistat</a:t>
            </a:r>
            <a:r>
              <a:rPr sz="1800" spc="-110" dirty="0">
                <a:latin typeface="Roboto Lt"/>
                <a:cs typeface="Roboto Lt"/>
              </a:rPr>
              <a:t>e</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130" dirty="0">
                <a:latin typeface="Roboto Lt"/>
                <a:cs typeface="Roboto Lt"/>
              </a:rPr>
              <a:t>consumate</a:t>
            </a:r>
            <a:endParaRPr sz="1800">
              <a:latin typeface="Roboto Lt"/>
              <a:cs typeface="Roboto Lt"/>
            </a:endParaRPr>
          </a:p>
        </p:txBody>
      </p:sp>
      <p:sp>
        <p:nvSpPr>
          <p:cNvPr id="5" name="object 5"/>
          <p:cNvSpPr txBox="1"/>
          <p:nvPr/>
        </p:nvSpPr>
        <p:spPr>
          <a:xfrm>
            <a:off x="4465625" y="6303179"/>
            <a:ext cx="3992575" cy="197490"/>
          </a:xfrm>
          <a:prstGeom prst="rect">
            <a:avLst/>
          </a:prstGeom>
        </p:spPr>
        <p:txBody>
          <a:bodyPr vert="horz" wrap="square" lIns="0" tIns="12700" rIns="0" bIns="0" rtlCol="0">
            <a:spAutoFit/>
          </a:bodyPr>
          <a:lstStyle/>
          <a:p>
            <a:pPr marL="12700">
              <a:lnSpc>
                <a:spcPct val="100000"/>
              </a:lnSpc>
              <a:spcBef>
                <a:spcPts val="100"/>
              </a:spcBef>
            </a:pPr>
            <a:r>
              <a:rPr sz="1200" spc="-90" dirty="0">
                <a:latin typeface="Roboto Lt"/>
                <a:cs typeface="Roboto Lt"/>
              </a:rPr>
              <a:t>Gordon</a:t>
            </a:r>
            <a:r>
              <a:rPr sz="1200" spc="-25" dirty="0">
                <a:latin typeface="Roboto Lt"/>
                <a:cs typeface="Roboto Lt"/>
              </a:rPr>
              <a:t> </a:t>
            </a:r>
            <a:r>
              <a:rPr sz="1200" spc="-60" dirty="0">
                <a:latin typeface="Roboto Lt"/>
                <a:cs typeface="Roboto Lt"/>
              </a:rPr>
              <a:t>et</a:t>
            </a:r>
            <a:r>
              <a:rPr sz="1200" spc="-20" dirty="0">
                <a:latin typeface="Roboto Lt"/>
                <a:cs typeface="Roboto Lt"/>
              </a:rPr>
              <a:t> </a:t>
            </a:r>
            <a:r>
              <a:rPr sz="1200" spc="-30" dirty="0">
                <a:latin typeface="Roboto Lt"/>
                <a:cs typeface="Roboto Lt"/>
              </a:rPr>
              <a:t>al.,</a:t>
            </a:r>
            <a:r>
              <a:rPr sz="1200" spc="-25" dirty="0">
                <a:latin typeface="Roboto Lt"/>
                <a:cs typeface="Roboto Lt"/>
              </a:rPr>
              <a:t> </a:t>
            </a:r>
            <a:r>
              <a:rPr sz="1200" spc="-80" dirty="0">
                <a:latin typeface="Roboto Lt"/>
                <a:cs typeface="Roboto Lt"/>
              </a:rPr>
              <a:t>2006;</a:t>
            </a:r>
            <a:r>
              <a:rPr sz="1200" spc="-20" dirty="0">
                <a:latin typeface="Roboto Lt"/>
                <a:cs typeface="Roboto Lt"/>
              </a:rPr>
              <a:t> </a:t>
            </a:r>
            <a:r>
              <a:rPr sz="1200" spc="-75" dirty="0">
                <a:latin typeface="Roboto Lt"/>
                <a:cs typeface="Roboto Lt"/>
              </a:rPr>
              <a:t>Schifano</a:t>
            </a:r>
            <a:r>
              <a:rPr sz="1200" spc="-25" dirty="0">
                <a:latin typeface="Roboto Lt"/>
                <a:cs typeface="Roboto Lt"/>
              </a:rPr>
              <a:t> </a:t>
            </a:r>
            <a:r>
              <a:rPr sz="1200" spc="-60" dirty="0">
                <a:latin typeface="Roboto Lt"/>
                <a:cs typeface="Roboto Lt"/>
              </a:rPr>
              <a:t>et</a:t>
            </a:r>
            <a:r>
              <a:rPr sz="1200" spc="-20" dirty="0">
                <a:latin typeface="Roboto Lt"/>
                <a:cs typeface="Roboto Lt"/>
              </a:rPr>
              <a:t> </a:t>
            </a:r>
            <a:r>
              <a:rPr sz="1200" spc="-30" dirty="0">
                <a:latin typeface="Roboto Lt"/>
                <a:cs typeface="Roboto Lt"/>
              </a:rPr>
              <a:t>al.,</a:t>
            </a:r>
            <a:r>
              <a:rPr sz="1200" spc="-25" dirty="0">
                <a:latin typeface="Roboto Lt"/>
                <a:cs typeface="Roboto Lt"/>
              </a:rPr>
              <a:t> </a:t>
            </a:r>
            <a:r>
              <a:rPr sz="1200" spc="-80" dirty="0">
                <a:latin typeface="Roboto Lt"/>
                <a:cs typeface="Roboto Lt"/>
              </a:rPr>
              <a:t>2006;</a:t>
            </a:r>
            <a:r>
              <a:rPr sz="1200" spc="-20" dirty="0">
                <a:latin typeface="Roboto Lt"/>
                <a:cs typeface="Roboto Lt"/>
              </a:rPr>
              <a:t> </a:t>
            </a:r>
            <a:r>
              <a:rPr sz="1200" spc="-80" dirty="0">
                <a:latin typeface="Roboto Lt"/>
                <a:cs typeface="Roboto Lt"/>
              </a:rPr>
              <a:t>Corazza</a:t>
            </a:r>
            <a:r>
              <a:rPr sz="1200" spc="-25" dirty="0">
                <a:latin typeface="Roboto Lt"/>
                <a:cs typeface="Roboto Lt"/>
              </a:rPr>
              <a:t> </a:t>
            </a:r>
            <a:r>
              <a:rPr sz="1200" spc="-60" dirty="0">
                <a:latin typeface="Roboto Lt"/>
                <a:cs typeface="Roboto Lt"/>
              </a:rPr>
              <a:t>et</a:t>
            </a:r>
            <a:r>
              <a:rPr sz="1200" spc="-20" dirty="0">
                <a:latin typeface="Roboto Lt"/>
                <a:cs typeface="Roboto Lt"/>
              </a:rPr>
              <a:t> </a:t>
            </a:r>
            <a:r>
              <a:rPr sz="1200" spc="-30" dirty="0">
                <a:latin typeface="Roboto Lt"/>
                <a:cs typeface="Roboto Lt"/>
              </a:rPr>
              <a:t>al.,</a:t>
            </a:r>
            <a:r>
              <a:rPr sz="1200" spc="-25" dirty="0">
                <a:latin typeface="Roboto Lt"/>
                <a:cs typeface="Roboto Lt"/>
              </a:rPr>
              <a:t> </a:t>
            </a:r>
            <a:r>
              <a:rPr sz="1200" spc="-90" dirty="0">
                <a:latin typeface="Roboto Lt"/>
                <a:cs typeface="Roboto Lt"/>
              </a:rPr>
              <a:t>2009</a:t>
            </a:r>
            <a:endParaRPr sz="1200" dirty="0">
              <a:latin typeface="Roboto Lt"/>
              <a:cs typeface="Roboto Lt"/>
            </a:endParaRPr>
          </a:p>
        </p:txBody>
      </p:sp>
      <p:pic>
        <p:nvPicPr>
          <p:cNvPr id="6" name="object 6"/>
          <p:cNvPicPr/>
          <p:nvPr/>
        </p:nvPicPr>
        <p:blipFill>
          <a:blip r:embed="rId4" cstate="print"/>
          <a:stretch>
            <a:fillRect/>
          </a:stretch>
        </p:blipFill>
        <p:spPr>
          <a:xfrm>
            <a:off x="0" y="0"/>
            <a:ext cx="9143996" cy="1012323"/>
          </a:xfrm>
          <a:prstGeom prst="rect">
            <a:avLst/>
          </a:prstGeom>
        </p:spPr>
      </p:pic>
      <p:sp>
        <p:nvSpPr>
          <p:cNvPr id="7" name="object 7"/>
          <p:cNvSpPr txBox="1"/>
          <p:nvPr/>
        </p:nvSpPr>
        <p:spPr>
          <a:xfrm>
            <a:off x="132324" y="65913"/>
            <a:ext cx="32966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00194" y="4744987"/>
            <a:ext cx="908685" cy="448309"/>
          </a:xfrm>
          <a:prstGeom prst="rect">
            <a:avLst/>
          </a:prstGeom>
        </p:spPr>
        <p:txBody>
          <a:bodyPr vert="horz" wrap="square" lIns="0" tIns="22860" rIns="0" bIns="0" rtlCol="0">
            <a:spAutoFit/>
          </a:bodyPr>
          <a:lstStyle/>
          <a:p>
            <a:pPr marL="12700" marR="5080" indent="248285">
              <a:lnSpc>
                <a:spcPts val="1650"/>
              </a:lnSpc>
              <a:spcBef>
                <a:spcPts val="180"/>
              </a:spcBef>
            </a:pPr>
            <a:r>
              <a:rPr sz="1400" spc="-95" dirty="0">
                <a:latin typeface="Roboto"/>
                <a:cs typeface="Roboto"/>
              </a:rPr>
              <a:t>Spice </a:t>
            </a:r>
            <a:r>
              <a:rPr sz="1400" spc="-90" dirty="0">
                <a:latin typeface="Roboto"/>
                <a:cs typeface="Roboto"/>
              </a:rPr>
              <a:t> </a:t>
            </a:r>
            <a:r>
              <a:rPr sz="1400" spc="-95" dirty="0">
                <a:latin typeface="Roboto"/>
                <a:cs typeface="Roboto"/>
              </a:rPr>
              <a:t>ArticSynergy</a:t>
            </a:r>
            <a:endParaRPr sz="1400" dirty="0">
              <a:latin typeface="Roboto"/>
              <a:cs typeface="Roboto"/>
            </a:endParaRPr>
          </a:p>
        </p:txBody>
      </p:sp>
      <p:sp>
        <p:nvSpPr>
          <p:cNvPr id="3" name="object 3"/>
          <p:cNvSpPr txBox="1"/>
          <p:nvPr/>
        </p:nvSpPr>
        <p:spPr>
          <a:xfrm>
            <a:off x="3169962" y="4771388"/>
            <a:ext cx="920249" cy="241092"/>
          </a:xfrm>
          <a:prstGeom prst="rect">
            <a:avLst/>
          </a:prstGeom>
        </p:spPr>
        <p:txBody>
          <a:bodyPr vert="horz" wrap="square" lIns="0" tIns="22860" rIns="0" bIns="0" rtlCol="0">
            <a:spAutoFit/>
          </a:bodyPr>
          <a:lstStyle/>
          <a:p>
            <a:pPr marL="12700" marR="5080" indent="5715">
              <a:lnSpc>
                <a:spcPts val="1650"/>
              </a:lnSpc>
              <a:spcBef>
                <a:spcPts val="180"/>
              </a:spcBef>
            </a:pPr>
            <a:r>
              <a:rPr sz="1400" spc="-80" dirty="0">
                <a:latin typeface="Roboto"/>
                <a:cs typeface="Roboto"/>
              </a:rPr>
              <a:t>Spice  </a:t>
            </a:r>
            <a:r>
              <a:rPr sz="1400" spc="-95" dirty="0">
                <a:latin typeface="Roboto"/>
                <a:cs typeface="Roboto"/>
              </a:rPr>
              <a:t>Genie</a:t>
            </a:r>
            <a:endParaRPr sz="1400" dirty="0">
              <a:latin typeface="Roboto"/>
              <a:cs typeface="Roboto"/>
            </a:endParaRPr>
          </a:p>
        </p:txBody>
      </p:sp>
      <p:sp>
        <p:nvSpPr>
          <p:cNvPr id="4" name="object 4"/>
          <p:cNvSpPr txBox="1"/>
          <p:nvPr/>
        </p:nvSpPr>
        <p:spPr>
          <a:xfrm>
            <a:off x="5117097" y="4760236"/>
            <a:ext cx="1078304" cy="241092"/>
          </a:xfrm>
          <a:prstGeom prst="rect">
            <a:avLst/>
          </a:prstGeom>
        </p:spPr>
        <p:txBody>
          <a:bodyPr vert="horz" wrap="square" lIns="0" tIns="22860" rIns="0" bIns="0" rtlCol="0">
            <a:spAutoFit/>
          </a:bodyPr>
          <a:lstStyle/>
          <a:p>
            <a:pPr marL="165735" marR="5080" indent="-153670">
              <a:lnSpc>
                <a:spcPts val="1650"/>
              </a:lnSpc>
              <a:spcBef>
                <a:spcPts val="180"/>
              </a:spcBef>
            </a:pPr>
            <a:r>
              <a:rPr sz="1400" spc="-100" dirty="0">
                <a:latin typeface="Roboto"/>
                <a:cs typeface="Roboto"/>
              </a:rPr>
              <a:t>Yucatan  </a:t>
            </a:r>
            <a:r>
              <a:rPr sz="1400" spc="-75" dirty="0">
                <a:latin typeface="Roboto"/>
                <a:cs typeface="Roboto"/>
              </a:rPr>
              <a:t>Fire</a:t>
            </a:r>
            <a:endParaRPr sz="1400" dirty="0">
              <a:latin typeface="Roboto"/>
              <a:cs typeface="Roboto"/>
            </a:endParaRPr>
          </a:p>
        </p:txBody>
      </p:sp>
      <p:sp>
        <p:nvSpPr>
          <p:cNvPr id="5" name="object 5"/>
          <p:cNvSpPr txBox="1"/>
          <p:nvPr/>
        </p:nvSpPr>
        <p:spPr>
          <a:xfrm>
            <a:off x="7219289" y="4728395"/>
            <a:ext cx="962967" cy="241092"/>
          </a:xfrm>
          <a:prstGeom prst="rect">
            <a:avLst/>
          </a:prstGeom>
        </p:spPr>
        <p:txBody>
          <a:bodyPr vert="horz" wrap="square" lIns="0" tIns="22860" rIns="0" bIns="0" rtlCol="0">
            <a:spAutoFit/>
          </a:bodyPr>
          <a:lstStyle/>
          <a:p>
            <a:pPr marL="29209" marR="5080" indent="-17145">
              <a:lnSpc>
                <a:spcPts val="1650"/>
              </a:lnSpc>
              <a:spcBef>
                <a:spcPts val="180"/>
              </a:spcBef>
            </a:pPr>
            <a:r>
              <a:rPr sz="1400" spc="-80" dirty="0">
                <a:latin typeface="Roboto"/>
                <a:cs typeface="Roboto"/>
              </a:rPr>
              <a:t>Spice  </a:t>
            </a:r>
            <a:r>
              <a:rPr sz="1400" spc="-105" dirty="0">
                <a:latin typeface="Roboto"/>
                <a:cs typeface="Roboto"/>
              </a:rPr>
              <a:t>Mojo</a:t>
            </a:r>
            <a:endParaRPr sz="1400" dirty="0">
              <a:latin typeface="Roboto"/>
              <a:cs typeface="Roboto"/>
            </a:endParaRPr>
          </a:p>
        </p:txBody>
      </p:sp>
      <p:pic>
        <p:nvPicPr>
          <p:cNvPr id="6" name="object 6"/>
          <p:cNvPicPr/>
          <p:nvPr/>
        </p:nvPicPr>
        <p:blipFill>
          <a:blip r:embed="rId2" cstate="print"/>
          <a:stretch>
            <a:fillRect/>
          </a:stretch>
        </p:blipFill>
        <p:spPr>
          <a:xfrm>
            <a:off x="6872099" y="2452675"/>
            <a:ext cx="1657349" cy="1952624"/>
          </a:xfrm>
          <a:prstGeom prst="rect">
            <a:avLst/>
          </a:prstGeom>
        </p:spPr>
      </p:pic>
      <p:pic>
        <p:nvPicPr>
          <p:cNvPr id="7" name="object 7"/>
          <p:cNvPicPr/>
          <p:nvPr/>
        </p:nvPicPr>
        <p:blipFill>
          <a:blip r:embed="rId3" cstate="print"/>
          <a:stretch>
            <a:fillRect/>
          </a:stretch>
        </p:blipFill>
        <p:spPr>
          <a:xfrm>
            <a:off x="4984737" y="2534012"/>
            <a:ext cx="1343024" cy="1952624"/>
          </a:xfrm>
          <a:prstGeom prst="rect">
            <a:avLst/>
          </a:prstGeom>
        </p:spPr>
      </p:pic>
      <p:pic>
        <p:nvPicPr>
          <p:cNvPr id="8" name="object 8"/>
          <p:cNvPicPr/>
          <p:nvPr/>
        </p:nvPicPr>
        <p:blipFill>
          <a:blip r:embed="rId4" cstate="print"/>
          <a:stretch>
            <a:fillRect/>
          </a:stretch>
        </p:blipFill>
        <p:spPr>
          <a:xfrm>
            <a:off x="2958575" y="2534012"/>
            <a:ext cx="1343024" cy="1952624"/>
          </a:xfrm>
          <a:prstGeom prst="rect">
            <a:avLst/>
          </a:prstGeom>
        </p:spPr>
      </p:pic>
      <p:pic>
        <p:nvPicPr>
          <p:cNvPr id="9" name="object 9"/>
          <p:cNvPicPr/>
          <p:nvPr/>
        </p:nvPicPr>
        <p:blipFill>
          <a:blip r:embed="rId5" cstate="print"/>
          <a:stretch>
            <a:fillRect/>
          </a:stretch>
        </p:blipFill>
        <p:spPr>
          <a:xfrm>
            <a:off x="932400" y="2534012"/>
            <a:ext cx="1343024" cy="1952624"/>
          </a:xfrm>
          <a:prstGeom prst="rect">
            <a:avLst/>
          </a:prstGeom>
        </p:spPr>
      </p:pic>
      <p:sp>
        <p:nvSpPr>
          <p:cNvPr id="10" name="object 10"/>
          <p:cNvSpPr txBox="1">
            <a:spLocks noGrp="1"/>
          </p:cNvSpPr>
          <p:nvPr>
            <p:ph type="title"/>
          </p:nvPr>
        </p:nvSpPr>
        <p:spPr>
          <a:xfrm>
            <a:off x="3566202" y="1229579"/>
            <a:ext cx="2388045" cy="391160"/>
          </a:xfrm>
          <a:prstGeom prst="rect">
            <a:avLst/>
          </a:prstGeom>
        </p:spPr>
        <p:txBody>
          <a:bodyPr vert="horz" wrap="square" lIns="0" tIns="12700" rIns="0" bIns="0" rtlCol="0">
            <a:spAutoFit/>
          </a:bodyPr>
          <a:lstStyle/>
          <a:p>
            <a:pPr marL="12700">
              <a:lnSpc>
                <a:spcPct val="100000"/>
              </a:lnSpc>
              <a:spcBef>
                <a:spcPts val="100"/>
              </a:spcBef>
            </a:pPr>
            <a:r>
              <a:rPr spc="15" dirty="0"/>
              <a:t>SPICE</a:t>
            </a:r>
            <a:r>
              <a:rPr spc="-50" dirty="0"/>
              <a:t> </a:t>
            </a:r>
            <a:r>
              <a:rPr spc="-20" dirty="0"/>
              <a:t>DRUGS</a:t>
            </a:r>
          </a:p>
        </p:txBody>
      </p:sp>
      <p:pic>
        <p:nvPicPr>
          <p:cNvPr id="11" name="object 11"/>
          <p:cNvPicPr/>
          <p:nvPr/>
        </p:nvPicPr>
        <p:blipFill>
          <a:blip r:embed="rId6" cstate="print"/>
          <a:stretch>
            <a:fillRect/>
          </a:stretch>
        </p:blipFill>
        <p:spPr>
          <a:xfrm>
            <a:off x="0" y="0"/>
            <a:ext cx="9143996" cy="1012323"/>
          </a:xfrm>
          <a:prstGeom prst="rect">
            <a:avLst/>
          </a:prstGeom>
        </p:spPr>
      </p:pic>
      <p:sp>
        <p:nvSpPr>
          <p:cNvPr id="12" name="object 12"/>
          <p:cNvSpPr txBox="1"/>
          <p:nvPr/>
        </p:nvSpPr>
        <p:spPr>
          <a:xfrm>
            <a:off x="132324" y="65913"/>
            <a:ext cx="3763549"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66050" y="1295258"/>
            <a:ext cx="6377750" cy="382156"/>
          </a:xfrm>
          <a:prstGeom prst="rect">
            <a:avLst/>
          </a:prstGeom>
        </p:spPr>
        <p:txBody>
          <a:bodyPr vert="horz" wrap="square" lIns="0" tIns="12700" rIns="0" bIns="0" rtlCol="0">
            <a:spAutoFit/>
          </a:bodyPr>
          <a:lstStyle/>
          <a:p>
            <a:pPr marL="12700">
              <a:lnSpc>
                <a:spcPct val="100000"/>
              </a:lnSpc>
              <a:spcBef>
                <a:spcPts val="100"/>
              </a:spcBef>
            </a:pPr>
            <a:r>
              <a:rPr spc="25" dirty="0"/>
              <a:t>Perchè</a:t>
            </a:r>
            <a:r>
              <a:rPr spc="15" dirty="0"/>
              <a:t> </a:t>
            </a:r>
            <a:r>
              <a:rPr spc="30" dirty="0"/>
              <a:t>le</a:t>
            </a:r>
            <a:r>
              <a:rPr spc="15" dirty="0"/>
              <a:t> </a:t>
            </a:r>
            <a:r>
              <a:rPr spc="20" dirty="0"/>
              <a:t>spice</a:t>
            </a:r>
            <a:r>
              <a:rPr spc="25" dirty="0"/>
              <a:t> </a:t>
            </a:r>
            <a:r>
              <a:rPr spc="15" dirty="0"/>
              <a:t>drugs </a:t>
            </a:r>
            <a:r>
              <a:rPr spc="10" dirty="0"/>
              <a:t>sono</a:t>
            </a:r>
            <a:r>
              <a:rPr spc="20" dirty="0"/>
              <a:t> così </a:t>
            </a:r>
            <a:r>
              <a:rPr spc="10" dirty="0"/>
              <a:t>popolari?</a:t>
            </a:r>
          </a:p>
        </p:txBody>
      </p:sp>
      <p:pic>
        <p:nvPicPr>
          <p:cNvPr id="3" name="object 3"/>
          <p:cNvPicPr/>
          <p:nvPr/>
        </p:nvPicPr>
        <p:blipFill>
          <a:blip r:embed="rId2" cstate="print"/>
          <a:stretch>
            <a:fillRect/>
          </a:stretch>
        </p:blipFill>
        <p:spPr>
          <a:xfrm>
            <a:off x="197575" y="2409225"/>
            <a:ext cx="8839200" cy="3611807"/>
          </a:xfrm>
          <a:prstGeom prst="rect">
            <a:avLst/>
          </a:prstGeom>
        </p:spPr>
      </p:pic>
      <p:pic>
        <p:nvPicPr>
          <p:cNvPr id="4" name="object 4"/>
          <p:cNvPicPr/>
          <p:nvPr/>
        </p:nvPicPr>
        <p:blipFill>
          <a:blip r:embed="rId3" cstate="print"/>
          <a:stretch>
            <a:fillRect/>
          </a:stretch>
        </p:blipFill>
        <p:spPr>
          <a:xfrm>
            <a:off x="0" y="0"/>
            <a:ext cx="9143996" cy="1012323"/>
          </a:xfrm>
          <a:prstGeom prst="rect">
            <a:avLst/>
          </a:prstGeom>
        </p:spPr>
      </p:pic>
      <p:sp>
        <p:nvSpPr>
          <p:cNvPr id="5" name="object 5"/>
          <p:cNvSpPr txBox="1"/>
          <p:nvPr/>
        </p:nvSpPr>
        <p:spPr>
          <a:xfrm>
            <a:off x="132324" y="65913"/>
            <a:ext cx="3449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47737" y="1050325"/>
          <a:ext cx="7238365" cy="5402488"/>
        </p:xfrm>
        <a:graphic>
          <a:graphicData uri="http://schemas.openxmlformats.org/drawingml/2006/table">
            <a:tbl>
              <a:tblPr firstRow="1" bandRow="1">
                <a:tableStyleId>{2D5ABB26-0587-4C30-8999-92F81FD0307C}</a:tableStyleId>
              </a:tblPr>
              <a:tblGrid>
                <a:gridCol w="2291080"/>
                <a:gridCol w="4947285"/>
              </a:tblGrid>
              <a:tr h="461899">
                <a:tc>
                  <a:txBody>
                    <a:bodyPr/>
                    <a:lstStyle/>
                    <a:p>
                      <a:pPr marL="85725">
                        <a:lnSpc>
                          <a:spcPct val="100000"/>
                        </a:lnSpc>
                        <a:spcBef>
                          <a:spcPts val="600"/>
                        </a:spcBef>
                      </a:pPr>
                      <a:r>
                        <a:rPr sz="1800" spc="-65" dirty="0">
                          <a:solidFill>
                            <a:srgbClr val="E6481B"/>
                          </a:solidFill>
                          <a:latin typeface="Roboto Lt"/>
                          <a:cs typeface="Roboto Lt"/>
                        </a:rPr>
                        <a:t>Effetti</a:t>
                      </a:r>
                      <a:endParaRPr sz="1800" dirty="0">
                        <a:latin typeface="Roboto Lt"/>
                        <a:cs typeface="Roboto Lt"/>
                      </a:endParaRPr>
                    </a:p>
                  </a:txBody>
                  <a:tcPr marL="0" marR="0" marT="762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00"/>
                        </a:spcBef>
                      </a:pPr>
                      <a:r>
                        <a:rPr sz="1800" spc="-5" dirty="0">
                          <a:latin typeface="Roboto Lt"/>
                          <a:cs typeface="Roboto Lt"/>
                        </a:rPr>
                        <a:t>Simil</a:t>
                      </a:r>
                      <a:r>
                        <a:rPr sz="1800" dirty="0">
                          <a:latin typeface="Roboto Lt"/>
                          <a:cs typeface="Roboto Lt"/>
                        </a:rPr>
                        <a:t>i</a:t>
                      </a:r>
                      <a:r>
                        <a:rPr sz="1800" spc="-35" dirty="0">
                          <a:latin typeface="Roboto Lt"/>
                          <a:cs typeface="Roboto Lt"/>
                        </a:rPr>
                        <a:t> </a:t>
                      </a:r>
                      <a:r>
                        <a:rPr sz="1800" spc="-5" dirty="0">
                          <a:latin typeface="Roboto Lt"/>
                          <a:cs typeface="Roboto Lt"/>
                        </a:rPr>
                        <a:t>all</a:t>
                      </a:r>
                      <a:r>
                        <a:rPr sz="1800" dirty="0">
                          <a:latin typeface="Roboto Lt"/>
                          <a:cs typeface="Roboto Lt"/>
                        </a:rPr>
                        <a:t>a</a:t>
                      </a:r>
                      <a:r>
                        <a:rPr sz="1800" spc="-40" dirty="0">
                          <a:latin typeface="Roboto Lt"/>
                          <a:cs typeface="Roboto Lt"/>
                        </a:rPr>
                        <a:t> </a:t>
                      </a:r>
                      <a:r>
                        <a:rPr sz="1800" spc="-5" dirty="0">
                          <a:latin typeface="Roboto Lt"/>
                          <a:cs typeface="Roboto Lt"/>
                        </a:rPr>
                        <a:t>cannabis</a:t>
                      </a:r>
                      <a:endParaRPr sz="1800">
                        <a:latin typeface="Roboto Lt"/>
                        <a:cs typeface="Roboto Lt"/>
                      </a:endParaRPr>
                    </a:p>
                  </a:txBody>
                  <a:tcPr marL="0" marR="0" marT="762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461899">
                <a:tc>
                  <a:txBody>
                    <a:bodyPr/>
                    <a:lstStyle/>
                    <a:p>
                      <a:pPr marL="85725">
                        <a:lnSpc>
                          <a:spcPct val="100000"/>
                        </a:lnSpc>
                        <a:spcBef>
                          <a:spcPts val="600"/>
                        </a:spcBef>
                      </a:pPr>
                      <a:r>
                        <a:rPr sz="1800" spc="-5" dirty="0">
                          <a:solidFill>
                            <a:srgbClr val="E6481B"/>
                          </a:solidFill>
                          <a:latin typeface="Roboto Lt"/>
                          <a:cs typeface="Roboto Lt"/>
                        </a:rPr>
                        <a:t>Odor</a:t>
                      </a:r>
                      <a:r>
                        <a:rPr sz="1800" dirty="0">
                          <a:solidFill>
                            <a:srgbClr val="E6481B"/>
                          </a:solidFill>
                          <a:latin typeface="Roboto Lt"/>
                          <a:cs typeface="Roboto Lt"/>
                        </a:rPr>
                        <a:t>e</a:t>
                      </a:r>
                      <a:r>
                        <a:rPr sz="1800" spc="-40" dirty="0">
                          <a:solidFill>
                            <a:srgbClr val="E6481B"/>
                          </a:solidFill>
                          <a:latin typeface="Roboto Lt"/>
                          <a:cs typeface="Roboto Lt"/>
                        </a:rPr>
                        <a:t> </a:t>
                      </a:r>
                      <a:r>
                        <a:rPr sz="1800" dirty="0">
                          <a:solidFill>
                            <a:srgbClr val="E6481B"/>
                          </a:solidFill>
                          <a:latin typeface="Roboto Lt"/>
                          <a:cs typeface="Roboto Lt"/>
                        </a:rPr>
                        <a:t>e</a:t>
                      </a:r>
                      <a:r>
                        <a:rPr sz="1800" spc="-40" dirty="0">
                          <a:solidFill>
                            <a:srgbClr val="E6481B"/>
                          </a:solidFill>
                          <a:latin typeface="Roboto Lt"/>
                          <a:cs typeface="Roboto Lt"/>
                        </a:rPr>
                        <a:t> </a:t>
                      </a:r>
                      <a:r>
                        <a:rPr sz="1800" spc="-5" dirty="0">
                          <a:solidFill>
                            <a:srgbClr val="E6481B"/>
                          </a:solidFill>
                          <a:latin typeface="Roboto Lt"/>
                          <a:cs typeface="Roboto Lt"/>
                        </a:rPr>
                        <a:t>sapore</a:t>
                      </a:r>
                      <a:endParaRPr sz="1800">
                        <a:latin typeface="Roboto Lt"/>
                        <a:cs typeface="Roboto Lt"/>
                      </a:endParaRPr>
                    </a:p>
                  </a:txBody>
                  <a:tcPr marL="0" marR="0" marT="762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00"/>
                        </a:spcBef>
                      </a:pPr>
                      <a:r>
                        <a:rPr sz="1800" spc="-5" dirty="0">
                          <a:latin typeface="Roboto Lt"/>
                          <a:cs typeface="Roboto Lt"/>
                        </a:rPr>
                        <a:t>Piacevol</a:t>
                      </a:r>
                      <a:r>
                        <a:rPr sz="1800" dirty="0">
                          <a:latin typeface="Roboto Lt"/>
                          <a:cs typeface="Roboto Lt"/>
                        </a:rPr>
                        <a:t>e</a:t>
                      </a:r>
                      <a:r>
                        <a:rPr sz="1800" spc="-35" dirty="0">
                          <a:latin typeface="Roboto Lt"/>
                          <a:cs typeface="Roboto Lt"/>
                        </a:rPr>
                        <a:t> </a:t>
                      </a:r>
                      <a:r>
                        <a:rPr sz="1800" spc="-5" dirty="0">
                          <a:latin typeface="Roboto Lt"/>
                          <a:cs typeface="Roboto Lt"/>
                        </a:rPr>
                        <a:t>(es</a:t>
                      </a:r>
                      <a:r>
                        <a:rPr sz="1800" dirty="0">
                          <a:latin typeface="Roboto Lt"/>
                          <a:cs typeface="Roboto Lt"/>
                        </a:rPr>
                        <a:t>.</a:t>
                      </a:r>
                      <a:r>
                        <a:rPr sz="1800" spc="-35" dirty="0">
                          <a:latin typeface="Roboto Lt"/>
                          <a:cs typeface="Roboto Lt"/>
                        </a:rPr>
                        <a:t> </a:t>
                      </a:r>
                      <a:r>
                        <a:rPr sz="1800" spc="-5" dirty="0">
                          <a:latin typeface="Roboto Lt"/>
                          <a:cs typeface="Roboto Lt"/>
                        </a:rPr>
                        <a:t>vaniglia</a:t>
                      </a:r>
                      <a:r>
                        <a:rPr sz="1800" dirty="0">
                          <a:latin typeface="Roboto Lt"/>
                          <a:cs typeface="Roboto Lt"/>
                        </a:rPr>
                        <a:t>,</a:t>
                      </a:r>
                      <a:r>
                        <a:rPr sz="1800" spc="-40" dirty="0">
                          <a:latin typeface="Roboto Lt"/>
                          <a:cs typeface="Roboto Lt"/>
                        </a:rPr>
                        <a:t> </a:t>
                      </a:r>
                      <a:r>
                        <a:rPr sz="1800" spc="-5" dirty="0">
                          <a:latin typeface="Roboto Lt"/>
                          <a:cs typeface="Roboto Lt"/>
                        </a:rPr>
                        <a:t>miele)</a:t>
                      </a:r>
                      <a:endParaRPr sz="1800">
                        <a:latin typeface="Roboto Lt"/>
                        <a:cs typeface="Roboto Lt"/>
                      </a:endParaRPr>
                    </a:p>
                  </a:txBody>
                  <a:tcPr marL="0" marR="0" marT="762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461899">
                <a:tc>
                  <a:txBody>
                    <a:bodyPr/>
                    <a:lstStyle/>
                    <a:p>
                      <a:pPr marL="85725">
                        <a:lnSpc>
                          <a:spcPct val="100000"/>
                        </a:lnSpc>
                        <a:spcBef>
                          <a:spcPts val="600"/>
                        </a:spcBef>
                      </a:pPr>
                      <a:r>
                        <a:rPr sz="1800" spc="-114" dirty="0">
                          <a:solidFill>
                            <a:srgbClr val="E6481B"/>
                          </a:solidFill>
                          <a:latin typeface="Roboto Lt"/>
                          <a:cs typeface="Roboto Lt"/>
                        </a:rPr>
                        <a:t>Prezzo</a:t>
                      </a:r>
                      <a:endParaRPr sz="1800">
                        <a:latin typeface="Roboto Lt"/>
                        <a:cs typeface="Roboto Lt"/>
                      </a:endParaRPr>
                    </a:p>
                  </a:txBody>
                  <a:tcPr marL="0" marR="0" marT="762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00"/>
                        </a:spcBef>
                      </a:pPr>
                      <a:r>
                        <a:rPr sz="1800" spc="-5" dirty="0">
                          <a:latin typeface="Roboto Lt"/>
                          <a:cs typeface="Roboto Lt"/>
                        </a:rPr>
                        <a:t>Circ</a:t>
                      </a:r>
                      <a:r>
                        <a:rPr sz="1800" dirty="0">
                          <a:latin typeface="Roboto Lt"/>
                          <a:cs typeface="Roboto Lt"/>
                        </a:rPr>
                        <a:t>a</a:t>
                      </a:r>
                      <a:r>
                        <a:rPr sz="1800" spc="-40" dirty="0">
                          <a:latin typeface="Roboto Lt"/>
                          <a:cs typeface="Roboto Lt"/>
                        </a:rPr>
                        <a:t> </a:t>
                      </a:r>
                      <a:r>
                        <a:rPr sz="1800" spc="-5" dirty="0">
                          <a:latin typeface="Roboto Lt"/>
                          <a:cs typeface="Roboto Lt"/>
                        </a:rPr>
                        <a:t>20</a:t>
                      </a:r>
                      <a:r>
                        <a:rPr sz="1800" dirty="0">
                          <a:latin typeface="Roboto Lt"/>
                          <a:cs typeface="Roboto Lt"/>
                        </a:rPr>
                        <a:t>£</a:t>
                      </a:r>
                      <a:r>
                        <a:rPr sz="1800" spc="-40" dirty="0">
                          <a:latin typeface="Roboto Lt"/>
                          <a:cs typeface="Roboto Lt"/>
                        </a:rPr>
                        <a:t> </a:t>
                      </a:r>
                      <a:r>
                        <a:rPr sz="1800" spc="-5" dirty="0">
                          <a:latin typeface="Roboto Lt"/>
                          <a:cs typeface="Roboto Lt"/>
                        </a:rPr>
                        <a:t>pe</a:t>
                      </a:r>
                      <a:r>
                        <a:rPr sz="1800" dirty="0">
                          <a:latin typeface="Roboto Lt"/>
                          <a:cs typeface="Roboto Lt"/>
                        </a:rPr>
                        <a:t>r</a:t>
                      </a:r>
                      <a:r>
                        <a:rPr sz="1800" spc="-40" dirty="0">
                          <a:latin typeface="Roboto Lt"/>
                          <a:cs typeface="Roboto Lt"/>
                        </a:rPr>
                        <a:t> </a:t>
                      </a:r>
                      <a:r>
                        <a:rPr sz="1800" spc="-5" dirty="0">
                          <a:latin typeface="Roboto Lt"/>
                          <a:cs typeface="Roboto Lt"/>
                        </a:rPr>
                        <a:t>3gr</a:t>
                      </a:r>
                      <a:endParaRPr sz="1800">
                        <a:latin typeface="Roboto Lt"/>
                        <a:cs typeface="Roboto Lt"/>
                      </a:endParaRPr>
                    </a:p>
                  </a:txBody>
                  <a:tcPr marL="0" marR="0" marT="762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735299">
                <a:tc>
                  <a:txBody>
                    <a:bodyPr/>
                    <a:lstStyle/>
                    <a:p>
                      <a:pPr marL="85725">
                        <a:lnSpc>
                          <a:spcPct val="100000"/>
                        </a:lnSpc>
                        <a:spcBef>
                          <a:spcPts val="600"/>
                        </a:spcBef>
                      </a:pPr>
                      <a:r>
                        <a:rPr sz="1800" spc="-5" dirty="0">
                          <a:solidFill>
                            <a:srgbClr val="E6481B"/>
                          </a:solidFill>
                          <a:latin typeface="Roboto Lt"/>
                          <a:cs typeface="Roboto Lt"/>
                        </a:rPr>
                        <a:t>Durat</a:t>
                      </a:r>
                      <a:r>
                        <a:rPr sz="1800" dirty="0">
                          <a:solidFill>
                            <a:srgbClr val="E6481B"/>
                          </a:solidFill>
                          <a:latin typeface="Roboto Lt"/>
                          <a:cs typeface="Roboto Lt"/>
                        </a:rPr>
                        <a:t>a</a:t>
                      </a:r>
                      <a:r>
                        <a:rPr sz="1800" spc="-40" dirty="0">
                          <a:solidFill>
                            <a:srgbClr val="E6481B"/>
                          </a:solidFill>
                          <a:latin typeface="Roboto Lt"/>
                          <a:cs typeface="Roboto Lt"/>
                        </a:rPr>
                        <a:t> </a:t>
                      </a:r>
                      <a:r>
                        <a:rPr sz="1800" spc="-5" dirty="0">
                          <a:solidFill>
                            <a:srgbClr val="E6481B"/>
                          </a:solidFill>
                          <a:latin typeface="Roboto Lt"/>
                          <a:cs typeface="Roboto Lt"/>
                        </a:rPr>
                        <a:t>degl</a:t>
                      </a:r>
                      <a:r>
                        <a:rPr sz="1800" dirty="0">
                          <a:solidFill>
                            <a:srgbClr val="E6481B"/>
                          </a:solidFill>
                          <a:latin typeface="Roboto Lt"/>
                          <a:cs typeface="Roboto Lt"/>
                        </a:rPr>
                        <a:t>i</a:t>
                      </a:r>
                      <a:r>
                        <a:rPr sz="1800" spc="-40" dirty="0">
                          <a:solidFill>
                            <a:srgbClr val="E6481B"/>
                          </a:solidFill>
                          <a:latin typeface="Roboto Lt"/>
                          <a:cs typeface="Roboto Lt"/>
                        </a:rPr>
                        <a:t> </a:t>
                      </a:r>
                      <a:r>
                        <a:rPr sz="1800" spc="-5" dirty="0">
                          <a:solidFill>
                            <a:srgbClr val="E6481B"/>
                          </a:solidFill>
                          <a:latin typeface="Roboto Lt"/>
                          <a:cs typeface="Roboto Lt"/>
                        </a:rPr>
                        <a:t>effetti</a:t>
                      </a:r>
                      <a:endParaRPr sz="1800">
                        <a:latin typeface="Roboto Lt"/>
                        <a:cs typeface="Roboto Lt"/>
                      </a:endParaRPr>
                    </a:p>
                  </a:txBody>
                  <a:tcPr marL="0" marR="0" marT="762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marR="422909">
                        <a:lnSpc>
                          <a:spcPct val="100699"/>
                        </a:lnSpc>
                        <a:spcBef>
                          <a:spcPts val="585"/>
                        </a:spcBef>
                      </a:pPr>
                      <a:r>
                        <a:rPr sz="1800" spc="-5" dirty="0">
                          <a:latin typeface="Roboto Lt"/>
                          <a:cs typeface="Roboto Lt"/>
                        </a:rPr>
                        <a:t>Cort</a:t>
                      </a:r>
                      <a:r>
                        <a:rPr sz="1800" dirty="0">
                          <a:latin typeface="Roboto Lt"/>
                          <a:cs typeface="Roboto Lt"/>
                        </a:rPr>
                        <a:t>a</a:t>
                      </a:r>
                      <a:r>
                        <a:rPr sz="1800" spc="-40" dirty="0">
                          <a:latin typeface="Roboto Lt"/>
                          <a:cs typeface="Roboto Lt"/>
                        </a:rPr>
                        <a:t> </a:t>
                      </a:r>
                      <a:r>
                        <a:rPr sz="1800" spc="-5" dirty="0">
                          <a:latin typeface="Roboto Lt"/>
                          <a:cs typeface="Roboto Lt"/>
                        </a:rPr>
                        <a:t>(2-</a:t>
                      </a:r>
                      <a:r>
                        <a:rPr sz="1800" dirty="0">
                          <a:latin typeface="Roboto Lt"/>
                          <a:cs typeface="Roboto Lt"/>
                        </a:rPr>
                        <a:t>3</a:t>
                      </a:r>
                      <a:r>
                        <a:rPr sz="1800" spc="-35" dirty="0">
                          <a:latin typeface="Roboto Lt"/>
                          <a:cs typeface="Roboto Lt"/>
                        </a:rPr>
                        <a:t> </a:t>
                      </a:r>
                      <a:r>
                        <a:rPr sz="1800" spc="-5" dirty="0">
                          <a:latin typeface="Roboto Lt"/>
                          <a:cs typeface="Roboto Lt"/>
                        </a:rPr>
                        <a:t>ore)</a:t>
                      </a:r>
                      <a:r>
                        <a:rPr sz="1800" dirty="0">
                          <a:latin typeface="Roboto Lt"/>
                          <a:cs typeface="Roboto Lt"/>
                        </a:rPr>
                        <a:t>,</a:t>
                      </a:r>
                      <a:r>
                        <a:rPr sz="1800" spc="-40" dirty="0">
                          <a:latin typeface="Roboto Lt"/>
                          <a:cs typeface="Roboto Lt"/>
                        </a:rPr>
                        <a:t> </a:t>
                      </a:r>
                      <a:r>
                        <a:rPr sz="1800" spc="-5" dirty="0">
                          <a:latin typeface="Roboto Lt"/>
                          <a:cs typeface="Roboto Lt"/>
                        </a:rPr>
                        <a:t>quest</a:t>
                      </a:r>
                      <a:r>
                        <a:rPr sz="1800" dirty="0">
                          <a:latin typeface="Roboto Lt"/>
                          <a:cs typeface="Roboto Lt"/>
                        </a:rPr>
                        <a:t>o</a:t>
                      </a:r>
                      <a:r>
                        <a:rPr sz="1800" spc="-40" dirty="0">
                          <a:latin typeface="Roboto Lt"/>
                          <a:cs typeface="Roboto Lt"/>
                        </a:rPr>
                        <a:t> </a:t>
                      </a:r>
                      <a:r>
                        <a:rPr sz="1800" spc="-5" dirty="0">
                          <a:latin typeface="Roboto Lt"/>
                          <a:cs typeface="Roboto Lt"/>
                        </a:rPr>
                        <a:t>permett</a:t>
                      </a:r>
                      <a:r>
                        <a:rPr sz="1800" dirty="0">
                          <a:latin typeface="Roboto Lt"/>
                          <a:cs typeface="Roboto Lt"/>
                        </a:rPr>
                        <a:t>e</a:t>
                      </a:r>
                      <a:r>
                        <a:rPr sz="1800" spc="-40" dirty="0">
                          <a:latin typeface="Roboto Lt"/>
                          <a:cs typeface="Roboto Lt"/>
                        </a:rPr>
                        <a:t> </a:t>
                      </a:r>
                      <a:r>
                        <a:rPr sz="1800" spc="-5" dirty="0">
                          <a:latin typeface="Roboto Lt"/>
                          <a:cs typeface="Roboto Lt"/>
                        </a:rPr>
                        <a:t>d</a:t>
                      </a:r>
                      <a:r>
                        <a:rPr sz="1800" dirty="0">
                          <a:latin typeface="Roboto Lt"/>
                          <a:cs typeface="Roboto Lt"/>
                        </a:rPr>
                        <a:t>i</a:t>
                      </a:r>
                      <a:r>
                        <a:rPr sz="1800" spc="-40" dirty="0">
                          <a:latin typeface="Roboto Lt"/>
                          <a:cs typeface="Roboto Lt"/>
                        </a:rPr>
                        <a:t> </a:t>
                      </a:r>
                      <a:r>
                        <a:rPr sz="1800" spc="-5" dirty="0">
                          <a:latin typeface="Roboto Lt"/>
                          <a:cs typeface="Roboto Lt"/>
                        </a:rPr>
                        <a:t>mantener</a:t>
                      </a:r>
                      <a:r>
                        <a:rPr sz="1800" dirty="0">
                          <a:latin typeface="Roboto Lt"/>
                          <a:cs typeface="Roboto Lt"/>
                        </a:rPr>
                        <a:t>e</a:t>
                      </a:r>
                      <a:r>
                        <a:rPr sz="1800" spc="-40" dirty="0">
                          <a:latin typeface="Roboto Lt"/>
                          <a:cs typeface="Roboto Lt"/>
                        </a:rPr>
                        <a:t> </a:t>
                      </a:r>
                      <a:r>
                        <a:rPr sz="1800" spc="-5" dirty="0">
                          <a:latin typeface="Roboto Lt"/>
                          <a:cs typeface="Roboto Lt"/>
                        </a:rPr>
                        <a:t>uno  stil</a:t>
                      </a:r>
                      <a:r>
                        <a:rPr sz="1800" dirty="0">
                          <a:latin typeface="Roboto Lt"/>
                          <a:cs typeface="Roboto Lt"/>
                        </a:rPr>
                        <a:t>e</a:t>
                      </a:r>
                      <a:r>
                        <a:rPr sz="1800" spc="-40" dirty="0">
                          <a:latin typeface="Roboto Lt"/>
                          <a:cs typeface="Roboto Lt"/>
                        </a:rPr>
                        <a:t> </a:t>
                      </a:r>
                      <a:r>
                        <a:rPr sz="1800" spc="-5" dirty="0">
                          <a:latin typeface="Roboto Lt"/>
                          <a:cs typeface="Roboto Lt"/>
                        </a:rPr>
                        <a:t>d</a:t>
                      </a:r>
                      <a:r>
                        <a:rPr sz="1800" dirty="0">
                          <a:latin typeface="Roboto Lt"/>
                          <a:cs typeface="Roboto Lt"/>
                        </a:rPr>
                        <a:t>i</a:t>
                      </a:r>
                      <a:r>
                        <a:rPr sz="1800" spc="-40" dirty="0">
                          <a:latin typeface="Roboto Lt"/>
                          <a:cs typeface="Roboto Lt"/>
                        </a:rPr>
                        <a:t> </a:t>
                      </a:r>
                      <a:r>
                        <a:rPr sz="1800" spc="-5" dirty="0">
                          <a:latin typeface="Roboto Lt"/>
                          <a:cs typeface="Roboto Lt"/>
                        </a:rPr>
                        <a:t>vit</a:t>
                      </a:r>
                      <a:r>
                        <a:rPr sz="1800" dirty="0">
                          <a:latin typeface="Roboto Lt"/>
                          <a:cs typeface="Roboto Lt"/>
                        </a:rPr>
                        <a:t>a</a:t>
                      </a:r>
                      <a:r>
                        <a:rPr sz="1800" spc="-40" dirty="0">
                          <a:latin typeface="Roboto Lt"/>
                          <a:cs typeface="Roboto Lt"/>
                        </a:rPr>
                        <a:t> </a:t>
                      </a:r>
                      <a:r>
                        <a:rPr sz="1800" spc="-5" dirty="0">
                          <a:latin typeface="Roboto Lt"/>
                          <a:cs typeface="Roboto Lt"/>
                        </a:rPr>
                        <a:t>efficiente/attivo</a:t>
                      </a:r>
                      <a:endParaRPr sz="1800">
                        <a:latin typeface="Roboto Lt"/>
                        <a:cs typeface="Roboto Lt"/>
                      </a:endParaRPr>
                    </a:p>
                  </a:txBody>
                  <a:tcPr marL="0" marR="0" marT="7429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735299">
                <a:tc>
                  <a:txBody>
                    <a:bodyPr/>
                    <a:lstStyle/>
                    <a:p>
                      <a:pPr marL="85725">
                        <a:lnSpc>
                          <a:spcPct val="100000"/>
                        </a:lnSpc>
                        <a:spcBef>
                          <a:spcPts val="600"/>
                        </a:spcBef>
                      </a:pPr>
                      <a:r>
                        <a:rPr sz="1800" spc="-95" dirty="0">
                          <a:solidFill>
                            <a:srgbClr val="E6481B"/>
                          </a:solidFill>
                          <a:latin typeface="Roboto Lt"/>
                          <a:cs typeface="Roboto Lt"/>
                        </a:rPr>
                        <a:t>Disponibilità</a:t>
                      </a:r>
                      <a:endParaRPr sz="1800">
                        <a:latin typeface="Roboto Lt"/>
                        <a:cs typeface="Roboto Lt"/>
                      </a:endParaRPr>
                    </a:p>
                  </a:txBody>
                  <a:tcPr marL="0" marR="0" marT="762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marR="158750">
                        <a:lnSpc>
                          <a:spcPct val="100699"/>
                        </a:lnSpc>
                        <a:spcBef>
                          <a:spcPts val="585"/>
                        </a:spcBef>
                      </a:pPr>
                      <a:r>
                        <a:rPr sz="1800" spc="-100" dirty="0">
                          <a:latin typeface="Roboto Lt"/>
                          <a:cs typeface="Roboto Lt"/>
                        </a:rPr>
                        <a:t>Si</a:t>
                      </a:r>
                      <a:r>
                        <a:rPr sz="1800" spc="-35" dirty="0">
                          <a:latin typeface="Roboto Lt"/>
                          <a:cs typeface="Roboto Lt"/>
                        </a:rPr>
                        <a:t> </a:t>
                      </a:r>
                      <a:r>
                        <a:rPr sz="1800" spc="-135" dirty="0">
                          <a:latin typeface="Roboto Lt"/>
                          <a:cs typeface="Roboto Lt"/>
                        </a:rPr>
                        <a:t>comprano</a:t>
                      </a:r>
                      <a:r>
                        <a:rPr sz="1800" spc="-35" dirty="0">
                          <a:latin typeface="Roboto Lt"/>
                          <a:cs typeface="Roboto Lt"/>
                        </a:rPr>
                        <a:t> </a:t>
                      </a:r>
                      <a:r>
                        <a:rPr sz="1800" spc="-90" dirty="0">
                          <a:latin typeface="Roboto Lt"/>
                          <a:cs typeface="Roboto Lt"/>
                        </a:rPr>
                        <a:t>in</a:t>
                      </a:r>
                      <a:r>
                        <a:rPr sz="1800" spc="-35" dirty="0">
                          <a:latin typeface="Roboto Lt"/>
                          <a:cs typeface="Roboto Lt"/>
                        </a:rPr>
                        <a:t> </a:t>
                      </a:r>
                      <a:r>
                        <a:rPr sz="1800" spc="-95" dirty="0">
                          <a:latin typeface="Roboto Lt"/>
                          <a:cs typeface="Roboto Lt"/>
                        </a:rPr>
                        <a:t>internet</a:t>
                      </a:r>
                      <a:r>
                        <a:rPr sz="1800" spc="-40" dirty="0">
                          <a:latin typeface="Roboto Lt"/>
                          <a:cs typeface="Roboto Lt"/>
                        </a:rPr>
                        <a:t> </a:t>
                      </a:r>
                      <a:r>
                        <a:rPr sz="1800" spc="-125" dirty="0">
                          <a:latin typeface="Roboto Lt"/>
                          <a:cs typeface="Roboto Lt"/>
                        </a:rPr>
                        <a:t>con</a:t>
                      </a:r>
                      <a:r>
                        <a:rPr sz="1800" spc="-35" dirty="0">
                          <a:latin typeface="Roboto Lt"/>
                          <a:cs typeface="Roboto Lt"/>
                        </a:rPr>
                        <a:t> </a:t>
                      </a:r>
                      <a:r>
                        <a:rPr sz="1800" spc="-120" dirty="0">
                          <a:latin typeface="Roboto Lt"/>
                          <a:cs typeface="Roboto Lt"/>
                        </a:rPr>
                        <a:t>estrema</a:t>
                      </a:r>
                      <a:r>
                        <a:rPr sz="1800" spc="-35" dirty="0">
                          <a:latin typeface="Roboto Lt"/>
                          <a:cs typeface="Roboto Lt"/>
                        </a:rPr>
                        <a:t> </a:t>
                      </a:r>
                      <a:r>
                        <a:rPr sz="1800" spc="-75" dirty="0">
                          <a:latin typeface="Roboto Lt"/>
                          <a:cs typeface="Roboto Lt"/>
                        </a:rPr>
                        <a:t>facilità</a:t>
                      </a:r>
                      <a:r>
                        <a:rPr sz="1800" spc="-35" dirty="0">
                          <a:latin typeface="Roboto Lt"/>
                          <a:cs typeface="Roboto Lt"/>
                        </a:rPr>
                        <a:t> </a:t>
                      </a:r>
                      <a:r>
                        <a:rPr sz="1800" spc="-105" dirty="0">
                          <a:latin typeface="Roboto Lt"/>
                          <a:cs typeface="Roboto Lt"/>
                        </a:rPr>
                        <a:t>e</a:t>
                      </a:r>
                      <a:r>
                        <a:rPr sz="1800" spc="-40" dirty="0">
                          <a:latin typeface="Roboto Lt"/>
                          <a:cs typeface="Roboto Lt"/>
                        </a:rPr>
                        <a:t> </a:t>
                      </a:r>
                      <a:r>
                        <a:rPr sz="1800" spc="-120" dirty="0">
                          <a:latin typeface="Roboto Lt"/>
                          <a:cs typeface="Roboto Lt"/>
                        </a:rPr>
                        <a:t>spesso </a:t>
                      </a:r>
                      <a:r>
                        <a:rPr sz="1800" spc="-420" dirty="0">
                          <a:latin typeface="Roboto Lt"/>
                          <a:cs typeface="Roboto Lt"/>
                        </a:rPr>
                        <a:t> </a:t>
                      </a:r>
                      <a:r>
                        <a:rPr sz="1800" spc="-5" dirty="0">
                          <a:latin typeface="Roboto Lt"/>
                          <a:cs typeface="Roboto Lt"/>
                        </a:rPr>
                        <a:t>son</a:t>
                      </a:r>
                      <a:r>
                        <a:rPr sz="1800" dirty="0">
                          <a:latin typeface="Roboto Lt"/>
                          <a:cs typeface="Roboto Lt"/>
                        </a:rPr>
                        <a:t>o</a:t>
                      </a:r>
                      <a:r>
                        <a:rPr sz="1800" spc="-40" dirty="0">
                          <a:latin typeface="Roboto Lt"/>
                          <a:cs typeface="Roboto Lt"/>
                        </a:rPr>
                        <a:t> </a:t>
                      </a:r>
                      <a:r>
                        <a:rPr sz="1800" spc="-5" dirty="0">
                          <a:latin typeface="Roboto Lt"/>
                          <a:cs typeface="Roboto Lt"/>
                        </a:rPr>
                        <a:t>vendut</a:t>
                      </a:r>
                      <a:r>
                        <a:rPr sz="1800" dirty="0">
                          <a:latin typeface="Roboto Lt"/>
                          <a:cs typeface="Roboto Lt"/>
                        </a:rPr>
                        <a:t>e</a:t>
                      </a:r>
                      <a:r>
                        <a:rPr sz="1800" spc="-40" dirty="0">
                          <a:latin typeface="Roboto Lt"/>
                          <a:cs typeface="Roboto Lt"/>
                        </a:rPr>
                        <a:t> </a:t>
                      </a:r>
                      <a:r>
                        <a:rPr sz="1800" dirty="0">
                          <a:latin typeface="Roboto Lt"/>
                          <a:cs typeface="Roboto Lt"/>
                        </a:rPr>
                        <a:t>a</a:t>
                      </a:r>
                      <a:r>
                        <a:rPr sz="1800" spc="-40" dirty="0">
                          <a:latin typeface="Roboto Lt"/>
                          <a:cs typeface="Roboto Lt"/>
                        </a:rPr>
                        <a:t> </a:t>
                      </a:r>
                      <a:r>
                        <a:rPr sz="1800" spc="-5" dirty="0">
                          <a:latin typeface="Roboto Lt"/>
                          <a:cs typeface="Roboto Lt"/>
                        </a:rPr>
                        <a:t>prezz</a:t>
                      </a:r>
                      <a:r>
                        <a:rPr sz="1800" dirty="0">
                          <a:latin typeface="Roboto Lt"/>
                          <a:cs typeface="Roboto Lt"/>
                        </a:rPr>
                        <a:t>i</a:t>
                      </a:r>
                      <a:r>
                        <a:rPr sz="1800" spc="-40" dirty="0">
                          <a:latin typeface="Roboto Lt"/>
                          <a:cs typeface="Roboto Lt"/>
                        </a:rPr>
                        <a:t> </a:t>
                      </a:r>
                      <a:r>
                        <a:rPr sz="1800" spc="-5" dirty="0">
                          <a:latin typeface="Roboto Lt"/>
                          <a:cs typeface="Roboto Lt"/>
                        </a:rPr>
                        <a:t>scontati</a:t>
                      </a:r>
                      <a:endParaRPr sz="1800" dirty="0">
                        <a:latin typeface="Roboto Lt"/>
                        <a:cs typeface="Roboto Lt"/>
                      </a:endParaRPr>
                    </a:p>
                  </a:txBody>
                  <a:tcPr marL="0" marR="0" marT="7429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735299">
                <a:tc>
                  <a:txBody>
                    <a:bodyPr/>
                    <a:lstStyle/>
                    <a:p>
                      <a:pPr marL="85725">
                        <a:lnSpc>
                          <a:spcPct val="100000"/>
                        </a:lnSpc>
                        <a:spcBef>
                          <a:spcPts val="600"/>
                        </a:spcBef>
                      </a:pPr>
                      <a:r>
                        <a:rPr sz="1800" spc="-5" dirty="0">
                          <a:solidFill>
                            <a:srgbClr val="E6481B"/>
                          </a:solidFill>
                          <a:latin typeface="Roboto Lt"/>
                          <a:cs typeface="Roboto Lt"/>
                        </a:rPr>
                        <a:t>Tes</a:t>
                      </a:r>
                      <a:r>
                        <a:rPr sz="1800" dirty="0">
                          <a:solidFill>
                            <a:srgbClr val="E6481B"/>
                          </a:solidFill>
                          <a:latin typeface="Roboto Lt"/>
                          <a:cs typeface="Roboto Lt"/>
                        </a:rPr>
                        <a:t>t</a:t>
                      </a:r>
                      <a:r>
                        <a:rPr sz="1800" spc="-40" dirty="0">
                          <a:solidFill>
                            <a:srgbClr val="E6481B"/>
                          </a:solidFill>
                          <a:latin typeface="Roboto Lt"/>
                          <a:cs typeface="Roboto Lt"/>
                        </a:rPr>
                        <a:t> </a:t>
                      </a:r>
                      <a:r>
                        <a:rPr sz="1800" spc="-5" dirty="0">
                          <a:solidFill>
                            <a:srgbClr val="E6481B"/>
                          </a:solidFill>
                          <a:latin typeface="Roboto Lt"/>
                          <a:cs typeface="Roboto Lt"/>
                        </a:rPr>
                        <a:t>d</a:t>
                      </a:r>
                      <a:r>
                        <a:rPr sz="1800" dirty="0">
                          <a:solidFill>
                            <a:srgbClr val="E6481B"/>
                          </a:solidFill>
                          <a:latin typeface="Roboto Lt"/>
                          <a:cs typeface="Roboto Lt"/>
                        </a:rPr>
                        <a:t>i</a:t>
                      </a:r>
                      <a:r>
                        <a:rPr sz="1800" spc="-40" dirty="0">
                          <a:solidFill>
                            <a:srgbClr val="E6481B"/>
                          </a:solidFill>
                          <a:latin typeface="Roboto Lt"/>
                          <a:cs typeface="Roboto Lt"/>
                        </a:rPr>
                        <a:t> </a:t>
                      </a:r>
                      <a:r>
                        <a:rPr sz="1800" spc="-5" dirty="0">
                          <a:solidFill>
                            <a:srgbClr val="E6481B"/>
                          </a:solidFill>
                          <a:latin typeface="Roboto Lt"/>
                          <a:cs typeface="Roboto Lt"/>
                        </a:rPr>
                        <a:t>laboratorio</a:t>
                      </a:r>
                      <a:endParaRPr sz="1800">
                        <a:latin typeface="Roboto Lt"/>
                        <a:cs typeface="Roboto Lt"/>
                      </a:endParaRPr>
                    </a:p>
                  </a:txBody>
                  <a:tcPr marL="0" marR="0" marT="762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marR="857250">
                        <a:lnSpc>
                          <a:spcPct val="100699"/>
                        </a:lnSpc>
                        <a:spcBef>
                          <a:spcPts val="585"/>
                        </a:spcBef>
                      </a:pPr>
                      <a:r>
                        <a:rPr sz="1800" spc="-5" dirty="0">
                          <a:latin typeface="Roboto Lt"/>
                          <a:cs typeface="Roboto Lt"/>
                        </a:rPr>
                        <a:t>No</a:t>
                      </a:r>
                      <a:r>
                        <a:rPr sz="1800" dirty="0">
                          <a:latin typeface="Roboto Lt"/>
                          <a:cs typeface="Roboto Lt"/>
                        </a:rPr>
                        <a:t>n</a:t>
                      </a:r>
                      <a:r>
                        <a:rPr sz="1800" spc="-40" dirty="0">
                          <a:latin typeface="Roboto Lt"/>
                          <a:cs typeface="Roboto Lt"/>
                        </a:rPr>
                        <a:t> </a:t>
                      </a:r>
                      <a:r>
                        <a:rPr sz="1800" spc="-5" dirty="0">
                          <a:latin typeface="Roboto Lt"/>
                          <a:cs typeface="Roboto Lt"/>
                        </a:rPr>
                        <a:t>rilevabil</a:t>
                      </a:r>
                      <a:r>
                        <a:rPr sz="1800" dirty="0">
                          <a:latin typeface="Roboto Lt"/>
                          <a:cs typeface="Roboto Lt"/>
                        </a:rPr>
                        <a:t>i</a:t>
                      </a:r>
                      <a:r>
                        <a:rPr sz="1800" spc="-40" dirty="0">
                          <a:latin typeface="Roboto Lt"/>
                          <a:cs typeface="Roboto Lt"/>
                        </a:rPr>
                        <a:t> </a:t>
                      </a:r>
                      <a:r>
                        <a:rPr sz="1800" spc="-5" dirty="0">
                          <a:latin typeface="Roboto Lt"/>
                          <a:cs typeface="Roboto Lt"/>
                        </a:rPr>
                        <a:t>da</a:t>
                      </a:r>
                      <a:r>
                        <a:rPr sz="1800" dirty="0">
                          <a:latin typeface="Roboto Lt"/>
                          <a:cs typeface="Roboto Lt"/>
                        </a:rPr>
                        <a:t>i</a:t>
                      </a:r>
                      <a:r>
                        <a:rPr sz="1800" spc="-40" dirty="0">
                          <a:latin typeface="Roboto Lt"/>
                          <a:cs typeface="Roboto Lt"/>
                        </a:rPr>
                        <a:t> </a:t>
                      </a:r>
                      <a:r>
                        <a:rPr sz="1800" spc="-5" dirty="0">
                          <a:latin typeface="Roboto Lt"/>
                          <a:cs typeface="Roboto Lt"/>
                        </a:rPr>
                        <a:t>classic</a:t>
                      </a:r>
                      <a:r>
                        <a:rPr sz="1800" dirty="0">
                          <a:latin typeface="Roboto Lt"/>
                          <a:cs typeface="Roboto Lt"/>
                        </a:rPr>
                        <a:t>i</a:t>
                      </a:r>
                      <a:r>
                        <a:rPr sz="1800" spc="-40" dirty="0">
                          <a:latin typeface="Roboto Lt"/>
                          <a:cs typeface="Roboto Lt"/>
                        </a:rPr>
                        <a:t> </a:t>
                      </a:r>
                      <a:r>
                        <a:rPr sz="1800" spc="-5" dirty="0">
                          <a:latin typeface="Roboto Lt"/>
                          <a:cs typeface="Roboto Lt"/>
                        </a:rPr>
                        <a:t>tes</a:t>
                      </a:r>
                      <a:r>
                        <a:rPr sz="1800" dirty="0">
                          <a:latin typeface="Roboto Lt"/>
                          <a:cs typeface="Roboto Lt"/>
                        </a:rPr>
                        <a:t>t</a:t>
                      </a:r>
                      <a:r>
                        <a:rPr sz="1800" spc="-35" dirty="0">
                          <a:latin typeface="Roboto Lt"/>
                          <a:cs typeface="Roboto Lt"/>
                        </a:rPr>
                        <a:t> </a:t>
                      </a:r>
                      <a:r>
                        <a:rPr sz="1800" spc="-5" dirty="0">
                          <a:latin typeface="Roboto Lt"/>
                          <a:cs typeface="Roboto Lt"/>
                        </a:rPr>
                        <a:t>antidrog</a:t>
                      </a:r>
                      <a:r>
                        <a:rPr sz="1800" dirty="0">
                          <a:latin typeface="Roboto Lt"/>
                          <a:cs typeface="Roboto Lt"/>
                        </a:rPr>
                        <a:t>a</a:t>
                      </a:r>
                      <a:r>
                        <a:rPr sz="1800" spc="-40" dirty="0">
                          <a:latin typeface="Roboto Lt"/>
                          <a:cs typeface="Roboto Lt"/>
                        </a:rPr>
                        <a:t> </a:t>
                      </a:r>
                      <a:r>
                        <a:rPr sz="1800" spc="-5" dirty="0">
                          <a:latin typeface="Roboto Lt"/>
                          <a:cs typeface="Roboto Lt"/>
                        </a:rPr>
                        <a:t>pe</a:t>
                      </a:r>
                      <a:r>
                        <a:rPr sz="1800" dirty="0">
                          <a:latin typeface="Roboto Lt"/>
                          <a:cs typeface="Roboto Lt"/>
                        </a:rPr>
                        <a:t>r</a:t>
                      </a:r>
                      <a:r>
                        <a:rPr sz="1800" spc="-40" dirty="0">
                          <a:latin typeface="Roboto Lt"/>
                          <a:cs typeface="Roboto Lt"/>
                        </a:rPr>
                        <a:t> </a:t>
                      </a:r>
                      <a:r>
                        <a:rPr sz="1800" spc="-5" dirty="0">
                          <a:latin typeface="Roboto Lt"/>
                          <a:cs typeface="Roboto Lt"/>
                        </a:rPr>
                        <a:t>la  cannabi</a:t>
                      </a:r>
                      <a:r>
                        <a:rPr sz="1800" dirty="0">
                          <a:latin typeface="Roboto Lt"/>
                          <a:cs typeface="Roboto Lt"/>
                        </a:rPr>
                        <a:t>s</a:t>
                      </a:r>
                      <a:r>
                        <a:rPr sz="1800" spc="-40" dirty="0">
                          <a:latin typeface="Roboto Lt"/>
                          <a:cs typeface="Roboto Lt"/>
                        </a:rPr>
                        <a:t> </a:t>
                      </a:r>
                      <a:r>
                        <a:rPr sz="1800" spc="-5" dirty="0">
                          <a:latin typeface="Roboto Lt"/>
                          <a:cs typeface="Roboto Lt"/>
                        </a:rPr>
                        <a:t>(sangu</a:t>
                      </a:r>
                      <a:r>
                        <a:rPr sz="1800" dirty="0">
                          <a:latin typeface="Roboto Lt"/>
                          <a:cs typeface="Roboto Lt"/>
                        </a:rPr>
                        <a:t>e</a:t>
                      </a:r>
                      <a:r>
                        <a:rPr sz="1800" spc="-35" dirty="0">
                          <a:latin typeface="Roboto Lt"/>
                          <a:cs typeface="Roboto Lt"/>
                        </a:rPr>
                        <a:t> </a:t>
                      </a:r>
                      <a:r>
                        <a:rPr sz="1800" dirty="0">
                          <a:latin typeface="Roboto Lt"/>
                          <a:cs typeface="Roboto Lt"/>
                        </a:rPr>
                        <a:t>e</a:t>
                      </a:r>
                      <a:r>
                        <a:rPr sz="1800" spc="-40" dirty="0">
                          <a:latin typeface="Roboto Lt"/>
                          <a:cs typeface="Roboto Lt"/>
                        </a:rPr>
                        <a:t> </a:t>
                      </a:r>
                      <a:r>
                        <a:rPr sz="1800" spc="-5" dirty="0">
                          <a:latin typeface="Roboto Lt"/>
                          <a:cs typeface="Roboto Lt"/>
                        </a:rPr>
                        <a:t>urine)</a:t>
                      </a:r>
                      <a:endParaRPr sz="1800">
                        <a:latin typeface="Roboto Lt"/>
                        <a:cs typeface="Roboto Lt"/>
                      </a:endParaRPr>
                    </a:p>
                  </a:txBody>
                  <a:tcPr marL="0" marR="0" marT="7429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735299">
                <a:tc>
                  <a:txBody>
                    <a:bodyPr/>
                    <a:lstStyle/>
                    <a:p>
                      <a:pPr marL="85725">
                        <a:lnSpc>
                          <a:spcPct val="100000"/>
                        </a:lnSpc>
                        <a:spcBef>
                          <a:spcPts val="600"/>
                        </a:spcBef>
                      </a:pPr>
                      <a:r>
                        <a:rPr sz="1800" spc="-110" dirty="0">
                          <a:solidFill>
                            <a:srgbClr val="E6481B"/>
                          </a:solidFill>
                          <a:latin typeface="Roboto Lt"/>
                          <a:cs typeface="Roboto Lt"/>
                        </a:rPr>
                        <a:t>Confezione</a:t>
                      </a:r>
                      <a:endParaRPr sz="1800">
                        <a:latin typeface="Roboto Lt"/>
                        <a:cs typeface="Roboto Lt"/>
                      </a:endParaRPr>
                    </a:p>
                  </a:txBody>
                  <a:tcPr marL="0" marR="0" marT="762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marR="121285">
                        <a:lnSpc>
                          <a:spcPct val="100699"/>
                        </a:lnSpc>
                        <a:spcBef>
                          <a:spcPts val="585"/>
                        </a:spcBef>
                      </a:pPr>
                      <a:r>
                        <a:rPr sz="1800" spc="-110" dirty="0">
                          <a:latin typeface="Roboto Lt"/>
                          <a:cs typeface="Roboto Lt"/>
                        </a:rPr>
                        <a:t>Facilmente</a:t>
                      </a:r>
                      <a:r>
                        <a:rPr sz="1800" spc="-40" dirty="0">
                          <a:latin typeface="Roboto Lt"/>
                          <a:cs typeface="Roboto Lt"/>
                        </a:rPr>
                        <a:t> </a:t>
                      </a:r>
                      <a:r>
                        <a:rPr sz="1800" spc="-90" dirty="0">
                          <a:latin typeface="Roboto Lt"/>
                          <a:cs typeface="Roboto Lt"/>
                        </a:rPr>
                        <a:t>riconoscibili</a:t>
                      </a:r>
                      <a:r>
                        <a:rPr sz="1800" spc="-35" dirty="0">
                          <a:latin typeface="Roboto Lt"/>
                          <a:cs typeface="Roboto Lt"/>
                        </a:rPr>
                        <a:t> </a:t>
                      </a:r>
                      <a:r>
                        <a:rPr sz="1800" spc="-100" dirty="0">
                          <a:latin typeface="Roboto Lt"/>
                          <a:cs typeface="Roboto Lt"/>
                        </a:rPr>
                        <a:t>dall’occhio</a:t>
                      </a:r>
                      <a:r>
                        <a:rPr sz="1800" spc="-40" dirty="0">
                          <a:latin typeface="Roboto Lt"/>
                          <a:cs typeface="Roboto Lt"/>
                        </a:rPr>
                        <a:t> </a:t>
                      </a:r>
                      <a:r>
                        <a:rPr sz="1800" spc="-80" dirty="0">
                          <a:latin typeface="Roboto Lt"/>
                          <a:cs typeface="Roboto Lt"/>
                        </a:rPr>
                        <a:t>al</a:t>
                      </a:r>
                      <a:r>
                        <a:rPr sz="1800" spc="-35" dirty="0">
                          <a:latin typeface="Roboto Lt"/>
                          <a:cs typeface="Roboto Lt"/>
                        </a:rPr>
                        <a:t> </a:t>
                      </a:r>
                      <a:r>
                        <a:rPr sz="1800" spc="-105" dirty="0">
                          <a:latin typeface="Roboto Lt"/>
                          <a:cs typeface="Roboto Lt"/>
                        </a:rPr>
                        <a:t>centro</a:t>
                      </a:r>
                      <a:r>
                        <a:rPr sz="1800" spc="-40" dirty="0">
                          <a:latin typeface="Roboto Lt"/>
                          <a:cs typeface="Roboto Lt"/>
                        </a:rPr>
                        <a:t> </a:t>
                      </a:r>
                      <a:r>
                        <a:rPr sz="1800" spc="-95" dirty="0">
                          <a:latin typeface="Roboto Lt"/>
                          <a:cs typeface="Roboto Lt"/>
                        </a:rPr>
                        <a:t>del </a:t>
                      </a:r>
                      <a:r>
                        <a:rPr sz="1800" spc="-90" dirty="0">
                          <a:latin typeface="Roboto Lt"/>
                          <a:cs typeface="Roboto Lt"/>
                        </a:rPr>
                        <a:t> </a:t>
                      </a:r>
                      <a:r>
                        <a:rPr sz="1800" spc="-105" dirty="0">
                          <a:latin typeface="Roboto Lt"/>
                          <a:cs typeface="Roboto Lt"/>
                        </a:rPr>
                        <a:t>pacchetto;</a:t>
                      </a:r>
                      <a:r>
                        <a:rPr sz="1800" spc="-40" dirty="0">
                          <a:latin typeface="Roboto Lt"/>
                          <a:cs typeface="Roboto Lt"/>
                        </a:rPr>
                        <a:t> </a:t>
                      </a:r>
                      <a:r>
                        <a:rPr sz="1800" spc="-120" dirty="0">
                          <a:latin typeface="Roboto Lt"/>
                          <a:cs typeface="Roboto Lt"/>
                        </a:rPr>
                        <a:t>spesso</a:t>
                      </a:r>
                      <a:r>
                        <a:rPr sz="1800" spc="-35" dirty="0">
                          <a:latin typeface="Roboto Lt"/>
                          <a:cs typeface="Roboto Lt"/>
                        </a:rPr>
                        <a:t> </a:t>
                      </a:r>
                      <a:r>
                        <a:rPr sz="1800" spc="-130" dirty="0">
                          <a:latin typeface="Roboto Lt"/>
                          <a:cs typeface="Roboto Lt"/>
                        </a:rPr>
                        <a:t>sono</a:t>
                      </a:r>
                      <a:r>
                        <a:rPr sz="1800" spc="-35" dirty="0">
                          <a:latin typeface="Roboto Lt"/>
                          <a:cs typeface="Roboto Lt"/>
                        </a:rPr>
                        <a:t> </a:t>
                      </a:r>
                      <a:r>
                        <a:rPr sz="1800" spc="-114" dirty="0">
                          <a:latin typeface="Roboto Lt"/>
                          <a:cs typeface="Roboto Lt"/>
                        </a:rPr>
                        <a:t>vendute</a:t>
                      </a:r>
                      <a:r>
                        <a:rPr sz="1800" spc="-35" dirty="0">
                          <a:latin typeface="Roboto Lt"/>
                          <a:cs typeface="Roboto Lt"/>
                        </a:rPr>
                        <a:t> </a:t>
                      </a:r>
                      <a:r>
                        <a:rPr sz="1800" spc="-100" dirty="0">
                          <a:latin typeface="Roboto Lt"/>
                          <a:cs typeface="Roboto Lt"/>
                        </a:rPr>
                        <a:t>già</a:t>
                      </a:r>
                      <a:r>
                        <a:rPr sz="1800" spc="-40" dirty="0">
                          <a:latin typeface="Roboto Lt"/>
                          <a:cs typeface="Roboto Lt"/>
                        </a:rPr>
                        <a:t> </a:t>
                      </a:r>
                      <a:r>
                        <a:rPr sz="1800" spc="-85" dirty="0">
                          <a:latin typeface="Roboto Lt"/>
                          <a:cs typeface="Roboto Lt"/>
                        </a:rPr>
                        <a:t>rullate</a:t>
                      </a:r>
                      <a:r>
                        <a:rPr sz="1800" spc="-35" dirty="0">
                          <a:latin typeface="Roboto Lt"/>
                          <a:cs typeface="Roboto Lt"/>
                        </a:rPr>
                        <a:t> </a:t>
                      </a:r>
                      <a:r>
                        <a:rPr sz="1800" spc="-90" dirty="0">
                          <a:latin typeface="Roboto Lt"/>
                          <a:cs typeface="Roboto Lt"/>
                        </a:rPr>
                        <a:t>in</a:t>
                      </a:r>
                      <a:r>
                        <a:rPr sz="1800" spc="-35" dirty="0">
                          <a:latin typeface="Roboto Lt"/>
                          <a:cs typeface="Roboto Lt"/>
                        </a:rPr>
                        <a:t> </a:t>
                      </a:r>
                      <a:r>
                        <a:rPr sz="1800" spc="-90" dirty="0">
                          <a:latin typeface="Roboto Lt"/>
                          <a:cs typeface="Roboto Lt"/>
                        </a:rPr>
                        <a:t>‘spinelli’</a:t>
                      </a:r>
                      <a:endParaRPr sz="1800">
                        <a:latin typeface="Roboto Lt"/>
                        <a:cs typeface="Roboto Lt"/>
                      </a:endParaRPr>
                    </a:p>
                  </a:txBody>
                  <a:tcPr marL="0" marR="0" marT="7429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735299">
                <a:tc>
                  <a:txBody>
                    <a:bodyPr/>
                    <a:lstStyle/>
                    <a:p>
                      <a:pPr marL="85725">
                        <a:lnSpc>
                          <a:spcPct val="100000"/>
                        </a:lnSpc>
                        <a:spcBef>
                          <a:spcPts val="600"/>
                        </a:spcBef>
                      </a:pPr>
                      <a:r>
                        <a:rPr sz="1800" spc="-5" dirty="0">
                          <a:solidFill>
                            <a:srgbClr val="E6481B"/>
                          </a:solidFill>
                          <a:latin typeface="Roboto Lt"/>
                          <a:cs typeface="Roboto Lt"/>
                        </a:rPr>
                        <a:t>Utilizz</a:t>
                      </a:r>
                      <a:r>
                        <a:rPr sz="1800" dirty="0">
                          <a:solidFill>
                            <a:srgbClr val="E6481B"/>
                          </a:solidFill>
                          <a:latin typeface="Roboto Lt"/>
                          <a:cs typeface="Roboto Lt"/>
                        </a:rPr>
                        <a:t>o</a:t>
                      </a:r>
                      <a:r>
                        <a:rPr sz="1800" spc="-40" dirty="0">
                          <a:solidFill>
                            <a:srgbClr val="E6481B"/>
                          </a:solidFill>
                          <a:latin typeface="Roboto Lt"/>
                          <a:cs typeface="Roboto Lt"/>
                        </a:rPr>
                        <a:t> </a:t>
                      </a:r>
                      <a:r>
                        <a:rPr sz="1800" spc="-5" dirty="0">
                          <a:solidFill>
                            <a:srgbClr val="E6481B"/>
                          </a:solidFill>
                          <a:latin typeface="Roboto Lt"/>
                          <a:cs typeface="Roboto Lt"/>
                        </a:rPr>
                        <a:t>combinato</a:t>
                      </a:r>
                      <a:endParaRPr sz="1800">
                        <a:latin typeface="Roboto Lt"/>
                        <a:cs typeface="Roboto Lt"/>
                      </a:endParaRPr>
                    </a:p>
                  </a:txBody>
                  <a:tcPr marL="0" marR="0" marT="76200"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c>
                  <a:txBody>
                    <a:bodyPr/>
                    <a:lstStyle/>
                    <a:p>
                      <a:pPr marL="85725" marR="434975">
                        <a:lnSpc>
                          <a:spcPct val="100699"/>
                        </a:lnSpc>
                        <a:spcBef>
                          <a:spcPts val="585"/>
                        </a:spcBef>
                      </a:pPr>
                      <a:r>
                        <a:rPr sz="1800" spc="-5" dirty="0">
                          <a:latin typeface="Roboto Lt"/>
                          <a:cs typeface="Roboto Lt"/>
                        </a:rPr>
                        <a:t>Co</a:t>
                      </a:r>
                      <a:r>
                        <a:rPr sz="1800" dirty="0">
                          <a:latin typeface="Roboto Lt"/>
                          <a:cs typeface="Roboto Lt"/>
                        </a:rPr>
                        <a:t>n</a:t>
                      </a:r>
                      <a:r>
                        <a:rPr sz="1800" spc="-40" dirty="0">
                          <a:latin typeface="Roboto Lt"/>
                          <a:cs typeface="Roboto Lt"/>
                        </a:rPr>
                        <a:t> </a:t>
                      </a:r>
                      <a:r>
                        <a:rPr sz="1800" spc="-5" dirty="0">
                          <a:latin typeface="Roboto Lt"/>
                          <a:cs typeface="Roboto Lt"/>
                        </a:rPr>
                        <a:t>l</a:t>
                      </a:r>
                      <a:r>
                        <a:rPr sz="1800" dirty="0">
                          <a:latin typeface="Roboto Lt"/>
                          <a:cs typeface="Roboto Lt"/>
                        </a:rPr>
                        <a:t>a</a:t>
                      </a:r>
                      <a:r>
                        <a:rPr sz="1800" spc="-40" dirty="0">
                          <a:latin typeface="Roboto Lt"/>
                          <a:cs typeface="Roboto Lt"/>
                        </a:rPr>
                        <a:t> </a:t>
                      </a:r>
                      <a:r>
                        <a:rPr sz="1800" spc="-5" dirty="0">
                          <a:latin typeface="Roboto Lt"/>
                          <a:cs typeface="Roboto Lt"/>
                        </a:rPr>
                        <a:t>ketamina</a:t>
                      </a:r>
                      <a:r>
                        <a:rPr sz="1800" dirty="0">
                          <a:latin typeface="Roboto Lt"/>
                          <a:cs typeface="Roboto Lt"/>
                        </a:rPr>
                        <a:t>,</a:t>
                      </a:r>
                      <a:r>
                        <a:rPr sz="1800" spc="-40" dirty="0">
                          <a:latin typeface="Roboto Lt"/>
                          <a:cs typeface="Roboto Lt"/>
                        </a:rPr>
                        <a:t> </a:t>
                      </a:r>
                      <a:r>
                        <a:rPr sz="1800" spc="-5" dirty="0">
                          <a:latin typeface="Roboto Lt"/>
                          <a:cs typeface="Roboto Lt"/>
                        </a:rPr>
                        <a:t>i</a:t>
                      </a:r>
                      <a:r>
                        <a:rPr sz="1800" dirty="0">
                          <a:latin typeface="Roboto Lt"/>
                          <a:cs typeface="Roboto Lt"/>
                        </a:rPr>
                        <a:t>n</a:t>
                      </a:r>
                      <a:r>
                        <a:rPr sz="1800" spc="-40" dirty="0">
                          <a:latin typeface="Roboto Lt"/>
                          <a:cs typeface="Roboto Lt"/>
                        </a:rPr>
                        <a:t> </a:t>
                      </a:r>
                      <a:r>
                        <a:rPr sz="1800" spc="-5" dirty="0">
                          <a:latin typeface="Roboto Lt"/>
                          <a:cs typeface="Roboto Lt"/>
                        </a:rPr>
                        <a:t>quant</a:t>
                      </a:r>
                      <a:r>
                        <a:rPr sz="1800" dirty="0">
                          <a:latin typeface="Roboto Lt"/>
                          <a:cs typeface="Roboto Lt"/>
                        </a:rPr>
                        <a:t>o</a:t>
                      </a:r>
                      <a:r>
                        <a:rPr sz="1800" spc="-40" dirty="0">
                          <a:latin typeface="Roboto Lt"/>
                          <a:cs typeface="Roboto Lt"/>
                        </a:rPr>
                        <a:t> </a:t>
                      </a:r>
                      <a:r>
                        <a:rPr sz="1800" spc="-5" dirty="0">
                          <a:latin typeface="Roboto Lt"/>
                          <a:cs typeface="Roboto Lt"/>
                        </a:rPr>
                        <a:t>potenzian</a:t>
                      </a:r>
                      <a:r>
                        <a:rPr sz="1800" dirty="0">
                          <a:latin typeface="Roboto Lt"/>
                          <a:cs typeface="Roboto Lt"/>
                        </a:rPr>
                        <a:t>o</a:t>
                      </a:r>
                      <a:r>
                        <a:rPr sz="1800" spc="-40" dirty="0">
                          <a:latin typeface="Roboto Lt"/>
                          <a:cs typeface="Roboto Lt"/>
                        </a:rPr>
                        <a:t> </a:t>
                      </a:r>
                      <a:r>
                        <a:rPr sz="1800" spc="-5" dirty="0">
                          <a:latin typeface="Roboto Lt"/>
                          <a:cs typeface="Roboto Lt"/>
                        </a:rPr>
                        <a:t>gl</a:t>
                      </a:r>
                      <a:r>
                        <a:rPr sz="1800" dirty="0">
                          <a:latin typeface="Roboto Lt"/>
                          <a:cs typeface="Roboto Lt"/>
                        </a:rPr>
                        <a:t>i</a:t>
                      </a:r>
                      <a:r>
                        <a:rPr sz="1800" spc="-40" dirty="0">
                          <a:latin typeface="Roboto Lt"/>
                          <a:cs typeface="Roboto Lt"/>
                        </a:rPr>
                        <a:t> </a:t>
                      </a:r>
                      <a:r>
                        <a:rPr sz="1800" spc="-5" dirty="0">
                          <a:latin typeface="Roboto Lt"/>
                          <a:cs typeface="Roboto Lt"/>
                        </a:rPr>
                        <a:t>effett</a:t>
                      </a:r>
                      <a:r>
                        <a:rPr sz="1800" dirty="0">
                          <a:latin typeface="Roboto Lt"/>
                          <a:cs typeface="Roboto Lt"/>
                        </a:rPr>
                        <a:t>i</a:t>
                      </a:r>
                      <a:r>
                        <a:rPr sz="1800" spc="-40" dirty="0">
                          <a:latin typeface="Roboto Lt"/>
                          <a:cs typeface="Roboto Lt"/>
                        </a:rPr>
                        <a:t> </a:t>
                      </a:r>
                      <a:r>
                        <a:rPr sz="1800" spc="-5" dirty="0">
                          <a:latin typeface="Roboto Lt"/>
                          <a:cs typeface="Roboto Lt"/>
                        </a:rPr>
                        <a:t>di  quest’ultim</a:t>
                      </a:r>
                      <a:r>
                        <a:rPr sz="1800" dirty="0">
                          <a:latin typeface="Roboto Lt"/>
                          <a:cs typeface="Roboto Lt"/>
                        </a:rPr>
                        <a:t>a</a:t>
                      </a:r>
                      <a:r>
                        <a:rPr sz="1800" spc="-40" dirty="0">
                          <a:latin typeface="Roboto Lt"/>
                          <a:cs typeface="Roboto Lt"/>
                        </a:rPr>
                        <a:t> </a:t>
                      </a:r>
                      <a:r>
                        <a:rPr sz="1800" dirty="0">
                          <a:latin typeface="Roboto Lt"/>
                          <a:cs typeface="Roboto Lt"/>
                        </a:rPr>
                        <a:t>e</a:t>
                      </a:r>
                      <a:r>
                        <a:rPr sz="1800" spc="-40" dirty="0">
                          <a:latin typeface="Roboto Lt"/>
                          <a:cs typeface="Roboto Lt"/>
                        </a:rPr>
                        <a:t> </a:t>
                      </a:r>
                      <a:r>
                        <a:rPr sz="1800" spc="-5" dirty="0">
                          <a:latin typeface="Roboto Lt"/>
                          <a:cs typeface="Roboto Lt"/>
                        </a:rPr>
                        <a:t>facilitan</a:t>
                      </a:r>
                      <a:r>
                        <a:rPr sz="1800" dirty="0">
                          <a:latin typeface="Roboto Lt"/>
                          <a:cs typeface="Roboto Lt"/>
                        </a:rPr>
                        <a:t>o</a:t>
                      </a:r>
                      <a:r>
                        <a:rPr sz="1800" spc="-40" dirty="0">
                          <a:latin typeface="Roboto Lt"/>
                          <a:cs typeface="Roboto Lt"/>
                        </a:rPr>
                        <a:t> </a:t>
                      </a:r>
                      <a:r>
                        <a:rPr sz="1800" spc="-5" dirty="0">
                          <a:latin typeface="Roboto Lt"/>
                          <a:cs typeface="Roboto Lt"/>
                        </a:rPr>
                        <a:t>i</a:t>
                      </a:r>
                      <a:r>
                        <a:rPr sz="1800" dirty="0">
                          <a:latin typeface="Roboto Lt"/>
                          <a:cs typeface="Roboto Lt"/>
                        </a:rPr>
                        <a:t>l</a:t>
                      </a:r>
                      <a:r>
                        <a:rPr sz="1800" spc="-40" dirty="0">
                          <a:latin typeface="Roboto Lt"/>
                          <a:cs typeface="Roboto Lt"/>
                        </a:rPr>
                        <a:t> </a:t>
                      </a:r>
                      <a:r>
                        <a:rPr sz="1800" spc="-5" dirty="0">
                          <a:latin typeface="Roboto Lt"/>
                          <a:cs typeface="Roboto Lt"/>
                        </a:rPr>
                        <a:t>‘comin</a:t>
                      </a:r>
                      <a:r>
                        <a:rPr sz="1800" dirty="0">
                          <a:latin typeface="Roboto Lt"/>
                          <a:cs typeface="Roboto Lt"/>
                        </a:rPr>
                        <a:t>g</a:t>
                      </a:r>
                      <a:r>
                        <a:rPr sz="1800" spc="-40" dirty="0">
                          <a:latin typeface="Roboto Lt"/>
                          <a:cs typeface="Roboto Lt"/>
                        </a:rPr>
                        <a:t> </a:t>
                      </a:r>
                      <a:r>
                        <a:rPr sz="1800" spc="-5" dirty="0">
                          <a:latin typeface="Roboto Lt"/>
                          <a:cs typeface="Roboto Lt"/>
                        </a:rPr>
                        <a:t>down’</a:t>
                      </a:r>
                      <a:endParaRPr sz="1800">
                        <a:latin typeface="Roboto Lt"/>
                        <a:cs typeface="Roboto Lt"/>
                      </a:endParaRPr>
                    </a:p>
                  </a:txBody>
                  <a:tcPr marL="0" marR="0" marT="74295" marB="0">
                    <a:lnL w="9525">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bl>
          </a:graphicData>
        </a:graphic>
      </p:graphicFrame>
      <p:pic>
        <p:nvPicPr>
          <p:cNvPr id="3" name="object 3"/>
          <p:cNvPicPr/>
          <p:nvPr/>
        </p:nvPicPr>
        <p:blipFill>
          <a:blip r:embed="rId2" cstate="print"/>
          <a:stretch>
            <a:fillRect/>
          </a:stretch>
        </p:blipFill>
        <p:spPr>
          <a:xfrm>
            <a:off x="0" y="0"/>
            <a:ext cx="9143996" cy="1012323"/>
          </a:xfrm>
          <a:prstGeom prst="rect">
            <a:avLst/>
          </a:prstGeom>
        </p:spPr>
      </p:pic>
      <p:sp>
        <p:nvSpPr>
          <p:cNvPr id="4" name="object 4"/>
          <p:cNvSpPr txBox="1"/>
          <p:nvPr/>
        </p:nvSpPr>
        <p:spPr>
          <a:xfrm>
            <a:off x="132324" y="65913"/>
            <a:ext cx="36014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nvGraphicFramePr>
        <p:xfrm>
          <a:off x="947737" y="1910762"/>
          <a:ext cx="7239000" cy="4152975"/>
        </p:xfrm>
        <a:graphic>
          <a:graphicData uri="http://schemas.openxmlformats.org/drawingml/2006/table">
            <a:tbl>
              <a:tblPr firstRow="1" bandRow="1">
                <a:tableStyleId>{2D5ABB26-0587-4C30-8999-92F81FD0307C}</a:tableStyleId>
              </a:tblPr>
              <a:tblGrid>
                <a:gridCol w="3619500"/>
                <a:gridCol w="3619500"/>
              </a:tblGrid>
              <a:tr h="561024">
                <a:tc>
                  <a:txBody>
                    <a:bodyPr/>
                    <a:lstStyle/>
                    <a:p>
                      <a:pPr marL="85725">
                        <a:lnSpc>
                          <a:spcPct val="100000"/>
                        </a:lnSpc>
                        <a:spcBef>
                          <a:spcPts val="600"/>
                        </a:spcBef>
                      </a:pPr>
                      <a:r>
                        <a:rPr sz="1800" spc="-100" dirty="0">
                          <a:solidFill>
                            <a:srgbClr val="E6481B"/>
                          </a:solidFill>
                          <a:latin typeface="Roboto Lt"/>
                          <a:cs typeface="Roboto Lt"/>
                        </a:rPr>
                        <a:t>Desiderati</a:t>
                      </a:r>
                      <a:endParaRPr sz="1800">
                        <a:latin typeface="Roboto Lt"/>
                        <a:cs typeface="Roboto Lt"/>
                      </a:endParaRPr>
                    </a:p>
                  </a:txBody>
                  <a:tcPr marL="0" marR="0" marT="76200" marB="0">
                    <a:lnL w="19050">
                      <a:solidFill>
                        <a:srgbClr val="9E9E9E"/>
                      </a:solidFill>
                      <a:prstDash val="solid"/>
                    </a:lnL>
                    <a:lnR w="6350">
                      <a:solidFill>
                        <a:srgbClr val="9E9E9E"/>
                      </a:solidFill>
                      <a:prstDash val="solid"/>
                    </a:lnR>
                    <a:lnT w="12700">
                      <a:solidFill>
                        <a:srgbClr val="9E9E9E"/>
                      </a:solidFill>
                      <a:prstDash val="solid"/>
                    </a:lnT>
                    <a:lnB w="12700">
                      <a:solidFill>
                        <a:srgbClr val="9E9E9E"/>
                      </a:solidFill>
                      <a:prstDash val="solid"/>
                    </a:lnB>
                    <a:solidFill>
                      <a:srgbClr val="EEEEEE"/>
                    </a:solidFill>
                  </a:tcPr>
                </a:tc>
                <a:tc>
                  <a:txBody>
                    <a:bodyPr/>
                    <a:lstStyle/>
                    <a:p>
                      <a:pPr marL="85725">
                        <a:lnSpc>
                          <a:spcPct val="100000"/>
                        </a:lnSpc>
                        <a:spcBef>
                          <a:spcPts val="600"/>
                        </a:spcBef>
                      </a:pPr>
                      <a:r>
                        <a:rPr sz="1800" spc="-95" dirty="0">
                          <a:solidFill>
                            <a:srgbClr val="E6481B"/>
                          </a:solidFill>
                          <a:latin typeface="Roboto Lt"/>
                          <a:cs typeface="Roboto Lt"/>
                        </a:rPr>
                        <a:t>Indesiderati</a:t>
                      </a:r>
                      <a:endParaRPr sz="1800">
                        <a:latin typeface="Roboto Lt"/>
                        <a:cs typeface="Roboto Lt"/>
                      </a:endParaRPr>
                    </a:p>
                  </a:txBody>
                  <a:tcPr marL="0" marR="0" marT="76200" marB="0">
                    <a:lnL w="6350">
                      <a:solidFill>
                        <a:srgbClr val="9E9E9E"/>
                      </a:solidFill>
                      <a:prstDash val="solid"/>
                    </a:lnL>
                    <a:lnR w="19050">
                      <a:solidFill>
                        <a:srgbClr val="9E9E9E"/>
                      </a:solidFill>
                      <a:prstDash val="solid"/>
                    </a:lnR>
                    <a:lnT w="12700">
                      <a:solidFill>
                        <a:srgbClr val="9E9E9E"/>
                      </a:solidFill>
                      <a:prstDash val="solid"/>
                    </a:lnT>
                    <a:lnB w="12700">
                      <a:solidFill>
                        <a:srgbClr val="9E9E9E"/>
                      </a:solidFill>
                      <a:prstDash val="solid"/>
                    </a:lnB>
                    <a:solidFill>
                      <a:srgbClr val="EEEEEE"/>
                    </a:solidFill>
                  </a:tcPr>
                </a:tc>
              </a:tr>
              <a:tr h="562862">
                <a:tc>
                  <a:txBody>
                    <a:bodyPr/>
                    <a:lstStyle/>
                    <a:p>
                      <a:pPr marL="85725">
                        <a:lnSpc>
                          <a:spcPct val="100000"/>
                        </a:lnSpc>
                        <a:spcBef>
                          <a:spcPts val="610"/>
                        </a:spcBef>
                      </a:pPr>
                      <a:r>
                        <a:rPr sz="1800" spc="-95" dirty="0">
                          <a:latin typeface="Roboto Lt"/>
                          <a:cs typeface="Roboto Lt"/>
                        </a:rPr>
                        <a:t>Euforia</a:t>
                      </a:r>
                      <a:endParaRPr sz="1800">
                        <a:latin typeface="Roboto Lt"/>
                        <a:cs typeface="Roboto Lt"/>
                      </a:endParaRPr>
                    </a:p>
                  </a:txBody>
                  <a:tcPr marL="0" marR="0" marT="77470" marB="0">
                    <a:lnL w="9525">
                      <a:solidFill>
                        <a:srgbClr val="9E9E9E"/>
                      </a:solidFill>
                      <a:prstDash val="solid"/>
                    </a:lnL>
                    <a:lnR w="6350">
                      <a:solidFill>
                        <a:srgbClr val="9E9E9E"/>
                      </a:solidFill>
                      <a:prstDash val="solid"/>
                    </a:lnR>
                    <a:lnT w="12700">
                      <a:solidFill>
                        <a:srgbClr val="9E9E9E"/>
                      </a:solidFill>
                      <a:prstDash val="solid"/>
                    </a:lnT>
                    <a:lnB w="9525">
                      <a:solidFill>
                        <a:srgbClr val="9E9E9E"/>
                      </a:solidFill>
                      <a:prstDash val="solid"/>
                    </a:lnB>
                  </a:tcPr>
                </a:tc>
                <a:tc>
                  <a:txBody>
                    <a:bodyPr/>
                    <a:lstStyle/>
                    <a:p>
                      <a:pPr marL="85725">
                        <a:lnSpc>
                          <a:spcPct val="100000"/>
                        </a:lnSpc>
                        <a:spcBef>
                          <a:spcPts val="610"/>
                        </a:spcBef>
                      </a:pPr>
                      <a:r>
                        <a:rPr sz="1800" spc="-114" dirty="0">
                          <a:latin typeface="Roboto Lt"/>
                          <a:cs typeface="Roboto Lt"/>
                        </a:rPr>
                        <a:t>Paranoia</a:t>
                      </a:r>
                      <a:endParaRPr sz="1800">
                        <a:latin typeface="Roboto Lt"/>
                        <a:cs typeface="Roboto Lt"/>
                      </a:endParaRPr>
                    </a:p>
                  </a:txBody>
                  <a:tcPr marL="0" marR="0" marT="77470" marB="0">
                    <a:lnL w="6350">
                      <a:solidFill>
                        <a:srgbClr val="9E9E9E"/>
                      </a:solidFill>
                      <a:prstDash val="solid"/>
                    </a:lnL>
                    <a:lnR w="9525">
                      <a:solidFill>
                        <a:srgbClr val="9E9E9E"/>
                      </a:solidFill>
                      <a:prstDash val="solid"/>
                    </a:lnR>
                    <a:lnT w="12700">
                      <a:solidFill>
                        <a:srgbClr val="9E9E9E"/>
                      </a:solidFill>
                      <a:prstDash val="solid"/>
                    </a:lnT>
                    <a:lnB w="9525">
                      <a:solidFill>
                        <a:srgbClr val="9E9E9E"/>
                      </a:solidFill>
                      <a:prstDash val="solid"/>
                    </a:lnB>
                  </a:tcPr>
                </a:tc>
              </a:tr>
              <a:tr h="561949">
                <a:tc>
                  <a:txBody>
                    <a:bodyPr/>
                    <a:lstStyle/>
                    <a:p>
                      <a:pPr marL="85725">
                        <a:lnSpc>
                          <a:spcPct val="100000"/>
                        </a:lnSpc>
                        <a:spcBef>
                          <a:spcPts val="600"/>
                        </a:spcBef>
                      </a:pPr>
                      <a:r>
                        <a:rPr sz="1800" spc="-5" dirty="0">
                          <a:latin typeface="Roboto Lt"/>
                          <a:cs typeface="Roboto Lt"/>
                        </a:rPr>
                        <a:t>Aument</a:t>
                      </a:r>
                      <a:r>
                        <a:rPr sz="1800" dirty="0">
                          <a:latin typeface="Roboto Lt"/>
                          <a:cs typeface="Roboto Lt"/>
                        </a:rPr>
                        <a:t>o</a:t>
                      </a:r>
                      <a:r>
                        <a:rPr sz="1800" spc="-40" dirty="0">
                          <a:latin typeface="Roboto Lt"/>
                          <a:cs typeface="Roboto Lt"/>
                        </a:rPr>
                        <a:t> </a:t>
                      </a:r>
                      <a:r>
                        <a:rPr sz="1800" spc="-5" dirty="0">
                          <a:latin typeface="Roboto Lt"/>
                          <a:cs typeface="Roboto Lt"/>
                        </a:rPr>
                        <a:t>dell</a:t>
                      </a:r>
                      <a:r>
                        <a:rPr sz="1800" dirty="0">
                          <a:latin typeface="Roboto Lt"/>
                          <a:cs typeface="Roboto Lt"/>
                        </a:rPr>
                        <a:t>a</a:t>
                      </a:r>
                      <a:r>
                        <a:rPr sz="1800" spc="-40" dirty="0">
                          <a:latin typeface="Roboto Lt"/>
                          <a:cs typeface="Roboto Lt"/>
                        </a:rPr>
                        <a:t> </a:t>
                      </a:r>
                      <a:r>
                        <a:rPr sz="1800" spc="-5" dirty="0">
                          <a:latin typeface="Roboto Lt"/>
                          <a:cs typeface="Roboto Lt"/>
                        </a:rPr>
                        <a:t>socievolezza</a:t>
                      </a:r>
                      <a:endParaRPr sz="1800">
                        <a:latin typeface="Roboto Lt"/>
                        <a:cs typeface="Roboto Lt"/>
                      </a:endParaRPr>
                    </a:p>
                  </a:txBody>
                  <a:tcPr marL="0" marR="0" marT="76200" marB="0">
                    <a:lnL w="9525">
                      <a:solidFill>
                        <a:srgbClr val="9E9E9E"/>
                      </a:solidFill>
                      <a:prstDash val="solid"/>
                    </a:lnL>
                    <a:lnR w="6350">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00"/>
                        </a:spcBef>
                      </a:pPr>
                      <a:r>
                        <a:rPr sz="1800" spc="-5" dirty="0">
                          <a:latin typeface="Roboto Lt"/>
                          <a:cs typeface="Roboto Lt"/>
                        </a:rPr>
                        <a:t>Attacch</a:t>
                      </a:r>
                      <a:r>
                        <a:rPr sz="1800" dirty="0">
                          <a:latin typeface="Roboto Lt"/>
                          <a:cs typeface="Roboto Lt"/>
                        </a:rPr>
                        <a:t>i</a:t>
                      </a:r>
                      <a:r>
                        <a:rPr sz="1800" spc="-40" dirty="0">
                          <a:latin typeface="Roboto Lt"/>
                          <a:cs typeface="Roboto Lt"/>
                        </a:rPr>
                        <a:t> </a:t>
                      </a:r>
                      <a:r>
                        <a:rPr sz="1800" spc="-5" dirty="0">
                          <a:latin typeface="Roboto Lt"/>
                          <a:cs typeface="Roboto Lt"/>
                        </a:rPr>
                        <a:t>d</a:t>
                      </a:r>
                      <a:r>
                        <a:rPr sz="1800" dirty="0">
                          <a:latin typeface="Roboto Lt"/>
                          <a:cs typeface="Roboto Lt"/>
                        </a:rPr>
                        <a:t>i</a:t>
                      </a:r>
                      <a:r>
                        <a:rPr sz="1800" spc="-40" dirty="0">
                          <a:latin typeface="Roboto Lt"/>
                          <a:cs typeface="Roboto Lt"/>
                        </a:rPr>
                        <a:t> </a:t>
                      </a:r>
                      <a:r>
                        <a:rPr sz="1800" spc="-5" dirty="0">
                          <a:latin typeface="Roboto Lt"/>
                          <a:cs typeface="Roboto Lt"/>
                        </a:rPr>
                        <a:t>panico</a:t>
                      </a:r>
                      <a:endParaRPr sz="1800">
                        <a:latin typeface="Roboto Lt"/>
                        <a:cs typeface="Roboto Lt"/>
                      </a:endParaRPr>
                    </a:p>
                  </a:txBody>
                  <a:tcPr marL="0" marR="0" marT="76200" marB="0">
                    <a:lnL w="6350">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900049">
                <a:tc>
                  <a:txBody>
                    <a:bodyPr/>
                    <a:lstStyle/>
                    <a:p>
                      <a:pPr marL="85725">
                        <a:lnSpc>
                          <a:spcPct val="100000"/>
                        </a:lnSpc>
                        <a:spcBef>
                          <a:spcPts val="600"/>
                        </a:spcBef>
                      </a:pPr>
                      <a:r>
                        <a:rPr sz="1800" spc="-80" dirty="0">
                          <a:latin typeface="Roboto Lt"/>
                          <a:cs typeface="Roboto Lt"/>
                        </a:rPr>
                        <a:t>Effetto</a:t>
                      </a:r>
                      <a:r>
                        <a:rPr sz="1800" spc="-35" dirty="0">
                          <a:latin typeface="Roboto Lt"/>
                          <a:cs typeface="Roboto Lt"/>
                        </a:rPr>
                        <a:t> </a:t>
                      </a:r>
                      <a:r>
                        <a:rPr sz="1800" spc="-90" dirty="0">
                          <a:latin typeface="Roboto Lt"/>
                          <a:cs typeface="Roboto Lt"/>
                        </a:rPr>
                        <a:t>ansiolitico</a:t>
                      </a:r>
                      <a:r>
                        <a:rPr sz="1800" spc="-40" dirty="0">
                          <a:latin typeface="Roboto Lt"/>
                          <a:cs typeface="Roboto Lt"/>
                        </a:rPr>
                        <a:t> </a:t>
                      </a:r>
                      <a:r>
                        <a:rPr sz="1800" spc="-105" dirty="0">
                          <a:latin typeface="Roboto Lt"/>
                          <a:cs typeface="Roboto Lt"/>
                        </a:rPr>
                        <a:t>e</a:t>
                      </a:r>
                      <a:r>
                        <a:rPr sz="1800" spc="-35" dirty="0">
                          <a:latin typeface="Roboto Lt"/>
                          <a:cs typeface="Roboto Lt"/>
                        </a:rPr>
                        <a:t> </a:t>
                      </a:r>
                      <a:r>
                        <a:rPr sz="1800" spc="-105" dirty="0">
                          <a:latin typeface="Roboto Lt"/>
                          <a:cs typeface="Roboto Lt"/>
                        </a:rPr>
                        <a:t>antidepressivo</a:t>
                      </a:r>
                      <a:endParaRPr sz="1800">
                        <a:latin typeface="Roboto Lt"/>
                        <a:cs typeface="Roboto Lt"/>
                      </a:endParaRPr>
                    </a:p>
                  </a:txBody>
                  <a:tcPr marL="0" marR="0" marT="76200" marB="0">
                    <a:lnL w="9525">
                      <a:solidFill>
                        <a:srgbClr val="9E9E9E"/>
                      </a:solidFill>
                      <a:prstDash val="solid"/>
                    </a:lnL>
                    <a:lnR w="6350">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00"/>
                        </a:spcBef>
                      </a:pPr>
                      <a:r>
                        <a:rPr sz="1800" spc="-5" dirty="0">
                          <a:latin typeface="Roboto Lt"/>
                          <a:cs typeface="Roboto Lt"/>
                        </a:rPr>
                        <a:t>Ma</a:t>
                      </a:r>
                      <a:r>
                        <a:rPr sz="1800" dirty="0">
                          <a:latin typeface="Roboto Lt"/>
                          <a:cs typeface="Roboto Lt"/>
                        </a:rPr>
                        <a:t>l</a:t>
                      </a:r>
                      <a:r>
                        <a:rPr sz="1800" spc="-40" dirty="0">
                          <a:latin typeface="Roboto Lt"/>
                          <a:cs typeface="Roboto Lt"/>
                        </a:rPr>
                        <a:t> </a:t>
                      </a:r>
                      <a:r>
                        <a:rPr sz="1800" spc="-5" dirty="0">
                          <a:latin typeface="Roboto Lt"/>
                          <a:cs typeface="Roboto Lt"/>
                        </a:rPr>
                        <a:t>d</a:t>
                      </a:r>
                      <a:r>
                        <a:rPr sz="1800" dirty="0">
                          <a:latin typeface="Roboto Lt"/>
                          <a:cs typeface="Roboto Lt"/>
                        </a:rPr>
                        <a:t>i</a:t>
                      </a:r>
                      <a:r>
                        <a:rPr sz="1800" spc="-40" dirty="0">
                          <a:latin typeface="Roboto Lt"/>
                          <a:cs typeface="Roboto Lt"/>
                        </a:rPr>
                        <a:t> </a:t>
                      </a:r>
                      <a:r>
                        <a:rPr sz="1800" spc="-5" dirty="0">
                          <a:latin typeface="Roboto Lt"/>
                          <a:cs typeface="Roboto Lt"/>
                        </a:rPr>
                        <a:t>testa</a:t>
                      </a:r>
                      <a:endParaRPr sz="1800">
                        <a:latin typeface="Roboto Lt"/>
                        <a:cs typeface="Roboto Lt"/>
                      </a:endParaRPr>
                    </a:p>
                  </a:txBody>
                  <a:tcPr marL="0" marR="0" marT="76200" marB="0">
                    <a:lnL w="6350">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561949">
                <a:tc>
                  <a:txBody>
                    <a:bodyPr/>
                    <a:lstStyle/>
                    <a:p>
                      <a:pPr marL="85725">
                        <a:lnSpc>
                          <a:spcPct val="100000"/>
                        </a:lnSpc>
                        <a:spcBef>
                          <a:spcPts val="600"/>
                        </a:spcBef>
                      </a:pPr>
                      <a:r>
                        <a:rPr sz="1800" spc="-120" dirty="0">
                          <a:latin typeface="Roboto Lt"/>
                          <a:cs typeface="Roboto Lt"/>
                        </a:rPr>
                        <a:t>Rilassamento</a:t>
                      </a:r>
                      <a:endParaRPr sz="1800">
                        <a:latin typeface="Roboto Lt"/>
                        <a:cs typeface="Roboto Lt"/>
                      </a:endParaRPr>
                    </a:p>
                  </a:txBody>
                  <a:tcPr marL="0" marR="0" marT="76200" marB="0">
                    <a:lnL w="9525">
                      <a:solidFill>
                        <a:srgbClr val="9E9E9E"/>
                      </a:solidFill>
                      <a:prstDash val="solid"/>
                    </a:lnL>
                    <a:lnR w="6350">
                      <a:solidFill>
                        <a:srgbClr val="9E9E9E"/>
                      </a:solidFill>
                      <a:prstDash val="solid"/>
                    </a:lnR>
                    <a:lnT w="9525">
                      <a:solidFill>
                        <a:srgbClr val="9E9E9E"/>
                      </a:solidFill>
                      <a:prstDash val="solid"/>
                    </a:lnT>
                    <a:lnB w="9525">
                      <a:solidFill>
                        <a:srgbClr val="9E9E9E"/>
                      </a:solidFill>
                      <a:prstDash val="solid"/>
                    </a:lnB>
                  </a:tcPr>
                </a:tc>
                <a:tc>
                  <a:txBody>
                    <a:bodyPr/>
                    <a:lstStyle/>
                    <a:p>
                      <a:pPr marL="85725">
                        <a:lnSpc>
                          <a:spcPct val="100000"/>
                        </a:lnSpc>
                        <a:spcBef>
                          <a:spcPts val="600"/>
                        </a:spcBef>
                      </a:pPr>
                      <a:r>
                        <a:rPr sz="1800" spc="-120" dirty="0">
                          <a:latin typeface="Roboto Lt"/>
                          <a:cs typeface="Roboto Lt"/>
                        </a:rPr>
                        <a:t>Vomito</a:t>
                      </a:r>
                      <a:endParaRPr sz="1800">
                        <a:latin typeface="Roboto Lt"/>
                        <a:cs typeface="Roboto Lt"/>
                      </a:endParaRPr>
                    </a:p>
                  </a:txBody>
                  <a:tcPr marL="0" marR="0" marT="76200" marB="0">
                    <a:lnL w="6350">
                      <a:solidFill>
                        <a:srgbClr val="9E9E9E"/>
                      </a:solidFill>
                      <a:prstDash val="solid"/>
                    </a:lnL>
                    <a:lnR w="9525">
                      <a:solidFill>
                        <a:srgbClr val="9E9E9E"/>
                      </a:solidFill>
                      <a:prstDash val="solid"/>
                    </a:lnR>
                    <a:lnT w="9525">
                      <a:solidFill>
                        <a:srgbClr val="9E9E9E"/>
                      </a:solidFill>
                      <a:prstDash val="solid"/>
                    </a:lnT>
                    <a:lnB w="9525">
                      <a:solidFill>
                        <a:srgbClr val="9E9E9E"/>
                      </a:solidFill>
                      <a:prstDash val="solid"/>
                    </a:lnB>
                  </a:tcPr>
                </a:tc>
              </a:tr>
              <a:tr h="900112">
                <a:tc>
                  <a:txBody>
                    <a:bodyPr/>
                    <a:lstStyle/>
                    <a:p>
                      <a:pPr marL="85725" marR="762635">
                        <a:lnSpc>
                          <a:spcPct val="100699"/>
                        </a:lnSpc>
                        <a:spcBef>
                          <a:spcPts val="585"/>
                        </a:spcBef>
                      </a:pPr>
                      <a:r>
                        <a:rPr sz="1800" spc="-5" dirty="0">
                          <a:latin typeface="Roboto Lt"/>
                          <a:cs typeface="Roboto Lt"/>
                        </a:rPr>
                        <a:t>Migliorament</a:t>
                      </a:r>
                      <a:r>
                        <a:rPr sz="1800" dirty="0">
                          <a:latin typeface="Roboto Lt"/>
                          <a:cs typeface="Roboto Lt"/>
                        </a:rPr>
                        <a:t>o</a:t>
                      </a:r>
                      <a:r>
                        <a:rPr sz="1800" spc="-40" dirty="0">
                          <a:latin typeface="Roboto Lt"/>
                          <a:cs typeface="Roboto Lt"/>
                        </a:rPr>
                        <a:t> </a:t>
                      </a:r>
                      <a:r>
                        <a:rPr sz="1800" spc="-5" dirty="0">
                          <a:latin typeface="Roboto Lt"/>
                          <a:cs typeface="Roboto Lt"/>
                        </a:rPr>
                        <a:t>dell</a:t>
                      </a:r>
                      <a:r>
                        <a:rPr sz="1800" dirty="0">
                          <a:latin typeface="Roboto Lt"/>
                          <a:cs typeface="Roboto Lt"/>
                        </a:rPr>
                        <a:t>a</a:t>
                      </a:r>
                      <a:r>
                        <a:rPr sz="1800" spc="-40" dirty="0">
                          <a:latin typeface="Roboto Lt"/>
                          <a:cs typeface="Roboto Lt"/>
                        </a:rPr>
                        <a:t> </a:t>
                      </a:r>
                      <a:r>
                        <a:rPr sz="1800" spc="-5" dirty="0">
                          <a:latin typeface="Roboto Lt"/>
                          <a:cs typeface="Roboto Lt"/>
                        </a:rPr>
                        <a:t>capacit</a:t>
                      </a:r>
                      <a:r>
                        <a:rPr sz="1800" dirty="0">
                          <a:latin typeface="Roboto Lt"/>
                          <a:cs typeface="Roboto Lt"/>
                        </a:rPr>
                        <a:t>à</a:t>
                      </a:r>
                      <a:r>
                        <a:rPr sz="1800" spc="-40" dirty="0">
                          <a:latin typeface="Roboto Lt"/>
                          <a:cs typeface="Roboto Lt"/>
                        </a:rPr>
                        <a:t> </a:t>
                      </a:r>
                      <a:r>
                        <a:rPr sz="1800" spc="-5" dirty="0">
                          <a:latin typeface="Roboto Lt"/>
                          <a:cs typeface="Roboto Lt"/>
                        </a:rPr>
                        <a:t>di  </a:t>
                      </a:r>
                      <a:r>
                        <a:rPr sz="1800" spc="-120" dirty="0">
                          <a:latin typeface="Roboto Lt"/>
                          <a:cs typeface="Roboto Lt"/>
                        </a:rPr>
                        <a:t>sognare</a:t>
                      </a:r>
                      <a:endParaRPr sz="1800">
                        <a:latin typeface="Roboto Lt"/>
                        <a:cs typeface="Roboto Lt"/>
                      </a:endParaRPr>
                    </a:p>
                  </a:txBody>
                  <a:tcPr marL="0" marR="0" marT="74295" marB="0">
                    <a:lnL w="9525">
                      <a:solidFill>
                        <a:srgbClr val="9E9E9E"/>
                      </a:solidFill>
                      <a:prstDash val="solid"/>
                    </a:lnL>
                    <a:lnT w="9525">
                      <a:solidFill>
                        <a:srgbClr val="9E9E9E"/>
                      </a:solidFill>
                      <a:prstDash val="solid"/>
                    </a:lnT>
                    <a:lnB w="12700">
                      <a:solidFill>
                        <a:srgbClr val="9E9E9E"/>
                      </a:solidFill>
                      <a:prstDash val="solid"/>
                    </a:lnB>
                  </a:tcPr>
                </a:tc>
                <a:tc>
                  <a:txBody>
                    <a:bodyPr/>
                    <a:lstStyle/>
                    <a:p>
                      <a:pPr marL="525780" marR="796925">
                        <a:lnSpc>
                          <a:spcPct val="100699"/>
                        </a:lnSpc>
                        <a:spcBef>
                          <a:spcPts val="1370"/>
                        </a:spcBef>
                      </a:pPr>
                      <a:r>
                        <a:rPr sz="1800" spc="-5" dirty="0">
                          <a:latin typeface="Roboto"/>
                          <a:cs typeface="Roboto"/>
                        </a:rPr>
                        <a:t>Gl</a:t>
                      </a:r>
                      <a:r>
                        <a:rPr sz="1800" dirty="0">
                          <a:latin typeface="Roboto"/>
                          <a:cs typeface="Roboto"/>
                        </a:rPr>
                        <a:t>i</a:t>
                      </a:r>
                      <a:r>
                        <a:rPr sz="1800" spc="-40" dirty="0">
                          <a:latin typeface="Roboto"/>
                          <a:cs typeface="Roboto"/>
                        </a:rPr>
                        <a:t> </a:t>
                      </a:r>
                      <a:r>
                        <a:rPr sz="1800" spc="-5" dirty="0">
                          <a:latin typeface="Roboto"/>
                          <a:cs typeface="Roboto"/>
                        </a:rPr>
                        <a:t>effett</a:t>
                      </a:r>
                      <a:r>
                        <a:rPr sz="1800" dirty="0">
                          <a:latin typeface="Roboto"/>
                          <a:cs typeface="Roboto"/>
                        </a:rPr>
                        <a:t>i</a:t>
                      </a:r>
                      <a:r>
                        <a:rPr sz="1800" spc="-40" dirty="0">
                          <a:latin typeface="Roboto"/>
                          <a:cs typeface="Roboto"/>
                        </a:rPr>
                        <a:t> </a:t>
                      </a:r>
                      <a:r>
                        <a:rPr sz="1800" dirty="0">
                          <a:latin typeface="Roboto"/>
                          <a:cs typeface="Roboto"/>
                        </a:rPr>
                        <a:t>a</a:t>
                      </a:r>
                      <a:r>
                        <a:rPr sz="1800" spc="-40" dirty="0">
                          <a:latin typeface="Roboto"/>
                          <a:cs typeface="Roboto"/>
                        </a:rPr>
                        <a:t> </a:t>
                      </a:r>
                      <a:r>
                        <a:rPr sz="1800" dirty="0">
                          <a:latin typeface="Roboto"/>
                          <a:cs typeface="Roboto"/>
                        </a:rPr>
                        <a:t>lungo</a:t>
                      </a:r>
                      <a:r>
                        <a:rPr sz="1800" spc="-40" dirty="0">
                          <a:latin typeface="Roboto"/>
                          <a:cs typeface="Roboto"/>
                        </a:rPr>
                        <a:t> </a:t>
                      </a:r>
                      <a:r>
                        <a:rPr sz="1800" spc="-5" dirty="0">
                          <a:latin typeface="Roboto"/>
                          <a:cs typeface="Roboto"/>
                        </a:rPr>
                        <a:t>termine  son</a:t>
                      </a:r>
                      <a:r>
                        <a:rPr sz="1800" dirty="0">
                          <a:latin typeface="Roboto"/>
                          <a:cs typeface="Roboto"/>
                        </a:rPr>
                        <a:t>o</a:t>
                      </a:r>
                      <a:r>
                        <a:rPr sz="1800" spc="-40" dirty="0">
                          <a:latin typeface="Roboto"/>
                          <a:cs typeface="Roboto"/>
                        </a:rPr>
                        <a:t> </a:t>
                      </a:r>
                      <a:r>
                        <a:rPr sz="1800" spc="-5" dirty="0">
                          <a:latin typeface="Roboto"/>
                          <a:cs typeface="Roboto"/>
                        </a:rPr>
                        <a:t>sconosciuti</a:t>
                      </a:r>
                      <a:endParaRPr sz="1800">
                        <a:latin typeface="Roboto"/>
                        <a:cs typeface="Roboto"/>
                      </a:endParaRPr>
                    </a:p>
                  </a:txBody>
                  <a:tcPr marL="0" marR="0" marT="173990" marB="0">
                    <a:lnR w="9525">
                      <a:solidFill>
                        <a:srgbClr val="9E9E9E"/>
                      </a:solidFill>
                      <a:prstDash val="solid"/>
                    </a:lnR>
                    <a:lnT w="9525">
                      <a:solidFill>
                        <a:srgbClr val="9E9E9E"/>
                      </a:solidFill>
                      <a:prstDash val="solid"/>
                    </a:lnT>
                    <a:lnB w="12700">
                      <a:solidFill>
                        <a:srgbClr val="9E9E9E"/>
                      </a:solidFill>
                      <a:prstDash val="solid"/>
                    </a:lnB>
                    <a:solidFill>
                      <a:srgbClr val="FFAB40"/>
                    </a:solidFill>
                  </a:tcPr>
                </a:tc>
              </a:tr>
            </a:tbl>
          </a:graphicData>
        </a:graphic>
      </p:graphicFrame>
      <p:sp>
        <p:nvSpPr>
          <p:cNvPr id="3" name="object 3"/>
          <p:cNvSpPr txBox="1">
            <a:spLocks noGrp="1"/>
          </p:cNvSpPr>
          <p:nvPr>
            <p:ph type="title"/>
          </p:nvPr>
        </p:nvSpPr>
        <p:spPr>
          <a:xfrm>
            <a:off x="1430950" y="1003758"/>
            <a:ext cx="3141048" cy="772006"/>
          </a:xfrm>
          <a:prstGeom prst="rect">
            <a:avLst/>
          </a:prstGeom>
        </p:spPr>
        <p:txBody>
          <a:bodyPr vert="horz" wrap="square" lIns="0" tIns="27940" rIns="0" bIns="0" rtlCol="0">
            <a:spAutoFit/>
          </a:bodyPr>
          <a:lstStyle/>
          <a:p>
            <a:pPr marL="12700" marR="5080" indent="314325">
              <a:lnSpc>
                <a:spcPts val="2850"/>
              </a:lnSpc>
              <a:spcBef>
                <a:spcPts val="220"/>
              </a:spcBef>
            </a:pPr>
            <a:r>
              <a:rPr spc="25" dirty="0"/>
              <a:t>EFFETTI </a:t>
            </a:r>
            <a:r>
              <a:rPr spc="30" dirty="0"/>
              <a:t> </a:t>
            </a:r>
            <a:r>
              <a:rPr spc="40" dirty="0"/>
              <a:t>PSICOATTIVI</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2"/>
            <a:ext cx="35252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20162" y="2522023"/>
            <a:ext cx="7377430" cy="3061970"/>
          </a:xfrm>
          <a:prstGeom prst="rect">
            <a:avLst/>
          </a:prstGeom>
        </p:spPr>
        <p:txBody>
          <a:bodyPr vert="horz" wrap="square" lIns="0" tIns="12700" rIns="0" bIns="0" rtlCol="0">
            <a:spAutoFit/>
          </a:bodyPr>
          <a:lstStyle/>
          <a:p>
            <a:pPr marL="481965">
              <a:lnSpc>
                <a:spcPct val="100000"/>
              </a:lnSpc>
              <a:spcBef>
                <a:spcPts val="100"/>
              </a:spcBef>
            </a:pPr>
            <a:r>
              <a:rPr sz="1800" spc="-125" dirty="0">
                <a:latin typeface="Roboto"/>
                <a:cs typeface="Roboto"/>
              </a:rPr>
              <a:t>L</a:t>
            </a:r>
            <a:r>
              <a:rPr sz="1800" spc="-114" dirty="0">
                <a:latin typeface="Roboto"/>
                <a:cs typeface="Roboto"/>
              </a:rPr>
              <a:t>e</a:t>
            </a:r>
            <a:r>
              <a:rPr sz="1800" spc="-40" dirty="0">
                <a:latin typeface="Roboto"/>
                <a:cs typeface="Roboto"/>
              </a:rPr>
              <a:t> </a:t>
            </a:r>
            <a:r>
              <a:rPr sz="1800" spc="-105" dirty="0">
                <a:latin typeface="Roboto"/>
                <a:cs typeface="Roboto"/>
              </a:rPr>
              <a:t>malatti</a:t>
            </a:r>
            <a:r>
              <a:rPr sz="1800" spc="-114" dirty="0">
                <a:latin typeface="Roboto"/>
                <a:cs typeface="Roboto"/>
              </a:rPr>
              <a:t>e</a:t>
            </a:r>
            <a:r>
              <a:rPr sz="1800" spc="-40" dirty="0">
                <a:latin typeface="Roboto"/>
                <a:cs typeface="Roboto"/>
              </a:rPr>
              <a:t> </a:t>
            </a:r>
            <a:r>
              <a:rPr sz="1800" spc="-140" dirty="0">
                <a:latin typeface="Roboto"/>
                <a:cs typeface="Roboto"/>
              </a:rPr>
              <a:t>d</a:t>
            </a:r>
            <a:r>
              <a:rPr sz="1800" spc="-130" dirty="0">
                <a:latin typeface="Roboto"/>
                <a:cs typeface="Roboto"/>
              </a:rPr>
              <a:t>a</a:t>
            </a:r>
            <a:r>
              <a:rPr sz="1800" spc="-40" dirty="0">
                <a:latin typeface="Roboto"/>
                <a:cs typeface="Roboto"/>
              </a:rPr>
              <a:t> </a:t>
            </a:r>
            <a:r>
              <a:rPr sz="1800" spc="-120" dirty="0">
                <a:latin typeface="Roboto"/>
                <a:cs typeface="Roboto"/>
              </a:rPr>
              <a:t>carenz</a:t>
            </a:r>
            <a:r>
              <a:rPr sz="1800" spc="-130" dirty="0">
                <a:latin typeface="Roboto"/>
                <a:cs typeface="Roboto"/>
              </a:rPr>
              <a:t>a</a:t>
            </a:r>
            <a:r>
              <a:rPr sz="1800" spc="-40" dirty="0">
                <a:latin typeface="Roboto"/>
                <a:cs typeface="Roboto"/>
              </a:rPr>
              <a:t> </a:t>
            </a:r>
            <a:r>
              <a:rPr sz="1800" spc="-125" dirty="0">
                <a:latin typeface="Roboto"/>
                <a:cs typeface="Roboto"/>
              </a:rPr>
              <a:t>d</a:t>
            </a:r>
            <a:r>
              <a:rPr sz="1800" spc="-55" dirty="0">
                <a:latin typeface="Roboto"/>
                <a:cs typeface="Roboto"/>
              </a:rPr>
              <a:t>i</a:t>
            </a:r>
            <a:r>
              <a:rPr sz="1800" spc="-40" dirty="0">
                <a:latin typeface="Roboto"/>
                <a:cs typeface="Roboto"/>
              </a:rPr>
              <a:t> </a:t>
            </a:r>
            <a:r>
              <a:rPr sz="1800" spc="-114" dirty="0">
                <a:latin typeface="Roboto"/>
                <a:cs typeface="Roboto"/>
              </a:rPr>
              <a:t>vitamin</a:t>
            </a:r>
            <a:r>
              <a:rPr sz="1800" spc="-125" dirty="0">
                <a:latin typeface="Roboto"/>
                <a:cs typeface="Roboto"/>
              </a:rPr>
              <a:t>e</a:t>
            </a:r>
            <a:r>
              <a:rPr sz="1800" spc="-40" dirty="0">
                <a:latin typeface="Roboto"/>
                <a:cs typeface="Roboto"/>
              </a:rPr>
              <a:t> </a:t>
            </a:r>
            <a:r>
              <a:rPr sz="1800" spc="-135" dirty="0">
                <a:latin typeface="Roboto"/>
                <a:cs typeface="Roboto"/>
              </a:rPr>
              <a:t>sono</a:t>
            </a:r>
            <a:r>
              <a:rPr sz="1800" spc="-40" dirty="0">
                <a:latin typeface="Roboto"/>
                <a:cs typeface="Roboto"/>
              </a:rPr>
              <a:t> </a:t>
            </a:r>
            <a:r>
              <a:rPr sz="1800" spc="-120" dirty="0">
                <a:latin typeface="Roboto"/>
                <a:cs typeface="Roboto"/>
              </a:rPr>
              <a:t>passate</a:t>
            </a:r>
            <a:r>
              <a:rPr sz="1800" spc="-40" dirty="0">
                <a:latin typeface="Roboto"/>
                <a:cs typeface="Roboto"/>
              </a:rPr>
              <a:t> </a:t>
            </a:r>
            <a:r>
              <a:rPr sz="1800" spc="-85" dirty="0">
                <a:latin typeface="Roboto"/>
                <a:cs typeface="Roboto"/>
              </a:rPr>
              <a:t>alla</a:t>
            </a:r>
            <a:r>
              <a:rPr sz="1800" spc="-40" dirty="0">
                <a:latin typeface="Roboto"/>
                <a:cs typeface="Roboto"/>
              </a:rPr>
              <a:t> </a:t>
            </a:r>
            <a:r>
              <a:rPr sz="1800" spc="-100" dirty="0">
                <a:latin typeface="Roboto"/>
                <a:cs typeface="Roboto"/>
              </a:rPr>
              <a:t>storia</a:t>
            </a:r>
            <a:endParaRPr sz="1800" dirty="0">
              <a:latin typeface="Roboto"/>
              <a:cs typeface="Roboto"/>
            </a:endParaRPr>
          </a:p>
          <a:p>
            <a:pPr marL="481965" marR="858519">
              <a:lnSpc>
                <a:spcPct val="100699"/>
              </a:lnSpc>
            </a:pPr>
            <a:r>
              <a:rPr sz="1800" spc="-110" dirty="0">
                <a:latin typeface="Roboto"/>
                <a:cs typeface="Roboto"/>
              </a:rPr>
              <a:t>per</a:t>
            </a:r>
            <a:r>
              <a:rPr sz="1800" spc="-40" dirty="0">
                <a:latin typeface="Roboto"/>
                <a:cs typeface="Roboto"/>
              </a:rPr>
              <a:t> </a:t>
            </a:r>
            <a:r>
              <a:rPr sz="1800" spc="-114" dirty="0">
                <a:latin typeface="Roboto"/>
                <a:cs typeface="Roboto"/>
              </a:rPr>
              <a:t>aver</a:t>
            </a:r>
            <a:r>
              <a:rPr sz="1800" spc="-35" dirty="0">
                <a:latin typeface="Roboto"/>
                <a:cs typeface="Roboto"/>
              </a:rPr>
              <a:t> </a:t>
            </a:r>
            <a:r>
              <a:rPr sz="1800" spc="-105" dirty="0">
                <a:latin typeface="Roboto"/>
                <a:cs typeface="Roboto"/>
              </a:rPr>
              <a:t>distrutto</a:t>
            </a:r>
            <a:r>
              <a:rPr sz="1800" spc="-40" dirty="0">
                <a:latin typeface="Roboto"/>
                <a:cs typeface="Roboto"/>
              </a:rPr>
              <a:t> </a:t>
            </a:r>
            <a:r>
              <a:rPr sz="1800" spc="-90" dirty="0">
                <a:latin typeface="Roboto"/>
                <a:cs typeface="Roboto"/>
              </a:rPr>
              <a:t>eserciti</a:t>
            </a:r>
            <a:r>
              <a:rPr sz="1800" spc="-35" dirty="0">
                <a:latin typeface="Roboto"/>
                <a:cs typeface="Roboto"/>
              </a:rPr>
              <a:t> </a:t>
            </a:r>
            <a:r>
              <a:rPr sz="1800" spc="-100" dirty="0">
                <a:latin typeface="Roboto"/>
                <a:cs typeface="Roboto"/>
              </a:rPr>
              <a:t>e</a:t>
            </a:r>
            <a:r>
              <a:rPr sz="1800" spc="-40" dirty="0">
                <a:latin typeface="Roboto"/>
                <a:cs typeface="Roboto"/>
              </a:rPr>
              <a:t> </a:t>
            </a:r>
            <a:r>
              <a:rPr sz="1800" spc="-120" dirty="0">
                <a:latin typeface="Roboto"/>
                <a:cs typeface="Roboto"/>
              </a:rPr>
              <a:t>decimato</a:t>
            </a:r>
            <a:r>
              <a:rPr sz="1800" spc="-35" dirty="0">
                <a:latin typeface="Roboto"/>
                <a:cs typeface="Roboto"/>
              </a:rPr>
              <a:t> </a:t>
            </a:r>
            <a:r>
              <a:rPr sz="1800" spc="-80" dirty="0">
                <a:latin typeface="Roboto"/>
                <a:cs typeface="Roboto"/>
              </a:rPr>
              <a:t>gli</a:t>
            </a:r>
            <a:r>
              <a:rPr sz="1800" spc="-40" dirty="0">
                <a:latin typeface="Roboto"/>
                <a:cs typeface="Roboto"/>
              </a:rPr>
              <a:t> </a:t>
            </a:r>
            <a:r>
              <a:rPr sz="1800" spc="-114" dirty="0">
                <a:latin typeface="Roboto"/>
                <a:cs typeface="Roboto"/>
              </a:rPr>
              <a:t>equipaggi</a:t>
            </a:r>
            <a:r>
              <a:rPr sz="1800" spc="-35" dirty="0">
                <a:latin typeface="Roboto"/>
                <a:cs typeface="Roboto"/>
              </a:rPr>
              <a:t> </a:t>
            </a:r>
            <a:r>
              <a:rPr sz="1800" spc="-90" dirty="0">
                <a:latin typeface="Roboto"/>
                <a:cs typeface="Roboto"/>
              </a:rPr>
              <a:t>delle</a:t>
            </a:r>
            <a:r>
              <a:rPr sz="1800" spc="-40" dirty="0">
                <a:latin typeface="Roboto"/>
                <a:cs typeface="Roboto"/>
              </a:rPr>
              <a:t> </a:t>
            </a:r>
            <a:r>
              <a:rPr sz="1800" spc="-120" dirty="0">
                <a:latin typeface="Roboto"/>
                <a:cs typeface="Roboto"/>
              </a:rPr>
              <a:t>navi</a:t>
            </a:r>
            <a:r>
              <a:rPr sz="1800" spc="-35" dirty="0">
                <a:latin typeface="Roboto"/>
                <a:cs typeface="Roboto"/>
              </a:rPr>
              <a:t> </a:t>
            </a:r>
            <a:r>
              <a:rPr sz="1800" spc="-125" dirty="0">
                <a:latin typeface="Roboto"/>
                <a:cs typeface="Roboto"/>
              </a:rPr>
              <a:t>come: </a:t>
            </a:r>
            <a:r>
              <a:rPr sz="1800" spc="-434" dirty="0">
                <a:latin typeface="Roboto"/>
                <a:cs typeface="Roboto"/>
              </a:rPr>
              <a:t> </a:t>
            </a:r>
            <a:r>
              <a:rPr sz="1800" spc="-120" dirty="0">
                <a:latin typeface="Roboto"/>
                <a:cs typeface="Roboto"/>
              </a:rPr>
              <a:t>scorbut</a:t>
            </a:r>
            <a:r>
              <a:rPr sz="1800" spc="-130" dirty="0">
                <a:latin typeface="Roboto"/>
                <a:cs typeface="Roboto"/>
              </a:rPr>
              <a:t>o</a:t>
            </a:r>
            <a:r>
              <a:rPr sz="1800" spc="-40" dirty="0">
                <a:latin typeface="Roboto"/>
                <a:cs typeface="Roboto"/>
              </a:rPr>
              <a:t> </a:t>
            </a:r>
            <a:r>
              <a:rPr sz="1800" spc="-80" dirty="0">
                <a:latin typeface="Roboto"/>
                <a:cs typeface="Roboto"/>
              </a:rPr>
              <a:t>(vi</a:t>
            </a:r>
            <a:r>
              <a:rPr sz="1800" spc="-70" dirty="0">
                <a:latin typeface="Roboto"/>
                <a:cs typeface="Roboto"/>
              </a:rPr>
              <a:t>t</a:t>
            </a:r>
            <a:r>
              <a:rPr sz="1800" spc="-40" dirty="0">
                <a:latin typeface="Roboto"/>
                <a:cs typeface="Roboto"/>
              </a:rPr>
              <a:t> </a:t>
            </a:r>
            <a:r>
              <a:rPr sz="1800" spc="-70" dirty="0">
                <a:latin typeface="Roboto"/>
                <a:cs typeface="Roboto"/>
              </a:rPr>
              <a:t>C)</a:t>
            </a:r>
            <a:r>
              <a:rPr sz="1800" spc="-30" dirty="0">
                <a:latin typeface="Roboto"/>
                <a:cs typeface="Roboto"/>
              </a:rPr>
              <a:t>,</a:t>
            </a:r>
            <a:r>
              <a:rPr sz="1800" spc="-40" dirty="0">
                <a:latin typeface="Roboto"/>
                <a:cs typeface="Roboto"/>
              </a:rPr>
              <a:t> </a:t>
            </a:r>
            <a:r>
              <a:rPr sz="1800" spc="-105" dirty="0">
                <a:latin typeface="Roboto"/>
                <a:cs typeface="Roboto"/>
              </a:rPr>
              <a:t>pellagr</a:t>
            </a:r>
            <a:r>
              <a:rPr sz="1800" spc="-125" dirty="0">
                <a:latin typeface="Roboto"/>
                <a:cs typeface="Roboto"/>
              </a:rPr>
              <a:t>a</a:t>
            </a:r>
            <a:r>
              <a:rPr sz="1800" spc="-40" dirty="0">
                <a:latin typeface="Roboto"/>
                <a:cs typeface="Roboto"/>
              </a:rPr>
              <a:t> </a:t>
            </a:r>
            <a:r>
              <a:rPr sz="1800" spc="-80" dirty="0">
                <a:latin typeface="Roboto"/>
                <a:cs typeface="Roboto"/>
              </a:rPr>
              <a:t>(vi</a:t>
            </a:r>
            <a:r>
              <a:rPr sz="1800" spc="-70" dirty="0">
                <a:latin typeface="Roboto"/>
                <a:cs typeface="Roboto"/>
              </a:rPr>
              <a:t>t</a:t>
            </a:r>
            <a:r>
              <a:rPr sz="1800" spc="-40" dirty="0">
                <a:latin typeface="Roboto"/>
                <a:cs typeface="Roboto"/>
              </a:rPr>
              <a:t> </a:t>
            </a:r>
            <a:r>
              <a:rPr sz="1800" spc="-135" dirty="0">
                <a:latin typeface="Roboto"/>
                <a:cs typeface="Roboto"/>
              </a:rPr>
              <a:t>PP</a:t>
            </a:r>
            <a:r>
              <a:rPr sz="1800" spc="-70" dirty="0">
                <a:latin typeface="Roboto"/>
                <a:cs typeface="Roboto"/>
              </a:rPr>
              <a:t>)</a:t>
            </a:r>
            <a:r>
              <a:rPr sz="1800" spc="-40" dirty="0">
                <a:latin typeface="Roboto"/>
                <a:cs typeface="Roboto"/>
              </a:rPr>
              <a:t> </a:t>
            </a:r>
            <a:r>
              <a:rPr sz="1800" spc="-5" dirty="0">
                <a:latin typeface="Roboto"/>
                <a:cs typeface="Roboto"/>
              </a:rPr>
              <a:t>,</a:t>
            </a:r>
            <a:r>
              <a:rPr sz="1800" spc="-40" dirty="0">
                <a:latin typeface="Roboto"/>
                <a:cs typeface="Roboto"/>
              </a:rPr>
              <a:t> </a:t>
            </a:r>
            <a:r>
              <a:rPr sz="1800" spc="-110" dirty="0">
                <a:latin typeface="Roboto"/>
                <a:cs typeface="Roboto"/>
              </a:rPr>
              <a:t>ber</a:t>
            </a:r>
            <a:r>
              <a:rPr sz="1800" spc="-55" dirty="0">
                <a:latin typeface="Roboto"/>
                <a:cs typeface="Roboto"/>
              </a:rPr>
              <a:t>i</a:t>
            </a:r>
            <a:r>
              <a:rPr sz="1800" spc="-40" dirty="0">
                <a:latin typeface="Roboto"/>
                <a:cs typeface="Roboto"/>
              </a:rPr>
              <a:t> </a:t>
            </a:r>
            <a:r>
              <a:rPr sz="1800" spc="-110" dirty="0">
                <a:latin typeface="Roboto"/>
                <a:cs typeface="Roboto"/>
              </a:rPr>
              <a:t>ber</a:t>
            </a:r>
            <a:r>
              <a:rPr sz="1800" spc="-55" dirty="0">
                <a:latin typeface="Roboto"/>
                <a:cs typeface="Roboto"/>
              </a:rPr>
              <a:t>i</a:t>
            </a:r>
            <a:r>
              <a:rPr sz="1800" spc="-40" dirty="0">
                <a:latin typeface="Roboto"/>
                <a:cs typeface="Roboto"/>
              </a:rPr>
              <a:t> </a:t>
            </a:r>
            <a:r>
              <a:rPr sz="1800" spc="-80" dirty="0">
                <a:latin typeface="Roboto"/>
                <a:cs typeface="Roboto"/>
              </a:rPr>
              <a:t>(vi</a:t>
            </a:r>
            <a:r>
              <a:rPr sz="1800" spc="-70" dirty="0">
                <a:latin typeface="Roboto"/>
                <a:cs typeface="Roboto"/>
              </a:rPr>
              <a:t>t</a:t>
            </a:r>
            <a:r>
              <a:rPr sz="1800" spc="-40" dirty="0">
                <a:latin typeface="Roboto"/>
                <a:cs typeface="Roboto"/>
              </a:rPr>
              <a:t> </a:t>
            </a:r>
            <a:r>
              <a:rPr sz="1800" spc="-90" dirty="0">
                <a:latin typeface="Roboto"/>
                <a:cs typeface="Roboto"/>
              </a:rPr>
              <a:t>B1).</a:t>
            </a:r>
            <a:endParaRPr sz="1800" dirty="0">
              <a:latin typeface="Roboto"/>
              <a:cs typeface="Roboto"/>
            </a:endParaRPr>
          </a:p>
          <a:p>
            <a:pPr marL="12700">
              <a:lnSpc>
                <a:spcPct val="100000"/>
              </a:lnSpc>
              <a:spcBef>
                <a:spcPts val="1585"/>
              </a:spcBef>
            </a:pPr>
            <a:r>
              <a:rPr sz="3600" spc="-95" dirty="0">
                <a:latin typeface="Roboto Lt"/>
                <a:cs typeface="Roboto Lt"/>
              </a:rPr>
              <a:t>I</a:t>
            </a:r>
            <a:r>
              <a:rPr sz="3600" spc="-5" dirty="0">
                <a:latin typeface="Roboto Lt"/>
                <a:cs typeface="Roboto Lt"/>
              </a:rPr>
              <a:t> </a:t>
            </a:r>
            <a:r>
              <a:rPr sz="3600" b="1" spc="25" dirty="0">
                <a:solidFill>
                  <a:srgbClr val="E6481B"/>
                </a:solidFill>
                <a:latin typeface="Roboto Cn"/>
                <a:cs typeface="Roboto Cn"/>
              </a:rPr>
              <a:t>sali</a:t>
            </a:r>
            <a:r>
              <a:rPr sz="3600" b="1" spc="5" dirty="0">
                <a:solidFill>
                  <a:srgbClr val="E6481B"/>
                </a:solidFill>
                <a:latin typeface="Roboto Cn"/>
                <a:cs typeface="Roboto Cn"/>
              </a:rPr>
              <a:t> </a:t>
            </a:r>
            <a:r>
              <a:rPr sz="3600" b="1" spc="25" dirty="0">
                <a:solidFill>
                  <a:srgbClr val="E6481B"/>
                </a:solidFill>
                <a:latin typeface="Roboto Cn"/>
                <a:cs typeface="Roboto Cn"/>
              </a:rPr>
              <a:t>minerali</a:t>
            </a:r>
            <a:endParaRPr sz="3600" dirty="0">
              <a:latin typeface="Roboto Cn"/>
              <a:cs typeface="Roboto Cn"/>
            </a:endParaRPr>
          </a:p>
          <a:p>
            <a:pPr marL="481965" marR="5080">
              <a:lnSpc>
                <a:spcPct val="100699"/>
              </a:lnSpc>
              <a:spcBef>
                <a:spcPts val="620"/>
              </a:spcBef>
            </a:pPr>
            <a:r>
              <a:rPr sz="1800" spc="-95" dirty="0">
                <a:latin typeface="Roboto"/>
                <a:cs typeface="Roboto"/>
              </a:rPr>
              <a:t>(Sodio,</a:t>
            </a:r>
            <a:r>
              <a:rPr sz="1800" spc="-35" dirty="0">
                <a:latin typeface="Roboto"/>
                <a:cs typeface="Roboto"/>
              </a:rPr>
              <a:t> </a:t>
            </a:r>
            <a:r>
              <a:rPr sz="1800" spc="-105" dirty="0">
                <a:latin typeface="Roboto"/>
                <a:cs typeface="Roboto"/>
              </a:rPr>
              <a:t>Potassio,</a:t>
            </a:r>
            <a:r>
              <a:rPr sz="1800" spc="-35" dirty="0">
                <a:latin typeface="Roboto"/>
                <a:cs typeface="Roboto"/>
              </a:rPr>
              <a:t> </a:t>
            </a:r>
            <a:r>
              <a:rPr sz="1800" spc="-85" dirty="0">
                <a:latin typeface="Roboto"/>
                <a:cs typeface="Roboto"/>
              </a:rPr>
              <a:t>Cloro,</a:t>
            </a:r>
            <a:r>
              <a:rPr sz="1800" spc="-35" dirty="0">
                <a:latin typeface="Roboto"/>
                <a:cs typeface="Roboto"/>
              </a:rPr>
              <a:t> </a:t>
            </a:r>
            <a:r>
              <a:rPr sz="1800" spc="-85" dirty="0">
                <a:latin typeface="Roboto"/>
                <a:cs typeface="Roboto"/>
              </a:rPr>
              <a:t>Calcio,</a:t>
            </a:r>
            <a:r>
              <a:rPr sz="1800" spc="-35" dirty="0">
                <a:latin typeface="Roboto"/>
                <a:cs typeface="Roboto"/>
              </a:rPr>
              <a:t> </a:t>
            </a:r>
            <a:r>
              <a:rPr sz="1800" spc="-95" dirty="0">
                <a:latin typeface="Roboto"/>
                <a:cs typeface="Roboto"/>
              </a:rPr>
              <a:t>Ferro)</a:t>
            </a:r>
            <a:r>
              <a:rPr sz="1800" spc="55" dirty="0">
                <a:latin typeface="Roboto"/>
                <a:cs typeface="Roboto"/>
              </a:rPr>
              <a:t> </a:t>
            </a:r>
            <a:r>
              <a:rPr sz="1800" spc="-100" dirty="0">
                <a:latin typeface="Roboto Lt"/>
                <a:cs typeface="Roboto Lt"/>
              </a:rPr>
              <a:t>presenti</a:t>
            </a:r>
            <a:r>
              <a:rPr sz="1800" spc="-35" dirty="0">
                <a:latin typeface="Roboto Lt"/>
                <a:cs typeface="Roboto Lt"/>
              </a:rPr>
              <a:t> </a:t>
            </a:r>
            <a:r>
              <a:rPr sz="1800" spc="-95" dirty="0">
                <a:latin typeface="Roboto Lt"/>
                <a:cs typeface="Roboto Lt"/>
              </a:rPr>
              <a:t>sia</a:t>
            </a:r>
            <a:r>
              <a:rPr sz="1800" spc="-35" dirty="0">
                <a:latin typeface="Roboto Lt"/>
                <a:cs typeface="Roboto Lt"/>
              </a:rPr>
              <a:t> </a:t>
            </a:r>
            <a:r>
              <a:rPr sz="1800" spc="-95" dirty="0">
                <a:latin typeface="Roboto Lt"/>
                <a:cs typeface="Roboto Lt"/>
              </a:rPr>
              <a:t>nei</a:t>
            </a:r>
            <a:r>
              <a:rPr sz="1800" spc="-35" dirty="0">
                <a:latin typeface="Roboto Lt"/>
                <a:cs typeface="Roboto Lt"/>
              </a:rPr>
              <a:t> </a:t>
            </a:r>
            <a:r>
              <a:rPr sz="1800" spc="-80" dirty="0">
                <a:latin typeface="Roboto Lt"/>
                <a:cs typeface="Roboto Lt"/>
              </a:rPr>
              <a:t>cibi</a:t>
            </a:r>
            <a:r>
              <a:rPr sz="1800" spc="-35" dirty="0">
                <a:latin typeface="Roboto Lt"/>
                <a:cs typeface="Roboto Lt"/>
              </a:rPr>
              <a:t> </a:t>
            </a:r>
            <a:r>
              <a:rPr sz="1800" spc="-95" dirty="0">
                <a:latin typeface="Roboto Lt"/>
                <a:cs typeface="Roboto Lt"/>
              </a:rPr>
              <a:t>vegetali</a:t>
            </a:r>
            <a:r>
              <a:rPr sz="1800" spc="-30" dirty="0">
                <a:latin typeface="Roboto Lt"/>
                <a:cs typeface="Roboto Lt"/>
              </a:rPr>
              <a:t> </a:t>
            </a:r>
            <a:r>
              <a:rPr sz="1800" spc="-95" dirty="0">
                <a:latin typeface="Roboto Lt"/>
                <a:cs typeface="Roboto Lt"/>
              </a:rPr>
              <a:t>sia</a:t>
            </a:r>
            <a:r>
              <a:rPr sz="1800" spc="-35" dirty="0">
                <a:latin typeface="Roboto Lt"/>
                <a:cs typeface="Roboto Lt"/>
              </a:rPr>
              <a:t> </a:t>
            </a:r>
            <a:r>
              <a:rPr sz="1800" spc="-90" dirty="0">
                <a:latin typeface="Roboto Lt"/>
                <a:cs typeface="Roboto Lt"/>
              </a:rPr>
              <a:t>in</a:t>
            </a:r>
            <a:r>
              <a:rPr sz="1800" spc="-35" dirty="0">
                <a:latin typeface="Roboto Lt"/>
                <a:cs typeface="Roboto Lt"/>
              </a:rPr>
              <a:t> </a:t>
            </a:r>
            <a:r>
              <a:rPr sz="1800" spc="-80" dirty="0">
                <a:latin typeface="Roboto Lt"/>
                <a:cs typeface="Roboto Lt"/>
              </a:rPr>
              <a:t>quelli </a:t>
            </a:r>
            <a:r>
              <a:rPr sz="1800" spc="-425" dirty="0">
                <a:latin typeface="Roboto Lt"/>
                <a:cs typeface="Roboto Lt"/>
              </a:rPr>
              <a:t> </a:t>
            </a:r>
            <a:r>
              <a:rPr sz="1800" spc="-95" dirty="0">
                <a:latin typeface="Roboto Lt"/>
                <a:cs typeface="Roboto Lt"/>
              </a:rPr>
              <a:t>animali,</a:t>
            </a:r>
            <a:r>
              <a:rPr sz="1800" spc="-40" dirty="0">
                <a:latin typeface="Roboto Lt"/>
                <a:cs typeface="Roboto Lt"/>
              </a:rPr>
              <a:t> </a:t>
            </a:r>
            <a:r>
              <a:rPr sz="1800" spc="-135" dirty="0">
                <a:latin typeface="Roboto Lt"/>
                <a:cs typeface="Roboto Lt"/>
              </a:rPr>
              <a:t>non</a:t>
            </a:r>
            <a:r>
              <a:rPr sz="1800" spc="-35" dirty="0">
                <a:latin typeface="Roboto Lt"/>
                <a:cs typeface="Roboto Lt"/>
              </a:rPr>
              <a:t> </a:t>
            </a:r>
            <a:r>
              <a:rPr sz="1800" spc="-105" dirty="0">
                <a:latin typeface="Roboto Lt"/>
                <a:cs typeface="Roboto Lt"/>
              </a:rPr>
              <a:t>forniscono</a:t>
            </a:r>
            <a:r>
              <a:rPr sz="1800" spc="-35" dirty="0">
                <a:latin typeface="Roboto Lt"/>
                <a:cs typeface="Roboto Lt"/>
              </a:rPr>
              <a:t> </a:t>
            </a:r>
            <a:r>
              <a:rPr sz="1800" spc="-95" dirty="0">
                <a:latin typeface="Roboto Lt"/>
                <a:cs typeface="Roboto Lt"/>
              </a:rPr>
              <a:t>energia,</a:t>
            </a:r>
            <a:r>
              <a:rPr sz="1800" spc="-35" dirty="0">
                <a:latin typeface="Roboto Lt"/>
                <a:cs typeface="Roboto Lt"/>
              </a:rPr>
              <a:t> </a:t>
            </a:r>
            <a:r>
              <a:rPr sz="1800" spc="-175" dirty="0">
                <a:latin typeface="Roboto Lt"/>
                <a:cs typeface="Roboto Lt"/>
              </a:rPr>
              <a:t>ma</a:t>
            </a:r>
            <a:r>
              <a:rPr sz="1800" spc="-40" dirty="0">
                <a:latin typeface="Roboto Lt"/>
                <a:cs typeface="Roboto Lt"/>
              </a:rPr>
              <a:t> </a:t>
            </a:r>
            <a:r>
              <a:rPr sz="1800" spc="-110" dirty="0">
                <a:latin typeface="Roboto Lt"/>
                <a:cs typeface="Roboto Lt"/>
              </a:rPr>
              <a:t>partecipando</a:t>
            </a:r>
            <a:r>
              <a:rPr sz="1800" spc="-35" dirty="0">
                <a:latin typeface="Roboto Lt"/>
                <a:cs typeface="Roboto Lt"/>
              </a:rPr>
              <a:t> </a:t>
            </a:r>
            <a:r>
              <a:rPr sz="1800" spc="-125" dirty="0">
                <a:latin typeface="Roboto Lt"/>
                <a:cs typeface="Roboto Lt"/>
              </a:rPr>
              <a:t>a</a:t>
            </a:r>
            <a:r>
              <a:rPr sz="1800" spc="-35" dirty="0">
                <a:latin typeface="Roboto Lt"/>
                <a:cs typeface="Roboto Lt"/>
              </a:rPr>
              <a:t> </a:t>
            </a:r>
            <a:r>
              <a:rPr sz="1800" spc="-105" dirty="0">
                <a:latin typeface="Roboto Lt"/>
                <a:cs typeface="Roboto Lt"/>
              </a:rPr>
              <a:t>processi</a:t>
            </a:r>
            <a:r>
              <a:rPr sz="1800" spc="-35" dirty="0">
                <a:latin typeface="Roboto Lt"/>
                <a:cs typeface="Roboto Lt"/>
              </a:rPr>
              <a:t> </a:t>
            </a:r>
            <a:r>
              <a:rPr sz="1800" spc="-60" dirty="0">
                <a:latin typeface="Roboto Lt"/>
                <a:cs typeface="Roboto Lt"/>
              </a:rPr>
              <a:t>vitali,</a:t>
            </a:r>
            <a:r>
              <a:rPr sz="1800" spc="-40" dirty="0">
                <a:latin typeface="Roboto Lt"/>
                <a:cs typeface="Roboto Lt"/>
              </a:rPr>
              <a:t> </a:t>
            </a:r>
            <a:r>
              <a:rPr sz="1800" spc="-114" dirty="0">
                <a:latin typeface="Roboto Lt"/>
                <a:cs typeface="Roboto Lt"/>
              </a:rPr>
              <a:t>svolgono </a:t>
            </a:r>
            <a:r>
              <a:rPr sz="1800" spc="-110" dirty="0">
                <a:latin typeface="Roboto Lt"/>
                <a:cs typeface="Roboto Lt"/>
              </a:rPr>
              <a:t> nell'organismo</a:t>
            </a:r>
            <a:r>
              <a:rPr sz="1800" spc="-40" dirty="0">
                <a:latin typeface="Roboto Lt"/>
                <a:cs typeface="Roboto Lt"/>
              </a:rPr>
              <a:t> </a:t>
            </a:r>
            <a:r>
              <a:rPr sz="1800" spc="-105" dirty="0">
                <a:latin typeface="Roboto Lt"/>
                <a:cs typeface="Roboto Lt"/>
              </a:rPr>
              <a:t>importanti</a:t>
            </a:r>
            <a:r>
              <a:rPr sz="1800" spc="-40" dirty="0">
                <a:latin typeface="Roboto Lt"/>
                <a:cs typeface="Roboto Lt"/>
              </a:rPr>
              <a:t> </a:t>
            </a:r>
            <a:r>
              <a:rPr sz="1800" spc="-90" dirty="0">
                <a:latin typeface="Roboto Lt"/>
                <a:cs typeface="Roboto Lt"/>
              </a:rPr>
              <a:t>funzioni.</a:t>
            </a:r>
            <a:endParaRPr sz="1800" dirty="0">
              <a:latin typeface="Roboto Lt"/>
              <a:cs typeface="Roboto Lt"/>
            </a:endParaRPr>
          </a:p>
          <a:p>
            <a:pPr marL="481965" marR="644525">
              <a:lnSpc>
                <a:spcPct val="100699"/>
              </a:lnSpc>
            </a:pPr>
            <a:r>
              <a:rPr sz="1800" spc="-60" dirty="0">
                <a:latin typeface="Roboto"/>
                <a:cs typeface="Roboto"/>
              </a:rPr>
              <a:t>I</a:t>
            </a:r>
            <a:r>
              <a:rPr sz="1800" spc="-40" dirty="0">
                <a:latin typeface="Roboto"/>
                <a:cs typeface="Roboto"/>
              </a:rPr>
              <a:t> </a:t>
            </a:r>
            <a:r>
              <a:rPr sz="1800" spc="-100" dirty="0">
                <a:latin typeface="Roboto"/>
                <a:cs typeface="Roboto"/>
              </a:rPr>
              <a:t>Sali</a:t>
            </a:r>
            <a:r>
              <a:rPr sz="1800" spc="-35" dirty="0">
                <a:latin typeface="Roboto"/>
                <a:cs typeface="Roboto"/>
              </a:rPr>
              <a:t> </a:t>
            </a:r>
            <a:r>
              <a:rPr sz="1800" spc="-105" dirty="0">
                <a:latin typeface="Roboto"/>
                <a:cs typeface="Roboto"/>
              </a:rPr>
              <a:t>minerali</a:t>
            </a:r>
            <a:r>
              <a:rPr sz="1800" spc="-40" dirty="0">
                <a:latin typeface="Roboto"/>
                <a:cs typeface="Roboto"/>
              </a:rPr>
              <a:t> </a:t>
            </a:r>
            <a:r>
              <a:rPr sz="1800" spc="-135" dirty="0">
                <a:latin typeface="Roboto"/>
                <a:cs typeface="Roboto"/>
              </a:rPr>
              <a:t>vengono</a:t>
            </a:r>
            <a:r>
              <a:rPr sz="1800" spc="-35" dirty="0">
                <a:latin typeface="Roboto"/>
                <a:cs typeface="Roboto"/>
              </a:rPr>
              <a:t> </a:t>
            </a:r>
            <a:r>
              <a:rPr sz="1800" spc="-100" dirty="0">
                <a:latin typeface="Roboto"/>
                <a:cs typeface="Roboto"/>
              </a:rPr>
              <a:t>eliminati</a:t>
            </a:r>
            <a:r>
              <a:rPr sz="1800" spc="-35" dirty="0">
                <a:latin typeface="Roboto"/>
                <a:cs typeface="Roboto"/>
              </a:rPr>
              <a:t> </a:t>
            </a:r>
            <a:r>
              <a:rPr sz="1800" spc="-100" dirty="0">
                <a:latin typeface="Roboto"/>
                <a:cs typeface="Roboto"/>
              </a:rPr>
              <a:t>e</a:t>
            </a:r>
            <a:r>
              <a:rPr sz="1800" spc="-40" dirty="0">
                <a:latin typeface="Roboto"/>
                <a:cs typeface="Roboto"/>
              </a:rPr>
              <a:t> </a:t>
            </a:r>
            <a:r>
              <a:rPr sz="1800" spc="-110" dirty="0">
                <a:latin typeface="Roboto"/>
                <a:cs typeface="Roboto"/>
              </a:rPr>
              <a:t>rinnovati</a:t>
            </a:r>
            <a:r>
              <a:rPr sz="1800" spc="-35" dirty="0">
                <a:latin typeface="Roboto"/>
                <a:cs typeface="Roboto"/>
              </a:rPr>
              <a:t> </a:t>
            </a:r>
            <a:r>
              <a:rPr sz="1800" spc="-100" dirty="0">
                <a:latin typeface="Roboto"/>
                <a:cs typeface="Roboto"/>
              </a:rPr>
              <a:t>in</a:t>
            </a:r>
            <a:r>
              <a:rPr sz="1800" spc="-40" dirty="0">
                <a:latin typeface="Roboto"/>
                <a:cs typeface="Roboto"/>
              </a:rPr>
              <a:t> </a:t>
            </a:r>
            <a:r>
              <a:rPr sz="1800" spc="-120" dirty="0">
                <a:latin typeface="Roboto"/>
                <a:cs typeface="Roboto"/>
              </a:rPr>
              <a:t>continuazione</a:t>
            </a:r>
            <a:r>
              <a:rPr sz="1800" spc="-35" dirty="0">
                <a:latin typeface="Roboto"/>
                <a:cs typeface="Roboto"/>
              </a:rPr>
              <a:t> </a:t>
            </a:r>
            <a:r>
              <a:rPr sz="1800" spc="-55" dirty="0">
                <a:latin typeface="Roboto"/>
                <a:cs typeface="Roboto"/>
              </a:rPr>
              <a:t>e,</a:t>
            </a:r>
            <a:r>
              <a:rPr sz="1800" spc="-35" dirty="0">
                <a:latin typeface="Roboto"/>
                <a:cs typeface="Roboto"/>
              </a:rPr>
              <a:t> </a:t>
            </a:r>
            <a:r>
              <a:rPr sz="1800" spc="-100" dirty="0">
                <a:latin typeface="Roboto"/>
                <a:cs typeface="Roboto"/>
              </a:rPr>
              <a:t>quindi, </a:t>
            </a:r>
            <a:r>
              <a:rPr sz="1800" spc="-434" dirty="0">
                <a:latin typeface="Roboto"/>
                <a:cs typeface="Roboto"/>
              </a:rPr>
              <a:t> </a:t>
            </a:r>
            <a:r>
              <a:rPr sz="1800" spc="-135" dirty="0">
                <a:latin typeface="Roboto"/>
                <a:cs typeface="Roboto"/>
              </a:rPr>
              <a:t>devono</a:t>
            </a:r>
            <a:r>
              <a:rPr sz="1800" spc="-40" dirty="0">
                <a:latin typeface="Roboto"/>
                <a:cs typeface="Roboto"/>
              </a:rPr>
              <a:t> </a:t>
            </a:r>
            <a:r>
              <a:rPr sz="1800" spc="-110" dirty="0">
                <a:latin typeface="Roboto"/>
                <a:cs typeface="Roboto"/>
              </a:rPr>
              <a:t>essere</a:t>
            </a:r>
            <a:r>
              <a:rPr sz="1800" spc="-40" dirty="0">
                <a:latin typeface="Roboto"/>
                <a:cs typeface="Roboto"/>
              </a:rPr>
              <a:t> </a:t>
            </a:r>
            <a:r>
              <a:rPr sz="1800" spc="-95" dirty="0">
                <a:latin typeface="Roboto"/>
                <a:cs typeface="Roboto"/>
              </a:rPr>
              <a:t>introdotti</a:t>
            </a:r>
            <a:r>
              <a:rPr sz="1800" spc="-35" dirty="0">
                <a:latin typeface="Roboto"/>
                <a:cs typeface="Roboto"/>
              </a:rPr>
              <a:t> </a:t>
            </a:r>
            <a:r>
              <a:rPr sz="1800" spc="-120" dirty="0">
                <a:latin typeface="Roboto"/>
                <a:cs typeface="Roboto"/>
              </a:rPr>
              <a:t>regolarmente</a:t>
            </a:r>
            <a:r>
              <a:rPr sz="1800" spc="-40" dirty="0">
                <a:latin typeface="Roboto"/>
                <a:cs typeface="Roboto"/>
              </a:rPr>
              <a:t> </a:t>
            </a:r>
            <a:r>
              <a:rPr sz="1800" spc="-135" dirty="0">
                <a:latin typeface="Roboto"/>
                <a:cs typeface="Roboto"/>
              </a:rPr>
              <a:t>con</a:t>
            </a:r>
            <a:r>
              <a:rPr sz="1800" spc="-40" dirty="0">
                <a:latin typeface="Roboto"/>
                <a:cs typeface="Roboto"/>
              </a:rPr>
              <a:t> </a:t>
            </a:r>
            <a:r>
              <a:rPr sz="1800" spc="-85" dirty="0">
                <a:latin typeface="Roboto"/>
                <a:cs typeface="Roboto"/>
              </a:rPr>
              <a:t>la</a:t>
            </a:r>
            <a:r>
              <a:rPr sz="1800" spc="-35" dirty="0">
                <a:latin typeface="Roboto"/>
                <a:cs typeface="Roboto"/>
              </a:rPr>
              <a:t> </a:t>
            </a:r>
            <a:r>
              <a:rPr sz="1800" spc="-90" dirty="0">
                <a:latin typeface="Roboto"/>
                <a:cs typeface="Roboto"/>
              </a:rPr>
              <a:t>dieta.</a:t>
            </a:r>
            <a:endParaRPr sz="1800" dirty="0">
              <a:latin typeface="Roboto"/>
              <a:cs typeface="Roboto"/>
            </a:endParaRPr>
          </a:p>
        </p:txBody>
      </p:sp>
      <p:sp>
        <p:nvSpPr>
          <p:cNvPr id="3" name="object 3"/>
          <p:cNvSpPr txBox="1">
            <a:spLocks noGrp="1"/>
          </p:cNvSpPr>
          <p:nvPr>
            <p:ph type="title"/>
          </p:nvPr>
        </p:nvSpPr>
        <p:spPr>
          <a:prstGeom prst="rect">
            <a:avLst/>
          </a:prstGeom>
        </p:spPr>
        <p:txBody>
          <a:bodyPr vert="horz" wrap="square" lIns="0" tIns="46990" rIns="0" bIns="0" rtlCol="0">
            <a:spAutoFit/>
          </a:bodyPr>
          <a:lstStyle/>
          <a:p>
            <a:pPr marL="582295" marR="17780" indent="-557530">
              <a:lnSpc>
                <a:spcPct val="93700"/>
              </a:lnSpc>
              <a:spcBef>
                <a:spcPts val="370"/>
              </a:spcBef>
            </a:pPr>
            <a:r>
              <a:rPr sz="5400" b="0" spc="-397" baseline="8487" dirty="0">
                <a:solidFill>
                  <a:srgbClr val="000000"/>
                </a:solidFill>
                <a:latin typeface="Roboto Lt"/>
                <a:cs typeface="Roboto Lt"/>
              </a:rPr>
              <a:t>Le</a:t>
            </a:r>
            <a:r>
              <a:rPr sz="5400" b="0" spc="30" baseline="8487" dirty="0">
                <a:solidFill>
                  <a:srgbClr val="000000"/>
                </a:solidFill>
                <a:latin typeface="Roboto Lt"/>
                <a:cs typeface="Roboto Lt"/>
              </a:rPr>
              <a:t> </a:t>
            </a:r>
            <a:r>
              <a:rPr sz="5400" spc="15" baseline="8487" dirty="0"/>
              <a:t>vitamine</a:t>
            </a:r>
            <a:r>
              <a:rPr sz="5400" spc="270" baseline="8487" dirty="0"/>
              <a:t> </a:t>
            </a:r>
            <a:r>
              <a:rPr sz="1800" b="0" spc="-130" dirty="0">
                <a:solidFill>
                  <a:srgbClr val="000000"/>
                </a:solidFill>
                <a:latin typeface="Roboto Lt"/>
                <a:cs typeface="Roboto Lt"/>
              </a:rPr>
              <a:t>sono</a:t>
            </a:r>
            <a:r>
              <a:rPr sz="1800" b="0" spc="-40" dirty="0">
                <a:solidFill>
                  <a:srgbClr val="000000"/>
                </a:solidFill>
                <a:latin typeface="Roboto Lt"/>
                <a:cs typeface="Roboto Lt"/>
              </a:rPr>
              <a:t> </a:t>
            </a:r>
            <a:r>
              <a:rPr sz="1800" b="0" spc="-114" dirty="0">
                <a:solidFill>
                  <a:srgbClr val="000000"/>
                </a:solidFill>
                <a:latin typeface="Roboto Lt"/>
                <a:cs typeface="Roboto Lt"/>
              </a:rPr>
              <a:t>sostanze</a:t>
            </a:r>
            <a:r>
              <a:rPr sz="1800" b="0" spc="-40" dirty="0">
                <a:solidFill>
                  <a:srgbClr val="000000"/>
                </a:solidFill>
                <a:latin typeface="Roboto Lt"/>
                <a:cs typeface="Roboto Lt"/>
              </a:rPr>
              <a:t> </a:t>
            </a:r>
            <a:r>
              <a:rPr sz="1800" b="0" spc="-95" dirty="0">
                <a:solidFill>
                  <a:srgbClr val="000000"/>
                </a:solidFill>
                <a:latin typeface="Roboto Lt"/>
                <a:cs typeface="Roboto Lt"/>
              </a:rPr>
              <a:t>prive</a:t>
            </a:r>
            <a:r>
              <a:rPr sz="1800" b="0" spc="-35" dirty="0">
                <a:solidFill>
                  <a:srgbClr val="000000"/>
                </a:solidFill>
                <a:latin typeface="Roboto Lt"/>
                <a:cs typeface="Roboto Lt"/>
              </a:rPr>
              <a:t> </a:t>
            </a:r>
            <a:r>
              <a:rPr sz="1800" b="0" spc="-80" dirty="0">
                <a:solidFill>
                  <a:srgbClr val="000000"/>
                </a:solidFill>
                <a:latin typeface="Roboto Lt"/>
                <a:cs typeface="Roboto Lt"/>
              </a:rPr>
              <a:t>di</a:t>
            </a:r>
            <a:r>
              <a:rPr sz="1800" b="0" spc="-40" dirty="0">
                <a:solidFill>
                  <a:srgbClr val="000000"/>
                </a:solidFill>
                <a:latin typeface="Roboto Lt"/>
                <a:cs typeface="Roboto Lt"/>
              </a:rPr>
              <a:t> </a:t>
            </a:r>
            <a:r>
              <a:rPr sz="1800" b="0" spc="-100" dirty="0">
                <a:solidFill>
                  <a:srgbClr val="000000"/>
                </a:solidFill>
                <a:latin typeface="Roboto Lt"/>
                <a:cs typeface="Roboto Lt"/>
              </a:rPr>
              <a:t>valore</a:t>
            </a:r>
            <a:r>
              <a:rPr sz="1800" b="0" spc="-40" dirty="0">
                <a:solidFill>
                  <a:srgbClr val="000000"/>
                </a:solidFill>
                <a:latin typeface="Roboto Lt"/>
                <a:cs typeface="Roboto Lt"/>
              </a:rPr>
              <a:t> </a:t>
            </a:r>
            <a:r>
              <a:rPr sz="1800" b="0" spc="-105" dirty="0">
                <a:solidFill>
                  <a:srgbClr val="000000"/>
                </a:solidFill>
                <a:latin typeface="Roboto Lt"/>
                <a:cs typeface="Roboto Lt"/>
              </a:rPr>
              <a:t>energetico</a:t>
            </a:r>
            <a:r>
              <a:rPr sz="1800" b="0" spc="-40" dirty="0">
                <a:solidFill>
                  <a:srgbClr val="000000"/>
                </a:solidFill>
                <a:latin typeface="Roboto Lt"/>
                <a:cs typeface="Roboto Lt"/>
              </a:rPr>
              <a:t> </a:t>
            </a:r>
            <a:r>
              <a:rPr sz="1800" b="0" spc="-180" dirty="0">
                <a:solidFill>
                  <a:srgbClr val="000000"/>
                </a:solidFill>
                <a:latin typeface="Roboto Lt"/>
                <a:cs typeface="Roboto Lt"/>
              </a:rPr>
              <a:t>ma </a:t>
            </a:r>
            <a:r>
              <a:rPr sz="1800" b="0" spc="-175" dirty="0">
                <a:solidFill>
                  <a:srgbClr val="000000"/>
                </a:solidFill>
                <a:latin typeface="Roboto Lt"/>
                <a:cs typeface="Roboto Lt"/>
              </a:rPr>
              <a:t> </a:t>
            </a:r>
            <a:r>
              <a:rPr sz="1800" b="0" spc="-90" dirty="0">
                <a:solidFill>
                  <a:srgbClr val="000000"/>
                </a:solidFill>
                <a:latin typeface="Roboto Lt"/>
                <a:cs typeface="Roboto Lt"/>
              </a:rPr>
              <a:t>indispensabili,</a:t>
            </a:r>
            <a:r>
              <a:rPr sz="1800" b="0" spc="-40" dirty="0">
                <a:solidFill>
                  <a:srgbClr val="000000"/>
                </a:solidFill>
                <a:latin typeface="Roboto Lt"/>
                <a:cs typeface="Roboto Lt"/>
              </a:rPr>
              <a:t> </a:t>
            </a:r>
            <a:r>
              <a:rPr sz="1800" b="0" spc="-125" dirty="0">
                <a:solidFill>
                  <a:srgbClr val="000000"/>
                </a:solidFill>
                <a:latin typeface="Roboto Lt"/>
                <a:cs typeface="Roboto Lt"/>
              </a:rPr>
              <a:t>anche</a:t>
            </a:r>
            <a:r>
              <a:rPr sz="1800" b="0" spc="-35" dirty="0">
                <a:solidFill>
                  <a:srgbClr val="000000"/>
                </a:solidFill>
                <a:latin typeface="Roboto Lt"/>
                <a:cs typeface="Roboto Lt"/>
              </a:rPr>
              <a:t> </a:t>
            </a:r>
            <a:r>
              <a:rPr sz="1800" b="0" spc="-114" dirty="0">
                <a:solidFill>
                  <a:srgbClr val="000000"/>
                </a:solidFill>
                <a:latin typeface="Roboto Lt"/>
                <a:cs typeface="Roboto Lt"/>
              </a:rPr>
              <a:t>se</a:t>
            </a:r>
            <a:r>
              <a:rPr sz="1800" b="0" spc="-35" dirty="0">
                <a:solidFill>
                  <a:srgbClr val="000000"/>
                </a:solidFill>
                <a:latin typeface="Roboto Lt"/>
                <a:cs typeface="Roboto Lt"/>
              </a:rPr>
              <a:t> </a:t>
            </a:r>
            <a:r>
              <a:rPr sz="1800" b="0" spc="-90" dirty="0">
                <a:solidFill>
                  <a:srgbClr val="000000"/>
                </a:solidFill>
                <a:latin typeface="Roboto Lt"/>
                <a:cs typeface="Roboto Lt"/>
              </a:rPr>
              <a:t>in</a:t>
            </a:r>
            <a:r>
              <a:rPr sz="1800" b="0" spc="-35" dirty="0">
                <a:solidFill>
                  <a:srgbClr val="000000"/>
                </a:solidFill>
                <a:latin typeface="Roboto Lt"/>
                <a:cs typeface="Roboto Lt"/>
              </a:rPr>
              <a:t> </a:t>
            </a:r>
            <a:r>
              <a:rPr sz="1800" b="0" spc="-95" dirty="0">
                <a:solidFill>
                  <a:srgbClr val="000000"/>
                </a:solidFill>
                <a:latin typeface="Roboto Lt"/>
                <a:cs typeface="Roboto Lt"/>
              </a:rPr>
              <a:t>piccole</a:t>
            </a:r>
            <a:r>
              <a:rPr sz="1800" b="0" spc="-35" dirty="0">
                <a:solidFill>
                  <a:srgbClr val="000000"/>
                </a:solidFill>
                <a:latin typeface="Roboto Lt"/>
                <a:cs typeface="Roboto Lt"/>
              </a:rPr>
              <a:t> </a:t>
            </a:r>
            <a:r>
              <a:rPr sz="1800" b="0" spc="-85" dirty="0">
                <a:solidFill>
                  <a:srgbClr val="000000"/>
                </a:solidFill>
                <a:latin typeface="Roboto Lt"/>
                <a:cs typeface="Roboto Lt"/>
              </a:rPr>
              <a:t>dosi,</a:t>
            </a:r>
            <a:r>
              <a:rPr sz="1800" b="0" spc="-35" dirty="0">
                <a:solidFill>
                  <a:srgbClr val="000000"/>
                </a:solidFill>
                <a:latin typeface="Roboto Lt"/>
                <a:cs typeface="Roboto Lt"/>
              </a:rPr>
              <a:t> </a:t>
            </a:r>
            <a:r>
              <a:rPr sz="1800" b="0" spc="-105" dirty="0">
                <a:solidFill>
                  <a:srgbClr val="000000"/>
                </a:solidFill>
                <a:latin typeface="Roboto Lt"/>
                <a:cs typeface="Roboto Lt"/>
              </a:rPr>
              <a:t>per</a:t>
            </a:r>
            <a:r>
              <a:rPr sz="1800" b="0" spc="-35" dirty="0">
                <a:solidFill>
                  <a:srgbClr val="000000"/>
                </a:solidFill>
                <a:latin typeface="Roboto Lt"/>
                <a:cs typeface="Roboto Lt"/>
              </a:rPr>
              <a:t> </a:t>
            </a:r>
            <a:r>
              <a:rPr sz="1800" b="0" spc="-80" dirty="0">
                <a:solidFill>
                  <a:srgbClr val="000000"/>
                </a:solidFill>
                <a:latin typeface="Roboto Lt"/>
                <a:cs typeface="Roboto Lt"/>
              </a:rPr>
              <a:t>lo</a:t>
            </a:r>
            <a:r>
              <a:rPr sz="1800" b="0" spc="-35" dirty="0">
                <a:solidFill>
                  <a:srgbClr val="000000"/>
                </a:solidFill>
                <a:latin typeface="Roboto Lt"/>
                <a:cs typeface="Roboto Lt"/>
              </a:rPr>
              <a:t> </a:t>
            </a:r>
            <a:r>
              <a:rPr sz="1800" b="0" spc="-114" dirty="0">
                <a:solidFill>
                  <a:srgbClr val="000000"/>
                </a:solidFill>
                <a:latin typeface="Roboto Lt"/>
                <a:cs typeface="Roboto Lt"/>
              </a:rPr>
              <a:t>svolgimento</a:t>
            </a:r>
            <a:r>
              <a:rPr sz="1800" b="0" spc="-35" dirty="0">
                <a:solidFill>
                  <a:srgbClr val="000000"/>
                </a:solidFill>
                <a:latin typeface="Roboto Lt"/>
                <a:cs typeface="Roboto Lt"/>
              </a:rPr>
              <a:t> </a:t>
            </a:r>
            <a:r>
              <a:rPr sz="1800" b="0" spc="-90" dirty="0">
                <a:solidFill>
                  <a:srgbClr val="000000"/>
                </a:solidFill>
                <a:latin typeface="Roboto Lt"/>
                <a:cs typeface="Roboto Lt"/>
              </a:rPr>
              <a:t>dei</a:t>
            </a:r>
            <a:r>
              <a:rPr sz="1800" b="0" spc="-35" dirty="0">
                <a:solidFill>
                  <a:srgbClr val="000000"/>
                </a:solidFill>
                <a:latin typeface="Roboto Lt"/>
                <a:cs typeface="Roboto Lt"/>
              </a:rPr>
              <a:t> </a:t>
            </a:r>
            <a:r>
              <a:rPr sz="1800" b="0" spc="-105" dirty="0">
                <a:solidFill>
                  <a:srgbClr val="000000"/>
                </a:solidFill>
                <a:latin typeface="Roboto Lt"/>
                <a:cs typeface="Roboto Lt"/>
              </a:rPr>
              <a:t>processi </a:t>
            </a:r>
            <a:r>
              <a:rPr sz="1800" b="0" spc="-420" dirty="0">
                <a:solidFill>
                  <a:srgbClr val="000000"/>
                </a:solidFill>
                <a:latin typeface="Roboto Lt"/>
                <a:cs typeface="Roboto Lt"/>
              </a:rPr>
              <a:t> </a:t>
            </a:r>
            <a:r>
              <a:rPr sz="1800" b="0" spc="-125" dirty="0">
                <a:solidFill>
                  <a:srgbClr val="000000"/>
                </a:solidFill>
                <a:latin typeface="Roboto Lt"/>
                <a:cs typeface="Roboto Lt"/>
              </a:rPr>
              <a:t>ch</a:t>
            </a:r>
            <a:r>
              <a:rPr sz="1800" b="0" spc="-114" dirty="0">
                <a:solidFill>
                  <a:srgbClr val="000000"/>
                </a:solidFill>
                <a:latin typeface="Roboto Lt"/>
                <a:cs typeface="Roboto Lt"/>
              </a:rPr>
              <a:t>e</a:t>
            </a:r>
            <a:r>
              <a:rPr sz="1800" b="0" spc="-40" dirty="0">
                <a:solidFill>
                  <a:srgbClr val="000000"/>
                </a:solidFill>
                <a:latin typeface="Roboto Lt"/>
                <a:cs typeface="Roboto Lt"/>
              </a:rPr>
              <a:t> </a:t>
            </a:r>
            <a:r>
              <a:rPr sz="1800" b="0" spc="-120" dirty="0">
                <a:solidFill>
                  <a:srgbClr val="000000"/>
                </a:solidFill>
                <a:latin typeface="Roboto Lt"/>
                <a:cs typeface="Roboto Lt"/>
              </a:rPr>
              <a:t>rendon</a:t>
            </a:r>
            <a:r>
              <a:rPr sz="1800" b="0" spc="-125" dirty="0">
                <a:solidFill>
                  <a:srgbClr val="000000"/>
                </a:solidFill>
                <a:latin typeface="Roboto Lt"/>
                <a:cs typeface="Roboto Lt"/>
              </a:rPr>
              <a:t>o</a:t>
            </a:r>
            <a:r>
              <a:rPr sz="1800" b="0" spc="-40" dirty="0">
                <a:solidFill>
                  <a:srgbClr val="000000"/>
                </a:solidFill>
                <a:latin typeface="Roboto Lt"/>
                <a:cs typeface="Roboto Lt"/>
              </a:rPr>
              <a:t> </a:t>
            </a:r>
            <a:r>
              <a:rPr sz="1800" b="0" spc="-95" dirty="0">
                <a:solidFill>
                  <a:srgbClr val="000000"/>
                </a:solidFill>
                <a:latin typeface="Roboto Lt"/>
                <a:cs typeface="Roboto Lt"/>
              </a:rPr>
              <a:t>possibil</a:t>
            </a:r>
            <a:r>
              <a:rPr sz="1800" b="0" spc="-105" dirty="0">
                <a:solidFill>
                  <a:srgbClr val="000000"/>
                </a:solidFill>
                <a:latin typeface="Roboto Lt"/>
                <a:cs typeface="Roboto Lt"/>
              </a:rPr>
              <a:t>e</a:t>
            </a:r>
            <a:r>
              <a:rPr sz="1800" b="0" spc="-40" dirty="0">
                <a:solidFill>
                  <a:srgbClr val="000000"/>
                </a:solidFill>
                <a:latin typeface="Roboto Lt"/>
                <a:cs typeface="Roboto Lt"/>
              </a:rPr>
              <a:t> </a:t>
            </a:r>
            <a:r>
              <a:rPr sz="1800" b="0" spc="-50" dirty="0">
                <a:solidFill>
                  <a:srgbClr val="000000"/>
                </a:solidFill>
                <a:latin typeface="Roboto Lt"/>
                <a:cs typeface="Roboto Lt"/>
              </a:rPr>
              <a:t>l</a:t>
            </a:r>
            <a:r>
              <a:rPr sz="1800" b="0" spc="-110" dirty="0">
                <a:solidFill>
                  <a:srgbClr val="000000"/>
                </a:solidFill>
                <a:latin typeface="Roboto Lt"/>
                <a:cs typeface="Roboto Lt"/>
              </a:rPr>
              <a:t>a</a:t>
            </a:r>
            <a:r>
              <a:rPr sz="1800" b="0" spc="-40" dirty="0">
                <a:solidFill>
                  <a:srgbClr val="000000"/>
                </a:solidFill>
                <a:latin typeface="Roboto Lt"/>
                <a:cs typeface="Roboto Lt"/>
              </a:rPr>
              <a:t> </a:t>
            </a:r>
            <a:r>
              <a:rPr sz="1800" b="0" spc="-70" dirty="0">
                <a:solidFill>
                  <a:srgbClr val="000000"/>
                </a:solidFill>
                <a:latin typeface="Roboto Lt"/>
                <a:cs typeface="Roboto Lt"/>
              </a:rPr>
              <a:t>vita.</a:t>
            </a:r>
            <a:endParaRPr sz="1800" dirty="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5187950" cy="238760"/>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a:latin typeface="Roboto Lt"/>
              <a:cs typeface="Roboto Lt"/>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0267" y="839182"/>
            <a:ext cx="4180333" cy="391160"/>
          </a:xfrm>
          <a:prstGeom prst="rect">
            <a:avLst/>
          </a:prstGeom>
        </p:spPr>
        <p:txBody>
          <a:bodyPr vert="horz" wrap="square" lIns="0" tIns="12700" rIns="0" bIns="0" rtlCol="0">
            <a:spAutoFit/>
          </a:bodyPr>
          <a:lstStyle/>
          <a:p>
            <a:pPr marL="12700">
              <a:lnSpc>
                <a:spcPct val="100000"/>
              </a:lnSpc>
              <a:spcBef>
                <a:spcPts val="100"/>
              </a:spcBef>
            </a:pPr>
            <a:r>
              <a:rPr spc="-5" dirty="0"/>
              <a:t>N-Joy: </a:t>
            </a:r>
            <a:r>
              <a:rPr spc="35" dirty="0"/>
              <a:t>LA</a:t>
            </a:r>
            <a:r>
              <a:rPr spc="-5" dirty="0"/>
              <a:t> </a:t>
            </a:r>
            <a:r>
              <a:rPr spc="10" dirty="0"/>
              <a:t>NUOVA</a:t>
            </a:r>
            <a:r>
              <a:rPr dirty="0"/>
              <a:t> </a:t>
            </a:r>
            <a:r>
              <a:rPr spc="10" dirty="0"/>
              <a:t>SPICE</a:t>
            </a:r>
          </a:p>
        </p:txBody>
      </p:sp>
      <p:pic>
        <p:nvPicPr>
          <p:cNvPr id="3" name="object 3"/>
          <p:cNvPicPr/>
          <p:nvPr/>
        </p:nvPicPr>
        <p:blipFill>
          <a:blip r:embed="rId2" cstate="print"/>
          <a:stretch>
            <a:fillRect/>
          </a:stretch>
        </p:blipFill>
        <p:spPr>
          <a:xfrm>
            <a:off x="623449" y="1485224"/>
            <a:ext cx="7815774" cy="5153799"/>
          </a:xfrm>
          <a:prstGeom prst="rect">
            <a:avLst/>
          </a:prstGeom>
        </p:spPr>
      </p:pic>
      <p:pic>
        <p:nvPicPr>
          <p:cNvPr id="4" name="object 4"/>
          <p:cNvPicPr/>
          <p:nvPr/>
        </p:nvPicPr>
        <p:blipFill>
          <a:blip r:embed="rId3" cstate="print"/>
          <a:stretch>
            <a:fillRect/>
          </a:stretch>
        </p:blipFill>
        <p:spPr>
          <a:xfrm>
            <a:off x="0" y="0"/>
            <a:ext cx="9143996" cy="1012323"/>
          </a:xfrm>
          <a:prstGeom prst="rect">
            <a:avLst/>
          </a:prstGeom>
        </p:spPr>
      </p:pic>
      <p:sp>
        <p:nvSpPr>
          <p:cNvPr id="5" name="object 5"/>
          <p:cNvSpPr txBox="1"/>
          <p:nvPr/>
        </p:nvSpPr>
        <p:spPr>
          <a:xfrm>
            <a:off x="132324" y="65913"/>
            <a:ext cx="35252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6900" y="1152530"/>
            <a:ext cx="5775300" cy="391160"/>
          </a:xfrm>
          <a:prstGeom prst="rect">
            <a:avLst/>
          </a:prstGeom>
        </p:spPr>
        <p:txBody>
          <a:bodyPr vert="horz" wrap="square" lIns="0" tIns="12700" rIns="0" bIns="0" rtlCol="0">
            <a:spAutoFit/>
          </a:bodyPr>
          <a:lstStyle/>
          <a:p>
            <a:pPr marL="12700">
              <a:lnSpc>
                <a:spcPct val="100000"/>
              </a:lnSpc>
              <a:spcBef>
                <a:spcPts val="100"/>
              </a:spcBef>
            </a:pPr>
            <a:r>
              <a:rPr spc="-5" dirty="0"/>
              <a:t>N-Joy:</a:t>
            </a:r>
            <a:r>
              <a:rPr spc="5" dirty="0"/>
              <a:t> </a:t>
            </a:r>
            <a:r>
              <a:rPr spc="-5" dirty="0"/>
              <a:t>un</a:t>
            </a:r>
            <a:r>
              <a:rPr spc="15" dirty="0"/>
              <a:t> </a:t>
            </a:r>
            <a:r>
              <a:rPr spc="10" dirty="0"/>
              <a:t>deodorante </a:t>
            </a:r>
            <a:r>
              <a:rPr spc="30" dirty="0"/>
              <a:t>per</a:t>
            </a:r>
            <a:r>
              <a:rPr spc="10" dirty="0"/>
              <a:t> </a:t>
            </a:r>
            <a:r>
              <a:rPr spc="5" dirty="0"/>
              <a:t>ambienti</a:t>
            </a:r>
          </a:p>
        </p:txBody>
      </p:sp>
      <p:sp>
        <p:nvSpPr>
          <p:cNvPr id="3" name="object 3"/>
          <p:cNvSpPr txBox="1"/>
          <p:nvPr/>
        </p:nvSpPr>
        <p:spPr>
          <a:xfrm>
            <a:off x="1046406" y="2215456"/>
            <a:ext cx="6955155" cy="852169"/>
          </a:xfrm>
          <a:prstGeom prst="rect">
            <a:avLst/>
          </a:prstGeom>
        </p:spPr>
        <p:txBody>
          <a:bodyPr vert="horz" wrap="square" lIns="0" tIns="12700" rIns="0" bIns="0" rtlCol="0">
            <a:spAutoFit/>
          </a:bodyPr>
          <a:lstStyle/>
          <a:p>
            <a:pPr marL="86995" indent="-74930">
              <a:lnSpc>
                <a:spcPct val="100000"/>
              </a:lnSpc>
              <a:spcBef>
                <a:spcPts val="100"/>
              </a:spcBef>
              <a:buSzPct val="94444"/>
              <a:buChar char="•"/>
              <a:tabLst>
                <a:tab pos="87630" algn="l"/>
              </a:tabLst>
            </a:pPr>
            <a:r>
              <a:rPr sz="1800" spc="-100" dirty="0">
                <a:latin typeface="Roboto Lt"/>
                <a:cs typeface="Roboto Lt"/>
              </a:rPr>
              <a:t>Diffus</a:t>
            </a:r>
            <a:r>
              <a:rPr sz="1800" spc="-114" dirty="0">
                <a:latin typeface="Roboto Lt"/>
                <a:cs typeface="Roboto Lt"/>
              </a:rPr>
              <a:t>a</a:t>
            </a:r>
            <a:r>
              <a:rPr sz="1800" spc="-40" dirty="0">
                <a:latin typeface="Roboto Lt"/>
                <a:cs typeface="Roboto Lt"/>
              </a:rPr>
              <a:t> </a:t>
            </a:r>
            <a:r>
              <a:rPr sz="1800" spc="-100" dirty="0">
                <a:latin typeface="Roboto Lt"/>
                <a:cs typeface="Roboto Lt"/>
              </a:rPr>
              <a:t>soprattutt</a:t>
            </a:r>
            <a:r>
              <a:rPr sz="1800" spc="-120" dirty="0">
                <a:latin typeface="Roboto Lt"/>
                <a:cs typeface="Roboto Lt"/>
              </a:rPr>
              <a:t>o</a:t>
            </a:r>
            <a:r>
              <a:rPr sz="1800" spc="-40" dirty="0">
                <a:latin typeface="Roboto Lt"/>
                <a:cs typeface="Roboto Lt"/>
              </a:rPr>
              <a:t> </a:t>
            </a:r>
            <a:r>
              <a:rPr sz="1800" spc="-55" dirty="0">
                <a:latin typeface="Roboto Lt"/>
                <a:cs typeface="Roboto Lt"/>
              </a:rPr>
              <a:t>i</a:t>
            </a:r>
            <a:r>
              <a:rPr sz="1800" spc="-120" dirty="0">
                <a:latin typeface="Roboto Lt"/>
                <a:cs typeface="Roboto Lt"/>
              </a:rPr>
              <a:t>n</a:t>
            </a:r>
            <a:r>
              <a:rPr sz="1800" spc="-40" dirty="0">
                <a:latin typeface="Roboto Lt"/>
                <a:cs typeface="Roboto Lt"/>
              </a:rPr>
              <a:t> </a:t>
            </a:r>
            <a:r>
              <a:rPr sz="1800" spc="-75" dirty="0">
                <a:latin typeface="Roboto Lt"/>
                <a:cs typeface="Roboto Lt"/>
              </a:rPr>
              <a:t>Italia</a:t>
            </a:r>
            <a:endParaRPr sz="1800">
              <a:latin typeface="Roboto Lt"/>
              <a:cs typeface="Roboto Lt"/>
            </a:endParaRPr>
          </a:p>
          <a:p>
            <a:pPr marL="86995" indent="-74930">
              <a:lnSpc>
                <a:spcPct val="100000"/>
              </a:lnSpc>
              <a:spcBef>
                <a:spcPts val="15"/>
              </a:spcBef>
              <a:buSzPct val="94444"/>
              <a:buChar char="•"/>
              <a:tabLst>
                <a:tab pos="87630" algn="l"/>
              </a:tabLst>
            </a:pPr>
            <a:r>
              <a:rPr sz="1800" spc="-120" dirty="0">
                <a:latin typeface="Roboto Lt"/>
                <a:cs typeface="Roboto Lt"/>
              </a:rPr>
              <a:t>Venduta</a:t>
            </a:r>
            <a:r>
              <a:rPr sz="1800" spc="-30" dirty="0">
                <a:latin typeface="Roboto Lt"/>
                <a:cs typeface="Roboto Lt"/>
              </a:rPr>
              <a:t> </a:t>
            </a:r>
            <a:r>
              <a:rPr sz="1800" spc="-90" dirty="0">
                <a:latin typeface="Roboto Lt"/>
                <a:cs typeface="Roboto Lt"/>
              </a:rPr>
              <a:t>negli</a:t>
            </a:r>
            <a:r>
              <a:rPr sz="1800" spc="-25" dirty="0">
                <a:latin typeface="Roboto Lt"/>
                <a:cs typeface="Roboto Lt"/>
              </a:rPr>
              <a:t> </a:t>
            </a:r>
            <a:r>
              <a:rPr sz="1800" spc="-125" dirty="0">
                <a:latin typeface="Roboto Lt"/>
                <a:cs typeface="Roboto Lt"/>
              </a:rPr>
              <a:t>smart</a:t>
            </a:r>
            <a:r>
              <a:rPr sz="1800" spc="-25" dirty="0">
                <a:latin typeface="Roboto Lt"/>
                <a:cs typeface="Roboto Lt"/>
              </a:rPr>
              <a:t> </a:t>
            </a:r>
            <a:r>
              <a:rPr sz="1800" spc="-130" dirty="0">
                <a:latin typeface="Roboto Lt"/>
                <a:cs typeface="Roboto Lt"/>
              </a:rPr>
              <a:t>shops</a:t>
            </a:r>
            <a:r>
              <a:rPr sz="1800" spc="-30" dirty="0">
                <a:latin typeface="Roboto Lt"/>
                <a:cs typeface="Roboto Lt"/>
              </a:rPr>
              <a:t> </a:t>
            </a:r>
            <a:r>
              <a:rPr sz="1800" spc="-120" dirty="0">
                <a:latin typeface="Roboto Lt"/>
                <a:cs typeface="Roboto Lt"/>
              </a:rPr>
              <a:t>o</a:t>
            </a:r>
            <a:r>
              <a:rPr sz="1800" spc="-25" dirty="0">
                <a:latin typeface="Roboto Lt"/>
                <a:cs typeface="Roboto Lt"/>
              </a:rPr>
              <a:t> </a:t>
            </a:r>
            <a:r>
              <a:rPr sz="1800" spc="-95" dirty="0">
                <a:latin typeface="Roboto Lt"/>
                <a:cs typeface="Roboto Lt"/>
              </a:rPr>
              <a:t>internet</a:t>
            </a:r>
            <a:r>
              <a:rPr sz="1800" spc="-25" dirty="0">
                <a:latin typeface="Roboto Lt"/>
                <a:cs typeface="Roboto Lt"/>
              </a:rPr>
              <a:t> </a:t>
            </a:r>
            <a:r>
              <a:rPr sz="1800" spc="-145" dirty="0">
                <a:latin typeface="Roboto Lt"/>
                <a:cs typeface="Roboto Lt"/>
              </a:rPr>
              <a:t>come</a:t>
            </a:r>
            <a:r>
              <a:rPr sz="1800" spc="-30" dirty="0">
                <a:latin typeface="Roboto Lt"/>
                <a:cs typeface="Roboto Lt"/>
              </a:rPr>
              <a:t> </a:t>
            </a:r>
            <a:r>
              <a:rPr sz="1800" spc="-120" dirty="0">
                <a:latin typeface="Roboto Lt"/>
                <a:cs typeface="Roboto Lt"/>
              </a:rPr>
              <a:t>“deodorante/profumo</a:t>
            </a:r>
            <a:r>
              <a:rPr sz="1800" spc="-25" dirty="0">
                <a:latin typeface="Roboto Lt"/>
                <a:cs typeface="Roboto Lt"/>
              </a:rPr>
              <a:t> </a:t>
            </a:r>
            <a:r>
              <a:rPr sz="1800" spc="-114" dirty="0">
                <a:latin typeface="Roboto Lt"/>
                <a:cs typeface="Roboto Lt"/>
              </a:rPr>
              <a:t>ambientale”</a:t>
            </a:r>
            <a:endParaRPr sz="1800">
              <a:latin typeface="Roboto Lt"/>
              <a:cs typeface="Roboto Lt"/>
            </a:endParaRPr>
          </a:p>
          <a:p>
            <a:pPr marL="86995" indent="-74930">
              <a:lnSpc>
                <a:spcPct val="100000"/>
              </a:lnSpc>
              <a:spcBef>
                <a:spcPts val="15"/>
              </a:spcBef>
              <a:buSzPct val="94444"/>
              <a:buChar char="•"/>
              <a:tabLst>
                <a:tab pos="87630" algn="l"/>
              </a:tabLst>
            </a:pPr>
            <a:r>
              <a:rPr sz="1800" spc="-120" dirty="0">
                <a:latin typeface="Roboto Lt"/>
                <a:cs typeface="Roboto Lt"/>
              </a:rPr>
              <a:t>Presenza</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10" dirty="0">
                <a:latin typeface="Roboto Lt"/>
                <a:cs typeface="Roboto Lt"/>
              </a:rPr>
              <a:t>cannabinoidi</a:t>
            </a:r>
            <a:r>
              <a:rPr sz="1800" spc="-35" dirty="0">
                <a:latin typeface="Roboto Lt"/>
                <a:cs typeface="Roboto Lt"/>
              </a:rPr>
              <a:t> </a:t>
            </a:r>
            <a:r>
              <a:rPr sz="1800" spc="-80" dirty="0">
                <a:latin typeface="Roboto Lt"/>
                <a:cs typeface="Roboto Lt"/>
              </a:rPr>
              <a:t>sintetici</a:t>
            </a:r>
            <a:r>
              <a:rPr sz="1800" spc="-35" dirty="0">
                <a:latin typeface="Roboto Lt"/>
                <a:cs typeface="Roboto Lt"/>
              </a:rPr>
              <a:t> </a:t>
            </a:r>
            <a:r>
              <a:rPr sz="1800" spc="-170" dirty="0">
                <a:latin typeface="Roboto Lt"/>
                <a:cs typeface="Roboto Lt"/>
              </a:rPr>
              <a:t>JWH-018</a:t>
            </a:r>
            <a:r>
              <a:rPr sz="1800" spc="-35" dirty="0">
                <a:latin typeface="Roboto Lt"/>
                <a:cs typeface="Roboto Lt"/>
              </a:rPr>
              <a:t> </a:t>
            </a:r>
            <a:r>
              <a:rPr sz="1800" spc="-105" dirty="0">
                <a:latin typeface="Roboto Lt"/>
                <a:cs typeface="Roboto Lt"/>
              </a:rPr>
              <a:t>e</a:t>
            </a:r>
            <a:r>
              <a:rPr sz="1800" spc="-35" dirty="0">
                <a:latin typeface="Roboto Lt"/>
                <a:cs typeface="Roboto Lt"/>
              </a:rPr>
              <a:t> </a:t>
            </a:r>
            <a:r>
              <a:rPr sz="1800" spc="-170" dirty="0">
                <a:latin typeface="Roboto Lt"/>
                <a:cs typeface="Roboto Lt"/>
              </a:rPr>
              <a:t>JWH-073</a:t>
            </a:r>
            <a:endParaRPr sz="1800">
              <a:latin typeface="Roboto Lt"/>
              <a:cs typeface="Roboto Lt"/>
            </a:endParaRPr>
          </a:p>
        </p:txBody>
      </p:sp>
      <p:pic>
        <p:nvPicPr>
          <p:cNvPr id="4" name="object 4"/>
          <p:cNvPicPr/>
          <p:nvPr/>
        </p:nvPicPr>
        <p:blipFill>
          <a:blip r:embed="rId2" cstate="print"/>
          <a:stretch>
            <a:fillRect/>
          </a:stretch>
        </p:blipFill>
        <p:spPr>
          <a:xfrm>
            <a:off x="2740749" y="3770487"/>
            <a:ext cx="1336195" cy="1827444"/>
          </a:xfrm>
          <a:prstGeom prst="rect">
            <a:avLst/>
          </a:prstGeom>
        </p:spPr>
      </p:pic>
      <p:pic>
        <p:nvPicPr>
          <p:cNvPr id="5" name="object 5"/>
          <p:cNvPicPr/>
          <p:nvPr/>
        </p:nvPicPr>
        <p:blipFill>
          <a:blip r:embed="rId3" cstate="print"/>
          <a:stretch>
            <a:fillRect/>
          </a:stretch>
        </p:blipFill>
        <p:spPr>
          <a:xfrm>
            <a:off x="6687665" y="3797052"/>
            <a:ext cx="1350232" cy="1811293"/>
          </a:xfrm>
          <a:prstGeom prst="rect">
            <a:avLst/>
          </a:prstGeom>
        </p:spPr>
      </p:pic>
      <p:sp>
        <p:nvSpPr>
          <p:cNvPr id="6" name="object 6"/>
          <p:cNvSpPr txBox="1"/>
          <p:nvPr/>
        </p:nvSpPr>
        <p:spPr>
          <a:xfrm>
            <a:off x="993824" y="4533581"/>
            <a:ext cx="951230" cy="299720"/>
          </a:xfrm>
          <a:prstGeom prst="rect">
            <a:avLst/>
          </a:prstGeom>
        </p:spPr>
        <p:txBody>
          <a:bodyPr vert="horz" wrap="square" lIns="0" tIns="12700" rIns="0" bIns="0" rtlCol="0">
            <a:spAutoFit/>
          </a:bodyPr>
          <a:lstStyle/>
          <a:p>
            <a:pPr marL="12700">
              <a:lnSpc>
                <a:spcPct val="100000"/>
              </a:lnSpc>
              <a:spcBef>
                <a:spcPts val="100"/>
              </a:spcBef>
            </a:pPr>
            <a:r>
              <a:rPr sz="1800" spc="-155" dirty="0">
                <a:solidFill>
                  <a:srgbClr val="E6481B"/>
                </a:solidFill>
                <a:latin typeface="Roboto"/>
                <a:cs typeface="Roboto"/>
              </a:rPr>
              <a:t>JW</a:t>
            </a:r>
            <a:r>
              <a:rPr sz="1800" spc="-150" dirty="0">
                <a:solidFill>
                  <a:srgbClr val="E6481B"/>
                </a:solidFill>
                <a:latin typeface="Roboto"/>
                <a:cs typeface="Roboto"/>
              </a:rPr>
              <a:t>H</a:t>
            </a:r>
            <a:r>
              <a:rPr sz="1800" spc="-40" dirty="0">
                <a:solidFill>
                  <a:srgbClr val="E6481B"/>
                </a:solidFill>
                <a:latin typeface="Roboto"/>
                <a:cs typeface="Roboto"/>
              </a:rPr>
              <a:t> </a:t>
            </a:r>
            <a:r>
              <a:rPr sz="1800" spc="-365" dirty="0">
                <a:solidFill>
                  <a:srgbClr val="E6481B"/>
                </a:solidFill>
                <a:latin typeface="Roboto"/>
                <a:cs typeface="Roboto"/>
              </a:rPr>
              <a:t>-</a:t>
            </a:r>
            <a:r>
              <a:rPr sz="1800" spc="-40" dirty="0">
                <a:solidFill>
                  <a:srgbClr val="E6481B"/>
                </a:solidFill>
                <a:latin typeface="Roboto"/>
                <a:cs typeface="Roboto"/>
              </a:rPr>
              <a:t> </a:t>
            </a:r>
            <a:r>
              <a:rPr sz="1800" spc="-130" dirty="0">
                <a:solidFill>
                  <a:srgbClr val="E6481B"/>
                </a:solidFill>
                <a:latin typeface="Roboto"/>
                <a:cs typeface="Roboto"/>
              </a:rPr>
              <a:t>018</a:t>
            </a:r>
            <a:endParaRPr sz="1800">
              <a:latin typeface="Roboto"/>
              <a:cs typeface="Roboto"/>
            </a:endParaRPr>
          </a:p>
        </p:txBody>
      </p:sp>
      <p:sp>
        <p:nvSpPr>
          <p:cNvPr id="7" name="object 7"/>
          <p:cNvSpPr txBox="1"/>
          <p:nvPr/>
        </p:nvSpPr>
        <p:spPr>
          <a:xfrm>
            <a:off x="5089450" y="4485743"/>
            <a:ext cx="846455" cy="299720"/>
          </a:xfrm>
          <a:prstGeom prst="rect">
            <a:avLst/>
          </a:prstGeom>
        </p:spPr>
        <p:txBody>
          <a:bodyPr vert="horz" wrap="square" lIns="0" tIns="12700" rIns="0" bIns="0" rtlCol="0">
            <a:spAutoFit/>
          </a:bodyPr>
          <a:lstStyle/>
          <a:p>
            <a:pPr marL="12700">
              <a:lnSpc>
                <a:spcPct val="100000"/>
              </a:lnSpc>
              <a:spcBef>
                <a:spcPts val="100"/>
              </a:spcBef>
            </a:pPr>
            <a:r>
              <a:rPr sz="1800" spc="-175" dirty="0">
                <a:solidFill>
                  <a:srgbClr val="E6481B"/>
                </a:solidFill>
                <a:latin typeface="Roboto"/>
                <a:cs typeface="Roboto"/>
              </a:rPr>
              <a:t>JWH-073</a:t>
            </a:r>
            <a:endParaRPr sz="1800">
              <a:latin typeface="Roboto"/>
              <a:cs typeface="Roboto"/>
            </a:endParaRPr>
          </a:p>
        </p:txBody>
      </p:sp>
      <p:pic>
        <p:nvPicPr>
          <p:cNvPr id="8" name="object 8"/>
          <p:cNvPicPr/>
          <p:nvPr/>
        </p:nvPicPr>
        <p:blipFill>
          <a:blip r:embed="rId4" cstate="print"/>
          <a:stretch>
            <a:fillRect/>
          </a:stretch>
        </p:blipFill>
        <p:spPr>
          <a:xfrm>
            <a:off x="0" y="0"/>
            <a:ext cx="9143996" cy="1012323"/>
          </a:xfrm>
          <a:prstGeom prst="rect">
            <a:avLst/>
          </a:prstGeom>
        </p:spPr>
      </p:pic>
      <p:sp>
        <p:nvSpPr>
          <p:cNvPr id="9" name="object 9"/>
          <p:cNvSpPr txBox="1"/>
          <p:nvPr/>
        </p:nvSpPr>
        <p:spPr>
          <a:xfrm>
            <a:off x="132324" y="65913"/>
            <a:ext cx="35252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12551" y="2815799"/>
            <a:ext cx="2517140" cy="1404620"/>
          </a:xfrm>
          <a:prstGeom prst="rect">
            <a:avLst/>
          </a:prstGeom>
        </p:spPr>
        <p:txBody>
          <a:bodyPr vert="horz" wrap="square" lIns="0" tIns="10795" rIns="0" bIns="0" rtlCol="0">
            <a:spAutoFit/>
          </a:bodyPr>
          <a:lstStyle/>
          <a:p>
            <a:pPr marL="379095" marR="5080" indent="-367030">
              <a:lnSpc>
                <a:spcPct val="100699"/>
              </a:lnSpc>
              <a:spcBef>
                <a:spcPts val="85"/>
              </a:spcBef>
              <a:buFont typeface="Arial MT"/>
              <a:buChar char="●"/>
              <a:tabLst>
                <a:tab pos="379095" algn="l"/>
                <a:tab pos="379730" algn="l"/>
              </a:tabLst>
            </a:pPr>
            <a:r>
              <a:rPr sz="1800" spc="-95" dirty="0">
                <a:latin typeface="Roboto Lt"/>
                <a:cs typeface="Roboto Lt"/>
              </a:rPr>
              <a:t>Alterazion</a:t>
            </a:r>
            <a:r>
              <a:rPr sz="1800" spc="-50" dirty="0">
                <a:latin typeface="Roboto Lt"/>
                <a:cs typeface="Roboto Lt"/>
              </a:rPr>
              <a:t>i</a:t>
            </a:r>
            <a:r>
              <a:rPr sz="1800" spc="-40" dirty="0">
                <a:latin typeface="Roboto Lt"/>
                <a:cs typeface="Roboto Lt"/>
              </a:rPr>
              <a:t> </a:t>
            </a:r>
            <a:r>
              <a:rPr sz="1800" spc="-80" dirty="0">
                <a:latin typeface="Roboto Lt"/>
                <a:cs typeface="Roboto Lt"/>
              </a:rPr>
              <a:t>dell</a:t>
            </a:r>
            <a:r>
              <a:rPr sz="1800" spc="-110" dirty="0">
                <a:latin typeface="Roboto Lt"/>
                <a:cs typeface="Roboto Lt"/>
              </a:rPr>
              <a:t>o</a:t>
            </a:r>
            <a:r>
              <a:rPr sz="1800" spc="-40" dirty="0">
                <a:latin typeface="Roboto Lt"/>
                <a:cs typeface="Roboto Lt"/>
              </a:rPr>
              <a:t> </a:t>
            </a:r>
            <a:r>
              <a:rPr sz="1800" spc="-95" dirty="0">
                <a:latin typeface="Roboto Lt"/>
                <a:cs typeface="Roboto Lt"/>
              </a:rPr>
              <a:t>stat</a:t>
            </a:r>
            <a:r>
              <a:rPr sz="1800" spc="-120" dirty="0">
                <a:latin typeface="Roboto Lt"/>
                <a:cs typeface="Roboto Lt"/>
              </a:rPr>
              <a:t>o</a:t>
            </a:r>
            <a:r>
              <a:rPr sz="1800" spc="-40" dirty="0">
                <a:latin typeface="Roboto Lt"/>
                <a:cs typeface="Roboto Lt"/>
              </a:rPr>
              <a:t> </a:t>
            </a:r>
            <a:r>
              <a:rPr sz="1800" spc="-70" dirty="0">
                <a:latin typeface="Roboto Lt"/>
                <a:cs typeface="Roboto Lt"/>
              </a:rPr>
              <a:t>di  </a:t>
            </a:r>
            <a:r>
              <a:rPr sz="1800" spc="-114" dirty="0">
                <a:latin typeface="Roboto Lt"/>
                <a:cs typeface="Roboto Lt"/>
              </a:rPr>
              <a:t>coscienza</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05" dirty="0">
                <a:latin typeface="Roboto Lt"/>
                <a:cs typeface="Roboto Lt"/>
              </a:rPr>
              <a:t>Attacch</a:t>
            </a:r>
            <a:r>
              <a:rPr sz="1800" spc="-50" dirty="0">
                <a:latin typeface="Roboto Lt"/>
                <a:cs typeface="Roboto Lt"/>
              </a:rPr>
              <a:t>i</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14" dirty="0">
                <a:latin typeface="Roboto Lt"/>
                <a:cs typeface="Roboto Lt"/>
              </a:rPr>
              <a:t>panico</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10" dirty="0">
                <a:latin typeface="Roboto Lt"/>
                <a:cs typeface="Roboto Lt"/>
              </a:rPr>
              <a:t>Tachicardia</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05" dirty="0">
                <a:latin typeface="Roboto Lt"/>
                <a:cs typeface="Roboto Lt"/>
              </a:rPr>
              <a:t>Parestesie</a:t>
            </a:r>
            <a:endParaRPr sz="1800">
              <a:latin typeface="Roboto Lt"/>
              <a:cs typeface="Roboto Lt"/>
            </a:endParaRPr>
          </a:p>
        </p:txBody>
      </p:sp>
      <p:sp>
        <p:nvSpPr>
          <p:cNvPr id="3" name="object 3"/>
          <p:cNvSpPr txBox="1">
            <a:spLocks noGrp="1"/>
          </p:cNvSpPr>
          <p:nvPr>
            <p:ph type="title"/>
          </p:nvPr>
        </p:nvSpPr>
        <p:spPr>
          <a:xfrm>
            <a:off x="1120125" y="1177383"/>
            <a:ext cx="4213875" cy="391160"/>
          </a:xfrm>
          <a:prstGeom prst="rect">
            <a:avLst/>
          </a:prstGeom>
        </p:spPr>
        <p:txBody>
          <a:bodyPr vert="horz" wrap="square" lIns="0" tIns="12700" rIns="0" bIns="0" rtlCol="0">
            <a:spAutoFit/>
          </a:bodyPr>
          <a:lstStyle/>
          <a:p>
            <a:pPr marL="12700">
              <a:lnSpc>
                <a:spcPct val="100000"/>
              </a:lnSpc>
              <a:spcBef>
                <a:spcPts val="100"/>
              </a:spcBef>
            </a:pPr>
            <a:r>
              <a:rPr spc="-5" dirty="0"/>
              <a:t>N-Joy:</a:t>
            </a:r>
            <a:r>
              <a:rPr spc="-15" dirty="0"/>
              <a:t> </a:t>
            </a:r>
            <a:r>
              <a:rPr spc="20" dirty="0"/>
              <a:t>effetti</a:t>
            </a:r>
            <a:r>
              <a:rPr spc="-15" dirty="0"/>
              <a:t> </a:t>
            </a:r>
            <a:r>
              <a:rPr spc="15" dirty="0"/>
              <a:t>collaterali</a:t>
            </a:r>
          </a:p>
        </p:txBody>
      </p:sp>
      <p:pic>
        <p:nvPicPr>
          <p:cNvPr id="4" name="object 4"/>
          <p:cNvPicPr/>
          <p:nvPr/>
        </p:nvPicPr>
        <p:blipFill>
          <a:blip r:embed="rId2" cstate="print"/>
          <a:stretch>
            <a:fillRect/>
          </a:stretch>
        </p:blipFill>
        <p:spPr>
          <a:xfrm>
            <a:off x="5563125" y="2636349"/>
            <a:ext cx="2896674" cy="1910099"/>
          </a:xfrm>
          <a:prstGeom prst="rect">
            <a:avLst/>
          </a:prstGeom>
        </p:spPr>
      </p:pic>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4" y="65913"/>
            <a:ext cx="40586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869000" y="1905480"/>
            <a:ext cx="3122600" cy="2936701"/>
          </a:xfrm>
          <a:prstGeom prst="rect">
            <a:avLst/>
          </a:prstGeom>
        </p:spPr>
        <p:txBody>
          <a:bodyPr vert="horz" wrap="square" lIns="0" tIns="10795" rIns="0" bIns="0" rtlCol="0">
            <a:spAutoFit/>
          </a:bodyPr>
          <a:lstStyle/>
          <a:p>
            <a:pPr marL="12700" marR="412750">
              <a:lnSpc>
                <a:spcPct val="100699"/>
              </a:lnSpc>
              <a:spcBef>
                <a:spcPts val="85"/>
              </a:spcBef>
            </a:pPr>
            <a:r>
              <a:rPr sz="1800" spc="-105" dirty="0">
                <a:latin typeface="Roboto Lt"/>
                <a:cs typeface="Roboto Lt"/>
              </a:rPr>
              <a:t>Polver</a:t>
            </a:r>
            <a:r>
              <a:rPr sz="1800" spc="-110" dirty="0">
                <a:latin typeface="Roboto Lt"/>
                <a:cs typeface="Roboto Lt"/>
              </a:rPr>
              <a:t>e</a:t>
            </a:r>
            <a:r>
              <a:rPr sz="1800" spc="-35" dirty="0">
                <a:latin typeface="Roboto Lt"/>
                <a:cs typeface="Roboto Lt"/>
              </a:rPr>
              <a:t> </a:t>
            </a:r>
            <a:r>
              <a:rPr sz="1800" spc="-80" dirty="0">
                <a:latin typeface="Roboto Lt"/>
                <a:cs typeface="Roboto Lt"/>
              </a:rPr>
              <a:t>cristallin</a:t>
            </a:r>
            <a:r>
              <a:rPr sz="1800" spc="-110" dirty="0">
                <a:latin typeface="Roboto Lt"/>
                <a:cs typeface="Roboto Lt"/>
              </a:rPr>
              <a:t>a</a:t>
            </a:r>
            <a:r>
              <a:rPr sz="1800" spc="-40" dirty="0">
                <a:latin typeface="Roboto Lt"/>
                <a:cs typeface="Roboto Lt"/>
              </a:rPr>
              <a:t> </a:t>
            </a:r>
            <a:r>
              <a:rPr sz="1800" spc="-100" dirty="0">
                <a:latin typeface="Roboto Lt"/>
                <a:cs typeface="Roboto Lt"/>
              </a:rPr>
              <a:t>bianca  </a:t>
            </a:r>
            <a:r>
              <a:rPr sz="1800" spc="-125" dirty="0">
                <a:latin typeface="Roboto Lt"/>
                <a:cs typeface="Roboto Lt"/>
              </a:rPr>
              <a:t>con</a:t>
            </a:r>
            <a:r>
              <a:rPr sz="1800" spc="-40" dirty="0">
                <a:latin typeface="Roboto Lt"/>
                <a:cs typeface="Roboto Lt"/>
              </a:rPr>
              <a:t> </a:t>
            </a:r>
            <a:r>
              <a:rPr sz="1800" spc="-140" dirty="0">
                <a:latin typeface="Roboto Lt"/>
                <a:cs typeface="Roboto Lt"/>
              </a:rPr>
              <a:t>un</a:t>
            </a:r>
            <a:r>
              <a:rPr sz="1800" spc="-130" dirty="0">
                <a:latin typeface="Roboto Lt"/>
                <a:cs typeface="Roboto Lt"/>
              </a:rPr>
              <a:t>a</a:t>
            </a:r>
            <a:r>
              <a:rPr sz="1800" spc="-40" dirty="0">
                <a:latin typeface="Roboto Lt"/>
                <a:cs typeface="Roboto Lt"/>
              </a:rPr>
              <a:t> </a:t>
            </a:r>
            <a:r>
              <a:rPr sz="1800" spc="-120" dirty="0">
                <a:latin typeface="Roboto Lt"/>
                <a:cs typeface="Roboto Lt"/>
              </a:rPr>
              <a:t>sfumatura</a:t>
            </a:r>
            <a:r>
              <a:rPr sz="1800" spc="-40" dirty="0">
                <a:latin typeface="Roboto Lt"/>
                <a:cs typeface="Roboto Lt"/>
              </a:rPr>
              <a:t> </a:t>
            </a:r>
            <a:r>
              <a:rPr sz="1800" spc="-70" dirty="0">
                <a:latin typeface="Roboto Lt"/>
                <a:cs typeface="Roboto Lt"/>
              </a:rPr>
              <a:t>di  </a:t>
            </a:r>
            <a:r>
              <a:rPr sz="1800" spc="-95" dirty="0">
                <a:latin typeface="Roboto Lt"/>
                <a:cs typeface="Roboto Lt"/>
              </a:rPr>
              <a:t>color</a:t>
            </a:r>
            <a:r>
              <a:rPr sz="1800" spc="-105" dirty="0">
                <a:latin typeface="Roboto Lt"/>
                <a:cs typeface="Roboto Lt"/>
              </a:rPr>
              <a:t>e</a:t>
            </a:r>
            <a:r>
              <a:rPr sz="1800" spc="-40" dirty="0">
                <a:latin typeface="Roboto Lt"/>
                <a:cs typeface="Roboto Lt"/>
              </a:rPr>
              <a:t> </a:t>
            </a:r>
            <a:r>
              <a:rPr sz="1800" spc="-85" dirty="0">
                <a:latin typeface="Roboto Lt"/>
                <a:cs typeface="Roboto Lt"/>
              </a:rPr>
              <a:t>giallo</a:t>
            </a:r>
            <a:endParaRPr sz="1800" dirty="0">
              <a:latin typeface="Roboto Lt"/>
              <a:cs typeface="Roboto Lt"/>
            </a:endParaRPr>
          </a:p>
          <a:p>
            <a:pPr marL="12700" marR="5080">
              <a:lnSpc>
                <a:spcPct val="100699"/>
              </a:lnSpc>
              <a:spcBef>
                <a:spcPts val="530"/>
              </a:spcBef>
            </a:pPr>
            <a:r>
              <a:rPr sz="1800" spc="-120" dirty="0">
                <a:solidFill>
                  <a:srgbClr val="E6481B"/>
                </a:solidFill>
                <a:latin typeface="Roboto"/>
                <a:cs typeface="Roboto"/>
              </a:rPr>
              <a:t>Stimolante</a:t>
            </a:r>
            <a:r>
              <a:rPr sz="1800" spc="-40" dirty="0">
                <a:solidFill>
                  <a:srgbClr val="E6481B"/>
                </a:solidFill>
                <a:latin typeface="Roboto"/>
                <a:cs typeface="Roboto"/>
              </a:rPr>
              <a:t> </a:t>
            </a:r>
            <a:r>
              <a:rPr sz="1800" spc="-100" dirty="0">
                <a:solidFill>
                  <a:srgbClr val="E6481B"/>
                </a:solidFill>
                <a:latin typeface="Roboto"/>
                <a:cs typeface="Roboto"/>
              </a:rPr>
              <a:t>chimico,  </a:t>
            </a:r>
            <a:r>
              <a:rPr sz="1800" spc="-130" dirty="0">
                <a:solidFill>
                  <a:srgbClr val="E6481B"/>
                </a:solidFill>
                <a:latin typeface="Roboto"/>
                <a:cs typeface="Roboto"/>
              </a:rPr>
              <a:t>empatogeno</a:t>
            </a:r>
            <a:r>
              <a:rPr sz="1800" spc="-45" dirty="0">
                <a:solidFill>
                  <a:srgbClr val="E6481B"/>
                </a:solidFill>
                <a:latin typeface="Roboto"/>
                <a:cs typeface="Roboto"/>
              </a:rPr>
              <a:t>,</a:t>
            </a:r>
            <a:r>
              <a:rPr sz="1800" spc="-40" dirty="0">
                <a:solidFill>
                  <a:srgbClr val="E6481B"/>
                </a:solidFill>
                <a:latin typeface="Roboto"/>
                <a:cs typeface="Roboto"/>
              </a:rPr>
              <a:t> </a:t>
            </a:r>
            <a:r>
              <a:rPr sz="1800" spc="-114" dirty="0">
                <a:solidFill>
                  <a:srgbClr val="E6481B"/>
                </a:solidFill>
                <a:latin typeface="Roboto"/>
                <a:cs typeface="Roboto"/>
              </a:rPr>
              <a:t>paragonabil</a:t>
            </a:r>
            <a:r>
              <a:rPr sz="1800" spc="-120" dirty="0">
                <a:solidFill>
                  <a:srgbClr val="E6481B"/>
                </a:solidFill>
                <a:latin typeface="Roboto"/>
                <a:cs typeface="Roboto"/>
              </a:rPr>
              <a:t>e</a:t>
            </a:r>
            <a:r>
              <a:rPr sz="1800" spc="-40" dirty="0">
                <a:solidFill>
                  <a:srgbClr val="E6481B"/>
                </a:solidFill>
                <a:latin typeface="Roboto"/>
                <a:cs typeface="Roboto"/>
              </a:rPr>
              <a:t> </a:t>
            </a:r>
            <a:r>
              <a:rPr sz="1800" spc="-70" dirty="0">
                <a:solidFill>
                  <a:srgbClr val="E6481B"/>
                </a:solidFill>
                <a:latin typeface="Roboto"/>
                <a:cs typeface="Roboto"/>
              </a:rPr>
              <a:t>a:  </a:t>
            </a:r>
            <a:endParaRPr lang="it-IT" sz="1800" spc="-70" dirty="0" smtClean="0">
              <a:solidFill>
                <a:srgbClr val="E6481B"/>
              </a:solidFill>
              <a:latin typeface="Roboto"/>
              <a:cs typeface="Roboto"/>
            </a:endParaRPr>
          </a:p>
          <a:p>
            <a:pPr marL="12700" marR="5080">
              <a:lnSpc>
                <a:spcPct val="100699"/>
              </a:lnSpc>
              <a:spcBef>
                <a:spcPts val="530"/>
              </a:spcBef>
            </a:pPr>
            <a:r>
              <a:rPr sz="1800" spc="-114" dirty="0" smtClean="0">
                <a:solidFill>
                  <a:srgbClr val="E6481B"/>
                </a:solidFill>
                <a:latin typeface="Roboto"/>
                <a:cs typeface="Roboto"/>
              </a:rPr>
              <a:t>Speed</a:t>
            </a:r>
            <a:r>
              <a:rPr sz="1800" spc="-114" dirty="0">
                <a:solidFill>
                  <a:srgbClr val="E6481B"/>
                </a:solidFill>
                <a:latin typeface="Roboto"/>
                <a:cs typeface="Roboto"/>
              </a:rPr>
              <a:t>,</a:t>
            </a:r>
            <a:endParaRPr sz="1800" dirty="0">
              <a:latin typeface="Roboto"/>
              <a:cs typeface="Roboto"/>
            </a:endParaRPr>
          </a:p>
          <a:p>
            <a:pPr marL="12700" marR="1602740">
              <a:lnSpc>
                <a:spcPct val="100699"/>
              </a:lnSpc>
            </a:pPr>
            <a:r>
              <a:rPr sz="1800" spc="-114" dirty="0">
                <a:solidFill>
                  <a:srgbClr val="E6481B"/>
                </a:solidFill>
                <a:latin typeface="Roboto"/>
                <a:cs typeface="Roboto"/>
              </a:rPr>
              <a:t>ecstasy</a:t>
            </a:r>
            <a:r>
              <a:rPr sz="1800" spc="-45" dirty="0">
                <a:solidFill>
                  <a:srgbClr val="E6481B"/>
                </a:solidFill>
                <a:latin typeface="Roboto"/>
                <a:cs typeface="Roboto"/>
              </a:rPr>
              <a:t>,</a:t>
            </a:r>
            <a:r>
              <a:rPr sz="1800" spc="-40" dirty="0">
                <a:solidFill>
                  <a:srgbClr val="E6481B"/>
                </a:solidFill>
                <a:latin typeface="Roboto"/>
                <a:cs typeface="Roboto"/>
              </a:rPr>
              <a:t> </a:t>
            </a:r>
            <a:endParaRPr lang="it-IT" sz="1800" spc="-40" dirty="0" smtClean="0">
              <a:solidFill>
                <a:srgbClr val="E6481B"/>
              </a:solidFill>
              <a:latin typeface="Roboto"/>
              <a:cs typeface="Roboto"/>
            </a:endParaRPr>
          </a:p>
          <a:p>
            <a:pPr marL="12700" marR="1602740">
              <a:lnSpc>
                <a:spcPct val="100699"/>
              </a:lnSpc>
            </a:pPr>
            <a:r>
              <a:rPr sz="1800" spc="-85" dirty="0" err="1" smtClean="0">
                <a:solidFill>
                  <a:srgbClr val="E6481B"/>
                </a:solidFill>
                <a:latin typeface="Roboto"/>
                <a:cs typeface="Roboto"/>
              </a:rPr>
              <a:t>a</a:t>
            </a:r>
            <a:r>
              <a:rPr sz="1800" spc="-105" dirty="0" err="1" smtClean="0">
                <a:solidFill>
                  <a:srgbClr val="E6481B"/>
                </a:solidFill>
                <a:latin typeface="Roboto"/>
                <a:cs typeface="Roboto"/>
              </a:rPr>
              <a:t>mfetamine</a:t>
            </a:r>
            <a:r>
              <a:rPr sz="1800" spc="-105" dirty="0">
                <a:solidFill>
                  <a:srgbClr val="E6481B"/>
                </a:solidFill>
                <a:latin typeface="Roboto"/>
                <a:cs typeface="Roboto"/>
              </a:rPr>
              <a:t>,  </a:t>
            </a:r>
            <a:r>
              <a:rPr sz="1800" spc="-150" dirty="0">
                <a:solidFill>
                  <a:srgbClr val="E6481B"/>
                </a:solidFill>
                <a:latin typeface="Roboto"/>
                <a:cs typeface="Roboto"/>
              </a:rPr>
              <a:t>MDMA,</a:t>
            </a:r>
            <a:endParaRPr sz="1800" dirty="0">
              <a:latin typeface="Roboto"/>
              <a:cs typeface="Roboto"/>
            </a:endParaRPr>
          </a:p>
          <a:p>
            <a:pPr marL="12700" marR="1833245">
              <a:lnSpc>
                <a:spcPct val="100699"/>
              </a:lnSpc>
            </a:pPr>
            <a:r>
              <a:rPr sz="1800" spc="-105" dirty="0">
                <a:solidFill>
                  <a:srgbClr val="E6481B"/>
                </a:solidFill>
                <a:latin typeface="Roboto"/>
                <a:cs typeface="Roboto"/>
              </a:rPr>
              <a:t>cocaina, </a:t>
            </a:r>
            <a:r>
              <a:rPr sz="1800" spc="-434" dirty="0">
                <a:solidFill>
                  <a:srgbClr val="E6481B"/>
                </a:solidFill>
                <a:latin typeface="Roboto"/>
                <a:cs typeface="Roboto"/>
              </a:rPr>
              <a:t> </a:t>
            </a:r>
            <a:r>
              <a:rPr sz="1800" spc="-110" dirty="0">
                <a:solidFill>
                  <a:srgbClr val="E6481B"/>
                </a:solidFill>
                <a:latin typeface="Roboto"/>
                <a:cs typeface="Roboto"/>
              </a:rPr>
              <a:t>Metilone</a:t>
            </a:r>
            <a:endParaRPr sz="1800" dirty="0">
              <a:latin typeface="Roboto"/>
              <a:cs typeface="Roboto"/>
            </a:endParaRPr>
          </a:p>
        </p:txBody>
      </p:sp>
      <p:sp>
        <p:nvSpPr>
          <p:cNvPr id="3" name="object 3"/>
          <p:cNvSpPr txBox="1">
            <a:spLocks noGrp="1"/>
          </p:cNvSpPr>
          <p:nvPr>
            <p:ph type="title"/>
          </p:nvPr>
        </p:nvSpPr>
        <p:spPr>
          <a:xfrm>
            <a:off x="832375" y="939932"/>
            <a:ext cx="2444225" cy="391160"/>
          </a:xfrm>
          <a:prstGeom prst="rect">
            <a:avLst/>
          </a:prstGeom>
        </p:spPr>
        <p:txBody>
          <a:bodyPr vert="horz" wrap="square" lIns="0" tIns="12700" rIns="0" bIns="0" rtlCol="0">
            <a:spAutoFit/>
          </a:bodyPr>
          <a:lstStyle/>
          <a:p>
            <a:pPr marL="12700">
              <a:lnSpc>
                <a:spcPct val="100000"/>
              </a:lnSpc>
              <a:spcBef>
                <a:spcPts val="100"/>
              </a:spcBef>
            </a:pPr>
            <a:r>
              <a:rPr dirty="0"/>
              <a:t>MEFEDRONE</a:t>
            </a:r>
          </a:p>
        </p:txBody>
      </p:sp>
      <p:pic>
        <p:nvPicPr>
          <p:cNvPr id="4" name="object 4"/>
          <p:cNvPicPr/>
          <p:nvPr/>
        </p:nvPicPr>
        <p:blipFill>
          <a:blip r:embed="rId2" cstate="print"/>
          <a:stretch>
            <a:fillRect/>
          </a:stretch>
        </p:blipFill>
        <p:spPr>
          <a:xfrm>
            <a:off x="152400" y="1925650"/>
            <a:ext cx="5491175" cy="3437565"/>
          </a:xfrm>
          <a:prstGeom prst="rect">
            <a:avLst/>
          </a:prstGeom>
        </p:spPr>
      </p:pic>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4" y="65913"/>
            <a:ext cx="36014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489539" y="1264492"/>
            <a:ext cx="2728690" cy="5232854"/>
          </a:xfrm>
          <a:prstGeom prst="rect">
            <a:avLst/>
          </a:prstGeom>
        </p:spPr>
      </p:pic>
      <p:sp>
        <p:nvSpPr>
          <p:cNvPr id="3" name="object 3"/>
          <p:cNvSpPr txBox="1"/>
          <p:nvPr/>
        </p:nvSpPr>
        <p:spPr>
          <a:xfrm>
            <a:off x="560925" y="2380256"/>
            <a:ext cx="3569335" cy="852169"/>
          </a:xfrm>
          <a:prstGeom prst="rect">
            <a:avLst/>
          </a:prstGeom>
        </p:spPr>
        <p:txBody>
          <a:bodyPr vert="horz" wrap="square" lIns="0" tIns="10795" rIns="0" bIns="0" rtlCol="0">
            <a:spAutoFit/>
          </a:bodyPr>
          <a:lstStyle/>
          <a:p>
            <a:pPr marL="12700" marR="5080">
              <a:lnSpc>
                <a:spcPct val="100699"/>
              </a:lnSpc>
              <a:spcBef>
                <a:spcPts val="85"/>
              </a:spcBef>
            </a:pPr>
            <a:r>
              <a:rPr sz="1800" spc="-150" dirty="0">
                <a:latin typeface="Roboto Lt"/>
                <a:cs typeface="Roboto Lt"/>
              </a:rPr>
              <a:t>L</a:t>
            </a:r>
            <a:r>
              <a:rPr sz="1800" spc="-140" dirty="0">
                <a:latin typeface="Roboto Lt"/>
                <a:cs typeface="Roboto Lt"/>
              </a:rPr>
              <a:t>a</a:t>
            </a:r>
            <a:r>
              <a:rPr sz="1800" spc="-40" dirty="0">
                <a:latin typeface="Roboto Lt"/>
                <a:cs typeface="Roboto Lt"/>
              </a:rPr>
              <a:t> </a:t>
            </a:r>
            <a:r>
              <a:rPr sz="1800" spc="-100" dirty="0">
                <a:latin typeface="Roboto Lt"/>
                <a:cs typeface="Roboto Lt"/>
              </a:rPr>
              <a:t>descrizion</a:t>
            </a:r>
            <a:r>
              <a:rPr sz="1800" spc="-110" dirty="0">
                <a:latin typeface="Roboto Lt"/>
                <a:cs typeface="Roboto Lt"/>
              </a:rPr>
              <a:t>e</a:t>
            </a:r>
            <a:r>
              <a:rPr sz="1800" spc="-40" dirty="0">
                <a:latin typeface="Roboto Lt"/>
                <a:cs typeface="Roboto Lt"/>
              </a:rPr>
              <a:t> </a:t>
            </a:r>
            <a:r>
              <a:rPr sz="1800" spc="-120" dirty="0">
                <a:latin typeface="Roboto Lt"/>
                <a:cs typeface="Roboto Lt"/>
              </a:rPr>
              <a:t>commercial</a:t>
            </a:r>
            <a:r>
              <a:rPr sz="1800" spc="-114" dirty="0">
                <a:latin typeface="Roboto Lt"/>
                <a:cs typeface="Roboto Lt"/>
              </a:rPr>
              <a:t>e</a:t>
            </a:r>
            <a:r>
              <a:rPr sz="1800" spc="-40" dirty="0">
                <a:latin typeface="Roboto Lt"/>
                <a:cs typeface="Roboto Lt"/>
              </a:rPr>
              <a:t> </a:t>
            </a:r>
            <a:r>
              <a:rPr sz="1800" spc="-125" dirty="0">
                <a:latin typeface="Roboto Lt"/>
                <a:cs typeface="Roboto Lt"/>
              </a:rPr>
              <a:t>ch</a:t>
            </a:r>
            <a:r>
              <a:rPr sz="1800" spc="-114" dirty="0">
                <a:latin typeface="Roboto Lt"/>
                <a:cs typeface="Roboto Lt"/>
              </a:rPr>
              <a:t>e</a:t>
            </a:r>
            <a:r>
              <a:rPr sz="1800" spc="-40" dirty="0">
                <a:latin typeface="Roboto Lt"/>
                <a:cs typeface="Roboto Lt"/>
              </a:rPr>
              <a:t> </a:t>
            </a:r>
            <a:r>
              <a:rPr sz="1800" spc="-105" dirty="0">
                <a:latin typeface="Roboto Lt"/>
                <a:cs typeface="Roboto Lt"/>
              </a:rPr>
              <a:t>s</a:t>
            </a:r>
            <a:r>
              <a:rPr sz="1800" spc="-45" dirty="0">
                <a:latin typeface="Roboto Lt"/>
                <a:cs typeface="Roboto Lt"/>
              </a:rPr>
              <a:t>i</a:t>
            </a:r>
            <a:r>
              <a:rPr sz="1800" spc="-40" dirty="0">
                <a:latin typeface="Roboto Lt"/>
                <a:cs typeface="Roboto Lt"/>
              </a:rPr>
              <a:t> </a:t>
            </a:r>
            <a:r>
              <a:rPr sz="1800" spc="-90" dirty="0">
                <a:latin typeface="Roboto Lt"/>
                <a:cs typeface="Roboto Lt"/>
              </a:rPr>
              <a:t>trova  </a:t>
            </a:r>
            <a:r>
              <a:rPr sz="1800" spc="-85" dirty="0">
                <a:latin typeface="Roboto Lt"/>
                <a:cs typeface="Roboto Lt"/>
              </a:rPr>
              <a:t>sull</a:t>
            </a:r>
            <a:r>
              <a:rPr sz="1800" spc="-105" dirty="0">
                <a:latin typeface="Roboto Lt"/>
                <a:cs typeface="Roboto Lt"/>
              </a:rPr>
              <a:t>e</a:t>
            </a:r>
            <a:r>
              <a:rPr sz="1800" spc="-40" dirty="0">
                <a:latin typeface="Roboto Lt"/>
                <a:cs typeface="Roboto Lt"/>
              </a:rPr>
              <a:t> </a:t>
            </a:r>
            <a:r>
              <a:rPr sz="1800" spc="-105" dirty="0">
                <a:latin typeface="Roboto Lt"/>
                <a:cs typeface="Roboto Lt"/>
              </a:rPr>
              <a:t>confezion</a:t>
            </a:r>
            <a:r>
              <a:rPr sz="1800" spc="-50" dirty="0">
                <a:latin typeface="Roboto Lt"/>
                <a:cs typeface="Roboto Lt"/>
              </a:rPr>
              <a:t>i</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10" dirty="0">
                <a:latin typeface="Roboto Lt"/>
                <a:cs typeface="Roboto Lt"/>
              </a:rPr>
              <a:t>quest</a:t>
            </a:r>
            <a:r>
              <a:rPr sz="1800" spc="-50" dirty="0">
                <a:latin typeface="Roboto Lt"/>
                <a:cs typeface="Roboto Lt"/>
              </a:rPr>
              <a:t>i</a:t>
            </a:r>
            <a:r>
              <a:rPr sz="1800" spc="-40" dirty="0">
                <a:latin typeface="Roboto Lt"/>
                <a:cs typeface="Roboto Lt"/>
              </a:rPr>
              <a:t> </a:t>
            </a:r>
            <a:r>
              <a:rPr sz="1800" spc="-100" dirty="0">
                <a:latin typeface="Roboto Lt"/>
                <a:cs typeface="Roboto Lt"/>
              </a:rPr>
              <a:t>prodott</a:t>
            </a:r>
            <a:r>
              <a:rPr sz="1800" spc="-50" dirty="0">
                <a:latin typeface="Roboto Lt"/>
                <a:cs typeface="Roboto Lt"/>
              </a:rPr>
              <a:t>i</a:t>
            </a:r>
            <a:r>
              <a:rPr sz="1800" spc="-40" dirty="0">
                <a:latin typeface="Roboto Lt"/>
                <a:cs typeface="Roboto Lt"/>
              </a:rPr>
              <a:t> </a:t>
            </a:r>
            <a:r>
              <a:rPr sz="1800" spc="-70" dirty="0">
                <a:latin typeface="Roboto Lt"/>
                <a:cs typeface="Roboto Lt"/>
              </a:rPr>
              <a:t>lo  </a:t>
            </a:r>
            <a:r>
              <a:rPr sz="1800" spc="-95" dirty="0">
                <a:latin typeface="Roboto Lt"/>
                <a:cs typeface="Roboto Lt"/>
              </a:rPr>
              <a:t>indic</a:t>
            </a:r>
            <a:r>
              <a:rPr sz="1800" spc="-114" dirty="0">
                <a:latin typeface="Roboto Lt"/>
                <a:cs typeface="Roboto Lt"/>
              </a:rPr>
              <a:t>a</a:t>
            </a:r>
            <a:r>
              <a:rPr sz="1800" spc="-40" dirty="0">
                <a:latin typeface="Roboto Lt"/>
                <a:cs typeface="Roboto Lt"/>
              </a:rPr>
              <a:t> </a:t>
            </a:r>
            <a:r>
              <a:rPr sz="1800" spc="-120" dirty="0">
                <a:latin typeface="Roboto Lt"/>
                <a:cs typeface="Roboto Lt"/>
              </a:rPr>
              <a:t>come:</a:t>
            </a:r>
            <a:endParaRPr sz="1800">
              <a:latin typeface="Roboto Lt"/>
              <a:cs typeface="Roboto Lt"/>
            </a:endParaRPr>
          </a:p>
        </p:txBody>
      </p:sp>
      <p:sp>
        <p:nvSpPr>
          <p:cNvPr id="4" name="object 4"/>
          <p:cNvSpPr txBox="1"/>
          <p:nvPr/>
        </p:nvSpPr>
        <p:spPr>
          <a:xfrm>
            <a:off x="651449" y="3208931"/>
            <a:ext cx="2566035" cy="852169"/>
          </a:xfrm>
          <a:prstGeom prst="rect">
            <a:avLst/>
          </a:prstGeom>
        </p:spPr>
        <p:txBody>
          <a:bodyPr vert="horz" wrap="square" lIns="0" tIns="12700" rIns="0" bIns="0" rtlCol="0">
            <a:spAutoFit/>
          </a:bodyPr>
          <a:lstStyle/>
          <a:p>
            <a:pPr marL="379095" indent="-367030">
              <a:lnSpc>
                <a:spcPct val="100000"/>
              </a:lnSpc>
              <a:spcBef>
                <a:spcPts val="100"/>
              </a:spcBef>
              <a:buFont typeface="Arial MT"/>
              <a:buChar char="●"/>
              <a:tabLst>
                <a:tab pos="379095" algn="l"/>
                <a:tab pos="379730" algn="l"/>
              </a:tabLst>
            </a:pPr>
            <a:r>
              <a:rPr sz="1800" spc="-80" dirty="0">
                <a:latin typeface="Roboto Lt"/>
                <a:cs typeface="Roboto Lt"/>
              </a:rPr>
              <a:t>fertilizzant</a:t>
            </a:r>
            <a:r>
              <a:rPr sz="1800" spc="-100" dirty="0">
                <a:latin typeface="Roboto Lt"/>
                <a:cs typeface="Roboto Lt"/>
              </a:rPr>
              <a:t>e</a:t>
            </a:r>
            <a:r>
              <a:rPr sz="1800" spc="-40" dirty="0">
                <a:latin typeface="Roboto Lt"/>
                <a:cs typeface="Roboto Lt"/>
              </a:rPr>
              <a:t> </a:t>
            </a:r>
            <a:r>
              <a:rPr sz="1800" spc="-120" dirty="0">
                <a:latin typeface="Roboto Lt"/>
                <a:cs typeface="Roboto Lt"/>
              </a:rPr>
              <a:t>pe</a:t>
            </a:r>
            <a:r>
              <a:rPr sz="1800" spc="-75" dirty="0">
                <a:latin typeface="Roboto Lt"/>
                <a:cs typeface="Roboto Lt"/>
              </a:rPr>
              <a:t>r</a:t>
            </a:r>
            <a:r>
              <a:rPr sz="1800" spc="-40" dirty="0">
                <a:latin typeface="Roboto Lt"/>
                <a:cs typeface="Roboto Lt"/>
              </a:rPr>
              <a:t> </a:t>
            </a:r>
            <a:r>
              <a:rPr sz="1800" spc="-50" dirty="0">
                <a:latin typeface="Roboto Lt"/>
                <a:cs typeface="Roboto Lt"/>
              </a:rPr>
              <a:t>l</a:t>
            </a:r>
            <a:r>
              <a:rPr sz="1800" spc="-95" dirty="0">
                <a:latin typeface="Roboto Lt"/>
                <a:cs typeface="Roboto Lt"/>
              </a:rPr>
              <a:t>e</a:t>
            </a:r>
            <a:r>
              <a:rPr sz="1800" spc="-40" dirty="0">
                <a:latin typeface="Roboto Lt"/>
                <a:cs typeface="Roboto Lt"/>
              </a:rPr>
              <a:t> </a:t>
            </a:r>
            <a:r>
              <a:rPr sz="1800" spc="-105" dirty="0">
                <a:latin typeface="Roboto Lt"/>
                <a:cs typeface="Roboto Lt"/>
              </a:rPr>
              <a:t>piante</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00" dirty="0">
                <a:solidFill>
                  <a:srgbClr val="E6481B"/>
                </a:solidFill>
                <a:latin typeface="Roboto"/>
                <a:cs typeface="Roboto"/>
              </a:rPr>
              <a:t>sal</a:t>
            </a:r>
            <a:r>
              <a:rPr sz="1800" spc="-114" dirty="0">
                <a:solidFill>
                  <a:srgbClr val="E6481B"/>
                </a:solidFill>
                <a:latin typeface="Roboto"/>
                <a:cs typeface="Roboto"/>
              </a:rPr>
              <a:t>e</a:t>
            </a:r>
            <a:r>
              <a:rPr sz="1800" spc="-40" dirty="0">
                <a:solidFill>
                  <a:srgbClr val="E6481B"/>
                </a:solidFill>
                <a:latin typeface="Roboto"/>
                <a:cs typeface="Roboto"/>
              </a:rPr>
              <a:t> </a:t>
            </a:r>
            <a:r>
              <a:rPr sz="1800" spc="-140" dirty="0">
                <a:solidFill>
                  <a:srgbClr val="E6481B"/>
                </a:solidFill>
                <a:latin typeface="Roboto"/>
                <a:cs typeface="Roboto"/>
              </a:rPr>
              <a:t>d</a:t>
            </a:r>
            <a:r>
              <a:rPr sz="1800" spc="-130" dirty="0">
                <a:solidFill>
                  <a:srgbClr val="E6481B"/>
                </a:solidFill>
                <a:latin typeface="Roboto"/>
                <a:cs typeface="Roboto"/>
              </a:rPr>
              <a:t>a</a:t>
            </a:r>
            <a:r>
              <a:rPr sz="1800" spc="-40" dirty="0">
                <a:solidFill>
                  <a:srgbClr val="E6481B"/>
                </a:solidFill>
                <a:latin typeface="Roboto"/>
                <a:cs typeface="Roboto"/>
              </a:rPr>
              <a:t> </a:t>
            </a:r>
            <a:r>
              <a:rPr sz="1800" spc="-140" dirty="0">
                <a:solidFill>
                  <a:srgbClr val="E6481B"/>
                </a:solidFill>
                <a:latin typeface="Roboto"/>
                <a:cs typeface="Roboto"/>
              </a:rPr>
              <a:t>bagno</a:t>
            </a:r>
            <a:endParaRPr sz="1800">
              <a:latin typeface="Roboto"/>
              <a:cs typeface="Roboto"/>
            </a:endParaRPr>
          </a:p>
          <a:p>
            <a:pPr marL="379095" indent="-367030">
              <a:lnSpc>
                <a:spcPct val="100000"/>
              </a:lnSpc>
              <a:spcBef>
                <a:spcPts val="15"/>
              </a:spcBef>
              <a:buFont typeface="Arial MT"/>
              <a:buChar char="●"/>
              <a:tabLst>
                <a:tab pos="379095" algn="l"/>
                <a:tab pos="379730" algn="l"/>
              </a:tabLst>
            </a:pPr>
            <a:r>
              <a:rPr sz="1800" spc="-135" dirty="0">
                <a:latin typeface="Roboto Lt"/>
                <a:cs typeface="Roboto Lt"/>
              </a:rPr>
              <a:t>no</a:t>
            </a:r>
            <a:r>
              <a:rPr sz="1800" spc="-130" dirty="0">
                <a:latin typeface="Roboto Lt"/>
                <a:cs typeface="Roboto Lt"/>
              </a:rPr>
              <a:t>n</a:t>
            </a:r>
            <a:r>
              <a:rPr sz="1800" spc="-40" dirty="0">
                <a:latin typeface="Roboto Lt"/>
                <a:cs typeface="Roboto Lt"/>
              </a:rPr>
              <a:t> </a:t>
            </a:r>
            <a:r>
              <a:rPr sz="1800" spc="-120" dirty="0">
                <a:latin typeface="Roboto Lt"/>
                <a:cs typeface="Roboto Lt"/>
              </a:rPr>
              <a:t>pe</a:t>
            </a:r>
            <a:r>
              <a:rPr sz="1800" spc="-75" dirty="0">
                <a:latin typeface="Roboto Lt"/>
                <a:cs typeface="Roboto Lt"/>
              </a:rPr>
              <a:t>r</a:t>
            </a:r>
            <a:r>
              <a:rPr sz="1800" spc="-40" dirty="0">
                <a:latin typeface="Roboto Lt"/>
                <a:cs typeface="Roboto Lt"/>
              </a:rPr>
              <a:t> </a:t>
            </a:r>
            <a:r>
              <a:rPr sz="1800" spc="-130" dirty="0">
                <a:latin typeface="Roboto Lt"/>
                <a:cs typeface="Roboto Lt"/>
              </a:rPr>
              <a:t>uso</a:t>
            </a:r>
            <a:r>
              <a:rPr sz="1800" spc="-40" dirty="0">
                <a:latin typeface="Roboto Lt"/>
                <a:cs typeface="Roboto Lt"/>
              </a:rPr>
              <a:t> </a:t>
            </a:r>
            <a:r>
              <a:rPr sz="1800" spc="-155" dirty="0">
                <a:latin typeface="Roboto Lt"/>
                <a:cs typeface="Roboto Lt"/>
              </a:rPr>
              <a:t>umano</a:t>
            </a:r>
            <a:endParaRPr sz="1800">
              <a:latin typeface="Roboto Lt"/>
              <a:cs typeface="Roboto Lt"/>
            </a:endParaRPr>
          </a:p>
        </p:txBody>
      </p:sp>
      <p:sp>
        <p:nvSpPr>
          <p:cNvPr id="5" name="object 5"/>
          <p:cNvSpPr txBox="1"/>
          <p:nvPr/>
        </p:nvSpPr>
        <p:spPr>
          <a:xfrm>
            <a:off x="572990" y="4417641"/>
            <a:ext cx="3545204" cy="575945"/>
          </a:xfrm>
          <a:prstGeom prst="rect">
            <a:avLst/>
          </a:prstGeom>
        </p:spPr>
        <p:txBody>
          <a:bodyPr vert="horz" wrap="square" lIns="0" tIns="10795" rIns="0" bIns="0" rtlCol="0">
            <a:spAutoFit/>
          </a:bodyPr>
          <a:lstStyle/>
          <a:p>
            <a:pPr marL="12700" marR="5080">
              <a:lnSpc>
                <a:spcPct val="100699"/>
              </a:lnSpc>
              <a:spcBef>
                <a:spcPts val="85"/>
              </a:spcBef>
            </a:pPr>
            <a:r>
              <a:rPr sz="1800" spc="-130" dirty="0">
                <a:latin typeface="Roboto Lt"/>
                <a:cs typeface="Roboto Lt"/>
              </a:rPr>
              <a:t>Spesso</a:t>
            </a:r>
            <a:r>
              <a:rPr sz="1800" spc="-35" dirty="0">
                <a:latin typeface="Roboto Lt"/>
                <a:cs typeface="Roboto Lt"/>
              </a:rPr>
              <a:t> </a:t>
            </a:r>
            <a:r>
              <a:rPr sz="1800" spc="-110" dirty="0">
                <a:latin typeface="Roboto Lt"/>
                <a:cs typeface="Roboto Lt"/>
              </a:rPr>
              <a:t>includend</a:t>
            </a:r>
            <a:r>
              <a:rPr sz="1800" spc="-125" dirty="0">
                <a:latin typeface="Roboto Lt"/>
                <a:cs typeface="Roboto Lt"/>
              </a:rPr>
              <a:t>o</a:t>
            </a:r>
            <a:r>
              <a:rPr sz="1800" spc="-40" dirty="0">
                <a:latin typeface="Roboto Lt"/>
                <a:cs typeface="Roboto Lt"/>
              </a:rPr>
              <a:t> </a:t>
            </a:r>
            <a:r>
              <a:rPr sz="1800" spc="-95" dirty="0">
                <a:latin typeface="Roboto Lt"/>
                <a:cs typeface="Roboto Lt"/>
              </a:rPr>
              <a:t>istruzion</a:t>
            </a:r>
            <a:r>
              <a:rPr sz="1800" spc="-50" dirty="0">
                <a:latin typeface="Roboto Lt"/>
                <a:cs typeface="Roboto Lt"/>
              </a:rPr>
              <a:t>i</a:t>
            </a:r>
            <a:r>
              <a:rPr sz="1800" spc="-40" dirty="0">
                <a:latin typeface="Roboto Lt"/>
                <a:cs typeface="Roboto Lt"/>
              </a:rPr>
              <a:t> </a:t>
            </a:r>
            <a:r>
              <a:rPr sz="1800" spc="-85" dirty="0">
                <a:latin typeface="Roboto Lt"/>
                <a:cs typeface="Roboto Lt"/>
              </a:rPr>
              <a:t>dettagliate  </a:t>
            </a:r>
            <a:r>
              <a:rPr sz="1800" spc="-120" dirty="0">
                <a:latin typeface="Roboto Lt"/>
                <a:cs typeface="Roboto Lt"/>
              </a:rPr>
              <a:t>pe</a:t>
            </a:r>
            <a:r>
              <a:rPr sz="1800" spc="-75" dirty="0">
                <a:latin typeface="Roboto Lt"/>
                <a:cs typeface="Roboto Lt"/>
              </a:rPr>
              <a:t>r</a:t>
            </a:r>
            <a:r>
              <a:rPr sz="1800" spc="-40" dirty="0">
                <a:latin typeface="Roboto Lt"/>
                <a:cs typeface="Roboto Lt"/>
              </a:rPr>
              <a:t> </a:t>
            </a:r>
            <a:r>
              <a:rPr sz="1800" spc="-80" dirty="0">
                <a:latin typeface="Roboto Lt"/>
                <a:cs typeface="Roboto Lt"/>
              </a:rPr>
              <a:t>l’utilizzo</a:t>
            </a:r>
            <a:endParaRPr sz="1800" dirty="0">
              <a:latin typeface="Roboto Lt"/>
              <a:cs typeface="Roboto Lt"/>
            </a:endParaRPr>
          </a:p>
        </p:txBody>
      </p:sp>
      <p:sp>
        <p:nvSpPr>
          <p:cNvPr id="6" name="object 6"/>
          <p:cNvSpPr txBox="1"/>
          <p:nvPr/>
        </p:nvSpPr>
        <p:spPr>
          <a:xfrm>
            <a:off x="5773540" y="2233095"/>
            <a:ext cx="982344" cy="657860"/>
          </a:xfrm>
          <a:prstGeom prst="rect">
            <a:avLst/>
          </a:prstGeom>
        </p:spPr>
        <p:txBody>
          <a:bodyPr vert="horz" wrap="square" lIns="0" tIns="22860" rIns="0" bIns="0" rtlCol="0">
            <a:spAutoFit/>
          </a:bodyPr>
          <a:lstStyle/>
          <a:p>
            <a:pPr marL="12700" marR="182880">
              <a:lnSpc>
                <a:spcPts val="1650"/>
              </a:lnSpc>
              <a:spcBef>
                <a:spcPts val="180"/>
              </a:spcBef>
            </a:pPr>
            <a:r>
              <a:rPr sz="1400" spc="-95" dirty="0">
                <a:latin typeface="Roboto Lt"/>
                <a:cs typeface="Roboto Lt"/>
              </a:rPr>
              <a:t>2</a:t>
            </a:r>
            <a:r>
              <a:rPr sz="1400" spc="-30" dirty="0">
                <a:latin typeface="Roboto Lt"/>
                <a:cs typeface="Roboto Lt"/>
              </a:rPr>
              <a:t> </a:t>
            </a:r>
            <a:r>
              <a:rPr sz="1400" spc="-55" dirty="0">
                <a:latin typeface="Roboto Lt"/>
                <a:cs typeface="Roboto Lt"/>
              </a:rPr>
              <a:t>pillole</a:t>
            </a:r>
            <a:r>
              <a:rPr sz="1400" spc="-30" dirty="0">
                <a:latin typeface="Roboto Lt"/>
                <a:cs typeface="Roboto Lt"/>
              </a:rPr>
              <a:t>: </a:t>
            </a:r>
            <a:r>
              <a:rPr sz="1400" spc="-75" dirty="0">
                <a:latin typeface="Roboto Lt"/>
                <a:cs typeface="Roboto Lt"/>
              </a:rPr>
              <a:t>10  </a:t>
            </a:r>
            <a:r>
              <a:rPr sz="1400" spc="-90" dirty="0">
                <a:latin typeface="Roboto Lt"/>
                <a:cs typeface="Roboto Lt"/>
              </a:rPr>
              <a:t>euro</a:t>
            </a:r>
            <a:endParaRPr sz="1400">
              <a:latin typeface="Roboto Lt"/>
              <a:cs typeface="Roboto Lt"/>
            </a:endParaRPr>
          </a:p>
          <a:p>
            <a:pPr marL="12700">
              <a:lnSpc>
                <a:spcPts val="1600"/>
              </a:lnSpc>
            </a:pPr>
            <a:r>
              <a:rPr sz="1400" spc="-100" dirty="0">
                <a:latin typeface="Roboto Lt"/>
                <a:cs typeface="Roboto Lt"/>
              </a:rPr>
              <a:t>(250mg</a:t>
            </a:r>
            <a:r>
              <a:rPr sz="1400" spc="-30" dirty="0">
                <a:latin typeface="Roboto Lt"/>
                <a:cs typeface="Roboto Lt"/>
              </a:rPr>
              <a:t> </a:t>
            </a:r>
            <a:r>
              <a:rPr sz="1400" spc="-85" dirty="0">
                <a:latin typeface="Roboto Lt"/>
                <a:cs typeface="Roboto Lt"/>
              </a:rPr>
              <a:t>each)</a:t>
            </a:r>
            <a:endParaRPr sz="1400">
              <a:latin typeface="Roboto Lt"/>
              <a:cs typeface="Roboto Lt"/>
            </a:endParaRPr>
          </a:p>
        </p:txBody>
      </p:sp>
      <p:sp>
        <p:nvSpPr>
          <p:cNvPr id="7" name="object 7"/>
          <p:cNvSpPr txBox="1"/>
          <p:nvPr/>
        </p:nvSpPr>
        <p:spPr>
          <a:xfrm>
            <a:off x="7223893" y="2751525"/>
            <a:ext cx="695960" cy="238760"/>
          </a:xfrm>
          <a:prstGeom prst="rect">
            <a:avLst/>
          </a:prstGeom>
        </p:spPr>
        <p:txBody>
          <a:bodyPr vert="horz" wrap="square" lIns="0" tIns="12700" rIns="0" bIns="0" rtlCol="0">
            <a:spAutoFit/>
          </a:bodyPr>
          <a:lstStyle/>
          <a:p>
            <a:pPr marL="12700">
              <a:lnSpc>
                <a:spcPct val="100000"/>
              </a:lnSpc>
              <a:spcBef>
                <a:spcPts val="100"/>
              </a:spcBef>
            </a:pPr>
            <a:r>
              <a:rPr sz="1400" spc="-90" dirty="0">
                <a:latin typeface="Roboto Lt"/>
                <a:cs typeface="Roboto Lt"/>
              </a:rPr>
              <a:t>Bubbleluv</a:t>
            </a:r>
            <a:endParaRPr sz="1400">
              <a:latin typeface="Roboto Lt"/>
              <a:cs typeface="Roboto Lt"/>
            </a:endParaRPr>
          </a:p>
        </p:txBody>
      </p:sp>
      <p:sp>
        <p:nvSpPr>
          <p:cNvPr id="8" name="object 8"/>
          <p:cNvSpPr txBox="1"/>
          <p:nvPr/>
        </p:nvSpPr>
        <p:spPr>
          <a:xfrm>
            <a:off x="4538624" y="4176083"/>
            <a:ext cx="1328775" cy="448309"/>
          </a:xfrm>
          <a:prstGeom prst="rect">
            <a:avLst/>
          </a:prstGeom>
        </p:spPr>
        <p:txBody>
          <a:bodyPr vert="horz" wrap="square" lIns="0" tIns="12700" rIns="0" bIns="0" rtlCol="0">
            <a:spAutoFit/>
          </a:bodyPr>
          <a:lstStyle/>
          <a:p>
            <a:pPr marL="12700">
              <a:lnSpc>
                <a:spcPts val="1664"/>
              </a:lnSpc>
              <a:spcBef>
                <a:spcPts val="100"/>
              </a:spcBef>
            </a:pPr>
            <a:r>
              <a:rPr sz="1400" spc="-95" dirty="0">
                <a:latin typeface="Roboto Lt"/>
                <a:cs typeface="Roboto Lt"/>
              </a:rPr>
              <a:t>5g</a:t>
            </a:r>
            <a:r>
              <a:rPr sz="1400" spc="-35" dirty="0">
                <a:latin typeface="Roboto Lt"/>
                <a:cs typeface="Roboto Lt"/>
              </a:rPr>
              <a:t>:</a:t>
            </a:r>
            <a:r>
              <a:rPr sz="1400" spc="-30" dirty="0">
                <a:latin typeface="Roboto Lt"/>
                <a:cs typeface="Roboto Lt"/>
              </a:rPr>
              <a:t> </a:t>
            </a:r>
            <a:r>
              <a:rPr sz="1400" spc="-100" dirty="0">
                <a:latin typeface="Roboto Lt"/>
                <a:cs typeface="Roboto Lt"/>
              </a:rPr>
              <a:t>5</a:t>
            </a:r>
            <a:r>
              <a:rPr sz="1400" spc="-95" dirty="0">
                <a:latin typeface="Roboto Lt"/>
                <a:cs typeface="Roboto Lt"/>
              </a:rPr>
              <a:t>0</a:t>
            </a:r>
            <a:r>
              <a:rPr sz="1400" spc="-30" dirty="0">
                <a:latin typeface="Roboto Lt"/>
                <a:cs typeface="Roboto Lt"/>
              </a:rPr>
              <a:t> </a:t>
            </a:r>
            <a:r>
              <a:rPr sz="1400" spc="-90" dirty="0">
                <a:latin typeface="Roboto Lt"/>
                <a:cs typeface="Roboto Lt"/>
              </a:rPr>
              <a:t>euro</a:t>
            </a:r>
            <a:endParaRPr sz="1400" dirty="0">
              <a:latin typeface="Roboto Lt"/>
              <a:cs typeface="Roboto Lt"/>
            </a:endParaRPr>
          </a:p>
          <a:p>
            <a:pPr marL="12700">
              <a:lnSpc>
                <a:spcPts val="1664"/>
              </a:lnSpc>
            </a:pPr>
            <a:r>
              <a:rPr sz="1400" spc="-100" dirty="0">
                <a:latin typeface="Roboto Lt"/>
                <a:cs typeface="Roboto Lt"/>
              </a:rPr>
              <a:t>100g</a:t>
            </a:r>
            <a:r>
              <a:rPr sz="1400" spc="-35" dirty="0">
                <a:latin typeface="Roboto Lt"/>
                <a:cs typeface="Roboto Lt"/>
              </a:rPr>
              <a:t>:</a:t>
            </a:r>
            <a:r>
              <a:rPr sz="1400" spc="-30" dirty="0">
                <a:latin typeface="Roboto Lt"/>
                <a:cs typeface="Roboto Lt"/>
              </a:rPr>
              <a:t> </a:t>
            </a:r>
            <a:r>
              <a:rPr sz="1400" spc="-100" dirty="0">
                <a:latin typeface="Roboto Lt"/>
                <a:cs typeface="Roboto Lt"/>
              </a:rPr>
              <a:t>65</a:t>
            </a:r>
            <a:r>
              <a:rPr sz="1400" spc="-95" dirty="0">
                <a:latin typeface="Roboto Lt"/>
                <a:cs typeface="Roboto Lt"/>
              </a:rPr>
              <a:t>0</a:t>
            </a:r>
            <a:r>
              <a:rPr sz="1400" spc="-30" dirty="0">
                <a:latin typeface="Roboto Lt"/>
                <a:cs typeface="Roboto Lt"/>
              </a:rPr>
              <a:t> </a:t>
            </a:r>
            <a:r>
              <a:rPr sz="1400" spc="-90" dirty="0">
                <a:latin typeface="Roboto Lt"/>
                <a:cs typeface="Roboto Lt"/>
              </a:rPr>
              <a:t>euro</a:t>
            </a:r>
            <a:endParaRPr sz="1400" dirty="0">
              <a:latin typeface="Roboto Lt"/>
              <a:cs typeface="Roboto Lt"/>
            </a:endParaRPr>
          </a:p>
        </p:txBody>
      </p:sp>
      <p:sp>
        <p:nvSpPr>
          <p:cNvPr id="9" name="object 9"/>
          <p:cNvSpPr txBox="1"/>
          <p:nvPr/>
        </p:nvSpPr>
        <p:spPr>
          <a:xfrm>
            <a:off x="6032777" y="4656630"/>
            <a:ext cx="1539096" cy="459100"/>
          </a:xfrm>
          <a:prstGeom prst="rect">
            <a:avLst/>
          </a:prstGeom>
        </p:spPr>
        <p:txBody>
          <a:bodyPr vert="horz" wrap="square" lIns="0" tIns="22860" rIns="0" bIns="0" rtlCol="0">
            <a:spAutoFit/>
          </a:bodyPr>
          <a:lstStyle/>
          <a:p>
            <a:pPr marL="12700" marR="5080">
              <a:lnSpc>
                <a:spcPts val="1650"/>
              </a:lnSpc>
              <a:spcBef>
                <a:spcPts val="180"/>
              </a:spcBef>
            </a:pPr>
            <a:r>
              <a:rPr sz="1400" spc="-70" dirty="0">
                <a:latin typeface="Roboto Lt"/>
                <a:cs typeface="Roboto Lt"/>
              </a:rPr>
              <a:t>Fertilizzant</a:t>
            </a:r>
            <a:r>
              <a:rPr sz="1400" spc="-80" dirty="0">
                <a:latin typeface="Roboto Lt"/>
                <a:cs typeface="Roboto Lt"/>
              </a:rPr>
              <a:t>e</a:t>
            </a:r>
            <a:r>
              <a:rPr sz="1400" spc="-30" dirty="0">
                <a:latin typeface="Roboto Lt"/>
                <a:cs typeface="Roboto Lt"/>
              </a:rPr>
              <a:t> </a:t>
            </a:r>
            <a:r>
              <a:rPr sz="1400" spc="-70" dirty="0">
                <a:latin typeface="Roboto Lt"/>
                <a:cs typeface="Roboto Lt"/>
              </a:rPr>
              <a:t>per  </a:t>
            </a:r>
            <a:r>
              <a:rPr sz="1400" spc="-80" dirty="0">
                <a:latin typeface="Roboto Lt"/>
                <a:cs typeface="Roboto Lt"/>
              </a:rPr>
              <a:t>piante</a:t>
            </a:r>
            <a:endParaRPr sz="1400" dirty="0">
              <a:latin typeface="Roboto Lt"/>
              <a:cs typeface="Roboto Lt"/>
            </a:endParaRPr>
          </a:p>
        </p:txBody>
      </p:sp>
      <p:sp>
        <p:nvSpPr>
          <p:cNvPr id="10" name="object 10"/>
          <p:cNvSpPr txBox="1"/>
          <p:nvPr/>
        </p:nvSpPr>
        <p:spPr>
          <a:xfrm>
            <a:off x="5234816" y="5832912"/>
            <a:ext cx="3451984" cy="895117"/>
          </a:xfrm>
          <a:prstGeom prst="rect">
            <a:avLst/>
          </a:prstGeom>
        </p:spPr>
        <p:txBody>
          <a:bodyPr vert="horz" wrap="square" lIns="0" tIns="12700" rIns="0" bIns="0" rtlCol="0">
            <a:spAutoFit/>
          </a:bodyPr>
          <a:lstStyle/>
          <a:p>
            <a:pPr marL="12700">
              <a:lnSpc>
                <a:spcPts val="1664"/>
              </a:lnSpc>
              <a:spcBef>
                <a:spcPts val="100"/>
              </a:spcBef>
            </a:pPr>
            <a:r>
              <a:rPr sz="1400" spc="-114" dirty="0">
                <a:latin typeface="Roboto Lt"/>
                <a:cs typeface="Roboto Lt"/>
              </a:rPr>
              <a:t>200mg</a:t>
            </a:r>
            <a:r>
              <a:rPr sz="1400" spc="-40" dirty="0">
                <a:latin typeface="Roboto Lt"/>
                <a:cs typeface="Roboto Lt"/>
              </a:rPr>
              <a:t>:</a:t>
            </a:r>
            <a:r>
              <a:rPr sz="1400" spc="-30" dirty="0">
                <a:latin typeface="Roboto Lt"/>
                <a:cs typeface="Roboto Lt"/>
              </a:rPr>
              <a:t> </a:t>
            </a:r>
            <a:r>
              <a:rPr sz="1400" spc="-100" dirty="0">
                <a:latin typeface="Roboto Lt"/>
                <a:cs typeface="Roboto Lt"/>
              </a:rPr>
              <a:t>2</a:t>
            </a:r>
            <a:r>
              <a:rPr sz="1400" spc="-95" dirty="0">
                <a:latin typeface="Roboto Lt"/>
                <a:cs typeface="Roboto Lt"/>
              </a:rPr>
              <a:t>0</a:t>
            </a:r>
            <a:r>
              <a:rPr sz="1400" spc="-30" dirty="0">
                <a:latin typeface="Roboto Lt"/>
                <a:cs typeface="Roboto Lt"/>
              </a:rPr>
              <a:t> </a:t>
            </a:r>
            <a:r>
              <a:rPr sz="1400" spc="-90" dirty="0">
                <a:latin typeface="Roboto Lt"/>
                <a:cs typeface="Roboto Lt"/>
              </a:rPr>
              <a:t>euro</a:t>
            </a:r>
            <a:endParaRPr sz="1400" dirty="0">
              <a:latin typeface="Roboto Lt"/>
              <a:cs typeface="Roboto Lt"/>
            </a:endParaRPr>
          </a:p>
          <a:p>
            <a:pPr marL="12700">
              <a:lnSpc>
                <a:spcPts val="1650"/>
              </a:lnSpc>
            </a:pPr>
            <a:r>
              <a:rPr sz="1400" spc="-114" dirty="0">
                <a:latin typeface="Roboto Lt"/>
                <a:cs typeface="Roboto Lt"/>
              </a:rPr>
              <a:t>500mg</a:t>
            </a:r>
            <a:r>
              <a:rPr sz="1400" spc="-40" dirty="0">
                <a:latin typeface="Roboto Lt"/>
                <a:cs typeface="Roboto Lt"/>
              </a:rPr>
              <a:t>:</a:t>
            </a:r>
            <a:r>
              <a:rPr sz="1400" spc="-30" dirty="0">
                <a:latin typeface="Roboto Lt"/>
                <a:cs typeface="Roboto Lt"/>
              </a:rPr>
              <a:t> </a:t>
            </a:r>
            <a:r>
              <a:rPr sz="1400" spc="-100" dirty="0">
                <a:latin typeface="Roboto Lt"/>
                <a:cs typeface="Roboto Lt"/>
              </a:rPr>
              <a:t>3</a:t>
            </a:r>
            <a:r>
              <a:rPr sz="1400" spc="-95" dirty="0">
                <a:latin typeface="Roboto Lt"/>
                <a:cs typeface="Roboto Lt"/>
              </a:rPr>
              <a:t>8</a:t>
            </a:r>
            <a:r>
              <a:rPr sz="1400" spc="-30" dirty="0">
                <a:latin typeface="Roboto Lt"/>
                <a:cs typeface="Roboto Lt"/>
              </a:rPr>
              <a:t> </a:t>
            </a:r>
            <a:r>
              <a:rPr sz="1400" spc="-90" dirty="0">
                <a:latin typeface="Roboto Lt"/>
                <a:cs typeface="Roboto Lt"/>
              </a:rPr>
              <a:t>euro</a:t>
            </a:r>
            <a:endParaRPr sz="1400" dirty="0">
              <a:latin typeface="Roboto Lt"/>
              <a:cs typeface="Roboto Lt"/>
            </a:endParaRPr>
          </a:p>
          <a:p>
            <a:pPr marL="12700">
              <a:lnSpc>
                <a:spcPts val="1664"/>
              </a:lnSpc>
            </a:pPr>
            <a:r>
              <a:rPr sz="1400" spc="-95" dirty="0">
                <a:latin typeface="Roboto Lt"/>
                <a:cs typeface="Roboto Lt"/>
              </a:rPr>
              <a:t>1g</a:t>
            </a:r>
            <a:r>
              <a:rPr sz="1400" spc="-35" dirty="0">
                <a:latin typeface="Roboto Lt"/>
                <a:cs typeface="Roboto Lt"/>
              </a:rPr>
              <a:t>:</a:t>
            </a:r>
            <a:r>
              <a:rPr sz="1400" spc="-30" dirty="0">
                <a:latin typeface="Roboto Lt"/>
                <a:cs typeface="Roboto Lt"/>
              </a:rPr>
              <a:t> </a:t>
            </a:r>
            <a:r>
              <a:rPr sz="1400" spc="-100" dirty="0">
                <a:latin typeface="Roboto Lt"/>
                <a:cs typeface="Roboto Lt"/>
              </a:rPr>
              <a:t>6</a:t>
            </a:r>
            <a:r>
              <a:rPr sz="1400" spc="-95" dirty="0">
                <a:latin typeface="Roboto Lt"/>
                <a:cs typeface="Roboto Lt"/>
              </a:rPr>
              <a:t>0</a:t>
            </a:r>
            <a:r>
              <a:rPr sz="1400" spc="-30" dirty="0">
                <a:latin typeface="Roboto Lt"/>
                <a:cs typeface="Roboto Lt"/>
              </a:rPr>
              <a:t> </a:t>
            </a:r>
            <a:r>
              <a:rPr sz="1400" spc="-90" dirty="0">
                <a:latin typeface="Roboto Lt"/>
                <a:cs typeface="Roboto Lt"/>
              </a:rPr>
              <a:t>euro</a:t>
            </a:r>
            <a:endParaRPr sz="1400" dirty="0">
              <a:latin typeface="Roboto Lt"/>
              <a:cs typeface="Roboto Lt"/>
            </a:endParaRPr>
          </a:p>
          <a:p>
            <a:pPr marL="1922145">
              <a:lnSpc>
                <a:spcPct val="100000"/>
              </a:lnSpc>
              <a:spcBef>
                <a:spcPts val="105"/>
              </a:spcBef>
            </a:pPr>
            <a:r>
              <a:rPr sz="1400" spc="-80" dirty="0">
                <a:latin typeface="Roboto Lt"/>
                <a:cs typeface="Roboto Lt"/>
              </a:rPr>
              <a:t>Sal</a:t>
            </a:r>
            <a:r>
              <a:rPr sz="1400" spc="-40" dirty="0">
                <a:latin typeface="Roboto Lt"/>
                <a:cs typeface="Roboto Lt"/>
              </a:rPr>
              <a:t>i</a:t>
            </a:r>
            <a:r>
              <a:rPr sz="1400" spc="-30" dirty="0">
                <a:latin typeface="Roboto Lt"/>
                <a:cs typeface="Roboto Lt"/>
              </a:rPr>
              <a:t> </a:t>
            </a:r>
            <a:r>
              <a:rPr sz="1400" spc="-105" dirty="0">
                <a:latin typeface="Roboto Lt"/>
                <a:cs typeface="Roboto Lt"/>
              </a:rPr>
              <a:t>d</a:t>
            </a:r>
            <a:r>
              <a:rPr sz="1400" spc="-95" dirty="0">
                <a:latin typeface="Roboto Lt"/>
                <a:cs typeface="Roboto Lt"/>
              </a:rPr>
              <a:t>a</a:t>
            </a:r>
            <a:r>
              <a:rPr sz="1400" spc="-30" dirty="0">
                <a:latin typeface="Roboto Lt"/>
                <a:cs typeface="Roboto Lt"/>
              </a:rPr>
              <a:t> </a:t>
            </a:r>
            <a:r>
              <a:rPr sz="1400" spc="-105" dirty="0">
                <a:latin typeface="Roboto Lt"/>
                <a:cs typeface="Roboto Lt"/>
              </a:rPr>
              <a:t>bagno</a:t>
            </a:r>
            <a:endParaRPr sz="1400" dirty="0">
              <a:latin typeface="Roboto Lt"/>
              <a:cs typeface="Roboto Lt"/>
            </a:endParaRPr>
          </a:p>
        </p:txBody>
      </p:sp>
      <p:sp>
        <p:nvSpPr>
          <p:cNvPr id="11" name="object 11"/>
          <p:cNvSpPr txBox="1">
            <a:spLocks noGrp="1"/>
          </p:cNvSpPr>
          <p:nvPr>
            <p:ph type="title"/>
          </p:nvPr>
        </p:nvSpPr>
        <p:spPr>
          <a:xfrm>
            <a:off x="832375" y="939932"/>
            <a:ext cx="2596625" cy="391160"/>
          </a:xfrm>
          <a:prstGeom prst="rect">
            <a:avLst/>
          </a:prstGeom>
        </p:spPr>
        <p:txBody>
          <a:bodyPr vert="horz" wrap="square" lIns="0" tIns="12700" rIns="0" bIns="0" rtlCol="0">
            <a:spAutoFit/>
          </a:bodyPr>
          <a:lstStyle/>
          <a:p>
            <a:pPr marL="12700">
              <a:lnSpc>
                <a:spcPct val="100000"/>
              </a:lnSpc>
              <a:spcBef>
                <a:spcPts val="100"/>
              </a:spcBef>
            </a:pPr>
            <a:r>
              <a:rPr dirty="0"/>
              <a:t>MEFEDRONE</a:t>
            </a:r>
          </a:p>
        </p:txBody>
      </p:sp>
      <p:pic>
        <p:nvPicPr>
          <p:cNvPr id="12" name="object 12"/>
          <p:cNvPicPr/>
          <p:nvPr/>
        </p:nvPicPr>
        <p:blipFill>
          <a:blip r:embed="rId3" cstate="print"/>
          <a:stretch>
            <a:fillRect/>
          </a:stretch>
        </p:blipFill>
        <p:spPr>
          <a:xfrm>
            <a:off x="0" y="0"/>
            <a:ext cx="9143996" cy="1012323"/>
          </a:xfrm>
          <a:prstGeom prst="rect">
            <a:avLst/>
          </a:prstGeom>
        </p:spPr>
      </p:pic>
      <p:sp>
        <p:nvSpPr>
          <p:cNvPr id="13" name="object 13"/>
          <p:cNvSpPr txBox="1"/>
          <p:nvPr/>
        </p:nvSpPr>
        <p:spPr>
          <a:xfrm>
            <a:off x="132324" y="65913"/>
            <a:ext cx="35252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8525" y="1074158"/>
            <a:ext cx="4685079" cy="772006"/>
          </a:xfrm>
          <a:prstGeom prst="rect">
            <a:avLst/>
          </a:prstGeom>
        </p:spPr>
        <p:txBody>
          <a:bodyPr vert="horz" wrap="square" lIns="0" tIns="27940" rIns="0" bIns="0" rtlCol="0">
            <a:spAutoFit/>
          </a:bodyPr>
          <a:lstStyle/>
          <a:p>
            <a:pPr marL="12700" marR="5080">
              <a:lnSpc>
                <a:spcPts val="2850"/>
              </a:lnSpc>
              <a:spcBef>
                <a:spcPts val="220"/>
              </a:spcBef>
            </a:pPr>
            <a:r>
              <a:rPr spc="5" dirty="0"/>
              <a:t>MEFEDRONE: </a:t>
            </a:r>
            <a:r>
              <a:rPr spc="20" dirty="0"/>
              <a:t>effetti </a:t>
            </a:r>
            <a:r>
              <a:rPr spc="5" dirty="0"/>
              <a:t>psicoattivi </a:t>
            </a:r>
            <a:r>
              <a:rPr spc="-520" dirty="0"/>
              <a:t> </a:t>
            </a:r>
            <a:r>
              <a:rPr spc="15" dirty="0"/>
              <a:t>desiderati</a:t>
            </a:r>
          </a:p>
        </p:txBody>
      </p:sp>
      <p:pic>
        <p:nvPicPr>
          <p:cNvPr id="3" name="object 3"/>
          <p:cNvPicPr/>
          <p:nvPr/>
        </p:nvPicPr>
        <p:blipFill>
          <a:blip r:embed="rId2" cstate="print"/>
          <a:stretch>
            <a:fillRect/>
          </a:stretch>
        </p:blipFill>
        <p:spPr>
          <a:xfrm>
            <a:off x="6149848" y="2203555"/>
            <a:ext cx="2250107" cy="1212108"/>
          </a:xfrm>
          <a:prstGeom prst="rect">
            <a:avLst/>
          </a:prstGeom>
        </p:spPr>
      </p:pic>
      <p:sp>
        <p:nvSpPr>
          <p:cNvPr id="4" name="object 4"/>
          <p:cNvSpPr txBox="1"/>
          <p:nvPr/>
        </p:nvSpPr>
        <p:spPr>
          <a:xfrm>
            <a:off x="1036374" y="2404231"/>
            <a:ext cx="4507230" cy="2233295"/>
          </a:xfrm>
          <a:prstGeom prst="rect">
            <a:avLst/>
          </a:prstGeom>
        </p:spPr>
        <p:txBody>
          <a:bodyPr vert="horz" wrap="square" lIns="0" tIns="12700" rIns="0" bIns="0" rtlCol="0">
            <a:spAutoFit/>
          </a:bodyPr>
          <a:lstStyle/>
          <a:p>
            <a:pPr marL="379095" indent="-367030">
              <a:lnSpc>
                <a:spcPct val="100000"/>
              </a:lnSpc>
              <a:spcBef>
                <a:spcPts val="100"/>
              </a:spcBef>
              <a:buFont typeface="Arial MT"/>
              <a:buChar char="●"/>
              <a:tabLst>
                <a:tab pos="379095" algn="l"/>
                <a:tab pos="379730" algn="l"/>
              </a:tabLst>
            </a:pPr>
            <a:r>
              <a:rPr sz="1800" spc="-95" dirty="0">
                <a:latin typeface="Roboto Lt"/>
                <a:cs typeface="Roboto Lt"/>
              </a:rPr>
              <a:t>Euforia</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20" dirty="0">
                <a:latin typeface="Roboto Lt"/>
                <a:cs typeface="Roboto Lt"/>
              </a:rPr>
              <a:t>Empatia</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30" dirty="0">
                <a:latin typeface="Roboto Lt"/>
                <a:cs typeface="Roboto Lt"/>
              </a:rPr>
              <a:t>Speed</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70" dirty="0">
                <a:latin typeface="Roboto Lt"/>
                <a:cs typeface="Roboto Lt"/>
              </a:rPr>
              <a:t>Effett</a:t>
            </a:r>
            <a:r>
              <a:rPr sz="1800" spc="-40" dirty="0">
                <a:latin typeface="Roboto Lt"/>
                <a:cs typeface="Roboto Lt"/>
              </a:rPr>
              <a:t>i</a:t>
            </a:r>
            <a:r>
              <a:rPr sz="1800" spc="-35" dirty="0">
                <a:latin typeface="Roboto Lt"/>
                <a:cs typeface="Roboto Lt"/>
              </a:rPr>
              <a:t> </a:t>
            </a:r>
            <a:r>
              <a:rPr sz="1800" spc="-90" dirty="0">
                <a:latin typeface="Roboto Lt"/>
                <a:cs typeface="Roboto Lt"/>
              </a:rPr>
              <a:t>afrodisiaci</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10" dirty="0">
                <a:latin typeface="Roboto Lt"/>
                <a:cs typeface="Roboto Lt"/>
              </a:rPr>
              <a:t>Migliorament</a:t>
            </a:r>
            <a:r>
              <a:rPr sz="1800" spc="-120" dirty="0">
                <a:latin typeface="Roboto Lt"/>
                <a:cs typeface="Roboto Lt"/>
              </a:rPr>
              <a:t>o</a:t>
            </a:r>
            <a:r>
              <a:rPr sz="1800" spc="-40" dirty="0">
                <a:latin typeface="Roboto Lt"/>
                <a:cs typeface="Roboto Lt"/>
              </a:rPr>
              <a:t> </a:t>
            </a:r>
            <a:r>
              <a:rPr sz="1800" spc="-110" dirty="0">
                <a:latin typeface="Roboto Lt"/>
                <a:cs typeface="Roboto Lt"/>
              </a:rPr>
              <a:t>dell’umore</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30" dirty="0">
                <a:latin typeface="Roboto Lt"/>
                <a:cs typeface="Roboto Lt"/>
              </a:rPr>
              <a:t>Decrement</a:t>
            </a:r>
            <a:r>
              <a:rPr sz="1800" spc="-125" dirty="0">
                <a:latin typeface="Roboto Lt"/>
                <a:cs typeface="Roboto Lt"/>
              </a:rPr>
              <a:t>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70" dirty="0">
                <a:latin typeface="Roboto Lt"/>
                <a:cs typeface="Roboto Lt"/>
              </a:rPr>
              <a:t>ostilit</a:t>
            </a:r>
            <a:r>
              <a:rPr sz="1800" spc="-105" dirty="0">
                <a:latin typeface="Roboto Lt"/>
                <a:cs typeface="Roboto Lt"/>
              </a:rPr>
              <a:t>à</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105" dirty="0">
                <a:latin typeface="Roboto Lt"/>
                <a:cs typeface="Roboto Lt"/>
              </a:rPr>
              <a:t>insicurezza</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20" dirty="0">
                <a:latin typeface="Roboto Lt"/>
                <a:cs typeface="Roboto Lt"/>
              </a:rPr>
              <a:t>Maggior</a:t>
            </a:r>
            <a:r>
              <a:rPr sz="1800" spc="-114" dirty="0">
                <a:latin typeface="Roboto Lt"/>
                <a:cs typeface="Roboto Lt"/>
              </a:rPr>
              <a:t>e</a:t>
            </a:r>
            <a:r>
              <a:rPr sz="1800" spc="-40" dirty="0">
                <a:latin typeface="Roboto Lt"/>
                <a:cs typeface="Roboto Lt"/>
              </a:rPr>
              <a:t> </a:t>
            </a:r>
            <a:r>
              <a:rPr sz="1800" spc="-114" dirty="0">
                <a:latin typeface="Roboto Lt"/>
                <a:cs typeface="Roboto Lt"/>
              </a:rPr>
              <a:t>consapevolezz</a:t>
            </a:r>
            <a:r>
              <a:rPr sz="1800" spc="-120" dirty="0">
                <a:latin typeface="Roboto Lt"/>
                <a:cs typeface="Roboto Lt"/>
              </a:rPr>
              <a:t>a</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105" dirty="0">
                <a:latin typeface="Roboto Lt"/>
                <a:cs typeface="Roboto Lt"/>
              </a:rPr>
              <a:t>chiarezz</a:t>
            </a:r>
            <a:r>
              <a:rPr sz="1800" spc="-120" dirty="0">
                <a:latin typeface="Roboto Lt"/>
                <a:cs typeface="Roboto Lt"/>
              </a:rPr>
              <a:t>a</a:t>
            </a:r>
            <a:r>
              <a:rPr sz="1800" spc="-40" dirty="0">
                <a:latin typeface="Roboto Lt"/>
                <a:cs typeface="Roboto Lt"/>
              </a:rPr>
              <a:t> </a:t>
            </a:r>
            <a:r>
              <a:rPr sz="1800" spc="-120" dirty="0">
                <a:latin typeface="Roboto Lt"/>
                <a:cs typeface="Roboto Lt"/>
              </a:rPr>
              <a:t>mentale</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95" dirty="0">
                <a:latin typeface="Roboto Lt"/>
                <a:cs typeface="Roboto Lt"/>
              </a:rPr>
              <a:t>Allucinazioni</a:t>
            </a:r>
            <a:endParaRPr sz="1800">
              <a:latin typeface="Roboto Lt"/>
              <a:cs typeface="Roboto Lt"/>
            </a:endParaRPr>
          </a:p>
        </p:txBody>
      </p:sp>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4" y="65913"/>
            <a:ext cx="32204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58524" y="1074158"/>
            <a:ext cx="4856476" cy="382156"/>
          </a:xfrm>
          <a:prstGeom prst="rect">
            <a:avLst/>
          </a:prstGeom>
        </p:spPr>
        <p:txBody>
          <a:bodyPr vert="horz" wrap="square" lIns="0" tIns="12700" rIns="0" bIns="0" rtlCol="0">
            <a:spAutoFit/>
          </a:bodyPr>
          <a:lstStyle/>
          <a:p>
            <a:pPr marL="12700">
              <a:lnSpc>
                <a:spcPct val="100000"/>
              </a:lnSpc>
              <a:spcBef>
                <a:spcPts val="100"/>
              </a:spcBef>
            </a:pPr>
            <a:r>
              <a:rPr spc="5" dirty="0"/>
              <a:t>MEFEDRONE:</a:t>
            </a:r>
            <a:r>
              <a:rPr spc="-15" dirty="0"/>
              <a:t> </a:t>
            </a:r>
            <a:r>
              <a:rPr spc="20" dirty="0"/>
              <a:t>effetti</a:t>
            </a:r>
            <a:r>
              <a:rPr spc="-15" dirty="0"/>
              <a:t> </a:t>
            </a:r>
            <a:r>
              <a:rPr spc="15" dirty="0"/>
              <a:t>collaterali</a:t>
            </a:r>
          </a:p>
        </p:txBody>
      </p:sp>
      <p:sp>
        <p:nvSpPr>
          <p:cNvPr id="3" name="object 3"/>
          <p:cNvSpPr txBox="1"/>
          <p:nvPr/>
        </p:nvSpPr>
        <p:spPr>
          <a:xfrm>
            <a:off x="927649" y="1857505"/>
            <a:ext cx="4996180" cy="3614420"/>
          </a:xfrm>
          <a:prstGeom prst="rect">
            <a:avLst/>
          </a:prstGeom>
        </p:spPr>
        <p:txBody>
          <a:bodyPr vert="horz" wrap="square" lIns="0" tIns="12700" rIns="0" bIns="0" rtlCol="0">
            <a:spAutoFit/>
          </a:bodyPr>
          <a:lstStyle/>
          <a:p>
            <a:pPr marL="379095" indent="-367030">
              <a:lnSpc>
                <a:spcPct val="100000"/>
              </a:lnSpc>
              <a:spcBef>
                <a:spcPts val="100"/>
              </a:spcBef>
              <a:buFont typeface="Arial MT"/>
              <a:buChar char="●"/>
              <a:tabLst>
                <a:tab pos="379095" algn="l"/>
                <a:tab pos="379730" algn="l"/>
              </a:tabLst>
            </a:pPr>
            <a:r>
              <a:rPr sz="1800" spc="-95" dirty="0">
                <a:latin typeface="Roboto Lt"/>
                <a:cs typeface="Roboto Lt"/>
              </a:rPr>
              <a:t>Perdit</a:t>
            </a:r>
            <a:r>
              <a:rPr sz="1800" spc="-114" dirty="0">
                <a:latin typeface="Roboto Lt"/>
                <a:cs typeface="Roboto Lt"/>
              </a:rPr>
              <a:t>a</a:t>
            </a:r>
            <a:r>
              <a:rPr sz="1800" spc="-35" dirty="0">
                <a:latin typeface="Roboto Lt"/>
                <a:cs typeface="Roboto Lt"/>
              </a:rPr>
              <a:t> </a:t>
            </a:r>
            <a:r>
              <a:rPr sz="1800" spc="-95" dirty="0">
                <a:latin typeface="Roboto Lt"/>
                <a:cs typeface="Roboto Lt"/>
              </a:rPr>
              <a:t>dell’appetito</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20" dirty="0">
                <a:latin typeface="Roboto Lt"/>
                <a:cs typeface="Roboto Lt"/>
              </a:rPr>
              <a:t>Sudorazion</a:t>
            </a:r>
            <a:r>
              <a:rPr sz="1800" spc="-114" dirty="0">
                <a:latin typeface="Roboto Lt"/>
                <a:cs typeface="Roboto Lt"/>
              </a:rPr>
              <a:t>e</a:t>
            </a:r>
            <a:r>
              <a:rPr sz="1800" spc="-35" dirty="0">
                <a:latin typeface="Roboto Lt"/>
                <a:cs typeface="Roboto Lt"/>
              </a:rPr>
              <a:t> </a:t>
            </a:r>
            <a:r>
              <a:rPr sz="1800" spc="-105" dirty="0">
                <a:latin typeface="Roboto Lt"/>
                <a:cs typeface="Roboto Lt"/>
              </a:rPr>
              <a:t>e</a:t>
            </a:r>
            <a:r>
              <a:rPr sz="1800" spc="-40" dirty="0">
                <a:latin typeface="Roboto Lt"/>
                <a:cs typeface="Roboto Lt"/>
              </a:rPr>
              <a:t> </a:t>
            </a:r>
            <a:r>
              <a:rPr sz="1800" spc="-135" dirty="0">
                <a:latin typeface="Roboto Lt"/>
                <a:cs typeface="Roboto Lt"/>
              </a:rPr>
              <a:t>vampat</a:t>
            </a:r>
            <a:r>
              <a:rPr sz="1800" spc="-120" dirty="0">
                <a:latin typeface="Roboto Lt"/>
                <a:cs typeface="Roboto Lt"/>
              </a:rPr>
              <a:t>e</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00" dirty="0">
                <a:latin typeface="Roboto Lt"/>
                <a:cs typeface="Roboto Lt"/>
              </a:rPr>
              <a:t>calore</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14" dirty="0">
                <a:latin typeface="Roboto Lt"/>
                <a:cs typeface="Roboto Lt"/>
              </a:rPr>
              <a:t>Tensione</a:t>
            </a:r>
            <a:r>
              <a:rPr sz="1800" spc="-40" dirty="0">
                <a:latin typeface="Roboto Lt"/>
                <a:cs typeface="Roboto Lt"/>
              </a:rPr>
              <a:t> </a:t>
            </a:r>
            <a:r>
              <a:rPr sz="1800" spc="-125" dirty="0">
                <a:latin typeface="Roboto Lt"/>
                <a:cs typeface="Roboto Lt"/>
              </a:rPr>
              <a:t>muscol</a:t>
            </a:r>
            <a:r>
              <a:rPr sz="1800" spc="-50" dirty="0">
                <a:latin typeface="Roboto Lt"/>
                <a:cs typeface="Roboto Lt"/>
              </a:rPr>
              <a:t>i</a:t>
            </a:r>
            <a:r>
              <a:rPr sz="1800" spc="-40" dirty="0">
                <a:latin typeface="Roboto Lt"/>
                <a:cs typeface="Roboto Lt"/>
              </a:rPr>
              <a:t> </a:t>
            </a:r>
            <a:r>
              <a:rPr sz="1800" spc="-105" dirty="0">
                <a:latin typeface="Roboto Lt"/>
                <a:cs typeface="Roboto Lt"/>
              </a:rPr>
              <a:t>mandibolari</a:t>
            </a:r>
            <a:r>
              <a:rPr sz="1800" spc="-40" dirty="0">
                <a:latin typeface="Roboto Lt"/>
                <a:cs typeface="Roboto Lt"/>
              </a:rPr>
              <a:t>, </a:t>
            </a:r>
            <a:r>
              <a:rPr sz="1800" spc="-85" dirty="0">
                <a:latin typeface="Roboto Lt"/>
                <a:cs typeface="Roboto Lt"/>
              </a:rPr>
              <a:t>torcicoll</a:t>
            </a:r>
            <a:r>
              <a:rPr sz="1800" spc="-110" dirty="0">
                <a:latin typeface="Roboto Lt"/>
                <a:cs typeface="Roboto Lt"/>
              </a:rPr>
              <a:t>o</a:t>
            </a:r>
            <a:r>
              <a:rPr sz="1800" spc="-35" dirty="0">
                <a:latin typeface="Roboto Lt"/>
                <a:cs typeface="Roboto Lt"/>
              </a:rPr>
              <a:t> </a:t>
            </a:r>
            <a:r>
              <a:rPr sz="1800" spc="-105" dirty="0">
                <a:latin typeface="Roboto Lt"/>
                <a:cs typeface="Roboto Lt"/>
              </a:rPr>
              <a:t>e</a:t>
            </a:r>
            <a:r>
              <a:rPr sz="1800" spc="-40" dirty="0">
                <a:latin typeface="Roboto Lt"/>
                <a:cs typeface="Roboto Lt"/>
              </a:rPr>
              <a:t> </a:t>
            </a:r>
            <a:r>
              <a:rPr sz="1800" spc="-125" dirty="0">
                <a:latin typeface="Roboto Lt"/>
                <a:cs typeface="Roboto Lt"/>
              </a:rPr>
              <a:t>bruxismo</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10" dirty="0">
                <a:latin typeface="Roboto Lt"/>
                <a:cs typeface="Roboto Lt"/>
              </a:rPr>
              <a:t>Tachicardia</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00" dirty="0">
                <a:latin typeface="Roboto Lt"/>
                <a:cs typeface="Roboto Lt"/>
              </a:rPr>
              <a:t>Ipertension</a:t>
            </a:r>
            <a:r>
              <a:rPr sz="1800" spc="-110" dirty="0">
                <a:latin typeface="Roboto Lt"/>
                <a:cs typeface="Roboto Lt"/>
              </a:rPr>
              <a:t>e</a:t>
            </a:r>
            <a:r>
              <a:rPr sz="1800" spc="-35" dirty="0">
                <a:latin typeface="Roboto Lt"/>
                <a:cs typeface="Roboto Lt"/>
              </a:rPr>
              <a:t> </a:t>
            </a:r>
            <a:r>
              <a:rPr sz="1800" spc="-95" dirty="0">
                <a:latin typeface="Roboto Lt"/>
                <a:cs typeface="Roboto Lt"/>
              </a:rPr>
              <a:t>arteriosa</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25" dirty="0">
                <a:latin typeface="Roboto Lt"/>
                <a:cs typeface="Roboto Lt"/>
              </a:rPr>
              <a:t>Dispnea</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25" dirty="0">
                <a:latin typeface="Roboto Lt"/>
                <a:cs typeface="Roboto Lt"/>
              </a:rPr>
              <a:t>Sintom</a:t>
            </a:r>
            <a:r>
              <a:rPr sz="1800" spc="-55" dirty="0">
                <a:latin typeface="Roboto Lt"/>
                <a:cs typeface="Roboto Lt"/>
              </a:rPr>
              <a:t>i</a:t>
            </a:r>
            <a:r>
              <a:rPr sz="1800" spc="-35" dirty="0">
                <a:latin typeface="Roboto Lt"/>
                <a:cs typeface="Roboto Lt"/>
              </a:rPr>
              <a:t> </a:t>
            </a:r>
            <a:r>
              <a:rPr sz="1800" spc="-90" dirty="0">
                <a:latin typeface="Roboto Lt"/>
                <a:cs typeface="Roboto Lt"/>
              </a:rPr>
              <a:t>influenzali</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25" dirty="0">
                <a:latin typeface="Roboto Lt"/>
                <a:cs typeface="Roboto Lt"/>
              </a:rPr>
              <a:t>Nausea</a:t>
            </a:r>
            <a:r>
              <a:rPr sz="1800" spc="-45" dirty="0">
                <a:latin typeface="Roboto Lt"/>
                <a:cs typeface="Roboto Lt"/>
              </a:rPr>
              <a:t>,</a:t>
            </a:r>
            <a:r>
              <a:rPr sz="1800" spc="-40" dirty="0">
                <a:latin typeface="Roboto Lt"/>
                <a:cs typeface="Roboto Lt"/>
              </a:rPr>
              <a:t> </a:t>
            </a:r>
            <a:r>
              <a:rPr sz="1800" spc="-120" dirty="0">
                <a:latin typeface="Roboto Lt"/>
                <a:cs typeface="Roboto Lt"/>
              </a:rPr>
              <a:t>vomito</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10" dirty="0">
                <a:latin typeface="Roboto Lt"/>
                <a:cs typeface="Roboto Lt"/>
              </a:rPr>
              <a:t>Dolor</a:t>
            </a:r>
            <a:r>
              <a:rPr sz="1800" spc="-50" dirty="0">
                <a:latin typeface="Roboto Lt"/>
                <a:cs typeface="Roboto Lt"/>
              </a:rPr>
              <a:t>i</a:t>
            </a:r>
            <a:r>
              <a:rPr sz="1800" spc="-40" dirty="0">
                <a:latin typeface="Roboto Lt"/>
                <a:cs typeface="Roboto Lt"/>
              </a:rPr>
              <a:t> </a:t>
            </a:r>
            <a:r>
              <a:rPr sz="1800" spc="-114" dirty="0">
                <a:latin typeface="Roboto Lt"/>
                <a:cs typeface="Roboto Lt"/>
              </a:rPr>
              <a:t>addominali</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05" dirty="0">
                <a:latin typeface="Roboto Lt"/>
                <a:cs typeface="Roboto Lt"/>
              </a:rPr>
              <a:t>Dermatiti</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95" dirty="0">
                <a:latin typeface="Roboto Lt"/>
                <a:cs typeface="Roboto Lt"/>
              </a:rPr>
              <a:t>Alterazion</a:t>
            </a:r>
            <a:r>
              <a:rPr sz="1800" spc="-50" dirty="0">
                <a:latin typeface="Roboto Lt"/>
                <a:cs typeface="Roboto Lt"/>
              </a:rPr>
              <a:t>i</a:t>
            </a:r>
            <a:r>
              <a:rPr sz="1800" spc="-40" dirty="0">
                <a:latin typeface="Roboto Lt"/>
                <a:cs typeface="Roboto Lt"/>
              </a:rPr>
              <a:t> </a:t>
            </a:r>
            <a:r>
              <a:rPr sz="1800" spc="-114" dirty="0">
                <a:latin typeface="Roboto Lt"/>
                <a:cs typeface="Roboto Lt"/>
              </a:rPr>
              <a:t>de</a:t>
            </a:r>
            <a:r>
              <a:rPr sz="1800" spc="-45" dirty="0">
                <a:latin typeface="Roboto Lt"/>
                <a:cs typeface="Roboto Lt"/>
              </a:rPr>
              <a:t>l</a:t>
            </a:r>
            <a:r>
              <a:rPr sz="1800" spc="-40" dirty="0">
                <a:latin typeface="Roboto Lt"/>
                <a:cs typeface="Roboto Lt"/>
              </a:rPr>
              <a:t> </a:t>
            </a:r>
            <a:r>
              <a:rPr sz="1800" spc="-90" dirty="0">
                <a:latin typeface="Roboto Lt"/>
                <a:cs typeface="Roboto Lt"/>
              </a:rPr>
              <a:t>tatto</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90" dirty="0">
                <a:latin typeface="Roboto Lt"/>
                <a:cs typeface="Roboto Lt"/>
              </a:rPr>
              <a:t>Atralgie</a:t>
            </a:r>
            <a:endParaRPr sz="1800">
              <a:latin typeface="Roboto Lt"/>
              <a:cs typeface="Roboto Lt"/>
            </a:endParaRPr>
          </a:p>
          <a:p>
            <a:pPr marL="379095" indent="-367030">
              <a:lnSpc>
                <a:spcPct val="100000"/>
              </a:lnSpc>
              <a:spcBef>
                <a:spcPts val="15"/>
              </a:spcBef>
              <a:buFont typeface="Arial MT"/>
              <a:buChar char="●"/>
              <a:tabLst>
                <a:tab pos="379095" algn="l"/>
                <a:tab pos="379730" algn="l"/>
              </a:tabLst>
            </a:pPr>
            <a:r>
              <a:rPr sz="1800" spc="-100" dirty="0">
                <a:latin typeface="Roboto Lt"/>
                <a:cs typeface="Roboto Lt"/>
              </a:rPr>
              <a:t>Midriasi</a:t>
            </a:r>
            <a:endParaRPr sz="1800">
              <a:latin typeface="Roboto Lt"/>
              <a:cs typeface="Roboto Lt"/>
            </a:endParaRPr>
          </a:p>
        </p:txBody>
      </p:sp>
      <p:pic>
        <p:nvPicPr>
          <p:cNvPr id="4" name="object 4"/>
          <p:cNvPicPr/>
          <p:nvPr/>
        </p:nvPicPr>
        <p:blipFill>
          <a:blip r:embed="rId2" cstate="print"/>
          <a:stretch>
            <a:fillRect/>
          </a:stretch>
        </p:blipFill>
        <p:spPr>
          <a:xfrm>
            <a:off x="6149848" y="2203555"/>
            <a:ext cx="2250107" cy="1212108"/>
          </a:xfrm>
          <a:prstGeom prst="rect">
            <a:avLst/>
          </a:prstGeom>
        </p:spPr>
      </p:pic>
      <p:pic>
        <p:nvPicPr>
          <p:cNvPr id="5" name="object 5"/>
          <p:cNvPicPr/>
          <p:nvPr/>
        </p:nvPicPr>
        <p:blipFill>
          <a:blip r:embed="rId3" cstate="print"/>
          <a:stretch>
            <a:fillRect/>
          </a:stretch>
        </p:blipFill>
        <p:spPr>
          <a:xfrm>
            <a:off x="0" y="0"/>
            <a:ext cx="9143996" cy="1012323"/>
          </a:xfrm>
          <a:prstGeom prst="rect">
            <a:avLst/>
          </a:prstGeom>
        </p:spPr>
      </p:pic>
      <p:sp>
        <p:nvSpPr>
          <p:cNvPr id="6" name="object 6"/>
          <p:cNvSpPr txBox="1"/>
          <p:nvPr/>
        </p:nvSpPr>
        <p:spPr>
          <a:xfrm>
            <a:off x="132324" y="65913"/>
            <a:ext cx="3449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68774" y="831801"/>
            <a:ext cx="7127425" cy="391160"/>
          </a:xfrm>
          <a:prstGeom prst="rect">
            <a:avLst/>
          </a:prstGeom>
        </p:spPr>
        <p:txBody>
          <a:bodyPr vert="horz" wrap="square" lIns="0" tIns="12700" rIns="0" bIns="0" rtlCol="0">
            <a:spAutoFit/>
          </a:bodyPr>
          <a:lstStyle/>
          <a:p>
            <a:pPr marL="12700">
              <a:lnSpc>
                <a:spcPct val="100000"/>
              </a:lnSpc>
              <a:spcBef>
                <a:spcPts val="100"/>
              </a:spcBef>
            </a:pPr>
            <a:r>
              <a:rPr spc="15" dirty="0"/>
              <a:t>I</a:t>
            </a:r>
            <a:r>
              <a:rPr spc="5" dirty="0"/>
              <a:t> </a:t>
            </a:r>
            <a:r>
              <a:rPr spc="35" dirty="0"/>
              <a:t>FARMACI</a:t>
            </a:r>
            <a:r>
              <a:rPr spc="10" dirty="0"/>
              <a:t> </a:t>
            </a:r>
            <a:r>
              <a:rPr spc="5" dirty="0"/>
              <a:t>individuati</a:t>
            </a:r>
            <a:r>
              <a:rPr spc="10" dirty="0"/>
              <a:t> </a:t>
            </a:r>
            <a:r>
              <a:rPr spc="15" dirty="0"/>
              <a:t>come</a:t>
            </a:r>
            <a:r>
              <a:rPr spc="10" dirty="0"/>
              <a:t> sostanze</a:t>
            </a:r>
            <a:r>
              <a:rPr spc="15" dirty="0"/>
              <a:t> </a:t>
            </a:r>
            <a:r>
              <a:rPr spc="-10" dirty="0"/>
              <a:t>d'abuso</a:t>
            </a:r>
          </a:p>
        </p:txBody>
      </p:sp>
      <p:sp>
        <p:nvSpPr>
          <p:cNvPr id="3" name="object 3"/>
          <p:cNvSpPr txBox="1"/>
          <p:nvPr/>
        </p:nvSpPr>
        <p:spPr>
          <a:xfrm>
            <a:off x="1539880" y="2150752"/>
            <a:ext cx="6232519" cy="2122805"/>
          </a:xfrm>
          <a:prstGeom prst="rect">
            <a:avLst/>
          </a:prstGeom>
        </p:spPr>
        <p:txBody>
          <a:bodyPr vert="horz" wrap="square" lIns="0" tIns="12700" rIns="0" bIns="0" rtlCol="0">
            <a:spAutoFit/>
          </a:bodyPr>
          <a:lstStyle/>
          <a:p>
            <a:pPr marL="12700" marR="401320">
              <a:lnSpc>
                <a:spcPct val="116700"/>
              </a:lnSpc>
              <a:spcBef>
                <a:spcPts val="100"/>
              </a:spcBef>
            </a:pPr>
            <a:r>
              <a:rPr sz="1800" spc="-165" dirty="0">
                <a:latin typeface="Roboto Lt"/>
                <a:cs typeface="Roboto Lt"/>
              </a:rPr>
              <a:t>Un</a:t>
            </a:r>
            <a:r>
              <a:rPr sz="1800" spc="-40" dirty="0">
                <a:latin typeface="Roboto Lt"/>
                <a:cs typeface="Roboto Lt"/>
              </a:rPr>
              <a:t> </a:t>
            </a:r>
            <a:r>
              <a:rPr sz="1800" spc="-140" dirty="0">
                <a:latin typeface="Roboto Lt"/>
                <a:cs typeface="Roboto Lt"/>
              </a:rPr>
              <a:t>numero</a:t>
            </a:r>
            <a:r>
              <a:rPr sz="1800" spc="-35" dirty="0">
                <a:latin typeface="Roboto Lt"/>
                <a:cs typeface="Roboto Lt"/>
              </a:rPr>
              <a:t> </a:t>
            </a:r>
            <a:r>
              <a:rPr sz="1800" spc="-105" dirty="0">
                <a:latin typeface="Roboto Lt"/>
                <a:cs typeface="Roboto Lt"/>
              </a:rPr>
              <a:t>crescente</a:t>
            </a:r>
            <a:r>
              <a:rPr sz="1800" spc="-35" dirty="0">
                <a:latin typeface="Roboto Lt"/>
                <a:cs typeface="Roboto Lt"/>
              </a:rPr>
              <a:t> </a:t>
            </a:r>
            <a:r>
              <a:rPr sz="1800" spc="-80" dirty="0">
                <a:latin typeface="Roboto Lt"/>
                <a:cs typeface="Roboto Lt"/>
              </a:rPr>
              <a:t>di</a:t>
            </a:r>
            <a:r>
              <a:rPr sz="1800" spc="-35" dirty="0">
                <a:latin typeface="Roboto Lt"/>
                <a:cs typeface="Roboto Lt"/>
              </a:rPr>
              <a:t> </a:t>
            </a:r>
            <a:r>
              <a:rPr sz="1800" spc="-130" dirty="0">
                <a:latin typeface="Roboto Lt"/>
                <a:cs typeface="Roboto Lt"/>
              </a:rPr>
              <a:t>nuove</a:t>
            </a:r>
            <a:r>
              <a:rPr sz="1800" spc="-35" dirty="0">
                <a:latin typeface="Roboto Lt"/>
                <a:cs typeface="Roboto Lt"/>
              </a:rPr>
              <a:t> </a:t>
            </a:r>
            <a:r>
              <a:rPr sz="1800" spc="-114" dirty="0">
                <a:latin typeface="Roboto Lt"/>
                <a:cs typeface="Roboto Lt"/>
              </a:rPr>
              <a:t>sostanze</a:t>
            </a:r>
            <a:r>
              <a:rPr sz="1800" spc="-40" dirty="0">
                <a:latin typeface="Roboto Lt"/>
                <a:cs typeface="Roboto Lt"/>
              </a:rPr>
              <a:t> </a:t>
            </a:r>
            <a:r>
              <a:rPr sz="1800" spc="-120" dirty="0">
                <a:latin typeface="Roboto Lt"/>
                <a:cs typeface="Roboto Lt"/>
              </a:rPr>
              <a:t>d'abuso</a:t>
            </a:r>
            <a:r>
              <a:rPr sz="1800" spc="-35" dirty="0">
                <a:latin typeface="Roboto Lt"/>
                <a:cs typeface="Roboto Lt"/>
              </a:rPr>
              <a:t> </a:t>
            </a:r>
            <a:r>
              <a:rPr sz="1800" spc="-100" dirty="0">
                <a:latin typeface="Roboto Lt"/>
                <a:cs typeface="Roboto Lt"/>
              </a:rPr>
              <a:t>individuate</a:t>
            </a:r>
            <a:r>
              <a:rPr sz="1800" spc="-35" dirty="0">
                <a:latin typeface="Roboto Lt"/>
                <a:cs typeface="Roboto Lt"/>
              </a:rPr>
              <a:t> </a:t>
            </a:r>
            <a:r>
              <a:rPr sz="1800" spc="-100" dirty="0">
                <a:latin typeface="Roboto Lt"/>
                <a:cs typeface="Roboto Lt"/>
              </a:rPr>
              <a:t>sul </a:t>
            </a:r>
            <a:r>
              <a:rPr sz="1800" spc="-425" dirty="0">
                <a:latin typeface="Roboto Lt"/>
                <a:cs typeface="Roboto Lt"/>
              </a:rPr>
              <a:t> </a:t>
            </a:r>
            <a:r>
              <a:rPr sz="1800" spc="-120" dirty="0">
                <a:latin typeface="Roboto Lt"/>
                <a:cs typeface="Roboto Lt"/>
              </a:rPr>
              <a:t>mercato</a:t>
            </a:r>
            <a:r>
              <a:rPr sz="1800" spc="-40" dirty="0">
                <a:latin typeface="Roboto Lt"/>
                <a:cs typeface="Roboto Lt"/>
              </a:rPr>
              <a:t> </a:t>
            </a:r>
            <a:r>
              <a:rPr sz="1800" spc="-135" dirty="0">
                <a:latin typeface="Roboto Lt"/>
                <a:cs typeface="Roboto Lt"/>
              </a:rPr>
              <a:t>ha</a:t>
            </a:r>
            <a:r>
              <a:rPr sz="1800" spc="-40" dirty="0">
                <a:latin typeface="Roboto Lt"/>
                <a:cs typeface="Roboto Lt"/>
              </a:rPr>
              <a:t> </a:t>
            </a:r>
            <a:r>
              <a:rPr sz="1800" spc="-75" dirty="0">
                <a:latin typeface="Roboto Lt"/>
                <a:cs typeface="Roboto Lt"/>
              </a:rPr>
              <a:t>infatti</a:t>
            </a:r>
            <a:r>
              <a:rPr sz="1800" spc="-35" dirty="0">
                <a:latin typeface="Roboto Lt"/>
                <a:cs typeface="Roboto Lt"/>
              </a:rPr>
              <a:t> </a:t>
            </a:r>
            <a:r>
              <a:rPr sz="1800" spc="-140" dirty="0">
                <a:latin typeface="Roboto Lt"/>
                <a:cs typeface="Roboto Lt"/>
              </a:rPr>
              <a:t>un</a:t>
            </a:r>
            <a:r>
              <a:rPr sz="1800" spc="-40" dirty="0">
                <a:latin typeface="Roboto Lt"/>
                <a:cs typeface="Roboto Lt"/>
              </a:rPr>
              <a:t> </a:t>
            </a:r>
            <a:r>
              <a:rPr sz="1800" spc="-130" dirty="0">
                <a:latin typeface="Roboto Lt"/>
                <a:cs typeface="Roboto Lt"/>
              </a:rPr>
              <a:t>uso</a:t>
            </a:r>
            <a:r>
              <a:rPr sz="1800" spc="-40" dirty="0">
                <a:latin typeface="Roboto Lt"/>
                <a:cs typeface="Roboto Lt"/>
              </a:rPr>
              <a:t> </a:t>
            </a:r>
            <a:r>
              <a:rPr sz="1800" spc="-95" dirty="0">
                <a:latin typeface="Roboto Lt"/>
                <a:cs typeface="Roboto Lt"/>
              </a:rPr>
              <a:t>legittimo</a:t>
            </a:r>
            <a:r>
              <a:rPr sz="1800" spc="-35" dirty="0">
                <a:latin typeface="Roboto Lt"/>
                <a:cs typeface="Roboto Lt"/>
              </a:rPr>
              <a:t> </a:t>
            </a:r>
            <a:r>
              <a:rPr sz="1800" spc="-145" dirty="0">
                <a:latin typeface="Roboto Lt"/>
                <a:cs typeface="Roboto Lt"/>
              </a:rPr>
              <a:t>come</a:t>
            </a:r>
            <a:r>
              <a:rPr sz="1800" spc="-40" dirty="0">
                <a:latin typeface="Roboto Lt"/>
                <a:cs typeface="Roboto Lt"/>
              </a:rPr>
              <a:t> </a:t>
            </a:r>
            <a:r>
              <a:rPr sz="1800" spc="-100" dirty="0">
                <a:latin typeface="Roboto Lt"/>
                <a:cs typeface="Roboto Lt"/>
              </a:rPr>
              <a:t>medicinale.</a:t>
            </a:r>
            <a:endParaRPr sz="1800" dirty="0">
              <a:latin typeface="Roboto Lt"/>
              <a:cs typeface="Roboto Lt"/>
            </a:endParaRPr>
          </a:p>
          <a:p>
            <a:pPr marL="12700" marR="5080">
              <a:lnSpc>
                <a:spcPct val="114599"/>
              </a:lnSpc>
              <a:spcBef>
                <a:spcPts val="1570"/>
              </a:spcBef>
            </a:pPr>
            <a:r>
              <a:rPr sz="1800" spc="-140" dirty="0">
                <a:latin typeface="Roboto Lt"/>
                <a:cs typeface="Roboto Lt"/>
              </a:rPr>
              <a:t>Sono</a:t>
            </a:r>
            <a:r>
              <a:rPr sz="1800" spc="-35" dirty="0">
                <a:latin typeface="Roboto Lt"/>
                <a:cs typeface="Roboto Lt"/>
              </a:rPr>
              <a:t> </a:t>
            </a:r>
            <a:r>
              <a:rPr sz="1800" spc="-114" dirty="0">
                <a:latin typeface="Roboto Lt"/>
                <a:cs typeface="Roboto Lt"/>
              </a:rPr>
              <a:t>vendute</a:t>
            </a:r>
            <a:r>
              <a:rPr sz="1800" spc="-35" dirty="0">
                <a:latin typeface="Roboto Lt"/>
                <a:cs typeface="Roboto Lt"/>
              </a:rPr>
              <a:t> </a:t>
            </a:r>
            <a:r>
              <a:rPr sz="1800" spc="-145" dirty="0">
                <a:latin typeface="Roboto Lt"/>
                <a:cs typeface="Roboto Lt"/>
              </a:rPr>
              <a:t>come</a:t>
            </a:r>
            <a:r>
              <a:rPr sz="1800" spc="-40" dirty="0">
                <a:latin typeface="Roboto Lt"/>
                <a:cs typeface="Roboto Lt"/>
              </a:rPr>
              <a:t> </a:t>
            </a:r>
            <a:r>
              <a:rPr sz="1800" spc="-95" dirty="0">
                <a:latin typeface="Roboto Lt"/>
                <a:cs typeface="Roboto Lt"/>
              </a:rPr>
              <a:t>farmaci,</a:t>
            </a:r>
            <a:r>
              <a:rPr sz="1800" spc="-35" dirty="0">
                <a:latin typeface="Roboto Lt"/>
                <a:cs typeface="Roboto Lt"/>
              </a:rPr>
              <a:t> </a:t>
            </a:r>
            <a:r>
              <a:rPr sz="1800" spc="-175" dirty="0">
                <a:latin typeface="Roboto Lt"/>
                <a:cs typeface="Roboto Lt"/>
              </a:rPr>
              <a:t>ma</a:t>
            </a:r>
            <a:r>
              <a:rPr sz="1800" spc="-40" dirty="0">
                <a:latin typeface="Roboto Lt"/>
                <a:cs typeface="Roboto Lt"/>
              </a:rPr>
              <a:t> </a:t>
            </a:r>
            <a:r>
              <a:rPr sz="1800" spc="-135" dirty="0">
                <a:latin typeface="Roboto Lt"/>
                <a:cs typeface="Roboto Lt"/>
              </a:rPr>
              <a:t>non</a:t>
            </a:r>
            <a:r>
              <a:rPr sz="1800" spc="-35" dirty="0">
                <a:latin typeface="Roboto Lt"/>
                <a:cs typeface="Roboto Lt"/>
              </a:rPr>
              <a:t> </a:t>
            </a:r>
            <a:r>
              <a:rPr sz="1800" spc="-120" dirty="0">
                <a:latin typeface="Roboto Lt"/>
                <a:cs typeface="Roboto Lt"/>
              </a:rPr>
              <a:t>assunte</a:t>
            </a:r>
            <a:r>
              <a:rPr sz="1800" spc="-40" dirty="0">
                <a:latin typeface="Roboto Lt"/>
                <a:cs typeface="Roboto Lt"/>
              </a:rPr>
              <a:t> </a:t>
            </a:r>
            <a:r>
              <a:rPr sz="1800" spc="-125" dirty="0">
                <a:latin typeface="Roboto Lt"/>
                <a:cs typeface="Roboto Lt"/>
              </a:rPr>
              <a:t>secondo</a:t>
            </a:r>
            <a:r>
              <a:rPr sz="1800" spc="-35" dirty="0">
                <a:latin typeface="Roboto Lt"/>
                <a:cs typeface="Roboto Lt"/>
              </a:rPr>
              <a:t> </a:t>
            </a:r>
            <a:r>
              <a:rPr sz="1800" spc="-70" dirty="0">
                <a:latin typeface="Roboto Lt"/>
                <a:cs typeface="Roboto Lt"/>
              </a:rPr>
              <a:t>le</a:t>
            </a:r>
            <a:r>
              <a:rPr sz="1800" spc="-40" dirty="0">
                <a:latin typeface="Roboto Lt"/>
                <a:cs typeface="Roboto Lt"/>
              </a:rPr>
              <a:t> </a:t>
            </a:r>
            <a:r>
              <a:rPr sz="1800" spc="-95" dirty="0">
                <a:latin typeface="Roboto Lt"/>
                <a:cs typeface="Roboto Lt"/>
              </a:rPr>
              <a:t>indicazioni </a:t>
            </a:r>
            <a:r>
              <a:rPr sz="1800" spc="-420" dirty="0">
                <a:latin typeface="Roboto Lt"/>
                <a:cs typeface="Roboto Lt"/>
              </a:rPr>
              <a:t> </a:t>
            </a:r>
            <a:r>
              <a:rPr sz="1800" spc="-65" dirty="0">
                <a:latin typeface="Roboto Lt"/>
                <a:cs typeface="Roboto Lt"/>
              </a:rPr>
              <a:t>ufficiali,</a:t>
            </a:r>
            <a:r>
              <a:rPr sz="1800" spc="-35" dirty="0">
                <a:latin typeface="Roboto Lt"/>
                <a:cs typeface="Roboto Lt"/>
              </a:rPr>
              <a:t> </a:t>
            </a:r>
            <a:r>
              <a:rPr sz="1800" spc="-105" dirty="0">
                <a:latin typeface="Roboto Lt"/>
                <a:cs typeface="Roboto Lt"/>
              </a:rPr>
              <a:t>oppure,</a:t>
            </a:r>
            <a:r>
              <a:rPr sz="1800" spc="-30" dirty="0">
                <a:latin typeface="Roboto Lt"/>
                <a:cs typeface="Roboto Lt"/>
              </a:rPr>
              <a:t> </a:t>
            </a:r>
            <a:r>
              <a:rPr sz="1800" spc="-90" dirty="0">
                <a:latin typeface="Roboto Lt"/>
                <a:cs typeface="Roboto Lt"/>
              </a:rPr>
              <a:t>in</a:t>
            </a:r>
            <a:r>
              <a:rPr sz="1800" spc="-30" dirty="0">
                <a:latin typeface="Roboto Lt"/>
                <a:cs typeface="Roboto Lt"/>
              </a:rPr>
              <a:t> </a:t>
            </a:r>
            <a:r>
              <a:rPr sz="1800" spc="-70" dirty="0">
                <a:latin typeface="Roboto Lt"/>
                <a:cs typeface="Roboto Lt"/>
              </a:rPr>
              <a:t>altri</a:t>
            </a:r>
            <a:r>
              <a:rPr sz="1800" spc="-30" dirty="0">
                <a:latin typeface="Roboto Lt"/>
                <a:cs typeface="Roboto Lt"/>
              </a:rPr>
              <a:t> </a:t>
            </a:r>
            <a:r>
              <a:rPr sz="1800" spc="-80" dirty="0">
                <a:latin typeface="Roboto Lt"/>
                <a:cs typeface="Roboto Lt"/>
              </a:rPr>
              <a:t>casi,</a:t>
            </a:r>
            <a:r>
              <a:rPr sz="1800" spc="-35" dirty="0">
                <a:latin typeface="Roboto Lt"/>
                <a:cs typeface="Roboto Lt"/>
              </a:rPr>
              <a:t> </a:t>
            </a:r>
            <a:r>
              <a:rPr sz="1800" spc="-130" dirty="0">
                <a:latin typeface="Roboto Lt"/>
                <a:cs typeface="Roboto Lt"/>
              </a:rPr>
              <a:t>sono</a:t>
            </a:r>
            <a:r>
              <a:rPr sz="1800" spc="-30" dirty="0">
                <a:latin typeface="Roboto Lt"/>
                <a:cs typeface="Roboto Lt"/>
              </a:rPr>
              <a:t> </a:t>
            </a:r>
            <a:r>
              <a:rPr sz="1800" spc="-114" dirty="0">
                <a:latin typeface="Roboto Lt"/>
                <a:cs typeface="Roboto Lt"/>
              </a:rPr>
              <a:t>vendute</a:t>
            </a:r>
            <a:r>
              <a:rPr sz="1800" spc="-30" dirty="0">
                <a:latin typeface="Roboto Lt"/>
                <a:cs typeface="Roboto Lt"/>
              </a:rPr>
              <a:t> </a:t>
            </a:r>
            <a:r>
              <a:rPr sz="1800" spc="-114" dirty="0">
                <a:latin typeface="Roboto Lt"/>
                <a:cs typeface="Roboto Lt"/>
              </a:rPr>
              <a:t>clandestinamente</a:t>
            </a:r>
            <a:r>
              <a:rPr sz="1800" spc="-30" dirty="0">
                <a:latin typeface="Roboto Lt"/>
                <a:cs typeface="Roboto Lt"/>
              </a:rPr>
              <a:t> </a:t>
            </a:r>
            <a:r>
              <a:rPr sz="1800" spc="-145" dirty="0">
                <a:latin typeface="Roboto Lt"/>
                <a:cs typeface="Roboto Lt"/>
              </a:rPr>
              <a:t>come </a:t>
            </a:r>
            <a:r>
              <a:rPr sz="1800" spc="-140" dirty="0">
                <a:latin typeface="Roboto Lt"/>
                <a:cs typeface="Roboto Lt"/>
              </a:rPr>
              <a:t> </a:t>
            </a:r>
            <a:r>
              <a:rPr sz="1800" spc="-114" dirty="0">
                <a:latin typeface="Roboto Lt"/>
                <a:cs typeface="Roboto Lt"/>
              </a:rPr>
              <a:t>sostanze</a:t>
            </a:r>
            <a:r>
              <a:rPr sz="1800" spc="-110" dirty="0">
                <a:latin typeface="Roboto Lt"/>
                <a:cs typeface="Roboto Lt"/>
              </a:rPr>
              <a:t> </a:t>
            </a:r>
            <a:r>
              <a:rPr sz="1800" spc="-60" dirty="0">
                <a:latin typeface="Roboto Lt"/>
                <a:cs typeface="Roboto Lt"/>
              </a:rPr>
              <a:t>illecite, </a:t>
            </a:r>
            <a:r>
              <a:rPr sz="1800" spc="-114" dirty="0">
                <a:latin typeface="Roboto Lt"/>
                <a:cs typeface="Roboto Lt"/>
              </a:rPr>
              <a:t>“</a:t>
            </a:r>
            <a:r>
              <a:rPr sz="1800" spc="-114" dirty="0">
                <a:solidFill>
                  <a:srgbClr val="E6481B"/>
                </a:solidFill>
                <a:latin typeface="Roboto Lt"/>
                <a:cs typeface="Roboto Lt"/>
              </a:rPr>
              <a:t>sostanze</a:t>
            </a:r>
            <a:r>
              <a:rPr sz="1800" spc="204" dirty="0">
                <a:solidFill>
                  <a:srgbClr val="E6481B"/>
                </a:solidFill>
                <a:latin typeface="Roboto Lt"/>
                <a:cs typeface="Roboto Lt"/>
              </a:rPr>
              <a:t> </a:t>
            </a:r>
            <a:r>
              <a:rPr sz="1800" spc="-114" dirty="0">
                <a:solidFill>
                  <a:srgbClr val="E6481B"/>
                </a:solidFill>
                <a:latin typeface="Roboto Lt"/>
                <a:cs typeface="Roboto Lt"/>
              </a:rPr>
              <a:t>chimiche</a:t>
            </a:r>
            <a:r>
              <a:rPr sz="1800" spc="210" dirty="0">
                <a:solidFill>
                  <a:srgbClr val="E6481B"/>
                </a:solidFill>
                <a:latin typeface="Roboto Lt"/>
                <a:cs typeface="Roboto Lt"/>
              </a:rPr>
              <a:t> </a:t>
            </a:r>
            <a:r>
              <a:rPr sz="1800" spc="-100" dirty="0">
                <a:solidFill>
                  <a:srgbClr val="E6481B"/>
                </a:solidFill>
                <a:latin typeface="Roboto Lt"/>
                <a:cs typeface="Roboto Lt"/>
              </a:rPr>
              <a:t>destinate </a:t>
            </a:r>
            <a:r>
              <a:rPr sz="1800" spc="-80" dirty="0">
                <a:solidFill>
                  <a:srgbClr val="E6481B"/>
                </a:solidFill>
                <a:latin typeface="Roboto Lt"/>
                <a:cs typeface="Roboto Lt"/>
              </a:rPr>
              <a:t>alla </a:t>
            </a:r>
            <a:r>
              <a:rPr sz="1800" spc="-90" dirty="0">
                <a:solidFill>
                  <a:srgbClr val="E6481B"/>
                </a:solidFill>
                <a:latin typeface="Roboto Lt"/>
                <a:cs typeface="Roboto Lt"/>
              </a:rPr>
              <a:t>ricerca</a:t>
            </a:r>
            <a:r>
              <a:rPr sz="1800" spc="-90" dirty="0">
                <a:latin typeface="Roboto Lt"/>
                <a:cs typeface="Roboto Lt"/>
              </a:rPr>
              <a:t>” </a:t>
            </a:r>
            <a:r>
              <a:rPr sz="1800" spc="-105" dirty="0">
                <a:latin typeface="Roboto Lt"/>
                <a:cs typeface="Roboto Lt"/>
              </a:rPr>
              <a:t>e </a:t>
            </a:r>
            <a:r>
              <a:rPr sz="1800" spc="-100" dirty="0">
                <a:latin typeface="Roboto Lt"/>
                <a:cs typeface="Roboto Lt"/>
              </a:rPr>
              <a:t> </a:t>
            </a:r>
            <a:r>
              <a:rPr sz="1800" spc="-105" dirty="0">
                <a:latin typeface="Roboto Lt"/>
                <a:cs typeface="Roboto Lt"/>
              </a:rPr>
              <a:t>persin</a:t>
            </a:r>
            <a:r>
              <a:rPr sz="1800" spc="-120" dirty="0">
                <a:latin typeface="Roboto Lt"/>
                <a:cs typeface="Roboto Lt"/>
              </a:rPr>
              <a:t>o</a:t>
            </a:r>
            <a:r>
              <a:rPr sz="1800" spc="-40" dirty="0">
                <a:latin typeface="Roboto Lt"/>
                <a:cs typeface="Roboto Lt"/>
              </a:rPr>
              <a:t> </a:t>
            </a:r>
            <a:r>
              <a:rPr sz="1800" spc="-155" dirty="0">
                <a:latin typeface="Roboto Lt"/>
                <a:cs typeface="Roboto Lt"/>
              </a:rPr>
              <a:t>com</a:t>
            </a:r>
            <a:r>
              <a:rPr sz="1800" spc="-120" dirty="0">
                <a:latin typeface="Roboto Lt"/>
                <a:cs typeface="Roboto Lt"/>
              </a:rPr>
              <a:t>e</a:t>
            </a:r>
            <a:r>
              <a:rPr sz="1800" spc="-40" dirty="0">
                <a:latin typeface="Roboto Lt"/>
                <a:cs typeface="Roboto Lt"/>
              </a:rPr>
              <a:t> </a:t>
            </a:r>
            <a:r>
              <a:rPr sz="1800" spc="-125" dirty="0">
                <a:latin typeface="Roboto Lt"/>
                <a:cs typeface="Roboto Lt"/>
              </a:rPr>
              <a:t>“</a:t>
            </a:r>
            <a:r>
              <a:rPr sz="1800" spc="-95" dirty="0">
                <a:solidFill>
                  <a:srgbClr val="E6481B"/>
                </a:solidFill>
                <a:latin typeface="Roboto Lt"/>
                <a:cs typeface="Roboto Lt"/>
              </a:rPr>
              <a:t>integrator</a:t>
            </a:r>
            <a:r>
              <a:rPr sz="1800" spc="-50" dirty="0">
                <a:solidFill>
                  <a:srgbClr val="E6481B"/>
                </a:solidFill>
                <a:latin typeface="Roboto Lt"/>
                <a:cs typeface="Roboto Lt"/>
              </a:rPr>
              <a:t>i</a:t>
            </a:r>
            <a:r>
              <a:rPr sz="1800" spc="-40" dirty="0">
                <a:solidFill>
                  <a:srgbClr val="E6481B"/>
                </a:solidFill>
                <a:latin typeface="Roboto Lt"/>
                <a:cs typeface="Roboto Lt"/>
              </a:rPr>
              <a:t> </a:t>
            </a:r>
            <a:r>
              <a:rPr sz="1800" spc="-105" dirty="0">
                <a:solidFill>
                  <a:srgbClr val="E6481B"/>
                </a:solidFill>
                <a:latin typeface="Roboto Lt"/>
                <a:cs typeface="Roboto Lt"/>
              </a:rPr>
              <a:t>alimentar</a:t>
            </a:r>
            <a:r>
              <a:rPr sz="1800" spc="-20" dirty="0">
                <a:solidFill>
                  <a:srgbClr val="E6481B"/>
                </a:solidFill>
                <a:latin typeface="Roboto Lt"/>
                <a:cs typeface="Roboto Lt"/>
              </a:rPr>
              <a:t>i</a:t>
            </a:r>
            <a:r>
              <a:rPr sz="1800" spc="-65" dirty="0">
                <a:latin typeface="Roboto Lt"/>
                <a:cs typeface="Roboto Lt"/>
              </a:rPr>
              <a:t>”.</a:t>
            </a:r>
            <a:endParaRPr sz="1800" dirty="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34490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09575" y="2740350"/>
            <a:ext cx="7925434" cy="2008505"/>
          </a:xfrm>
          <a:prstGeom prst="rect">
            <a:avLst/>
          </a:prstGeom>
        </p:spPr>
        <p:txBody>
          <a:bodyPr vert="horz" wrap="square" lIns="0" tIns="12700" rIns="0" bIns="0" rtlCol="0">
            <a:spAutoFit/>
          </a:bodyPr>
          <a:lstStyle/>
          <a:p>
            <a:pPr marL="12700" marR="5080">
              <a:lnSpc>
                <a:spcPct val="116700"/>
              </a:lnSpc>
              <a:spcBef>
                <a:spcPts val="100"/>
              </a:spcBef>
            </a:pPr>
            <a:r>
              <a:rPr sz="1800" spc="-120" dirty="0">
                <a:latin typeface="Roboto Lt"/>
                <a:cs typeface="Roboto Lt"/>
              </a:rPr>
              <a:t>Esempi</a:t>
            </a:r>
            <a:r>
              <a:rPr sz="1800" spc="-35" dirty="0">
                <a:latin typeface="Roboto Lt"/>
                <a:cs typeface="Roboto Lt"/>
              </a:rPr>
              <a:t> </a:t>
            </a:r>
            <a:r>
              <a:rPr sz="1800" spc="-85" dirty="0">
                <a:latin typeface="Roboto Lt"/>
                <a:cs typeface="Roboto Lt"/>
              </a:rPr>
              <a:t>recenti,</a:t>
            </a:r>
            <a:r>
              <a:rPr sz="1800" spc="-35" dirty="0">
                <a:latin typeface="Roboto Lt"/>
                <a:cs typeface="Roboto Lt"/>
              </a:rPr>
              <a:t> </a:t>
            </a:r>
            <a:r>
              <a:rPr sz="1800" spc="-125" dirty="0">
                <a:latin typeface="Roboto Lt"/>
                <a:cs typeface="Roboto Lt"/>
              </a:rPr>
              <a:t>a</a:t>
            </a:r>
            <a:r>
              <a:rPr sz="1800" spc="-40" dirty="0">
                <a:latin typeface="Roboto Lt"/>
                <a:cs typeface="Roboto Lt"/>
              </a:rPr>
              <a:t> </a:t>
            </a:r>
            <a:r>
              <a:rPr sz="1800" spc="-120" dirty="0">
                <a:latin typeface="Roboto Lt"/>
                <a:cs typeface="Roboto Lt"/>
              </a:rPr>
              <a:t>quanto</a:t>
            </a:r>
            <a:r>
              <a:rPr sz="1800" spc="-35" dirty="0">
                <a:latin typeface="Roboto Lt"/>
                <a:cs typeface="Roboto Lt"/>
              </a:rPr>
              <a:t> </a:t>
            </a:r>
            <a:r>
              <a:rPr sz="1800" spc="-110" dirty="0">
                <a:latin typeface="Roboto Lt"/>
                <a:cs typeface="Roboto Lt"/>
              </a:rPr>
              <a:t>pare</a:t>
            </a:r>
            <a:r>
              <a:rPr sz="1800" spc="-40" dirty="0">
                <a:latin typeface="Roboto Lt"/>
                <a:cs typeface="Roboto Lt"/>
              </a:rPr>
              <a:t> </a:t>
            </a:r>
            <a:r>
              <a:rPr sz="1800" spc="-75" dirty="0">
                <a:latin typeface="Roboto Lt"/>
                <a:cs typeface="Roboto Lt"/>
              </a:rPr>
              <a:t>tutti</a:t>
            </a:r>
            <a:r>
              <a:rPr sz="1800" spc="-30" dirty="0">
                <a:latin typeface="Roboto Lt"/>
                <a:cs typeface="Roboto Lt"/>
              </a:rPr>
              <a:t> </a:t>
            </a:r>
            <a:r>
              <a:rPr sz="1800" spc="-105" dirty="0">
                <a:latin typeface="Roboto Lt"/>
                <a:cs typeface="Roboto Lt"/>
              </a:rPr>
              <a:t>assunti</a:t>
            </a:r>
            <a:r>
              <a:rPr sz="1800" spc="-40" dirty="0">
                <a:latin typeface="Roboto Lt"/>
                <a:cs typeface="Roboto Lt"/>
              </a:rPr>
              <a:t> </a:t>
            </a:r>
            <a:r>
              <a:rPr sz="1800" spc="-105" dirty="0">
                <a:latin typeface="Roboto Lt"/>
                <a:cs typeface="Roboto Lt"/>
              </a:rPr>
              <a:t>per</a:t>
            </a:r>
            <a:r>
              <a:rPr sz="1800" spc="-35" dirty="0">
                <a:latin typeface="Roboto Lt"/>
                <a:cs typeface="Roboto Lt"/>
              </a:rPr>
              <a:t> </a:t>
            </a:r>
            <a:r>
              <a:rPr sz="1800" spc="-95" dirty="0">
                <a:latin typeface="Roboto Lt"/>
                <a:cs typeface="Roboto Lt"/>
              </a:rPr>
              <a:t>via</a:t>
            </a:r>
            <a:r>
              <a:rPr sz="1800" spc="-35" dirty="0">
                <a:latin typeface="Roboto Lt"/>
                <a:cs typeface="Roboto Lt"/>
              </a:rPr>
              <a:t> </a:t>
            </a:r>
            <a:r>
              <a:rPr sz="1800" spc="-100" dirty="0">
                <a:latin typeface="Roboto Lt"/>
                <a:cs typeface="Roboto Lt"/>
              </a:rPr>
              <a:t>parenterale</a:t>
            </a:r>
            <a:r>
              <a:rPr sz="1800" spc="-40" dirty="0">
                <a:latin typeface="Roboto Lt"/>
                <a:cs typeface="Roboto Lt"/>
              </a:rPr>
              <a:t> </a:t>
            </a:r>
            <a:r>
              <a:rPr sz="1800" spc="-125" dirty="0">
                <a:latin typeface="Roboto Lt"/>
                <a:cs typeface="Roboto Lt"/>
              </a:rPr>
              <a:t>da</a:t>
            </a:r>
            <a:r>
              <a:rPr sz="1800" spc="-35" dirty="0">
                <a:latin typeface="Roboto Lt"/>
                <a:cs typeface="Roboto Lt"/>
              </a:rPr>
              <a:t> </a:t>
            </a:r>
            <a:r>
              <a:rPr sz="1800" spc="-120" dirty="0">
                <a:latin typeface="Roboto Lt"/>
                <a:cs typeface="Roboto Lt"/>
              </a:rPr>
              <a:t>consumatori</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90" dirty="0">
                <a:latin typeface="Roboto Lt"/>
                <a:cs typeface="Roboto Lt"/>
              </a:rPr>
              <a:t>oppiacei, </a:t>
            </a:r>
            <a:r>
              <a:rPr sz="1800" spc="-425" dirty="0">
                <a:latin typeface="Roboto Lt"/>
                <a:cs typeface="Roboto Lt"/>
              </a:rPr>
              <a:t> </a:t>
            </a:r>
            <a:r>
              <a:rPr sz="1800" spc="-125" dirty="0">
                <a:latin typeface="Roboto Lt"/>
                <a:cs typeface="Roboto Lt"/>
              </a:rPr>
              <a:t>comprendono:</a:t>
            </a:r>
            <a:endParaRPr sz="1800">
              <a:latin typeface="Roboto Lt"/>
              <a:cs typeface="Roboto Lt"/>
            </a:endParaRPr>
          </a:p>
          <a:p>
            <a:pPr marL="12700" marR="681355">
              <a:lnSpc>
                <a:spcPct val="114599"/>
              </a:lnSpc>
              <a:spcBef>
                <a:spcPts val="1570"/>
              </a:spcBef>
            </a:pPr>
            <a:r>
              <a:rPr sz="1800" spc="-35" dirty="0">
                <a:latin typeface="Roboto Lt"/>
                <a:cs typeface="Roboto Lt"/>
              </a:rPr>
              <a:t>il</a:t>
            </a:r>
            <a:r>
              <a:rPr sz="1800" spc="-40" dirty="0">
                <a:latin typeface="Roboto Lt"/>
                <a:cs typeface="Roboto Lt"/>
              </a:rPr>
              <a:t> </a:t>
            </a:r>
            <a:r>
              <a:rPr sz="1800" spc="-105" dirty="0">
                <a:latin typeface="Roboto Lt"/>
                <a:cs typeface="Roboto Lt"/>
              </a:rPr>
              <a:t>pregabalin</a:t>
            </a:r>
            <a:r>
              <a:rPr sz="1800" spc="-35" dirty="0">
                <a:latin typeface="Roboto Lt"/>
                <a:cs typeface="Roboto Lt"/>
              </a:rPr>
              <a:t> </a:t>
            </a:r>
            <a:r>
              <a:rPr sz="1800" spc="-95" dirty="0">
                <a:latin typeface="Roboto Lt"/>
                <a:cs typeface="Roboto Lt"/>
              </a:rPr>
              <a:t>(Lyrica)</a:t>
            </a:r>
            <a:r>
              <a:rPr sz="1800" spc="-30" dirty="0">
                <a:latin typeface="Roboto Lt"/>
                <a:cs typeface="Roboto Lt"/>
              </a:rPr>
              <a:t> </a:t>
            </a:r>
            <a:r>
              <a:rPr sz="1800" spc="-114" dirty="0">
                <a:latin typeface="Roboto Lt"/>
                <a:cs typeface="Roboto Lt"/>
              </a:rPr>
              <a:t>usato</a:t>
            </a:r>
            <a:r>
              <a:rPr sz="1800" spc="-35" dirty="0">
                <a:latin typeface="Roboto Lt"/>
                <a:cs typeface="Roboto Lt"/>
              </a:rPr>
              <a:t> </a:t>
            </a:r>
            <a:r>
              <a:rPr sz="1800" spc="-95" dirty="0">
                <a:latin typeface="Roboto Lt"/>
                <a:cs typeface="Roboto Lt"/>
              </a:rPr>
              <a:t>nel</a:t>
            </a:r>
            <a:r>
              <a:rPr sz="1800" spc="-35" dirty="0">
                <a:latin typeface="Roboto Lt"/>
                <a:cs typeface="Roboto Lt"/>
              </a:rPr>
              <a:t> </a:t>
            </a:r>
            <a:r>
              <a:rPr sz="1800" spc="-110" dirty="0">
                <a:latin typeface="Roboto Lt"/>
                <a:cs typeface="Roboto Lt"/>
              </a:rPr>
              <a:t>trattamento</a:t>
            </a:r>
            <a:r>
              <a:rPr sz="1800" spc="-30" dirty="0">
                <a:latin typeface="Roboto Lt"/>
                <a:cs typeface="Roboto Lt"/>
              </a:rPr>
              <a:t> </a:t>
            </a:r>
            <a:r>
              <a:rPr sz="1800" spc="-80" dirty="0">
                <a:latin typeface="Roboto Lt"/>
                <a:cs typeface="Roboto Lt"/>
              </a:rPr>
              <a:t>di</a:t>
            </a:r>
            <a:r>
              <a:rPr sz="1800" spc="-35" dirty="0">
                <a:latin typeface="Roboto Lt"/>
                <a:cs typeface="Roboto Lt"/>
              </a:rPr>
              <a:t> </a:t>
            </a:r>
            <a:r>
              <a:rPr sz="1800" spc="-100" dirty="0">
                <a:latin typeface="Roboto Lt"/>
                <a:cs typeface="Roboto Lt"/>
              </a:rPr>
              <a:t>dolore</a:t>
            </a:r>
            <a:r>
              <a:rPr sz="1800" spc="-35" dirty="0">
                <a:latin typeface="Roboto Lt"/>
                <a:cs typeface="Roboto Lt"/>
              </a:rPr>
              <a:t> </a:t>
            </a:r>
            <a:r>
              <a:rPr sz="1800" spc="-100" dirty="0">
                <a:latin typeface="Roboto Lt"/>
                <a:cs typeface="Roboto Lt"/>
              </a:rPr>
              <a:t>neuropatico,</a:t>
            </a:r>
            <a:r>
              <a:rPr sz="1800" spc="-40" dirty="0">
                <a:latin typeface="Roboto Lt"/>
                <a:cs typeface="Roboto Lt"/>
              </a:rPr>
              <a:t> </a:t>
            </a:r>
            <a:r>
              <a:rPr sz="1800" spc="-90" dirty="0">
                <a:latin typeface="Roboto Lt"/>
                <a:cs typeface="Roboto Lt"/>
              </a:rPr>
              <a:t>epilessia</a:t>
            </a:r>
            <a:r>
              <a:rPr sz="1800" spc="-35" dirty="0">
                <a:latin typeface="Roboto Lt"/>
                <a:cs typeface="Roboto Lt"/>
              </a:rPr>
              <a:t> </a:t>
            </a:r>
            <a:r>
              <a:rPr sz="1800" spc="-105" dirty="0">
                <a:latin typeface="Roboto Lt"/>
                <a:cs typeface="Roboto Lt"/>
              </a:rPr>
              <a:t>e</a:t>
            </a:r>
            <a:r>
              <a:rPr sz="1800" spc="-35" dirty="0">
                <a:latin typeface="Roboto Lt"/>
                <a:cs typeface="Roboto Lt"/>
              </a:rPr>
              <a:t> </a:t>
            </a:r>
            <a:r>
              <a:rPr sz="1800" spc="-110" dirty="0">
                <a:latin typeface="Roboto Lt"/>
                <a:cs typeface="Roboto Lt"/>
              </a:rPr>
              <a:t>ansia </a:t>
            </a:r>
            <a:r>
              <a:rPr sz="1800" spc="-420" dirty="0">
                <a:latin typeface="Roboto Lt"/>
                <a:cs typeface="Roboto Lt"/>
              </a:rPr>
              <a:t> </a:t>
            </a:r>
            <a:r>
              <a:rPr sz="1800" spc="-95" dirty="0">
                <a:latin typeface="Roboto Lt"/>
                <a:cs typeface="Roboto Lt"/>
              </a:rPr>
              <a:t>generalizzata,</a:t>
            </a:r>
            <a:endParaRPr sz="1800">
              <a:latin typeface="Roboto Lt"/>
              <a:cs typeface="Roboto Lt"/>
            </a:endParaRPr>
          </a:p>
          <a:p>
            <a:pPr>
              <a:lnSpc>
                <a:spcPct val="100000"/>
              </a:lnSpc>
              <a:spcBef>
                <a:spcPts val="30"/>
              </a:spcBef>
            </a:pPr>
            <a:endParaRPr sz="1550">
              <a:latin typeface="Roboto Lt"/>
              <a:cs typeface="Roboto Lt"/>
            </a:endParaRPr>
          </a:p>
          <a:p>
            <a:pPr marL="12700">
              <a:lnSpc>
                <a:spcPct val="100000"/>
              </a:lnSpc>
            </a:pPr>
            <a:r>
              <a:rPr sz="1800" spc="-35" dirty="0">
                <a:latin typeface="Roboto Lt"/>
                <a:cs typeface="Roboto Lt"/>
              </a:rPr>
              <a:t>il </a:t>
            </a:r>
            <a:r>
              <a:rPr sz="1800" spc="-100" dirty="0">
                <a:latin typeface="Roboto Lt"/>
                <a:cs typeface="Roboto Lt"/>
              </a:rPr>
              <a:t>tropicamide,</a:t>
            </a:r>
            <a:r>
              <a:rPr sz="1800" spc="-25" dirty="0">
                <a:latin typeface="Roboto Lt"/>
                <a:cs typeface="Roboto Lt"/>
              </a:rPr>
              <a:t> </a:t>
            </a:r>
            <a:r>
              <a:rPr sz="1800" spc="-95" dirty="0">
                <a:latin typeface="Roboto Lt"/>
                <a:cs typeface="Roboto Lt"/>
              </a:rPr>
              <a:t>(Visumidriatic)</a:t>
            </a:r>
            <a:r>
              <a:rPr sz="1800" spc="-30" dirty="0">
                <a:latin typeface="Roboto Lt"/>
                <a:cs typeface="Roboto Lt"/>
              </a:rPr>
              <a:t> </a:t>
            </a:r>
            <a:r>
              <a:rPr sz="1800" spc="-114" dirty="0">
                <a:latin typeface="Roboto Lt"/>
                <a:cs typeface="Roboto Lt"/>
              </a:rPr>
              <a:t>usato</a:t>
            </a:r>
            <a:r>
              <a:rPr sz="1800" spc="-30" dirty="0">
                <a:latin typeface="Roboto Lt"/>
                <a:cs typeface="Roboto Lt"/>
              </a:rPr>
              <a:t> </a:t>
            </a:r>
            <a:r>
              <a:rPr sz="1800" spc="-85" dirty="0">
                <a:latin typeface="Roboto Lt"/>
                <a:cs typeface="Roboto Lt"/>
              </a:rPr>
              <a:t>nelle</a:t>
            </a:r>
            <a:r>
              <a:rPr sz="1800" spc="-30" dirty="0">
                <a:latin typeface="Roboto Lt"/>
                <a:cs typeface="Roboto Lt"/>
              </a:rPr>
              <a:t> </a:t>
            </a:r>
            <a:r>
              <a:rPr sz="1800" spc="-80" dirty="0">
                <a:latin typeface="Roboto Lt"/>
                <a:cs typeface="Roboto Lt"/>
              </a:rPr>
              <a:t>visite</a:t>
            </a:r>
            <a:r>
              <a:rPr sz="1800" spc="-35" dirty="0">
                <a:latin typeface="Roboto Lt"/>
                <a:cs typeface="Roboto Lt"/>
              </a:rPr>
              <a:t> </a:t>
            </a:r>
            <a:r>
              <a:rPr sz="1800" spc="-95" dirty="0">
                <a:latin typeface="Roboto Lt"/>
                <a:cs typeface="Roboto Lt"/>
              </a:rPr>
              <a:t>oculistiche</a:t>
            </a:r>
            <a:r>
              <a:rPr sz="1800" spc="-30" dirty="0">
                <a:latin typeface="Roboto Lt"/>
                <a:cs typeface="Roboto Lt"/>
              </a:rPr>
              <a:t> </a:t>
            </a:r>
            <a:r>
              <a:rPr sz="1800" spc="-105" dirty="0">
                <a:latin typeface="Roboto Lt"/>
                <a:cs typeface="Roboto Lt"/>
              </a:rPr>
              <a:t>per</a:t>
            </a:r>
            <a:r>
              <a:rPr sz="1800" spc="-35" dirty="0">
                <a:latin typeface="Roboto Lt"/>
                <a:cs typeface="Roboto Lt"/>
              </a:rPr>
              <a:t> </a:t>
            </a:r>
            <a:r>
              <a:rPr sz="1800" spc="-90" dirty="0">
                <a:latin typeface="Roboto Lt"/>
                <a:cs typeface="Roboto Lt"/>
              </a:rPr>
              <a:t>dilatare</a:t>
            </a:r>
            <a:r>
              <a:rPr sz="1800" spc="-30" dirty="0">
                <a:latin typeface="Roboto Lt"/>
                <a:cs typeface="Roboto Lt"/>
              </a:rPr>
              <a:t> </a:t>
            </a:r>
            <a:r>
              <a:rPr sz="1800" spc="-80" dirty="0">
                <a:latin typeface="Roboto Lt"/>
                <a:cs typeface="Roboto Lt"/>
              </a:rPr>
              <a:t>la</a:t>
            </a:r>
            <a:r>
              <a:rPr sz="1800" spc="-30" dirty="0">
                <a:latin typeface="Roboto Lt"/>
                <a:cs typeface="Roboto Lt"/>
              </a:rPr>
              <a:t> </a:t>
            </a:r>
            <a:r>
              <a:rPr sz="1800" spc="-80" dirty="0">
                <a:latin typeface="Roboto Lt"/>
                <a:cs typeface="Roboto Lt"/>
              </a:rPr>
              <a:t>pupilla.</a:t>
            </a:r>
            <a:endParaRPr sz="1800">
              <a:latin typeface="Roboto Lt"/>
              <a:cs typeface="Roboto Lt"/>
            </a:endParaRPr>
          </a:p>
        </p:txBody>
      </p:sp>
      <p:sp>
        <p:nvSpPr>
          <p:cNvPr id="3" name="object 3"/>
          <p:cNvSpPr txBox="1">
            <a:spLocks noGrp="1"/>
          </p:cNvSpPr>
          <p:nvPr>
            <p:ph type="title"/>
          </p:nvPr>
        </p:nvSpPr>
        <p:spPr>
          <a:xfrm>
            <a:off x="568774" y="831801"/>
            <a:ext cx="7279825" cy="391160"/>
          </a:xfrm>
          <a:prstGeom prst="rect">
            <a:avLst/>
          </a:prstGeom>
        </p:spPr>
        <p:txBody>
          <a:bodyPr vert="horz" wrap="square" lIns="0" tIns="12700" rIns="0" bIns="0" rtlCol="0">
            <a:spAutoFit/>
          </a:bodyPr>
          <a:lstStyle/>
          <a:p>
            <a:pPr marL="12700">
              <a:lnSpc>
                <a:spcPct val="100000"/>
              </a:lnSpc>
              <a:spcBef>
                <a:spcPts val="100"/>
              </a:spcBef>
            </a:pPr>
            <a:r>
              <a:rPr spc="15" dirty="0"/>
              <a:t>I</a:t>
            </a:r>
            <a:r>
              <a:rPr spc="5" dirty="0"/>
              <a:t> </a:t>
            </a:r>
            <a:r>
              <a:rPr spc="35" dirty="0"/>
              <a:t>FARMACI</a:t>
            </a:r>
            <a:r>
              <a:rPr spc="10" dirty="0"/>
              <a:t> </a:t>
            </a:r>
            <a:r>
              <a:rPr spc="5" dirty="0"/>
              <a:t>individuati</a:t>
            </a:r>
            <a:r>
              <a:rPr spc="10" dirty="0"/>
              <a:t> </a:t>
            </a:r>
            <a:r>
              <a:rPr spc="15" dirty="0"/>
              <a:t>come</a:t>
            </a:r>
            <a:r>
              <a:rPr spc="10" dirty="0"/>
              <a:t> sostanze</a:t>
            </a:r>
            <a:r>
              <a:rPr spc="15" dirty="0"/>
              <a:t> </a:t>
            </a:r>
            <a:r>
              <a:rPr spc="-10" dirty="0"/>
              <a:t>d'abuso</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36776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87075" y="1633296"/>
            <a:ext cx="5772785" cy="1294130"/>
          </a:xfrm>
          <a:prstGeom prst="rect">
            <a:avLst/>
          </a:prstGeom>
        </p:spPr>
        <p:txBody>
          <a:bodyPr vert="horz" wrap="square" lIns="0" tIns="16510" rIns="0" bIns="0" rtlCol="0">
            <a:spAutoFit/>
          </a:bodyPr>
          <a:lstStyle/>
          <a:p>
            <a:pPr marL="12700" marR="5080">
              <a:lnSpc>
                <a:spcPct val="115300"/>
              </a:lnSpc>
              <a:spcBef>
                <a:spcPts val="130"/>
              </a:spcBef>
            </a:pPr>
            <a:r>
              <a:rPr sz="1800" b="0" spc="-85" dirty="0">
                <a:solidFill>
                  <a:srgbClr val="000000"/>
                </a:solidFill>
                <a:latin typeface="Roboto Lt"/>
                <a:cs typeface="Roboto Lt"/>
              </a:rPr>
              <a:t>Gli</a:t>
            </a:r>
            <a:r>
              <a:rPr sz="1800" b="0" spc="-40" dirty="0">
                <a:solidFill>
                  <a:srgbClr val="000000"/>
                </a:solidFill>
                <a:latin typeface="Roboto Lt"/>
                <a:cs typeface="Roboto Lt"/>
              </a:rPr>
              <a:t> </a:t>
            </a:r>
            <a:r>
              <a:rPr sz="1800" b="0" spc="-90" dirty="0">
                <a:solidFill>
                  <a:srgbClr val="000000"/>
                </a:solidFill>
                <a:latin typeface="Roboto Lt"/>
                <a:cs typeface="Roboto Lt"/>
              </a:rPr>
              <a:t>ultimi</a:t>
            </a:r>
            <a:r>
              <a:rPr sz="1800" b="0" spc="-40" dirty="0">
                <a:solidFill>
                  <a:srgbClr val="000000"/>
                </a:solidFill>
                <a:latin typeface="Roboto Lt"/>
                <a:cs typeface="Roboto Lt"/>
              </a:rPr>
              <a:t> </a:t>
            </a:r>
            <a:r>
              <a:rPr sz="1800" b="0" spc="-90" dirty="0">
                <a:solidFill>
                  <a:srgbClr val="000000"/>
                </a:solidFill>
                <a:latin typeface="Roboto Lt"/>
                <a:cs typeface="Roboto Lt"/>
              </a:rPr>
              <a:t>dati</a:t>
            </a:r>
            <a:r>
              <a:rPr sz="1800" b="0" spc="-40" dirty="0">
                <a:solidFill>
                  <a:srgbClr val="000000"/>
                </a:solidFill>
                <a:latin typeface="Roboto Lt"/>
                <a:cs typeface="Roboto Lt"/>
              </a:rPr>
              <a:t> </a:t>
            </a:r>
            <a:r>
              <a:rPr sz="1800" b="0" spc="-90" dirty="0">
                <a:solidFill>
                  <a:srgbClr val="000000"/>
                </a:solidFill>
                <a:latin typeface="Roboto Lt"/>
                <a:cs typeface="Roboto Lt"/>
              </a:rPr>
              <a:t>della</a:t>
            </a:r>
            <a:r>
              <a:rPr sz="1800" b="0" spc="-40" dirty="0">
                <a:solidFill>
                  <a:srgbClr val="000000"/>
                </a:solidFill>
                <a:latin typeface="Roboto Lt"/>
                <a:cs typeface="Roboto Lt"/>
              </a:rPr>
              <a:t> </a:t>
            </a:r>
            <a:r>
              <a:rPr sz="1800" b="0" spc="-90" dirty="0">
                <a:solidFill>
                  <a:srgbClr val="000000"/>
                </a:solidFill>
                <a:latin typeface="Roboto Lt"/>
                <a:cs typeface="Roboto Lt"/>
              </a:rPr>
              <a:t>letteratura</a:t>
            </a:r>
            <a:r>
              <a:rPr sz="1800" b="0" spc="-40" dirty="0">
                <a:solidFill>
                  <a:srgbClr val="000000"/>
                </a:solidFill>
                <a:latin typeface="Roboto Lt"/>
                <a:cs typeface="Roboto Lt"/>
              </a:rPr>
              <a:t> </a:t>
            </a:r>
            <a:r>
              <a:rPr sz="1800" b="0" spc="-120" dirty="0">
                <a:solidFill>
                  <a:srgbClr val="000000"/>
                </a:solidFill>
                <a:latin typeface="Roboto Lt"/>
                <a:cs typeface="Roboto Lt"/>
              </a:rPr>
              <a:t>che</a:t>
            </a:r>
            <a:r>
              <a:rPr sz="1800" b="0" spc="-40" dirty="0">
                <a:solidFill>
                  <a:srgbClr val="000000"/>
                </a:solidFill>
                <a:latin typeface="Roboto Lt"/>
                <a:cs typeface="Roboto Lt"/>
              </a:rPr>
              <a:t> </a:t>
            </a:r>
            <a:r>
              <a:rPr sz="1800" b="0" spc="-110" dirty="0">
                <a:solidFill>
                  <a:srgbClr val="000000"/>
                </a:solidFill>
                <a:latin typeface="Roboto Lt"/>
                <a:cs typeface="Roboto Lt"/>
              </a:rPr>
              <a:t>confrontano</a:t>
            </a:r>
            <a:r>
              <a:rPr sz="1800" b="0" spc="-40" dirty="0">
                <a:solidFill>
                  <a:srgbClr val="000000"/>
                </a:solidFill>
                <a:latin typeface="Roboto Lt"/>
                <a:cs typeface="Roboto Lt"/>
              </a:rPr>
              <a:t> </a:t>
            </a:r>
            <a:r>
              <a:rPr sz="1800" b="0" spc="-70" dirty="0">
                <a:solidFill>
                  <a:srgbClr val="000000"/>
                </a:solidFill>
                <a:latin typeface="Roboto Lt"/>
                <a:cs typeface="Roboto Lt"/>
              </a:rPr>
              <a:t>gli</a:t>
            </a:r>
            <a:r>
              <a:rPr sz="1800" b="0" spc="-40" dirty="0">
                <a:solidFill>
                  <a:srgbClr val="000000"/>
                </a:solidFill>
                <a:latin typeface="Roboto Lt"/>
                <a:cs typeface="Roboto Lt"/>
              </a:rPr>
              <a:t> </a:t>
            </a:r>
            <a:r>
              <a:rPr sz="1800" b="0" spc="-105" dirty="0">
                <a:solidFill>
                  <a:srgbClr val="000000"/>
                </a:solidFill>
                <a:latin typeface="Roboto Lt"/>
                <a:cs typeface="Roboto Lt"/>
              </a:rPr>
              <a:t>accessi</a:t>
            </a:r>
            <a:r>
              <a:rPr sz="1800" b="0" spc="-40" dirty="0">
                <a:solidFill>
                  <a:srgbClr val="000000"/>
                </a:solidFill>
                <a:latin typeface="Roboto Lt"/>
                <a:cs typeface="Roboto Lt"/>
              </a:rPr>
              <a:t> </a:t>
            </a:r>
            <a:r>
              <a:rPr sz="1800" b="0" spc="-85" dirty="0">
                <a:solidFill>
                  <a:srgbClr val="000000"/>
                </a:solidFill>
                <a:latin typeface="Roboto Lt"/>
                <a:cs typeface="Roboto Lt"/>
              </a:rPr>
              <a:t>ai </a:t>
            </a:r>
            <a:r>
              <a:rPr sz="1800" b="0" spc="-80" dirty="0">
                <a:solidFill>
                  <a:srgbClr val="000000"/>
                </a:solidFill>
                <a:latin typeface="Roboto Lt"/>
                <a:cs typeface="Roboto Lt"/>
              </a:rPr>
              <a:t> </a:t>
            </a:r>
            <a:r>
              <a:rPr sz="1800" b="0" spc="-90" dirty="0">
                <a:solidFill>
                  <a:srgbClr val="000000"/>
                </a:solidFill>
                <a:latin typeface="Roboto Lt"/>
                <a:cs typeface="Roboto Lt"/>
              </a:rPr>
              <a:t>servizi</a:t>
            </a:r>
            <a:r>
              <a:rPr sz="1800" b="0" spc="-35" dirty="0">
                <a:solidFill>
                  <a:srgbClr val="000000"/>
                </a:solidFill>
                <a:latin typeface="Roboto Lt"/>
                <a:cs typeface="Roboto Lt"/>
              </a:rPr>
              <a:t> </a:t>
            </a:r>
            <a:r>
              <a:rPr sz="1800" b="0" spc="-105" dirty="0">
                <a:solidFill>
                  <a:srgbClr val="000000"/>
                </a:solidFill>
                <a:latin typeface="Roboto Lt"/>
                <a:cs typeface="Roboto Lt"/>
              </a:rPr>
              <a:t>dell'urgenza</a:t>
            </a:r>
            <a:r>
              <a:rPr sz="1800" b="0" spc="-35" dirty="0">
                <a:solidFill>
                  <a:srgbClr val="000000"/>
                </a:solidFill>
                <a:latin typeface="Roboto Lt"/>
                <a:cs typeface="Roboto Lt"/>
              </a:rPr>
              <a:t> </a:t>
            </a:r>
            <a:r>
              <a:rPr sz="1800" b="0" spc="-125" dirty="0">
                <a:solidFill>
                  <a:srgbClr val="000000"/>
                </a:solidFill>
                <a:latin typeface="Roboto Lt"/>
                <a:cs typeface="Roboto Lt"/>
              </a:rPr>
              <a:t>da</a:t>
            </a:r>
            <a:r>
              <a:rPr sz="1800" b="0" spc="-35" dirty="0">
                <a:solidFill>
                  <a:srgbClr val="000000"/>
                </a:solidFill>
                <a:latin typeface="Roboto Lt"/>
                <a:cs typeface="Roboto Lt"/>
              </a:rPr>
              <a:t> </a:t>
            </a:r>
            <a:r>
              <a:rPr sz="1800" b="0" spc="-100" dirty="0">
                <a:solidFill>
                  <a:srgbClr val="000000"/>
                </a:solidFill>
                <a:latin typeface="Roboto Lt"/>
                <a:cs typeface="Roboto Lt"/>
              </a:rPr>
              <a:t>parte</a:t>
            </a:r>
            <a:r>
              <a:rPr sz="1800" b="0" spc="-35" dirty="0">
                <a:solidFill>
                  <a:srgbClr val="000000"/>
                </a:solidFill>
                <a:latin typeface="Roboto Lt"/>
                <a:cs typeface="Roboto Lt"/>
              </a:rPr>
              <a:t> </a:t>
            </a:r>
            <a:r>
              <a:rPr sz="1800" b="0" spc="-80" dirty="0">
                <a:solidFill>
                  <a:srgbClr val="000000"/>
                </a:solidFill>
                <a:latin typeface="Roboto Lt"/>
                <a:cs typeface="Roboto Lt"/>
              </a:rPr>
              <a:t>di</a:t>
            </a:r>
            <a:r>
              <a:rPr sz="1800" b="0" spc="-30" dirty="0">
                <a:solidFill>
                  <a:srgbClr val="000000"/>
                </a:solidFill>
                <a:latin typeface="Roboto Lt"/>
                <a:cs typeface="Roboto Lt"/>
              </a:rPr>
              <a:t> </a:t>
            </a:r>
            <a:r>
              <a:rPr sz="1800" b="0" spc="-120" dirty="0">
                <a:solidFill>
                  <a:srgbClr val="000000"/>
                </a:solidFill>
                <a:latin typeface="Roboto Lt"/>
                <a:cs typeface="Roboto Lt"/>
              </a:rPr>
              <a:t>consumatori</a:t>
            </a:r>
            <a:r>
              <a:rPr sz="1800" b="0" spc="-35" dirty="0">
                <a:solidFill>
                  <a:srgbClr val="000000"/>
                </a:solidFill>
                <a:latin typeface="Roboto Lt"/>
                <a:cs typeface="Roboto Lt"/>
              </a:rPr>
              <a:t> </a:t>
            </a:r>
            <a:r>
              <a:rPr sz="1800" b="0" spc="-80" dirty="0">
                <a:solidFill>
                  <a:srgbClr val="000000"/>
                </a:solidFill>
                <a:latin typeface="Roboto Lt"/>
                <a:cs typeface="Roboto Lt"/>
              </a:rPr>
              <a:t>di</a:t>
            </a:r>
            <a:r>
              <a:rPr sz="1800" b="0" spc="-35" dirty="0">
                <a:solidFill>
                  <a:srgbClr val="000000"/>
                </a:solidFill>
                <a:latin typeface="Roboto Lt"/>
                <a:cs typeface="Roboto Lt"/>
              </a:rPr>
              <a:t> </a:t>
            </a:r>
            <a:r>
              <a:rPr sz="1800" b="0" spc="-114" dirty="0">
                <a:solidFill>
                  <a:srgbClr val="000000"/>
                </a:solidFill>
                <a:latin typeface="Roboto Lt"/>
                <a:cs typeface="Roboto Lt"/>
              </a:rPr>
              <a:t>sostanze</a:t>
            </a:r>
            <a:r>
              <a:rPr sz="1800" b="0" spc="-35" dirty="0">
                <a:solidFill>
                  <a:srgbClr val="000000"/>
                </a:solidFill>
                <a:latin typeface="Roboto Lt"/>
                <a:cs typeface="Roboto Lt"/>
              </a:rPr>
              <a:t> </a:t>
            </a:r>
            <a:r>
              <a:rPr sz="1800" b="0" spc="-100" dirty="0">
                <a:solidFill>
                  <a:srgbClr val="000000"/>
                </a:solidFill>
                <a:latin typeface="Roboto Lt"/>
                <a:cs typeface="Roboto Lt"/>
              </a:rPr>
              <a:t>riportano </a:t>
            </a:r>
            <a:r>
              <a:rPr sz="1800" b="0" spc="-420" dirty="0">
                <a:solidFill>
                  <a:srgbClr val="000000"/>
                </a:solidFill>
                <a:latin typeface="Roboto Lt"/>
                <a:cs typeface="Roboto Lt"/>
              </a:rPr>
              <a:t> </a:t>
            </a:r>
            <a:r>
              <a:rPr sz="1800" b="0" spc="-80" dirty="0">
                <a:solidFill>
                  <a:srgbClr val="000000"/>
                </a:solidFill>
                <a:latin typeface="Roboto Lt"/>
                <a:cs typeface="Roboto Lt"/>
              </a:rPr>
              <a:t>la </a:t>
            </a:r>
            <a:r>
              <a:rPr sz="1800" b="0" spc="-130" dirty="0">
                <a:solidFill>
                  <a:srgbClr val="000000"/>
                </a:solidFill>
                <a:latin typeface="Roboto Lt"/>
                <a:cs typeface="Roboto Lt"/>
              </a:rPr>
              <a:t>sempre </a:t>
            </a:r>
            <a:r>
              <a:rPr sz="1800" b="0" spc="-125" dirty="0">
                <a:solidFill>
                  <a:srgbClr val="000000"/>
                </a:solidFill>
                <a:latin typeface="Roboto Lt"/>
                <a:cs typeface="Roboto Lt"/>
              </a:rPr>
              <a:t>maggior </a:t>
            </a:r>
            <a:r>
              <a:rPr sz="1800" b="0" spc="-110" dirty="0">
                <a:solidFill>
                  <a:srgbClr val="000000"/>
                </a:solidFill>
                <a:latin typeface="Roboto Lt"/>
                <a:cs typeface="Roboto Lt"/>
              </a:rPr>
              <a:t>frequenza</a:t>
            </a:r>
            <a:r>
              <a:rPr sz="1800" b="0" spc="220" dirty="0">
                <a:solidFill>
                  <a:srgbClr val="000000"/>
                </a:solidFill>
                <a:latin typeface="Roboto Lt"/>
                <a:cs typeface="Roboto Lt"/>
              </a:rPr>
              <a:t> </a:t>
            </a:r>
            <a:r>
              <a:rPr sz="1800" b="0" spc="-80" dirty="0">
                <a:solidFill>
                  <a:srgbClr val="000000"/>
                </a:solidFill>
                <a:latin typeface="Roboto Lt"/>
                <a:cs typeface="Roboto Lt"/>
              </a:rPr>
              <a:t>di </a:t>
            </a:r>
            <a:r>
              <a:rPr sz="1800" b="0" spc="-95" dirty="0">
                <a:solidFill>
                  <a:srgbClr val="000000"/>
                </a:solidFill>
                <a:latin typeface="Roboto Lt"/>
                <a:cs typeface="Roboto Lt"/>
              </a:rPr>
              <a:t>situazioni</a:t>
            </a:r>
            <a:r>
              <a:rPr sz="1800" b="0" spc="590" dirty="0">
                <a:solidFill>
                  <a:srgbClr val="000000"/>
                </a:solidFill>
                <a:latin typeface="Roboto Lt"/>
                <a:cs typeface="Roboto Lt"/>
              </a:rPr>
              <a:t> </a:t>
            </a:r>
            <a:r>
              <a:rPr sz="1800" b="0" spc="-80" dirty="0">
                <a:solidFill>
                  <a:srgbClr val="000000"/>
                </a:solidFill>
                <a:latin typeface="Roboto Lt"/>
                <a:cs typeface="Roboto Lt"/>
              </a:rPr>
              <a:t>di </a:t>
            </a:r>
            <a:r>
              <a:rPr sz="1800" b="0" spc="-100" dirty="0">
                <a:solidFill>
                  <a:srgbClr val="000000"/>
                </a:solidFill>
                <a:latin typeface="Roboto Lt"/>
                <a:cs typeface="Roboto Lt"/>
              </a:rPr>
              <a:t>intossicazione </a:t>
            </a:r>
            <a:r>
              <a:rPr sz="1800" b="0" spc="-95" dirty="0">
                <a:solidFill>
                  <a:srgbClr val="000000"/>
                </a:solidFill>
                <a:latin typeface="Roboto Lt"/>
                <a:cs typeface="Roboto Lt"/>
              </a:rPr>
              <a:t> </a:t>
            </a:r>
            <a:r>
              <a:rPr sz="1800" b="0" spc="-114" dirty="0">
                <a:solidFill>
                  <a:srgbClr val="000000"/>
                </a:solidFill>
                <a:latin typeface="Roboto Lt"/>
                <a:cs typeface="Roboto Lt"/>
              </a:rPr>
              <a:t>acuta</a:t>
            </a:r>
            <a:r>
              <a:rPr sz="1800" b="0" spc="-40" dirty="0">
                <a:solidFill>
                  <a:srgbClr val="000000"/>
                </a:solidFill>
                <a:latin typeface="Roboto Lt"/>
                <a:cs typeface="Roboto Lt"/>
              </a:rPr>
              <a:t> </a:t>
            </a:r>
            <a:r>
              <a:rPr sz="1800" b="0" spc="-90" dirty="0">
                <a:solidFill>
                  <a:srgbClr val="000000"/>
                </a:solidFill>
                <a:latin typeface="Roboto Lt"/>
                <a:cs typeface="Roboto Lt"/>
              </a:rPr>
              <a:t>in</a:t>
            </a:r>
            <a:r>
              <a:rPr sz="1800" b="0" spc="-40" dirty="0">
                <a:solidFill>
                  <a:srgbClr val="000000"/>
                </a:solidFill>
                <a:latin typeface="Roboto Lt"/>
                <a:cs typeface="Roboto Lt"/>
              </a:rPr>
              <a:t> </a:t>
            </a:r>
            <a:r>
              <a:rPr sz="1800" b="0" spc="-100" dirty="0">
                <a:solidFill>
                  <a:srgbClr val="000000"/>
                </a:solidFill>
                <a:latin typeface="Roboto Lt"/>
                <a:cs typeface="Roboto Lt"/>
              </a:rPr>
              <a:t>soggetti</a:t>
            </a:r>
            <a:r>
              <a:rPr sz="1800" b="0" spc="-40" dirty="0">
                <a:solidFill>
                  <a:srgbClr val="000000"/>
                </a:solidFill>
                <a:latin typeface="Roboto Lt"/>
                <a:cs typeface="Roboto Lt"/>
              </a:rPr>
              <a:t> </a:t>
            </a:r>
            <a:r>
              <a:rPr sz="1800" b="0" spc="-114" dirty="0">
                <a:solidFill>
                  <a:srgbClr val="000000"/>
                </a:solidFill>
                <a:latin typeface="Roboto Lt"/>
                <a:cs typeface="Roboto Lt"/>
              </a:rPr>
              <a:t>molto</a:t>
            </a:r>
            <a:r>
              <a:rPr sz="1800" b="0" spc="-40" dirty="0">
                <a:solidFill>
                  <a:srgbClr val="000000"/>
                </a:solidFill>
                <a:latin typeface="Roboto Lt"/>
                <a:cs typeface="Roboto Lt"/>
              </a:rPr>
              <a:t> </a:t>
            </a:r>
            <a:r>
              <a:rPr sz="1800" b="0" spc="-90" dirty="0">
                <a:solidFill>
                  <a:srgbClr val="000000"/>
                </a:solidFill>
                <a:latin typeface="Roboto Lt"/>
                <a:cs typeface="Roboto Lt"/>
              </a:rPr>
              <a:t>giovani,</a:t>
            </a:r>
            <a:r>
              <a:rPr sz="1800" b="0" spc="5" dirty="0">
                <a:solidFill>
                  <a:srgbClr val="000000"/>
                </a:solidFill>
                <a:latin typeface="Roboto Lt"/>
                <a:cs typeface="Roboto Lt"/>
              </a:rPr>
              <a:t> </a:t>
            </a:r>
            <a:r>
              <a:rPr sz="1800" b="0" spc="-85" dirty="0">
                <a:latin typeface="Roboto"/>
                <a:cs typeface="Roboto"/>
              </a:rPr>
              <a:t>al</a:t>
            </a:r>
            <a:r>
              <a:rPr sz="1800" b="0" spc="-40" dirty="0">
                <a:latin typeface="Roboto"/>
                <a:cs typeface="Roboto"/>
              </a:rPr>
              <a:t> </a:t>
            </a:r>
            <a:r>
              <a:rPr sz="1800" b="0" spc="-90" dirty="0">
                <a:latin typeface="Roboto"/>
                <a:cs typeface="Roboto"/>
              </a:rPr>
              <a:t>di</a:t>
            </a:r>
            <a:r>
              <a:rPr sz="1800" b="0" spc="-35" dirty="0">
                <a:latin typeface="Roboto"/>
                <a:cs typeface="Roboto"/>
              </a:rPr>
              <a:t> </a:t>
            </a:r>
            <a:r>
              <a:rPr sz="1800" b="0" spc="-110" dirty="0">
                <a:latin typeface="Roboto"/>
                <a:cs typeface="Roboto"/>
              </a:rPr>
              <a:t>sotto</a:t>
            </a:r>
            <a:r>
              <a:rPr sz="1800" b="0" spc="-40" dirty="0">
                <a:latin typeface="Roboto"/>
                <a:cs typeface="Roboto"/>
              </a:rPr>
              <a:t> </a:t>
            </a:r>
            <a:r>
              <a:rPr sz="1800" b="0" spc="-95" dirty="0">
                <a:latin typeface="Roboto"/>
                <a:cs typeface="Roboto"/>
              </a:rPr>
              <a:t>dei</a:t>
            </a:r>
            <a:r>
              <a:rPr sz="1800" b="0" spc="-40" dirty="0">
                <a:latin typeface="Roboto"/>
                <a:cs typeface="Roboto"/>
              </a:rPr>
              <a:t> </a:t>
            </a:r>
            <a:r>
              <a:rPr sz="1800" b="0" spc="-130" dirty="0">
                <a:latin typeface="Roboto"/>
                <a:cs typeface="Roboto"/>
              </a:rPr>
              <a:t>25</a:t>
            </a:r>
            <a:r>
              <a:rPr sz="1800" b="0" spc="-40" dirty="0">
                <a:latin typeface="Roboto"/>
                <a:cs typeface="Roboto"/>
              </a:rPr>
              <a:t> </a:t>
            </a:r>
            <a:r>
              <a:rPr sz="1800" b="0" spc="-100" dirty="0">
                <a:latin typeface="Roboto"/>
                <a:cs typeface="Roboto"/>
              </a:rPr>
              <a:t>anni.</a:t>
            </a:r>
            <a:endParaRPr sz="1800">
              <a:latin typeface="Roboto"/>
              <a:cs typeface="Roboto"/>
            </a:endParaRPr>
          </a:p>
        </p:txBody>
      </p:sp>
      <p:sp>
        <p:nvSpPr>
          <p:cNvPr id="3" name="object 3"/>
          <p:cNvSpPr txBox="1"/>
          <p:nvPr/>
        </p:nvSpPr>
        <p:spPr>
          <a:xfrm>
            <a:off x="1387075" y="3102050"/>
            <a:ext cx="5687695" cy="1282700"/>
          </a:xfrm>
          <a:prstGeom prst="rect">
            <a:avLst/>
          </a:prstGeom>
        </p:spPr>
        <p:txBody>
          <a:bodyPr vert="horz" wrap="square" lIns="0" tIns="12700" rIns="0" bIns="0" rtlCol="0">
            <a:spAutoFit/>
          </a:bodyPr>
          <a:lstStyle/>
          <a:p>
            <a:pPr marL="12700" marR="5080">
              <a:lnSpc>
                <a:spcPct val="114599"/>
              </a:lnSpc>
              <a:spcBef>
                <a:spcPts val="100"/>
              </a:spcBef>
            </a:pPr>
            <a:r>
              <a:rPr sz="1800" spc="-135" dirty="0">
                <a:latin typeface="Roboto Lt"/>
                <a:cs typeface="Roboto Lt"/>
              </a:rPr>
              <a:t>Le</a:t>
            </a:r>
            <a:r>
              <a:rPr sz="1800" spc="-130" dirty="0">
                <a:latin typeface="Roboto Lt"/>
                <a:cs typeface="Roboto Lt"/>
              </a:rPr>
              <a:t> </a:t>
            </a:r>
            <a:r>
              <a:rPr sz="1800" spc="-90" dirty="0">
                <a:latin typeface="Roboto Lt"/>
                <a:cs typeface="Roboto Lt"/>
              </a:rPr>
              <a:t>principali </a:t>
            </a:r>
            <a:r>
              <a:rPr sz="1800" spc="-105" dirty="0">
                <a:latin typeface="Roboto Lt"/>
                <a:cs typeface="Roboto Lt"/>
              </a:rPr>
              <a:t>manifestazioni </a:t>
            </a:r>
            <a:r>
              <a:rPr sz="1800" spc="-90" dirty="0">
                <a:latin typeface="Roboto Lt"/>
                <a:cs typeface="Roboto Lt"/>
              </a:rPr>
              <a:t>cliniche descritte </a:t>
            </a:r>
            <a:r>
              <a:rPr sz="1800" spc="-130" dirty="0">
                <a:latin typeface="Roboto Lt"/>
                <a:cs typeface="Roboto Lt"/>
              </a:rPr>
              <a:t>sono</a:t>
            </a:r>
            <a:r>
              <a:rPr sz="1800" spc="-125" dirty="0">
                <a:latin typeface="Roboto Lt"/>
                <a:cs typeface="Roboto Lt"/>
              </a:rPr>
              <a:t> </a:t>
            </a:r>
            <a:r>
              <a:rPr sz="1800" spc="-95" dirty="0">
                <a:latin typeface="Roboto Lt"/>
                <a:cs typeface="Roboto Lt"/>
              </a:rPr>
              <a:t>state </a:t>
            </a:r>
            <a:r>
              <a:rPr sz="1800" spc="-80" dirty="0">
                <a:latin typeface="Roboto Lt"/>
                <a:cs typeface="Roboto Lt"/>
              </a:rPr>
              <a:t>di </a:t>
            </a:r>
            <a:r>
              <a:rPr sz="1800" spc="-90" dirty="0">
                <a:latin typeface="Roboto Lt"/>
                <a:cs typeface="Roboto Lt"/>
              </a:rPr>
              <a:t>tipo </a:t>
            </a:r>
            <a:r>
              <a:rPr sz="1800" spc="-85" dirty="0">
                <a:latin typeface="Roboto Lt"/>
                <a:cs typeface="Roboto Lt"/>
              </a:rPr>
              <a:t> eccitatorio,</a:t>
            </a:r>
            <a:r>
              <a:rPr sz="1800" spc="-40" dirty="0">
                <a:latin typeface="Roboto Lt"/>
                <a:cs typeface="Roboto Lt"/>
              </a:rPr>
              <a:t> </a:t>
            </a:r>
            <a:r>
              <a:rPr sz="1800" spc="-100" dirty="0">
                <a:latin typeface="Roboto Lt"/>
                <a:cs typeface="Roboto Lt"/>
              </a:rPr>
              <a:t>agitazione</a:t>
            </a:r>
            <a:r>
              <a:rPr sz="1800" spc="-40" dirty="0">
                <a:latin typeface="Roboto Lt"/>
                <a:cs typeface="Roboto Lt"/>
              </a:rPr>
              <a:t> </a:t>
            </a:r>
            <a:r>
              <a:rPr sz="1800" spc="-105" dirty="0">
                <a:latin typeface="Roboto Lt"/>
                <a:cs typeface="Roboto Lt"/>
              </a:rPr>
              <a:t>e/o</a:t>
            </a:r>
            <a:r>
              <a:rPr sz="1800" spc="-35" dirty="0">
                <a:latin typeface="Roboto Lt"/>
                <a:cs typeface="Roboto Lt"/>
              </a:rPr>
              <a:t> </a:t>
            </a:r>
            <a:r>
              <a:rPr sz="1800" spc="-90" dirty="0">
                <a:latin typeface="Roboto Lt"/>
                <a:cs typeface="Roboto Lt"/>
              </a:rPr>
              <a:t>eccitazione,</a:t>
            </a:r>
            <a:r>
              <a:rPr sz="1800" spc="-40" dirty="0">
                <a:latin typeface="Roboto Lt"/>
                <a:cs typeface="Roboto Lt"/>
              </a:rPr>
              <a:t> </a:t>
            </a:r>
            <a:r>
              <a:rPr sz="1800" spc="-100" dirty="0">
                <a:latin typeface="Roboto Lt"/>
                <a:cs typeface="Roboto Lt"/>
              </a:rPr>
              <a:t>allucinazione</a:t>
            </a:r>
            <a:r>
              <a:rPr sz="1800" spc="-40" dirty="0">
                <a:latin typeface="Roboto Lt"/>
                <a:cs typeface="Roboto Lt"/>
              </a:rPr>
              <a:t> </a:t>
            </a:r>
            <a:r>
              <a:rPr sz="1800" spc="-105" dirty="0">
                <a:latin typeface="Roboto Lt"/>
                <a:cs typeface="Roboto Lt"/>
              </a:rPr>
              <a:t>e/o</a:t>
            </a:r>
            <a:r>
              <a:rPr sz="1800" spc="-35" dirty="0">
                <a:latin typeface="Roboto Lt"/>
                <a:cs typeface="Roboto Lt"/>
              </a:rPr>
              <a:t> </a:t>
            </a:r>
            <a:r>
              <a:rPr sz="1800" spc="-70" dirty="0">
                <a:latin typeface="Roboto Lt"/>
                <a:cs typeface="Roboto Lt"/>
              </a:rPr>
              <a:t>delirio, </a:t>
            </a:r>
            <a:r>
              <a:rPr sz="1800" spc="-65" dirty="0">
                <a:latin typeface="Roboto Lt"/>
                <a:cs typeface="Roboto Lt"/>
              </a:rPr>
              <a:t> </a:t>
            </a:r>
            <a:r>
              <a:rPr sz="1800" spc="-100" dirty="0">
                <a:latin typeface="Roboto Lt"/>
                <a:cs typeface="Roboto Lt"/>
              </a:rPr>
              <a:t>tachicardie</a:t>
            </a:r>
            <a:r>
              <a:rPr sz="1800" spc="-35" dirty="0">
                <a:latin typeface="Roboto Lt"/>
                <a:cs typeface="Roboto Lt"/>
              </a:rPr>
              <a:t> </a:t>
            </a:r>
            <a:r>
              <a:rPr sz="1800" spc="-125" dirty="0">
                <a:latin typeface="Roboto Lt"/>
                <a:cs typeface="Roboto Lt"/>
              </a:rPr>
              <a:t>anche</a:t>
            </a:r>
            <a:r>
              <a:rPr sz="1800" spc="-35" dirty="0">
                <a:latin typeface="Roboto Lt"/>
                <a:cs typeface="Roboto Lt"/>
              </a:rPr>
              <a:t> </a:t>
            </a:r>
            <a:r>
              <a:rPr sz="1800" spc="-114" dirty="0">
                <a:latin typeface="Roboto Lt"/>
                <a:cs typeface="Roboto Lt"/>
              </a:rPr>
              <a:t>molto</a:t>
            </a:r>
            <a:r>
              <a:rPr sz="1800" spc="-40" dirty="0">
                <a:latin typeface="Roboto Lt"/>
                <a:cs typeface="Roboto Lt"/>
              </a:rPr>
              <a:t> </a:t>
            </a:r>
            <a:r>
              <a:rPr sz="1800" spc="-100" dirty="0">
                <a:latin typeface="Roboto Lt"/>
                <a:cs typeface="Roboto Lt"/>
              </a:rPr>
              <a:t>gravi</a:t>
            </a:r>
            <a:r>
              <a:rPr sz="1800" spc="-35" dirty="0">
                <a:latin typeface="Roboto Lt"/>
                <a:cs typeface="Roboto Lt"/>
              </a:rPr>
              <a:t> </a:t>
            </a:r>
            <a:r>
              <a:rPr sz="1800" spc="-105" dirty="0">
                <a:latin typeface="Roboto Lt"/>
                <a:cs typeface="Roboto Lt"/>
              </a:rPr>
              <a:t>associate</a:t>
            </a:r>
            <a:r>
              <a:rPr sz="1800" spc="-35" dirty="0">
                <a:latin typeface="Roboto Lt"/>
                <a:cs typeface="Roboto Lt"/>
              </a:rPr>
              <a:t> </a:t>
            </a:r>
            <a:r>
              <a:rPr sz="1800" spc="-90" dirty="0">
                <a:latin typeface="Roboto Lt"/>
                <a:cs typeface="Roboto Lt"/>
              </a:rPr>
              <a:t>in</a:t>
            </a:r>
            <a:r>
              <a:rPr sz="1800" spc="-40" dirty="0">
                <a:latin typeface="Roboto Lt"/>
                <a:cs typeface="Roboto Lt"/>
              </a:rPr>
              <a:t> </a:t>
            </a:r>
            <a:r>
              <a:rPr sz="1800" spc="-100" dirty="0">
                <a:latin typeface="Roboto Lt"/>
                <a:cs typeface="Roboto Lt"/>
              </a:rPr>
              <a:t>alcuni</a:t>
            </a:r>
            <a:r>
              <a:rPr sz="1800" spc="-35" dirty="0">
                <a:latin typeface="Roboto Lt"/>
                <a:cs typeface="Roboto Lt"/>
              </a:rPr>
              <a:t> </a:t>
            </a:r>
            <a:r>
              <a:rPr sz="1800" spc="-100" dirty="0">
                <a:latin typeface="Roboto Lt"/>
                <a:cs typeface="Roboto Lt"/>
              </a:rPr>
              <a:t>casi</a:t>
            </a:r>
            <a:r>
              <a:rPr sz="1800" spc="-35" dirty="0">
                <a:latin typeface="Roboto Lt"/>
                <a:cs typeface="Roboto Lt"/>
              </a:rPr>
              <a:t> </a:t>
            </a:r>
            <a:r>
              <a:rPr sz="1800" spc="-125" dirty="0">
                <a:latin typeface="Roboto Lt"/>
                <a:cs typeface="Roboto Lt"/>
              </a:rPr>
              <a:t>ad</a:t>
            </a:r>
            <a:r>
              <a:rPr sz="1800" spc="-40" dirty="0">
                <a:latin typeface="Roboto Lt"/>
                <a:cs typeface="Roboto Lt"/>
              </a:rPr>
              <a:t> </a:t>
            </a:r>
            <a:r>
              <a:rPr sz="1800" spc="-100" dirty="0">
                <a:latin typeface="Roboto Lt"/>
                <a:cs typeface="Roboto Lt"/>
              </a:rPr>
              <a:t>arresto </a:t>
            </a:r>
            <a:r>
              <a:rPr sz="1800" spc="-420" dirty="0">
                <a:latin typeface="Roboto Lt"/>
                <a:cs typeface="Roboto Lt"/>
              </a:rPr>
              <a:t> </a:t>
            </a:r>
            <a:r>
              <a:rPr sz="1800" spc="-105" dirty="0">
                <a:latin typeface="Roboto Lt"/>
                <a:cs typeface="Roboto Lt"/>
              </a:rPr>
              <a:t>cardiaco</a:t>
            </a:r>
            <a:r>
              <a:rPr sz="1800" spc="-40" dirty="0">
                <a:latin typeface="Roboto Lt"/>
                <a:cs typeface="Roboto Lt"/>
              </a:rPr>
              <a:t>, </a:t>
            </a:r>
            <a:r>
              <a:rPr sz="1800" spc="-140" dirty="0">
                <a:latin typeface="Roboto Lt"/>
                <a:cs typeface="Roboto Lt"/>
              </a:rPr>
              <a:t>coma</a:t>
            </a:r>
            <a:r>
              <a:rPr sz="1800" spc="-45" dirty="0">
                <a:latin typeface="Roboto Lt"/>
                <a:cs typeface="Roboto Lt"/>
              </a:rPr>
              <a:t>,</a:t>
            </a:r>
            <a:r>
              <a:rPr sz="1800" spc="-40" dirty="0">
                <a:latin typeface="Roboto Lt"/>
                <a:cs typeface="Roboto Lt"/>
              </a:rPr>
              <a:t> </a:t>
            </a:r>
            <a:r>
              <a:rPr sz="1800" spc="-90" dirty="0">
                <a:latin typeface="Roboto Lt"/>
                <a:cs typeface="Roboto Lt"/>
              </a:rPr>
              <a:t>ipertermia.</a:t>
            </a:r>
            <a:endParaRPr sz="180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2"/>
            <a:ext cx="36014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258743" y="2217380"/>
            <a:ext cx="6231890" cy="3482975"/>
          </a:xfrm>
          <a:prstGeom prst="rect">
            <a:avLst/>
          </a:prstGeom>
        </p:spPr>
        <p:txBody>
          <a:bodyPr vert="horz" wrap="square" lIns="0" tIns="12700" rIns="0" bIns="0" rtlCol="0">
            <a:spAutoFit/>
          </a:bodyPr>
          <a:lstStyle/>
          <a:p>
            <a:pPr marL="12700" marR="107314">
              <a:lnSpc>
                <a:spcPct val="114599"/>
              </a:lnSpc>
              <a:spcBef>
                <a:spcPts val="100"/>
              </a:spcBef>
            </a:pPr>
            <a:r>
              <a:rPr sz="1800" spc="-145" dirty="0">
                <a:latin typeface="Roboto Lt"/>
                <a:cs typeface="Roboto Lt"/>
              </a:rPr>
              <a:t>Non</a:t>
            </a:r>
            <a:r>
              <a:rPr sz="1800" spc="-140" dirty="0">
                <a:latin typeface="Roboto Lt"/>
                <a:cs typeface="Roboto Lt"/>
              </a:rPr>
              <a:t> </a:t>
            </a:r>
            <a:r>
              <a:rPr sz="1800" spc="-125" dirty="0">
                <a:latin typeface="Roboto Lt"/>
                <a:cs typeface="Roboto Lt"/>
              </a:rPr>
              <a:t>va </a:t>
            </a:r>
            <a:r>
              <a:rPr sz="1800" spc="-85" dirty="0">
                <a:latin typeface="Roboto Lt"/>
                <a:cs typeface="Roboto Lt"/>
              </a:rPr>
              <a:t>fatto </a:t>
            </a:r>
            <a:r>
              <a:rPr sz="1800" spc="-140" dirty="0">
                <a:latin typeface="Roboto Lt"/>
                <a:cs typeface="Roboto Lt"/>
              </a:rPr>
              <a:t>un</a:t>
            </a:r>
            <a:r>
              <a:rPr sz="1800" spc="-135" dirty="0">
                <a:latin typeface="Roboto Lt"/>
                <a:cs typeface="Roboto Lt"/>
              </a:rPr>
              <a:t> </a:t>
            </a:r>
            <a:r>
              <a:rPr sz="1800" spc="-130" dirty="0">
                <a:latin typeface="Roboto Lt"/>
                <a:cs typeface="Roboto Lt"/>
              </a:rPr>
              <a:t>uso </a:t>
            </a:r>
            <a:r>
              <a:rPr sz="1800" spc="-114" dirty="0">
                <a:latin typeface="Roboto Lt"/>
                <a:cs typeface="Roboto Lt"/>
              </a:rPr>
              <a:t>immotivato</a:t>
            </a:r>
            <a:r>
              <a:rPr sz="1800" spc="-110" dirty="0">
                <a:latin typeface="Roboto Lt"/>
                <a:cs typeface="Roboto Lt"/>
              </a:rPr>
              <a:t> </a:t>
            </a:r>
            <a:r>
              <a:rPr sz="1800" spc="-80" dirty="0">
                <a:latin typeface="Roboto Lt"/>
                <a:cs typeface="Roboto Lt"/>
              </a:rPr>
              <a:t>di </a:t>
            </a:r>
            <a:r>
              <a:rPr sz="1800" spc="-90" dirty="0">
                <a:latin typeface="Roboto Lt"/>
                <a:cs typeface="Roboto Lt"/>
              </a:rPr>
              <a:t>integratori </a:t>
            </a:r>
            <a:r>
              <a:rPr sz="1800" spc="-105" dirty="0">
                <a:latin typeface="Roboto Lt"/>
                <a:cs typeface="Roboto Lt"/>
              </a:rPr>
              <a:t>e </a:t>
            </a:r>
            <a:r>
              <a:rPr sz="1800" spc="-114" dirty="0">
                <a:latin typeface="Roboto Lt"/>
                <a:cs typeface="Roboto Lt"/>
              </a:rPr>
              <a:t>supplementi </a:t>
            </a:r>
            <a:r>
              <a:rPr sz="1800" spc="-70" dirty="0">
                <a:latin typeface="Roboto Lt"/>
                <a:cs typeface="Roboto Lt"/>
              </a:rPr>
              <a:t>dietetici, </a:t>
            </a:r>
            <a:r>
              <a:rPr sz="1800" spc="-425" dirty="0">
                <a:latin typeface="Roboto Lt"/>
                <a:cs typeface="Roboto Lt"/>
              </a:rPr>
              <a:t> </a:t>
            </a:r>
            <a:r>
              <a:rPr sz="1800" spc="-100" dirty="0">
                <a:latin typeface="Roboto Lt"/>
                <a:cs typeface="Roboto Lt"/>
              </a:rPr>
              <a:t>adatt</a:t>
            </a:r>
            <a:r>
              <a:rPr sz="1800" spc="-50" dirty="0">
                <a:latin typeface="Roboto Lt"/>
                <a:cs typeface="Roboto Lt"/>
              </a:rPr>
              <a:t>i</a:t>
            </a:r>
            <a:r>
              <a:rPr sz="1800" spc="-40" dirty="0">
                <a:latin typeface="Roboto Lt"/>
                <a:cs typeface="Roboto Lt"/>
              </a:rPr>
              <a:t> </a:t>
            </a:r>
            <a:r>
              <a:rPr sz="1800" spc="-120" dirty="0">
                <a:latin typeface="Roboto Lt"/>
                <a:cs typeface="Roboto Lt"/>
              </a:rPr>
              <a:t>pe</a:t>
            </a:r>
            <a:r>
              <a:rPr sz="1800" spc="-75" dirty="0">
                <a:latin typeface="Roboto Lt"/>
                <a:cs typeface="Roboto Lt"/>
              </a:rPr>
              <a:t>r</a:t>
            </a:r>
            <a:r>
              <a:rPr sz="1800" spc="-40" dirty="0">
                <a:latin typeface="Roboto Lt"/>
                <a:cs typeface="Roboto Lt"/>
              </a:rPr>
              <a:t> </a:t>
            </a:r>
            <a:r>
              <a:rPr sz="1800" spc="-110" dirty="0">
                <a:latin typeface="Roboto Lt"/>
                <a:cs typeface="Roboto Lt"/>
              </a:rPr>
              <a:t>alcun</a:t>
            </a:r>
            <a:r>
              <a:rPr sz="1800" spc="-114" dirty="0">
                <a:latin typeface="Roboto Lt"/>
                <a:cs typeface="Roboto Lt"/>
              </a:rPr>
              <a:t>e</a:t>
            </a:r>
            <a:r>
              <a:rPr sz="1800" spc="-40" dirty="0">
                <a:latin typeface="Roboto Lt"/>
                <a:cs typeface="Roboto Lt"/>
              </a:rPr>
              <a:t> </a:t>
            </a:r>
            <a:r>
              <a:rPr sz="1800" spc="-100" dirty="0">
                <a:latin typeface="Roboto Lt"/>
                <a:cs typeface="Roboto Lt"/>
              </a:rPr>
              <a:t>categori</a:t>
            </a:r>
            <a:r>
              <a:rPr sz="1800" spc="-110" dirty="0">
                <a:latin typeface="Roboto Lt"/>
                <a:cs typeface="Roboto Lt"/>
              </a:rPr>
              <a:t>e</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14" dirty="0">
                <a:latin typeface="Roboto Lt"/>
                <a:cs typeface="Roboto Lt"/>
              </a:rPr>
              <a:t>persone</a:t>
            </a:r>
            <a:r>
              <a:rPr sz="1800" spc="-40" dirty="0">
                <a:latin typeface="Roboto Lt"/>
                <a:cs typeface="Roboto Lt"/>
              </a:rPr>
              <a:t> </a:t>
            </a:r>
            <a:r>
              <a:rPr sz="1800" spc="-125" dirty="0">
                <a:latin typeface="Roboto Lt"/>
                <a:cs typeface="Roboto Lt"/>
              </a:rPr>
              <a:t>con</a:t>
            </a:r>
            <a:r>
              <a:rPr sz="1800" spc="-40" dirty="0">
                <a:latin typeface="Roboto Lt"/>
                <a:cs typeface="Roboto Lt"/>
              </a:rPr>
              <a:t> </a:t>
            </a:r>
            <a:r>
              <a:rPr sz="1800" spc="-114" dirty="0">
                <a:latin typeface="Roboto Lt"/>
                <a:cs typeface="Roboto Lt"/>
              </a:rPr>
              <a:t>carenze</a:t>
            </a:r>
            <a:r>
              <a:rPr sz="1800" spc="-40" dirty="0">
                <a:latin typeface="Roboto Lt"/>
                <a:cs typeface="Roboto Lt"/>
              </a:rPr>
              <a:t> </a:t>
            </a:r>
            <a:r>
              <a:rPr sz="1800" spc="-95" dirty="0">
                <a:latin typeface="Roboto Lt"/>
                <a:cs typeface="Roboto Lt"/>
              </a:rPr>
              <a:t>specifiche</a:t>
            </a:r>
            <a:endParaRPr sz="1800">
              <a:latin typeface="Roboto Lt"/>
              <a:cs typeface="Roboto Lt"/>
            </a:endParaRPr>
          </a:p>
          <a:p>
            <a:pPr marL="12700">
              <a:lnSpc>
                <a:spcPct val="100000"/>
              </a:lnSpc>
              <a:spcBef>
                <a:spcPts val="315"/>
              </a:spcBef>
            </a:pPr>
            <a:r>
              <a:rPr sz="1800" spc="-120" dirty="0">
                <a:latin typeface="Roboto Lt"/>
                <a:cs typeface="Roboto Lt"/>
              </a:rPr>
              <a:t>o</a:t>
            </a:r>
            <a:r>
              <a:rPr sz="1800" spc="-40" dirty="0">
                <a:latin typeface="Roboto Lt"/>
                <a:cs typeface="Roboto Lt"/>
              </a:rPr>
              <a:t> </a:t>
            </a:r>
            <a:r>
              <a:rPr sz="1800" spc="-110" dirty="0">
                <a:latin typeface="Roboto Lt"/>
                <a:cs typeface="Roboto Lt"/>
              </a:rPr>
              <a:t>esigenze</a:t>
            </a:r>
            <a:r>
              <a:rPr sz="1800" spc="-40" dirty="0">
                <a:latin typeface="Roboto Lt"/>
                <a:cs typeface="Roboto Lt"/>
              </a:rPr>
              <a:t> </a:t>
            </a:r>
            <a:r>
              <a:rPr sz="1800" spc="-85" dirty="0">
                <a:latin typeface="Roboto Lt"/>
                <a:cs typeface="Roboto Lt"/>
              </a:rPr>
              <a:t>particolari</a:t>
            </a:r>
            <a:r>
              <a:rPr sz="1800" spc="-40" dirty="0">
                <a:latin typeface="Roboto Lt"/>
                <a:cs typeface="Roboto Lt"/>
              </a:rPr>
              <a:t> </a:t>
            </a:r>
            <a:r>
              <a:rPr sz="1800" spc="-90" dirty="0">
                <a:latin typeface="Roboto Lt"/>
                <a:cs typeface="Roboto Lt"/>
              </a:rPr>
              <a:t>(es.gravidanza).</a:t>
            </a:r>
            <a:endParaRPr sz="1800">
              <a:latin typeface="Roboto Lt"/>
              <a:cs typeface="Roboto Lt"/>
            </a:endParaRPr>
          </a:p>
          <a:p>
            <a:pPr>
              <a:lnSpc>
                <a:spcPct val="100000"/>
              </a:lnSpc>
              <a:spcBef>
                <a:spcPts val="10"/>
              </a:spcBef>
            </a:pPr>
            <a:endParaRPr sz="2050">
              <a:latin typeface="Roboto Lt"/>
              <a:cs typeface="Roboto Lt"/>
            </a:endParaRPr>
          </a:p>
          <a:p>
            <a:pPr marL="12700" marR="5080">
              <a:lnSpc>
                <a:spcPct val="114599"/>
              </a:lnSpc>
            </a:pPr>
            <a:r>
              <a:rPr sz="1800" spc="-135" dirty="0">
                <a:latin typeface="Roboto Lt"/>
                <a:cs typeface="Roboto Lt"/>
              </a:rPr>
              <a:t>Con</a:t>
            </a:r>
            <a:r>
              <a:rPr sz="1800" spc="165" dirty="0">
                <a:latin typeface="Roboto Lt"/>
                <a:cs typeface="Roboto Lt"/>
              </a:rPr>
              <a:t> </a:t>
            </a:r>
            <a:r>
              <a:rPr sz="1800" spc="-125" dirty="0">
                <a:solidFill>
                  <a:srgbClr val="E6481B"/>
                </a:solidFill>
                <a:latin typeface="Roboto"/>
                <a:cs typeface="Roboto"/>
              </a:rPr>
              <a:t>5</a:t>
            </a:r>
            <a:r>
              <a:rPr sz="1800" spc="200" dirty="0">
                <a:solidFill>
                  <a:srgbClr val="E6481B"/>
                </a:solidFill>
                <a:latin typeface="Roboto"/>
                <a:cs typeface="Roboto"/>
              </a:rPr>
              <a:t> </a:t>
            </a:r>
            <a:r>
              <a:rPr sz="1800" spc="-110" dirty="0">
                <a:solidFill>
                  <a:srgbClr val="E6481B"/>
                </a:solidFill>
                <a:latin typeface="Roboto"/>
                <a:cs typeface="Roboto"/>
              </a:rPr>
              <a:t>porzioni </a:t>
            </a:r>
            <a:r>
              <a:rPr sz="1800" spc="-85" dirty="0">
                <a:solidFill>
                  <a:srgbClr val="E6481B"/>
                </a:solidFill>
                <a:latin typeface="Roboto"/>
                <a:cs typeface="Roboto"/>
              </a:rPr>
              <a:t>al </a:t>
            </a:r>
            <a:r>
              <a:rPr sz="1800" spc="-114" dirty="0">
                <a:solidFill>
                  <a:srgbClr val="E6481B"/>
                </a:solidFill>
                <a:latin typeface="Roboto"/>
                <a:cs typeface="Roboto"/>
              </a:rPr>
              <a:t>giorno </a:t>
            </a:r>
            <a:r>
              <a:rPr sz="1800" spc="-100" dirty="0">
                <a:solidFill>
                  <a:srgbClr val="E6481B"/>
                </a:solidFill>
                <a:latin typeface="Roboto"/>
                <a:cs typeface="Roboto"/>
              </a:rPr>
              <a:t>tra </a:t>
            </a:r>
            <a:r>
              <a:rPr sz="1800" spc="-95" dirty="0">
                <a:solidFill>
                  <a:srgbClr val="E6481B"/>
                </a:solidFill>
                <a:latin typeface="Roboto"/>
                <a:cs typeface="Roboto"/>
              </a:rPr>
              <a:t>frutta </a:t>
            </a:r>
            <a:r>
              <a:rPr sz="1800" spc="-100" dirty="0">
                <a:solidFill>
                  <a:srgbClr val="E6481B"/>
                </a:solidFill>
                <a:latin typeface="Roboto"/>
                <a:cs typeface="Roboto"/>
              </a:rPr>
              <a:t>e verdura</a:t>
            </a:r>
            <a:r>
              <a:rPr sz="1800" spc="-100" dirty="0">
                <a:latin typeface="Roboto Lt"/>
                <a:cs typeface="Roboto Lt"/>
              </a:rPr>
              <a:t>, </a:t>
            </a:r>
            <a:r>
              <a:rPr sz="1800" spc="-125" dirty="0">
                <a:latin typeface="Roboto Lt"/>
                <a:cs typeface="Roboto Lt"/>
              </a:rPr>
              <a:t>seguendo</a:t>
            </a:r>
            <a:r>
              <a:rPr sz="1800" spc="185" dirty="0">
                <a:latin typeface="Roboto Lt"/>
                <a:cs typeface="Roboto Lt"/>
              </a:rPr>
              <a:t> </a:t>
            </a:r>
            <a:r>
              <a:rPr sz="1800" spc="-80" dirty="0">
                <a:latin typeface="Roboto Lt"/>
                <a:cs typeface="Roboto Lt"/>
              </a:rPr>
              <a:t>la </a:t>
            </a:r>
            <a:r>
              <a:rPr sz="1800" spc="-95" dirty="0">
                <a:latin typeface="Roboto Lt"/>
                <a:cs typeface="Roboto Lt"/>
              </a:rPr>
              <a:t>stagionalità </a:t>
            </a:r>
            <a:r>
              <a:rPr sz="1800" spc="-90" dirty="0">
                <a:latin typeface="Roboto Lt"/>
                <a:cs typeface="Roboto Lt"/>
              </a:rPr>
              <a:t> </a:t>
            </a:r>
            <a:r>
              <a:rPr sz="1800" spc="-105" dirty="0">
                <a:latin typeface="Roboto Lt"/>
                <a:cs typeface="Roboto Lt"/>
              </a:rPr>
              <a:t>e</a:t>
            </a:r>
            <a:r>
              <a:rPr sz="1800" spc="-35" dirty="0">
                <a:latin typeface="Roboto Lt"/>
                <a:cs typeface="Roboto Lt"/>
              </a:rPr>
              <a:t> </a:t>
            </a:r>
            <a:r>
              <a:rPr sz="1800" spc="-110" dirty="0">
                <a:latin typeface="Roboto Lt"/>
                <a:cs typeface="Roboto Lt"/>
              </a:rPr>
              <a:t>variando</a:t>
            </a:r>
            <a:r>
              <a:rPr sz="1800" spc="-35" dirty="0">
                <a:latin typeface="Roboto Lt"/>
                <a:cs typeface="Roboto Lt"/>
              </a:rPr>
              <a:t> </a:t>
            </a:r>
            <a:r>
              <a:rPr sz="1800" spc="-30" dirty="0">
                <a:latin typeface="Roboto Lt"/>
                <a:cs typeface="Roboto Lt"/>
              </a:rPr>
              <a:t>i </a:t>
            </a:r>
            <a:r>
              <a:rPr sz="1800" spc="-100" dirty="0">
                <a:latin typeface="Roboto Lt"/>
                <a:cs typeface="Roboto Lt"/>
              </a:rPr>
              <a:t>colori,assicuriamo</a:t>
            </a:r>
            <a:r>
              <a:rPr sz="1800" spc="-35" dirty="0">
                <a:latin typeface="Roboto Lt"/>
                <a:cs typeface="Roboto Lt"/>
              </a:rPr>
              <a:t> </a:t>
            </a:r>
            <a:r>
              <a:rPr sz="1800" spc="-80" dirty="0">
                <a:latin typeface="Roboto Lt"/>
                <a:cs typeface="Roboto Lt"/>
              </a:rPr>
              <a:t>al</a:t>
            </a:r>
            <a:r>
              <a:rPr sz="1800" spc="-30" dirty="0">
                <a:latin typeface="Roboto Lt"/>
                <a:cs typeface="Roboto Lt"/>
              </a:rPr>
              <a:t> </a:t>
            </a:r>
            <a:r>
              <a:rPr sz="1800" spc="-110" dirty="0">
                <a:latin typeface="Roboto Lt"/>
                <a:cs typeface="Roboto Lt"/>
              </a:rPr>
              <a:t>nostro</a:t>
            </a:r>
            <a:r>
              <a:rPr sz="1800" spc="-35" dirty="0">
                <a:latin typeface="Roboto Lt"/>
                <a:cs typeface="Roboto Lt"/>
              </a:rPr>
              <a:t> </a:t>
            </a:r>
            <a:r>
              <a:rPr sz="1800" spc="-125" dirty="0">
                <a:latin typeface="Roboto Lt"/>
                <a:cs typeface="Roboto Lt"/>
              </a:rPr>
              <a:t>organismo</a:t>
            </a:r>
            <a:r>
              <a:rPr sz="1800" spc="-30" dirty="0">
                <a:latin typeface="Roboto Lt"/>
                <a:cs typeface="Roboto Lt"/>
              </a:rPr>
              <a:t> </a:t>
            </a:r>
            <a:r>
              <a:rPr sz="1800" spc="-75" dirty="0">
                <a:latin typeface="Roboto Lt"/>
                <a:cs typeface="Roboto Lt"/>
              </a:rPr>
              <a:t>tutti</a:t>
            </a:r>
            <a:r>
              <a:rPr sz="1800" spc="-30" dirty="0">
                <a:latin typeface="Roboto Lt"/>
                <a:cs typeface="Roboto Lt"/>
              </a:rPr>
              <a:t> </a:t>
            </a:r>
            <a:r>
              <a:rPr sz="1800" spc="-100" dirty="0">
                <a:latin typeface="Roboto Lt"/>
                <a:cs typeface="Roboto Lt"/>
              </a:rPr>
              <a:t>micronutrienti </a:t>
            </a:r>
            <a:r>
              <a:rPr sz="1800" spc="-420" dirty="0">
                <a:latin typeface="Roboto Lt"/>
                <a:cs typeface="Roboto Lt"/>
              </a:rPr>
              <a:t> </a:t>
            </a:r>
            <a:r>
              <a:rPr sz="1800" spc="-105" dirty="0">
                <a:latin typeface="Roboto Lt"/>
                <a:cs typeface="Roboto Lt"/>
              </a:rPr>
              <a:t>necessari</a:t>
            </a:r>
            <a:r>
              <a:rPr sz="1800" spc="-40" dirty="0">
                <a:latin typeface="Roboto Lt"/>
                <a:cs typeface="Roboto Lt"/>
              </a:rPr>
              <a:t> </a:t>
            </a:r>
            <a:r>
              <a:rPr sz="1800" spc="-120" dirty="0">
                <a:latin typeface="Roboto Lt"/>
                <a:cs typeface="Roboto Lt"/>
              </a:rPr>
              <a:t>ed</a:t>
            </a:r>
            <a:r>
              <a:rPr sz="1800" spc="-40" dirty="0">
                <a:latin typeface="Roboto Lt"/>
                <a:cs typeface="Roboto Lt"/>
              </a:rPr>
              <a:t> </a:t>
            </a:r>
            <a:r>
              <a:rPr sz="1800" spc="-135" dirty="0">
                <a:latin typeface="Roboto Lt"/>
                <a:cs typeface="Roboto Lt"/>
              </a:rPr>
              <a:t>una</a:t>
            </a:r>
            <a:r>
              <a:rPr sz="1800" spc="-40" dirty="0">
                <a:latin typeface="Roboto Lt"/>
                <a:cs typeface="Roboto Lt"/>
              </a:rPr>
              <a:t> </a:t>
            </a:r>
            <a:r>
              <a:rPr sz="1800" spc="-135" dirty="0">
                <a:latin typeface="Roboto Lt"/>
                <a:cs typeface="Roboto Lt"/>
              </a:rPr>
              <a:t>buona</a:t>
            </a:r>
            <a:r>
              <a:rPr sz="1800" spc="-35" dirty="0">
                <a:latin typeface="Roboto Lt"/>
                <a:cs typeface="Roboto Lt"/>
              </a:rPr>
              <a:t> </a:t>
            </a:r>
            <a:r>
              <a:rPr sz="1800" spc="-120" dirty="0">
                <a:latin typeface="Roboto Lt"/>
                <a:cs typeface="Roboto Lt"/>
              </a:rPr>
              <a:t>dose</a:t>
            </a:r>
            <a:r>
              <a:rPr sz="1800" spc="-40" dirty="0">
                <a:latin typeface="Roboto Lt"/>
                <a:cs typeface="Roboto Lt"/>
              </a:rPr>
              <a:t> </a:t>
            </a:r>
            <a:r>
              <a:rPr sz="1800" spc="-80" dirty="0">
                <a:latin typeface="Roboto Lt"/>
                <a:cs typeface="Roboto Lt"/>
              </a:rPr>
              <a:t>di</a:t>
            </a:r>
            <a:r>
              <a:rPr sz="1800" spc="-40" dirty="0">
                <a:latin typeface="Roboto Lt"/>
                <a:cs typeface="Roboto Lt"/>
              </a:rPr>
              <a:t> </a:t>
            </a:r>
            <a:r>
              <a:rPr sz="1800" spc="-114" dirty="0">
                <a:latin typeface="Roboto Lt"/>
                <a:cs typeface="Roboto Lt"/>
              </a:rPr>
              <a:t>sostanze</a:t>
            </a:r>
            <a:r>
              <a:rPr sz="1800" spc="-40" dirty="0">
                <a:latin typeface="Roboto Lt"/>
                <a:cs typeface="Roboto Lt"/>
              </a:rPr>
              <a:t> </a:t>
            </a:r>
            <a:r>
              <a:rPr sz="1800" spc="-100" dirty="0">
                <a:latin typeface="Roboto Lt"/>
                <a:cs typeface="Roboto Lt"/>
              </a:rPr>
              <a:t>antiossidanti</a:t>
            </a:r>
            <a:r>
              <a:rPr sz="1800" spc="-35" dirty="0">
                <a:latin typeface="Roboto Lt"/>
                <a:cs typeface="Roboto Lt"/>
              </a:rPr>
              <a:t> </a:t>
            </a:r>
            <a:r>
              <a:rPr sz="1800" spc="-120" dirty="0">
                <a:latin typeface="Roboto Lt"/>
                <a:cs typeface="Roboto Lt"/>
              </a:rPr>
              <a:t>che</a:t>
            </a:r>
            <a:r>
              <a:rPr sz="1800" spc="-40" dirty="0">
                <a:latin typeface="Roboto Lt"/>
                <a:cs typeface="Roboto Lt"/>
              </a:rPr>
              <a:t> </a:t>
            </a:r>
            <a:r>
              <a:rPr sz="1800" spc="-135" dirty="0">
                <a:latin typeface="Roboto Lt"/>
                <a:cs typeface="Roboto Lt"/>
              </a:rPr>
              <a:t>hanno </a:t>
            </a:r>
            <a:r>
              <a:rPr sz="1800" spc="-130" dirty="0">
                <a:latin typeface="Roboto Lt"/>
                <a:cs typeface="Roboto Lt"/>
              </a:rPr>
              <a:t> </a:t>
            </a:r>
            <a:r>
              <a:rPr sz="1800" spc="-114" dirty="0">
                <a:latin typeface="Roboto Lt"/>
                <a:cs typeface="Roboto Lt"/>
              </a:rPr>
              <a:t>un’important</a:t>
            </a:r>
            <a:r>
              <a:rPr sz="1800" spc="-120" dirty="0">
                <a:latin typeface="Roboto Lt"/>
                <a:cs typeface="Roboto Lt"/>
              </a:rPr>
              <a:t>e</a:t>
            </a:r>
            <a:r>
              <a:rPr sz="1800" spc="-40" dirty="0">
                <a:latin typeface="Roboto Lt"/>
                <a:cs typeface="Roboto Lt"/>
              </a:rPr>
              <a:t> </a:t>
            </a:r>
            <a:r>
              <a:rPr sz="1800" spc="-110" dirty="0">
                <a:latin typeface="Roboto Lt"/>
                <a:cs typeface="Roboto Lt"/>
              </a:rPr>
              <a:t>azione</a:t>
            </a:r>
            <a:r>
              <a:rPr sz="1800" spc="-40" dirty="0">
                <a:latin typeface="Roboto Lt"/>
                <a:cs typeface="Roboto Lt"/>
              </a:rPr>
              <a:t> </a:t>
            </a:r>
            <a:r>
              <a:rPr sz="1800" spc="-100" dirty="0">
                <a:latin typeface="Roboto Lt"/>
                <a:cs typeface="Roboto Lt"/>
              </a:rPr>
              <a:t>antitumorale.</a:t>
            </a:r>
            <a:endParaRPr sz="1800">
              <a:latin typeface="Roboto Lt"/>
              <a:cs typeface="Roboto Lt"/>
            </a:endParaRPr>
          </a:p>
          <a:p>
            <a:pPr>
              <a:lnSpc>
                <a:spcPct val="100000"/>
              </a:lnSpc>
              <a:spcBef>
                <a:spcPts val="15"/>
              </a:spcBef>
            </a:pPr>
            <a:endParaRPr sz="2050">
              <a:latin typeface="Roboto Lt"/>
              <a:cs typeface="Roboto Lt"/>
            </a:endParaRPr>
          </a:p>
          <a:p>
            <a:pPr marL="12700" marR="426720">
              <a:lnSpc>
                <a:spcPct val="114599"/>
              </a:lnSpc>
            </a:pPr>
            <a:r>
              <a:rPr sz="1800" spc="-100" dirty="0">
                <a:latin typeface="Roboto Lt"/>
                <a:cs typeface="Roboto Lt"/>
              </a:rPr>
              <a:t>È</a:t>
            </a:r>
            <a:r>
              <a:rPr sz="1800" spc="-35" dirty="0">
                <a:latin typeface="Roboto Lt"/>
                <a:cs typeface="Roboto Lt"/>
              </a:rPr>
              <a:t> </a:t>
            </a:r>
            <a:r>
              <a:rPr sz="1800" spc="-110" dirty="0">
                <a:latin typeface="Roboto Lt"/>
                <a:cs typeface="Roboto Lt"/>
              </a:rPr>
              <a:t>importante</a:t>
            </a:r>
            <a:r>
              <a:rPr sz="1800" spc="-40" dirty="0">
                <a:latin typeface="Roboto Lt"/>
                <a:cs typeface="Roboto Lt"/>
              </a:rPr>
              <a:t> </a:t>
            </a:r>
            <a:r>
              <a:rPr sz="1800" spc="-95" dirty="0">
                <a:latin typeface="Roboto Lt"/>
                <a:cs typeface="Roboto Lt"/>
              </a:rPr>
              <a:t>variare</a:t>
            </a:r>
            <a:r>
              <a:rPr sz="1800" spc="-40" dirty="0">
                <a:latin typeface="Roboto Lt"/>
                <a:cs typeface="Roboto Lt"/>
              </a:rPr>
              <a:t> </a:t>
            </a:r>
            <a:r>
              <a:rPr sz="1800" spc="-30" dirty="0">
                <a:latin typeface="Roboto Lt"/>
                <a:cs typeface="Roboto Lt"/>
              </a:rPr>
              <a:t>i</a:t>
            </a:r>
            <a:r>
              <a:rPr sz="1800" spc="-40" dirty="0">
                <a:latin typeface="Roboto Lt"/>
                <a:cs typeface="Roboto Lt"/>
              </a:rPr>
              <a:t> </a:t>
            </a:r>
            <a:r>
              <a:rPr sz="1800" spc="-85" dirty="0">
                <a:latin typeface="Roboto Lt"/>
                <a:cs typeface="Roboto Lt"/>
              </a:rPr>
              <a:t>colori</a:t>
            </a:r>
            <a:r>
              <a:rPr sz="1800" spc="-40" dirty="0">
                <a:latin typeface="Roboto Lt"/>
                <a:cs typeface="Roboto Lt"/>
              </a:rPr>
              <a:t> </a:t>
            </a:r>
            <a:r>
              <a:rPr sz="1800" spc="-114" dirty="0">
                <a:latin typeface="Roboto Lt"/>
                <a:cs typeface="Roboto Lt"/>
              </a:rPr>
              <a:t>perché</a:t>
            </a:r>
            <a:r>
              <a:rPr sz="1800" spc="-40" dirty="0">
                <a:latin typeface="Roboto Lt"/>
                <a:cs typeface="Roboto Lt"/>
              </a:rPr>
              <a:t> </a:t>
            </a:r>
            <a:r>
              <a:rPr sz="1800" spc="-125" dirty="0">
                <a:latin typeface="Roboto Lt"/>
                <a:cs typeface="Roboto Lt"/>
              </a:rPr>
              <a:t>ad</a:t>
            </a:r>
            <a:r>
              <a:rPr sz="1800" spc="-40" dirty="0">
                <a:latin typeface="Roboto Lt"/>
                <a:cs typeface="Roboto Lt"/>
              </a:rPr>
              <a:t> </a:t>
            </a:r>
            <a:r>
              <a:rPr sz="1800" spc="-135" dirty="0">
                <a:latin typeface="Roboto Lt"/>
                <a:cs typeface="Roboto Lt"/>
              </a:rPr>
              <a:t>ognuno</a:t>
            </a:r>
            <a:r>
              <a:rPr sz="1800" spc="-40" dirty="0">
                <a:latin typeface="Roboto Lt"/>
                <a:cs typeface="Roboto Lt"/>
              </a:rPr>
              <a:t> </a:t>
            </a:r>
            <a:r>
              <a:rPr sz="1800" spc="-80" dirty="0">
                <a:latin typeface="Roboto Lt"/>
                <a:cs typeface="Roboto Lt"/>
              </a:rPr>
              <a:t>di</a:t>
            </a:r>
            <a:r>
              <a:rPr sz="1800" spc="-40" dirty="0">
                <a:latin typeface="Roboto Lt"/>
                <a:cs typeface="Roboto Lt"/>
              </a:rPr>
              <a:t> </a:t>
            </a:r>
            <a:r>
              <a:rPr sz="1800" spc="-95" dirty="0">
                <a:latin typeface="Roboto Lt"/>
                <a:cs typeface="Roboto Lt"/>
              </a:rPr>
              <a:t>essi</a:t>
            </a:r>
            <a:r>
              <a:rPr sz="1800" spc="-40" dirty="0">
                <a:latin typeface="Roboto Lt"/>
                <a:cs typeface="Roboto Lt"/>
              </a:rPr>
              <a:t> </a:t>
            </a:r>
            <a:r>
              <a:rPr sz="1800" spc="-110" dirty="0">
                <a:latin typeface="Roboto Lt"/>
                <a:cs typeface="Roboto Lt"/>
              </a:rPr>
              <a:t>corrisponde </a:t>
            </a:r>
            <a:r>
              <a:rPr sz="1800" spc="-425" dirty="0">
                <a:latin typeface="Roboto Lt"/>
                <a:cs typeface="Roboto Lt"/>
              </a:rPr>
              <a:t> </a:t>
            </a:r>
            <a:r>
              <a:rPr sz="1800" spc="-140" dirty="0">
                <a:latin typeface="Roboto Lt"/>
                <a:cs typeface="Roboto Lt"/>
              </a:rPr>
              <a:t>un</a:t>
            </a:r>
            <a:r>
              <a:rPr sz="1800" spc="-130" dirty="0">
                <a:latin typeface="Roboto Lt"/>
                <a:cs typeface="Roboto Lt"/>
              </a:rPr>
              <a:t>a</a:t>
            </a:r>
            <a:r>
              <a:rPr sz="1800" spc="-40" dirty="0">
                <a:latin typeface="Roboto Lt"/>
                <a:cs typeface="Roboto Lt"/>
              </a:rPr>
              <a:t> </a:t>
            </a:r>
            <a:r>
              <a:rPr sz="1800" spc="-100" dirty="0">
                <a:latin typeface="Roboto Lt"/>
                <a:cs typeface="Roboto Lt"/>
              </a:rPr>
              <a:t>divers</a:t>
            </a:r>
            <a:r>
              <a:rPr sz="1800" spc="-114" dirty="0">
                <a:latin typeface="Roboto Lt"/>
                <a:cs typeface="Roboto Lt"/>
              </a:rPr>
              <a:t>a</a:t>
            </a:r>
            <a:r>
              <a:rPr sz="1800" spc="-40" dirty="0">
                <a:latin typeface="Roboto Lt"/>
                <a:cs typeface="Roboto Lt"/>
              </a:rPr>
              <a:t> </a:t>
            </a:r>
            <a:r>
              <a:rPr sz="1800" spc="-114" dirty="0">
                <a:latin typeface="Roboto Lt"/>
                <a:cs typeface="Roboto Lt"/>
              </a:rPr>
              <a:t>sostanz</a:t>
            </a:r>
            <a:r>
              <a:rPr sz="1800" spc="-120" dirty="0">
                <a:latin typeface="Roboto Lt"/>
                <a:cs typeface="Roboto Lt"/>
              </a:rPr>
              <a:t>a</a:t>
            </a:r>
            <a:r>
              <a:rPr sz="1800" spc="-40" dirty="0">
                <a:latin typeface="Roboto Lt"/>
                <a:cs typeface="Roboto Lt"/>
              </a:rPr>
              <a:t> </a:t>
            </a:r>
            <a:r>
              <a:rPr sz="1800" spc="-95" dirty="0">
                <a:latin typeface="Roboto Lt"/>
                <a:cs typeface="Roboto Lt"/>
              </a:rPr>
              <a:t>antiossidante.</a:t>
            </a:r>
            <a:endParaRPr sz="1800">
              <a:latin typeface="Roboto Lt"/>
              <a:cs typeface="Roboto Lt"/>
            </a:endParaRPr>
          </a:p>
        </p:txBody>
      </p:sp>
      <p:sp>
        <p:nvSpPr>
          <p:cNvPr id="3" name="object 3"/>
          <p:cNvSpPr txBox="1">
            <a:spLocks noGrp="1"/>
          </p:cNvSpPr>
          <p:nvPr>
            <p:ph type="title"/>
          </p:nvPr>
        </p:nvSpPr>
        <p:spPr>
          <a:xfrm>
            <a:off x="639124" y="1281433"/>
            <a:ext cx="7666676" cy="719455"/>
          </a:xfrm>
          <a:prstGeom prst="rect">
            <a:avLst/>
          </a:prstGeom>
        </p:spPr>
        <p:txBody>
          <a:bodyPr vert="horz" wrap="square" lIns="0" tIns="12700" rIns="0" bIns="0" rtlCol="0">
            <a:spAutoFit/>
          </a:bodyPr>
          <a:lstStyle/>
          <a:p>
            <a:pPr marR="388620" algn="l">
              <a:lnSpc>
                <a:spcPts val="2730"/>
              </a:lnSpc>
              <a:spcBef>
                <a:spcPts val="100"/>
              </a:spcBef>
            </a:pPr>
            <a:r>
              <a:rPr spc="10" dirty="0"/>
              <a:t>È</a:t>
            </a:r>
            <a:r>
              <a:rPr spc="5" dirty="0"/>
              <a:t> </a:t>
            </a:r>
            <a:r>
              <a:rPr spc="25" dirty="0"/>
              <a:t>preferibile</a:t>
            </a:r>
            <a:r>
              <a:rPr spc="10" dirty="0"/>
              <a:t> </a:t>
            </a:r>
            <a:r>
              <a:rPr spc="20" dirty="0" err="1"/>
              <a:t>ricavare</a:t>
            </a:r>
            <a:r>
              <a:rPr spc="5" dirty="0"/>
              <a:t> </a:t>
            </a:r>
            <a:r>
              <a:rPr spc="5" dirty="0" err="1" smtClean="0"/>
              <a:t>vitamine</a:t>
            </a:r>
            <a:r>
              <a:rPr lang="it-IT" spc="5" dirty="0" smtClean="0"/>
              <a:t> </a:t>
            </a:r>
            <a:r>
              <a:rPr spc="50" dirty="0" smtClean="0"/>
              <a:t>e</a:t>
            </a:r>
            <a:r>
              <a:rPr spc="5" dirty="0" smtClean="0"/>
              <a:t> </a:t>
            </a:r>
            <a:r>
              <a:rPr spc="15" dirty="0"/>
              <a:t>sali</a:t>
            </a:r>
            <a:r>
              <a:rPr spc="10" dirty="0"/>
              <a:t> </a:t>
            </a:r>
            <a:r>
              <a:rPr spc="15" dirty="0"/>
              <a:t>minerali</a:t>
            </a:r>
            <a:r>
              <a:rPr spc="10" dirty="0"/>
              <a:t> dagli</a:t>
            </a:r>
            <a:r>
              <a:rPr spc="5" dirty="0"/>
              <a:t> alimenti</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5735076"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SANA</a:t>
            </a:r>
            <a:r>
              <a:rPr sz="1400" spc="-5" dirty="0">
                <a:solidFill>
                  <a:srgbClr val="FFFFFF"/>
                </a:solidFill>
                <a:latin typeface="Roboto Lt"/>
                <a:cs typeface="Roboto Lt"/>
              </a:rPr>
              <a:t> ALIMENTAZIONE,</a:t>
            </a:r>
            <a:r>
              <a:rPr sz="1400" dirty="0">
                <a:solidFill>
                  <a:srgbClr val="FFFFFF"/>
                </a:solidFill>
                <a:latin typeface="Roboto Lt"/>
                <a:cs typeface="Roboto Lt"/>
              </a:rPr>
              <a:t> MOVIMENTO</a:t>
            </a:r>
            <a:r>
              <a:rPr sz="1400" spc="-5" dirty="0">
                <a:solidFill>
                  <a:srgbClr val="FFFFFF"/>
                </a:solidFill>
                <a:latin typeface="Roboto Lt"/>
                <a:cs typeface="Roboto Lt"/>
              </a:rPr>
              <a:t> </a:t>
            </a:r>
            <a:r>
              <a:rPr sz="1400" spc="20" dirty="0">
                <a:solidFill>
                  <a:srgbClr val="FFFFFF"/>
                </a:solidFill>
                <a:latin typeface="Roboto Lt"/>
                <a:cs typeface="Roboto Lt"/>
              </a:rPr>
              <a:t>E</a:t>
            </a:r>
            <a:r>
              <a:rPr sz="1400" dirty="0">
                <a:solidFill>
                  <a:srgbClr val="FFFFFF"/>
                </a:solidFill>
                <a:latin typeface="Roboto Lt"/>
                <a:cs typeface="Roboto Lt"/>
              </a:rPr>
              <a:t> </a:t>
            </a:r>
            <a:r>
              <a:rPr sz="1400" spc="-5" dirty="0">
                <a:solidFill>
                  <a:srgbClr val="FFFFFF"/>
                </a:solidFill>
                <a:latin typeface="Roboto Lt"/>
                <a:cs typeface="Roboto Lt"/>
              </a:rPr>
              <a:t>CORRETTO </a:t>
            </a:r>
            <a:r>
              <a:rPr sz="1400" spc="-15" dirty="0">
                <a:solidFill>
                  <a:srgbClr val="FFFFFF"/>
                </a:solidFill>
                <a:latin typeface="Roboto Lt"/>
                <a:cs typeface="Roboto Lt"/>
              </a:rPr>
              <a:t>STILE</a:t>
            </a:r>
            <a:r>
              <a:rPr sz="1400" dirty="0">
                <a:solidFill>
                  <a:srgbClr val="FFFFFF"/>
                </a:solidFill>
                <a:latin typeface="Roboto Lt"/>
                <a:cs typeface="Roboto Lt"/>
              </a:rPr>
              <a:t> </a:t>
            </a:r>
            <a:r>
              <a:rPr sz="1400" spc="-20" dirty="0">
                <a:solidFill>
                  <a:srgbClr val="FFFFFF"/>
                </a:solidFill>
                <a:latin typeface="Roboto Lt"/>
                <a:cs typeface="Roboto Lt"/>
              </a:rPr>
              <a:t>DI</a:t>
            </a:r>
            <a:r>
              <a:rPr sz="1400" dirty="0">
                <a:solidFill>
                  <a:srgbClr val="FFFFFF"/>
                </a:solidFill>
                <a:latin typeface="Roboto Lt"/>
                <a:cs typeface="Roboto Lt"/>
              </a:rPr>
              <a:t> </a:t>
            </a:r>
            <a:r>
              <a:rPr sz="1400" spc="-5" dirty="0">
                <a:solidFill>
                  <a:srgbClr val="FFFFFF"/>
                </a:solidFill>
                <a:latin typeface="Roboto Lt"/>
                <a:cs typeface="Roboto Lt"/>
              </a:rPr>
              <a:t>VITA</a:t>
            </a:r>
            <a:endParaRPr sz="1400" dirty="0">
              <a:latin typeface="Roboto Lt"/>
              <a:cs typeface="Roboto 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39881" y="2004067"/>
            <a:ext cx="5626100" cy="2098040"/>
          </a:xfrm>
          <a:prstGeom prst="rect">
            <a:avLst/>
          </a:prstGeom>
        </p:spPr>
        <p:txBody>
          <a:bodyPr vert="horz" wrap="square" lIns="0" tIns="144145" rIns="0" bIns="0" rtlCol="0">
            <a:spAutoFit/>
          </a:bodyPr>
          <a:lstStyle/>
          <a:p>
            <a:pPr marL="12700">
              <a:lnSpc>
                <a:spcPct val="100000"/>
              </a:lnSpc>
              <a:spcBef>
                <a:spcPts val="1135"/>
              </a:spcBef>
            </a:pPr>
            <a:r>
              <a:rPr sz="1800" spc="-135" dirty="0">
                <a:solidFill>
                  <a:srgbClr val="E6481B"/>
                </a:solidFill>
                <a:latin typeface="Roboto Lt"/>
                <a:cs typeface="Roboto Lt"/>
              </a:rPr>
              <a:t>L</a:t>
            </a:r>
            <a:r>
              <a:rPr sz="1800" spc="-130" dirty="0">
                <a:solidFill>
                  <a:srgbClr val="E6481B"/>
                </a:solidFill>
                <a:latin typeface="Roboto Lt"/>
                <a:cs typeface="Roboto Lt"/>
              </a:rPr>
              <a:t>E</a:t>
            </a:r>
            <a:r>
              <a:rPr sz="1800" spc="-40" dirty="0">
                <a:solidFill>
                  <a:srgbClr val="E6481B"/>
                </a:solidFill>
                <a:latin typeface="Roboto Lt"/>
                <a:cs typeface="Roboto Lt"/>
              </a:rPr>
              <a:t> </a:t>
            </a:r>
            <a:r>
              <a:rPr sz="1800" spc="-155" dirty="0">
                <a:solidFill>
                  <a:srgbClr val="E6481B"/>
                </a:solidFill>
                <a:latin typeface="Roboto Lt"/>
                <a:cs typeface="Roboto Lt"/>
              </a:rPr>
              <a:t>NUOV</a:t>
            </a:r>
            <a:r>
              <a:rPr sz="1800" spc="-125" dirty="0">
                <a:solidFill>
                  <a:srgbClr val="E6481B"/>
                </a:solidFill>
                <a:latin typeface="Roboto Lt"/>
                <a:cs typeface="Roboto Lt"/>
              </a:rPr>
              <a:t>E</a:t>
            </a:r>
            <a:r>
              <a:rPr sz="1800" spc="-40" dirty="0">
                <a:solidFill>
                  <a:srgbClr val="E6481B"/>
                </a:solidFill>
                <a:latin typeface="Roboto Lt"/>
                <a:cs typeface="Roboto Lt"/>
              </a:rPr>
              <a:t> </a:t>
            </a:r>
            <a:r>
              <a:rPr sz="1800" spc="-165" dirty="0">
                <a:solidFill>
                  <a:srgbClr val="E6481B"/>
                </a:solidFill>
                <a:latin typeface="Roboto Lt"/>
                <a:cs typeface="Roboto Lt"/>
              </a:rPr>
              <a:t>DROGHE</a:t>
            </a:r>
            <a:endParaRPr sz="1800">
              <a:latin typeface="Roboto Lt"/>
              <a:cs typeface="Roboto Lt"/>
            </a:endParaRPr>
          </a:p>
          <a:p>
            <a:pPr marL="469900" indent="-394970">
              <a:lnSpc>
                <a:spcPct val="100000"/>
              </a:lnSpc>
              <a:spcBef>
                <a:spcPts val="1035"/>
              </a:spcBef>
              <a:buAutoNum type="arabicPeriod"/>
              <a:tabLst>
                <a:tab pos="469265" algn="l"/>
                <a:tab pos="469900" algn="l"/>
              </a:tabLst>
            </a:pPr>
            <a:r>
              <a:rPr sz="1800" spc="-120" dirty="0">
                <a:latin typeface="Roboto Lt"/>
                <a:cs typeface="Roboto Lt"/>
              </a:rPr>
              <a:t>Costan</a:t>
            </a:r>
            <a:r>
              <a:rPr sz="1800" spc="-125" dirty="0">
                <a:latin typeface="Roboto Lt"/>
                <a:cs typeface="Roboto Lt"/>
              </a:rPr>
              <a:t>o</a:t>
            </a:r>
            <a:r>
              <a:rPr sz="1800" spc="-40" dirty="0">
                <a:latin typeface="Roboto Lt"/>
                <a:cs typeface="Roboto Lt"/>
              </a:rPr>
              <a:t> </a:t>
            </a:r>
            <a:r>
              <a:rPr sz="1800" spc="-120" dirty="0">
                <a:latin typeface="Roboto Lt"/>
                <a:cs typeface="Roboto Lt"/>
              </a:rPr>
              <a:t>pochissimo</a:t>
            </a:r>
            <a:endParaRPr sz="1800">
              <a:latin typeface="Roboto Lt"/>
              <a:cs typeface="Roboto Lt"/>
            </a:endParaRPr>
          </a:p>
          <a:p>
            <a:pPr marL="469900" marR="97155" indent="-394970">
              <a:lnSpc>
                <a:spcPct val="114599"/>
              </a:lnSpc>
              <a:spcBef>
                <a:spcPts val="30"/>
              </a:spcBef>
              <a:buAutoNum type="arabicPeriod"/>
              <a:tabLst>
                <a:tab pos="469265" algn="l"/>
                <a:tab pos="469900" algn="l"/>
              </a:tabLst>
            </a:pPr>
            <a:r>
              <a:rPr sz="1800" spc="-140" dirty="0">
                <a:latin typeface="Roboto Lt"/>
                <a:cs typeface="Roboto Lt"/>
              </a:rPr>
              <a:t>S</a:t>
            </a:r>
            <a:r>
              <a:rPr sz="1800" spc="-55" dirty="0">
                <a:latin typeface="Roboto Lt"/>
                <a:cs typeface="Roboto Lt"/>
              </a:rPr>
              <a:t>i</a:t>
            </a:r>
            <a:r>
              <a:rPr sz="1800" spc="-35" dirty="0">
                <a:latin typeface="Roboto Lt"/>
                <a:cs typeface="Roboto Lt"/>
              </a:rPr>
              <a:t> </a:t>
            </a:r>
            <a:r>
              <a:rPr sz="1800" spc="-130" dirty="0">
                <a:latin typeface="Roboto Lt"/>
                <a:cs typeface="Roboto Lt"/>
              </a:rPr>
              <a:t>nascondono</a:t>
            </a:r>
            <a:r>
              <a:rPr sz="1800" spc="-40" dirty="0">
                <a:latin typeface="Roboto Lt"/>
                <a:cs typeface="Roboto Lt"/>
              </a:rPr>
              <a:t> </a:t>
            </a:r>
            <a:r>
              <a:rPr sz="1800" spc="-100" dirty="0">
                <a:latin typeface="Roboto Lt"/>
                <a:cs typeface="Roboto Lt"/>
              </a:rPr>
              <a:t>facilment</a:t>
            </a:r>
            <a:r>
              <a:rPr sz="1800" spc="-110" dirty="0">
                <a:latin typeface="Roboto Lt"/>
                <a:cs typeface="Roboto Lt"/>
              </a:rPr>
              <a:t>e</a:t>
            </a:r>
            <a:r>
              <a:rPr sz="1800" spc="-40" dirty="0">
                <a:latin typeface="Roboto Lt"/>
                <a:cs typeface="Roboto Lt"/>
              </a:rPr>
              <a:t> </a:t>
            </a:r>
            <a:r>
              <a:rPr sz="1800" spc="-130" dirty="0">
                <a:latin typeface="Roboto Lt"/>
                <a:cs typeface="Roboto Lt"/>
              </a:rPr>
              <a:t>anch</a:t>
            </a:r>
            <a:r>
              <a:rPr sz="1800" spc="-120" dirty="0">
                <a:latin typeface="Roboto Lt"/>
                <a:cs typeface="Roboto Lt"/>
              </a:rPr>
              <a:t>e</a:t>
            </a:r>
            <a:r>
              <a:rPr sz="1800" spc="-40" dirty="0">
                <a:latin typeface="Roboto Lt"/>
                <a:cs typeface="Roboto Lt"/>
              </a:rPr>
              <a:t> </a:t>
            </a:r>
            <a:r>
              <a:rPr sz="1800" spc="-55" dirty="0">
                <a:latin typeface="Roboto Lt"/>
                <a:cs typeface="Roboto Lt"/>
              </a:rPr>
              <a:t>i</a:t>
            </a:r>
            <a:r>
              <a:rPr sz="1800" spc="-120" dirty="0">
                <a:latin typeface="Roboto Lt"/>
                <a:cs typeface="Roboto Lt"/>
              </a:rPr>
              <a:t>n</a:t>
            </a:r>
            <a:r>
              <a:rPr sz="1800" spc="-40" dirty="0">
                <a:latin typeface="Roboto Lt"/>
                <a:cs typeface="Roboto Lt"/>
              </a:rPr>
              <a:t> </a:t>
            </a:r>
            <a:r>
              <a:rPr sz="1800" spc="-100" dirty="0">
                <a:latin typeface="Roboto Lt"/>
                <a:cs typeface="Roboto Lt"/>
              </a:rPr>
              <a:t>prodott</a:t>
            </a:r>
            <a:r>
              <a:rPr sz="1800" spc="-50" dirty="0">
                <a:latin typeface="Roboto Lt"/>
                <a:cs typeface="Roboto Lt"/>
              </a:rPr>
              <a:t>i</a:t>
            </a:r>
            <a:r>
              <a:rPr sz="1800" spc="-40" dirty="0">
                <a:latin typeface="Roboto Lt"/>
                <a:cs typeface="Roboto Lt"/>
              </a:rPr>
              <a:t> </a:t>
            </a:r>
            <a:r>
              <a:rPr sz="1800" spc="-100" dirty="0">
                <a:latin typeface="Roboto Lt"/>
                <a:cs typeface="Roboto Lt"/>
              </a:rPr>
              <a:t>all'apparenza  </a:t>
            </a:r>
            <a:r>
              <a:rPr sz="1800" spc="-105" dirty="0">
                <a:latin typeface="Roboto Lt"/>
                <a:cs typeface="Roboto Lt"/>
              </a:rPr>
              <a:t>innocui</a:t>
            </a:r>
            <a:endParaRPr sz="1800">
              <a:latin typeface="Roboto Lt"/>
              <a:cs typeface="Roboto Lt"/>
            </a:endParaRPr>
          </a:p>
          <a:p>
            <a:pPr marL="469900" marR="5080" indent="-394970">
              <a:lnSpc>
                <a:spcPct val="114599"/>
              </a:lnSpc>
              <a:buAutoNum type="arabicPeriod"/>
              <a:tabLst>
                <a:tab pos="469265" algn="l"/>
                <a:tab pos="469900" algn="l"/>
              </a:tabLst>
            </a:pPr>
            <a:r>
              <a:rPr sz="1800" spc="-130" dirty="0">
                <a:latin typeface="Roboto Lt"/>
                <a:cs typeface="Roboto Lt"/>
              </a:rPr>
              <a:t>Vengono</a:t>
            </a:r>
            <a:r>
              <a:rPr sz="1800" spc="-40" dirty="0">
                <a:latin typeface="Roboto Lt"/>
                <a:cs typeface="Roboto Lt"/>
              </a:rPr>
              <a:t> </a:t>
            </a:r>
            <a:r>
              <a:rPr sz="1800" spc="-105" dirty="0">
                <a:latin typeface="Roboto Lt"/>
                <a:cs typeface="Roboto Lt"/>
              </a:rPr>
              <a:t>associate</a:t>
            </a:r>
            <a:r>
              <a:rPr sz="1800" spc="-35" dirty="0">
                <a:latin typeface="Roboto Lt"/>
                <a:cs typeface="Roboto Lt"/>
              </a:rPr>
              <a:t> </a:t>
            </a:r>
            <a:r>
              <a:rPr sz="1800" spc="-90" dirty="0">
                <a:latin typeface="Roboto Lt"/>
                <a:cs typeface="Roboto Lt"/>
              </a:rPr>
              <a:t>tra</a:t>
            </a:r>
            <a:r>
              <a:rPr sz="1800" spc="-35" dirty="0">
                <a:latin typeface="Roboto Lt"/>
                <a:cs typeface="Roboto Lt"/>
              </a:rPr>
              <a:t> </a:t>
            </a:r>
            <a:r>
              <a:rPr sz="1800" spc="-90" dirty="0">
                <a:latin typeface="Roboto Lt"/>
                <a:cs typeface="Roboto Lt"/>
              </a:rPr>
              <a:t>loro</a:t>
            </a:r>
            <a:r>
              <a:rPr sz="1800" spc="-35" dirty="0">
                <a:latin typeface="Roboto Lt"/>
                <a:cs typeface="Roboto Lt"/>
              </a:rPr>
              <a:t> </a:t>
            </a:r>
            <a:r>
              <a:rPr sz="1800" spc="-90" dirty="0">
                <a:latin typeface="Roboto Lt"/>
                <a:cs typeface="Roboto Lt"/>
              </a:rPr>
              <a:t>in</a:t>
            </a:r>
            <a:r>
              <a:rPr sz="1800" spc="-40" dirty="0">
                <a:latin typeface="Roboto Lt"/>
                <a:cs typeface="Roboto Lt"/>
              </a:rPr>
              <a:t> </a:t>
            </a:r>
            <a:r>
              <a:rPr sz="1800" spc="-125" dirty="0">
                <a:latin typeface="Roboto Lt"/>
                <a:cs typeface="Roboto Lt"/>
              </a:rPr>
              <a:t>mix</a:t>
            </a:r>
            <a:r>
              <a:rPr sz="1800" spc="-35" dirty="0">
                <a:latin typeface="Roboto Lt"/>
                <a:cs typeface="Roboto Lt"/>
              </a:rPr>
              <a:t> </a:t>
            </a:r>
            <a:r>
              <a:rPr sz="1800" spc="-105" dirty="0">
                <a:latin typeface="Roboto Lt"/>
                <a:cs typeface="Roboto Lt"/>
              </a:rPr>
              <a:t>e</a:t>
            </a:r>
            <a:r>
              <a:rPr sz="1800" spc="-40" dirty="0">
                <a:latin typeface="Roboto Lt"/>
                <a:cs typeface="Roboto Lt"/>
              </a:rPr>
              <a:t> </a:t>
            </a:r>
            <a:r>
              <a:rPr sz="1800" spc="-90" dirty="0">
                <a:latin typeface="Roboto Lt"/>
                <a:cs typeface="Roboto Lt"/>
              </a:rPr>
              <a:t>in</a:t>
            </a:r>
            <a:r>
              <a:rPr sz="1800" spc="-35" dirty="0">
                <a:latin typeface="Roboto Lt"/>
                <a:cs typeface="Roboto Lt"/>
              </a:rPr>
              <a:t> </a:t>
            </a:r>
            <a:r>
              <a:rPr sz="1800" spc="-114" dirty="0">
                <a:latin typeface="Roboto Lt"/>
                <a:cs typeface="Roboto Lt"/>
              </a:rPr>
              <a:t>aggiunta</a:t>
            </a:r>
            <a:r>
              <a:rPr sz="1800" spc="-40" dirty="0">
                <a:latin typeface="Roboto Lt"/>
                <a:cs typeface="Roboto Lt"/>
              </a:rPr>
              <a:t> </a:t>
            </a:r>
            <a:r>
              <a:rPr sz="1800" spc="-125" dirty="0">
                <a:latin typeface="Roboto Lt"/>
                <a:cs typeface="Roboto Lt"/>
              </a:rPr>
              <a:t>ad</a:t>
            </a:r>
            <a:r>
              <a:rPr sz="1800" spc="-35" dirty="0">
                <a:latin typeface="Roboto Lt"/>
                <a:cs typeface="Roboto Lt"/>
              </a:rPr>
              <a:t> </a:t>
            </a:r>
            <a:r>
              <a:rPr sz="1800" spc="-95" dirty="0">
                <a:latin typeface="Roboto Lt"/>
                <a:cs typeface="Roboto Lt"/>
              </a:rPr>
              <a:t>alcool</a:t>
            </a:r>
            <a:r>
              <a:rPr sz="1800" spc="-40" dirty="0">
                <a:latin typeface="Roboto Lt"/>
                <a:cs typeface="Roboto Lt"/>
              </a:rPr>
              <a:t> </a:t>
            </a:r>
            <a:r>
              <a:rPr sz="1800" spc="-105" dirty="0">
                <a:latin typeface="Roboto Lt"/>
                <a:cs typeface="Roboto Lt"/>
              </a:rPr>
              <a:t>e </a:t>
            </a:r>
            <a:r>
              <a:rPr sz="1800" spc="-420" dirty="0">
                <a:latin typeface="Roboto Lt"/>
                <a:cs typeface="Roboto Lt"/>
              </a:rPr>
              <a:t> </a:t>
            </a:r>
            <a:r>
              <a:rPr sz="1800" spc="-75" dirty="0">
                <a:latin typeface="Roboto Lt"/>
                <a:cs typeface="Roboto Lt"/>
              </a:rPr>
              <a:t>altr</a:t>
            </a:r>
            <a:r>
              <a:rPr sz="1800" spc="-105" dirty="0">
                <a:latin typeface="Roboto Lt"/>
                <a:cs typeface="Roboto Lt"/>
              </a:rPr>
              <a:t>e</a:t>
            </a:r>
            <a:r>
              <a:rPr sz="1800" spc="-40" dirty="0">
                <a:latin typeface="Roboto Lt"/>
                <a:cs typeface="Roboto Lt"/>
              </a:rPr>
              <a:t> </a:t>
            </a:r>
            <a:r>
              <a:rPr sz="1800" spc="-114" dirty="0">
                <a:latin typeface="Roboto Lt"/>
                <a:cs typeface="Roboto Lt"/>
              </a:rPr>
              <a:t>sostanze</a:t>
            </a:r>
            <a:r>
              <a:rPr sz="1800" spc="-40" dirty="0">
                <a:latin typeface="Roboto Lt"/>
                <a:cs typeface="Roboto Lt"/>
              </a:rPr>
              <a:t> </a:t>
            </a:r>
            <a:r>
              <a:rPr sz="1800" spc="-114" dirty="0">
                <a:latin typeface="Roboto Lt"/>
                <a:cs typeface="Roboto Lt"/>
              </a:rPr>
              <a:t>chimiche</a:t>
            </a:r>
            <a:r>
              <a:rPr sz="1800" spc="-40" dirty="0">
                <a:latin typeface="Roboto Lt"/>
                <a:cs typeface="Roboto Lt"/>
              </a:rPr>
              <a:t> </a:t>
            </a:r>
            <a:r>
              <a:rPr sz="1800" spc="-120" dirty="0">
                <a:latin typeface="Roboto Lt"/>
                <a:cs typeface="Roboto Lt"/>
              </a:rPr>
              <a:t>pe</a:t>
            </a:r>
            <a:r>
              <a:rPr sz="1800" spc="-75" dirty="0">
                <a:latin typeface="Roboto Lt"/>
                <a:cs typeface="Roboto Lt"/>
              </a:rPr>
              <a:t>r</a:t>
            </a:r>
            <a:r>
              <a:rPr sz="1800" spc="-40" dirty="0">
                <a:latin typeface="Roboto Lt"/>
                <a:cs typeface="Roboto Lt"/>
              </a:rPr>
              <a:t> </a:t>
            </a:r>
            <a:r>
              <a:rPr sz="1800" spc="-125" dirty="0">
                <a:latin typeface="Roboto Lt"/>
                <a:cs typeface="Roboto Lt"/>
              </a:rPr>
              <a:t>aumentar</a:t>
            </a:r>
            <a:r>
              <a:rPr sz="1800" spc="-120" dirty="0">
                <a:latin typeface="Roboto Lt"/>
                <a:cs typeface="Roboto Lt"/>
              </a:rPr>
              <a:t>e</a:t>
            </a:r>
            <a:r>
              <a:rPr sz="1800" spc="-40" dirty="0">
                <a:latin typeface="Roboto Lt"/>
                <a:cs typeface="Roboto Lt"/>
              </a:rPr>
              <a:t> </a:t>
            </a:r>
            <a:r>
              <a:rPr sz="1800" spc="-75" dirty="0">
                <a:latin typeface="Roboto Lt"/>
                <a:cs typeface="Roboto Lt"/>
              </a:rPr>
              <a:t>l'effetto</a:t>
            </a:r>
            <a:endParaRPr sz="1800">
              <a:latin typeface="Roboto Lt"/>
              <a:cs typeface="Roboto Lt"/>
            </a:endParaRPr>
          </a:p>
        </p:txBody>
      </p:sp>
      <p:sp>
        <p:nvSpPr>
          <p:cNvPr id="3" name="object 3"/>
          <p:cNvSpPr txBox="1">
            <a:spLocks noGrp="1"/>
          </p:cNvSpPr>
          <p:nvPr>
            <p:ph type="title"/>
          </p:nvPr>
        </p:nvSpPr>
        <p:spPr>
          <a:xfrm>
            <a:off x="1168074" y="838431"/>
            <a:ext cx="2870525" cy="391160"/>
          </a:xfrm>
          <a:prstGeom prst="rect">
            <a:avLst/>
          </a:prstGeom>
        </p:spPr>
        <p:txBody>
          <a:bodyPr vert="horz" wrap="square" lIns="0" tIns="12700" rIns="0" bIns="0" rtlCol="0">
            <a:spAutoFit/>
          </a:bodyPr>
          <a:lstStyle/>
          <a:p>
            <a:pPr marL="12700">
              <a:lnSpc>
                <a:spcPct val="100000"/>
              </a:lnSpc>
              <a:spcBef>
                <a:spcPts val="100"/>
              </a:spcBef>
            </a:pPr>
            <a:r>
              <a:rPr spc="-5" dirty="0"/>
              <a:t>CONCLUSIONI</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36014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09100" y="2157231"/>
            <a:ext cx="5353700" cy="1404620"/>
          </a:xfrm>
          <a:prstGeom prst="rect">
            <a:avLst/>
          </a:prstGeom>
        </p:spPr>
        <p:txBody>
          <a:bodyPr vert="horz" wrap="square" lIns="0" tIns="10795" rIns="0" bIns="0" rtlCol="0">
            <a:spAutoFit/>
          </a:bodyPr>
          <a:lstStyle/>
          <a:p>
            <a:pPr marL="12700" marR="5080">
              <a:lnSpc>
                <a:spcPct val="100699"/>
              </a:lnSpc>
              <a:spcBef>
                <a:spcPts val="85"/>
              </a:spcBef>
            </a:pPr>
            <a:r>
              <a:rPr sz="1800" spc="-130" dirty="0">
                <a:latin typeface="Roboto Lt"/>
                <a:cs typeface="Roboto Lt"/>
              </a:rPr>
              <a:t>posson</a:t>
            </a:r>
            <a:r>
              <a:rPr sz="1800" spc="-125" dirty="0">
                <a:latin typeface="Roboto Lt"/>
                <a:cs typeface="Roboto Lt"/>
              </a:rPr>
              <a:t>o</a:t>
            </a:r>
            <a:r>
              <a:rPr sz="1800" spc="-40" dirty="0">
                <a:latin typeface="Roboto Lt"/>
                <a:cs typeface="Roboto Lt"/>
              </a:rPr>
              <a:t> </a:t>
            </a:r>
            <a:r>
              <a:rPr sz="1800" spc="-100" dirty="0">
                <a:latin typeface="Roboto Lt"/>
                <a:cs typeface="Roboto Lt"/>
              </a:rPr>
              <a:t>crear</a:t>
            </a:r>
            <a:r>
              <a:rPr sz="1800" spc="-110" dirty="0">
                <a:latin typeface="Roboto Lt"/>
                <a:cs typeface="Roboto Lt"/>
              </a:rPr>
              <a:t>e</a:t>
            </a:r>
            <a:r>
              <a:rPr sz="1800" spc="-40" dirty="0">
                <a:latin typeface="Roboto Lt"/>
                <a:cs typeface="Roboto Lt"/>
              </a:rPr>
              <a:t> </a:t>
            </a:r>
            <a:r>
              <a:rPr sz="1800" spc="-130" dirty="0">
                <a:latin typeface="Roboto Lt"/>
                <a:cs typeface="Roboto Lt"/>
              </a:rPr>
              <a:t>nuov</a:t>
            </a:r>
            <a:r>
              <a:rPr sz="1800" spc="-120" dirty="0">
                <a:latin typeface="Roboto Lt"/>
                <a:cs typeface="Roboto Lt"/>
              </a:rPr>
              <a:t>e</a:t>
            </a:r>
            <a:r>
              <a:rPr sz="1800" spc="-40" dirty="0">
                <a:latin typeface="Roboto Lt"/>
                <a:cs typeface="Roboto Lt"/>
              </a:rPr>
              <a:t> </a:t>
            </a:r>
            <a:r>
              <a:rPr sz="1800" spc="-114" dirty="0">
                <a:latin typeface="Roboto Lt"/>
                <a:cs typeface="Roboto Lt"/>
              </a:rPr>
              <a:t>dipendenze</a:t>
            </a:r>
            <a:r>
              <a:rPr sz="1800" spc="-40" dirty="0">
                <a:latin typeface="Roboto Lt"/>
                <a:cs typeface="Roboto Lt"/>
              </a:rPr>
              <a:t> </a:t>
            </a:r>
            <a:r>
              <a:rPr sz="1800" spc="-125" dirty="0">
                <a:latin typeface="Roboto Lt"/>
                <a:cs typeface="Roboto Lt"/>
              </a:rPr>
              <a:t>ch</a:t>
            </a:r>
            <a:r>
              <a:rPr sz="1800" spc="-114" dirty="0">
                <a:latin typeface="Roboto Lt"/>
                <a:cs typeface="Roboto Lt"/>
              </a:rPr>
              <a:t>e</a:t>
            </a:r>
            <a:r>
              <a:rPr sz="1800" spc="-40" dirty="0">
                <a:latin typeface="Roboto Lt"/>
                <a:cs typeface="Roboto Lt"/>
              </a:rPr>
              <a:t> </a:t>
            </a:r>
            <a:r>
              <a:rPr sz="1800" spc="-105" dirty="0">
                <a:latin typeface="Roboto Lt"/>
                <a:cs typeface="Roboto Lt"/>
              </a:rPr>
              <a:t>c</a:t>
            </a:r>
            <a:r>
              <a:rPr sz="1800" spc="-45" dirty="0">
                <a:latin typeface="Roboto Lt"/>
                <a:cs typeface="Roboto Lt"/>
              </a:rPr>
              <a:t>i</a:t>
            </a:r>
            <a:r>
              <a:rPr sz="1800" spc="-40" dirty="0">
                <a:latin typeface="Roboto Lt"/>
                <a:cs typeface="Roboto Lt"/>
              </a:rPr>
              <a:t> </a:t>
            </a:r>
            <a:r>
              <a:rPr sz="1800" spc="-130" dirty="0">
                <a:latin typeface="Roboto Lt"/>
                <a:cs typeface="Roboto Lt"/>
              </a:rPr>
              <a:t>posson</a:t>
            </a:r>
            <a:r>
              <a:rPr sz="1800" spc="-125" dirty="0">
                <a:latin typeface="Roboto Lt"/>
                <a:cs typeface="Roboto Lt"/>
              </a:rPr>
              <a:t>o</a:t>
            </a:r>
            <a:r>
              <a:rPr sz="1800" spc="-40" dirty="0">
                <a:latin typeface="Roboto Lt"/>
                <a:cs typeface="Roboto Lt"/>
              </a:rPr>
              <a:t> </a:t>
            </a:r>
            <a:r>
              <a:rPr sz="1800" spc="-95" dirty="0">
                <a:latin typeface="Roboto Lt"/>
                <a:cs typeface="Roboto Lt"/>
              </a:rPr>
              <a:t>costare  </a:t>
            </a:r>
            <a:r>
              <a:rPr sz="1800" spc="-114" dirty="0">
                <a:latin typeface="Roboto Lt"/>
                <a:cs typeface="Roboto Lt"/>
              </a:rPr>
              <a:t>moltissimo</a:t>
            </a:r>
            <a:r>
              <a:rPr sz="1800" spc="-40" dirty="0">
                <a:latin typeface="Roboto Lt"/>
                <a:cs typeface="Roboto Lt"/>
              </a:rPr>
              <a:t> </a:t>
            </a:r>
            <a:r>
              <a:rPr sz="1800" spc="-110" dirty="0">
                <a:latin typeface="Roboto Lt"/>
                <a:cs typeface="Roboto Lt"/>
              </a:rPr>
              <a:t>specialmente</a:t>
            </a:r>
            <a:r>
              <a:rPr sz="1800" spc="-40" dirty="0">
                <a:latin typeface="Roboto Lt"/>
                <a:cs typeface="Roboto Lt"/>
              </a:rPr>
              <a:t> </a:t>
            </a:r>
            <a:r>
              <a:rPr sz="1800" spc="-85" dirty="0">
                <a:latin typeface="Roboto Lt"/>
                <a:cs typeface="Roboto Lt"/>
              </a:rPr>
              <a:t>nelle</a:t>
            </a:r>
            <a:r>
              <a:rPr sz="1800" spc="-35" dirty="0">
                <a:latin typeface="Roboto Lt"/>
                <a:cs typeface="Roboto Lt"/>
              </a:rPr>
              <a:t> </a:t>
            </a:r>
            <a:r>
              <a:rPr sz="1800" spc="-105" dirty="0">
                <a:latin typeface="Roboto Lt"/>
                <a:cs typeface="Roboto Lt"/>
              </a:rPr>
              <a:t>fasce</a:t>
            </a:r>
            <a:r>
              <a:rPr sz="1800" spc="-40" dirty="0">
                <a:latin typeface="Roboto Lt"/>
                <a:cs typeface="Roboto Lt"/>
              </a:rPr>
              <a:t> </a:t>
            </a:r>
            <a:r>
              <a:rPr sz="1800" spc="-90" dirty="0">
                <a:latin typeface="Roboto Lt"/>
                <a:cs typeface="Roboto Lt"/>
              </a:rPr>
              <a:t>dei</a:t>
            </a:r>
            <a:r>
              <a:rPr sz="1800" spc="-35" dirty="0">
                <a:latin typeface="Roboto Lt"/>
                <a:cs typeface="Roboto Lt"/>
              </a:rPr>
              <a:t> </a:t>
            </a:r>
            <a:r>
              <a:rPr sz="1800" spc="-105" dirty="0">
                <a:latin typeface="Roboto Lt"/>
                <a:cs typeface="Roboto Lt"/>
              </a:rPr>
              <a:t>giovanissimi</a:t>
            </a:r>
            <a:r>
              <a:rPr sz="1800" spc="-40" dirty="0">
                <a:latin typeface="Roboto Lt"/>
                <a:cs typeface="Roboto Lt"/>
              </a:rPr>
              <a:t> </a:t>
            </a:r>
            <a:r>
              <a:rPr sz="1800" spc="-125" dirty="0">
                <a:latin typeface="Roboto Lt"/>
                <a:cs typeface="Roboto Lt"/>
              </a:rPr>
              <a:t>che </a:t>
            </a:r>
            <a:r>
              <a:rPr sz="1800" spc="-120" dirty="0">
                <a:latin typeface="Roboto Lt"/>
                <a:cs typeface="Roboto Lt"/>
              </a:rPr>
              <a:t> </a:t>
            </a:r>
            <a:r>
              <a:rPr sz="1800" spc="-125" dirty="0">
                <a:latin typeface="Roboto Lt"/>
                <a:cs typeface="Roboto Lt"/>
              </a:rPr>
              <a:t>imparano</a:t>
            </a:r>
            <a:r>
              <a:rPr sz="1800" spc="-40" dirty="0">
                <a:latin typeface="Roboto Lt"/>
                <a:cs typeface="Roboto Lt"/>
              </a:rPr>
              <a:t> </a:t>
            </a:r>
            <a:r>
              <a:rPr sz="1800" spc="-125" dirty="0">
                <a:latin typeface="Roboto Lt"/>
                <a:cs typeface="Roboto Lt"/>
              </a:rPr>
              <a:t>ad</a:t>
            </a:r>
            <a:r>
              <a:rPr sz="1800" spc="-35" dirty="0">
                <a:latin typeface="Roboto Lt"/>
                <a:cs typeface="Roboto Lt"/>
              </a:rPr>
              <a:t> </a:t>
            </a:r>
            <a:r>
              <a:rPr sz="1800" spc="-90" dirty="0">
                <a:latin typeface="Roboto Lt"/>
                <a:cs typeface="Roboto Lt"/>
              </a:rPr>
              <a:t>usarle,</a:t>
            </a:r>
            <a:r>
              <a:rPr sz="1800" spc="-35" dirty="0">
                <a:latin typeface="Roboto Lt"/>
                <a:cs typeface="Roboto Lt"/>
              </a:rPr>
              <a:t> </a:t>
            </a:r>
            <a:r>
              <a:rPr sz="1800" spc="-125" dirty="0">
                <a:latin typeface="Roboto Lt"/>
                <a:cs typeface="Roboto Lt"/>
              </a:rPr>
              <a:t>a</a:t>
            </a:r>
            <a:r>
              <a:rPr sz="1800" spc="-40" dirty="0">
                <a:latin typeface="Roboto Lt"/>
                <a:cs typeface="Roboto Lt"/>
              </a:rPr>
              <a:t> </a:t>
            </a:r>
            <a:r>
              <a:rPr sz="1800" spc="-100" dirty="0">
                <a:latin typeface="Roboto Lt"/>
                <a:cs typeface="Roboto Lt"/>
              </a:rPr>
              <a:t>prepararle</a:t>
            </a:r>
            <a:r>
              <a:rPr sz="1800" spc="-35" dirty="0">
                <a:latin typeface="Roboto Lt"/>
                <a:cs typeface="Roboto Lt"/>
              </a:rPr>
              <a:t> </a:t>
            </a:r>
            <a:r>
              <a:rPr sz="1800" spc="-105" dirty="0">
                <a:latin typeface="Roboto Lt"/>
                <a:cs typeface="Roboto Lt"/>
              </a:rPr>
              <a:t>e</a:t>
            </a:r>
            <a:r>
              <a:rPr sz="1800" spc="-35" dirty="0">
                <a:latin typeface="Roboto Lt"/>
                <a:cs typeface="Roboto Lt"/>
              </a:rPr>
              <a:t> </a:t>
            </a:r>
            <a:r>
              <a:rPr sz="1800" spc="-125" dirty="0">
                <a:latin typeface="Roboto Lt"/>
                <a:cs typeface="Roboto Lt"/>
              </a:rPr>
              <a:t>consumarle</a:t>
            </a:r>
            <a:r>
              <a:rPr sz="1800" spc="-35" dirty="0">
                <a:latin typeface="Roboto Lt"/>
                <a:cs typeface="Roboto Lt"/>
              </a:rPr>
              <a:t> </a:t>
            </a:r>
            <a:r>
              <a:rPr sz="1800" spc="-125" dirty="0">
                <a:latin typeface="Roboto Lt"/>
                <a:cs typeface="Roboto Lt"/>
              </a:rPr>
              <a:t>secondo</a:t>
            </a:r>
            <a:r>
              <a:rPr sz="1800" spc="-40" dirty="0">
                <a:latin typeface="Roboto Lt"/>
                <a:cs typeface="Roboto Lt"/>
              </a:rPr>
              <a:t> </a:t>
            </a:r>
            <a:r>
              <a:rPr sz="1800" spc="-30" dirty="0">
                <a:latin typeface="Roboto Lt"/>
                <a:cs typeface="Roboto Lt"/>
              </a:rPr>
              <a:t>i </a:t>
            </a:r>
            <a:r>
              <a:rPr sz="1800" spc="-25" dirty="0">
                <a:latin typeface="Roboto Lt"/>
                <a:cs typeface="Roboto Lt"/>
              </a:rPr>
              <a:t> </a:t>
            </a:r>
            <a:r>
              <a:rPr sz="1800" spc="-95" dirty="0">
                <a:latin typeface="Roboto Lt"/>
                <a:cs typeface="Roboto Lt"/>
              </a:rPr>
              <a:t>consigli</a:t>
            </a:r>
            <a:r>
              <a:rPr sz="1800" spc="-40" dirty="0">
                <a:latin typeface="Roboto Lt"/>
                <a:cs typeface="Roboto Lt"/>
              </a:rPr>
              <a:t> </a:t>
            </a:r>
            <a:r>
              <a:rPr sz="1800" spc="-90" dirty="0">
                <a:latin typeface="Roboto Lt"/>
                <a:cs typeface="Roboto Lt"/>
              </a:rPr>
              <a:t>della</a:t>
            </a:r>
            <a:r>
              <a:rPr sz="1800" spc="-40" dirty="0">
                <a:latin typeface="Roboto Lt"/>
                <a:cs typeface="Roboto Lt"/>
              </a:rPr>
              <a:t> </a:t>
            </a:r>
            <a:r>
              <a:rPr sz="1800" spc="-85" dirty="0">
                <a:latin typeface="Roboto Lt"/>
                <a:cs typeface="Roboto Lt"/>
              </a:rPr>
              <a:t>"rete"</a:t>
            </a:r>
            <a:r>
              <a:rPr sz="1800" spc="-35" dirty="0">
                <a:latin typeface="Roboto Lt"/>
                <a:cs typeface="Roboto Lt"/>
              </a:rPr>
              <a:t> </a:t>
            </a:r>
            <a:r>
              <a:rPr sz="1800" spc="-100" dirty="0">
                <a:latin typeface="Roboto Lt"/>
                <a:cs typeface="Roboto Lt"/>
              </a:rPr>
              <a:t>attraverso</a:t>
            </a:r>
            <a:r>
              <a:rPr sz="1800" spc="-40" dirty="0">
                <a:latin typeface="Roboto Lt"/>
                <a:cs typeface="Roboto Lt"/>
              </a:rPr>
              <a:t> </a:t>
            </a:r>
            <a:r>
              <a:rPr sz="1800" spc="-140" dirty="0">
                <a:latin typeface="Roboto Lt"/>
                <a:cs typeface="Roboto Lt"/>
              </a:rPr>
              <a:t>un</a:t>
            </a:r>
            <a:r>
              <a:rPr sz="1800" spc="-40" dirty="0">
                <a:latin typeface="Roboto Lt"/>
                <a:cs typeface="Roboto Lt"/>
              </a:rPr>
              <a:t> </a:t>
            </a:r>
            <a:r>
              <a:rPr sz="1800" spc="-125" dirty="0">
                <a:latin typeface="Roboto Lt"/>
                <a:cs typeface="Roboto Lt"/>
              </a:rPr>
              <a:t>passa</a:t>
            </a:r>
            <a:r>
              <a:rPr sz="1800" spc="-40" dirty="0">
                <a:latin typeface="Roboto Lt"/>
                <a:cs typeface="Roboto Lt"/>
              </a:rPr>
              <a:t> </a:t>
            </a:r>
            <a:r>
              <a:rPr sz="1800" spc="-105" dirty="0">
                <a:latin typeface="Roboto Lt"/>
                <a:cs typeface="Roboto Lt"/>
              </a:rPr>
              <a:t>parola </a:t>
            </a:r>
            <a:r>
              <a:rPr sz="1800" spc="-100" dirty="0">
                <a:latin typeface="Roboto Lt"/>
                <a:cs typeface="Roboto Lt"/>
              </a:rPr>
              <a:t> </a:t>
            </a:r>
            <a:r>
              <a:rPr sz="1800" spc="-114" dirty="0">
                <a:latin typeface="Roboto Lt"/>
                <a:cs typeface="Roboto Lt"/>
              </a:rPr>
              <a:t>assolutamente</a:t>
            </a:r>
            <a:r>
              <a:rPr sz="1800" spc="-40" dirty="0">
                <a:latin typeface="Roboto Lt"/>
                <a:cs typeface="Roboto Lt"/>
              </a:rPr>
              <a:t> </a:t>
            </a:r>
            <a:r>
              <a:rPr sz="1800" spc="-85" dirty="0">
                <a:latin typeface="Roboto Lt"/>
                <a:cs typeface="Roboto Lt"/>
              </a:rPr>
              <a:t>incontrollabile.</a:t>
            </a:r>
            <a:endParaRPr sz="1800" dirty="0">
              <a:latin typeface="Roboto Lt"/>
              <a:cs typeface="Roboto Lt"/>
            </a:endParaRPr>
          </a:p>
        </p:txBody>
      </p:sp>
      <p:sp>
        <p:nvSpPr>
          <p:cNvPr id="3" name="object 3"/>
          <p:cNvSpPr txBox="1">
            <a:spLocks noGrp="1"/>
          </p:cNvSpPr>
          <p:nvPr>
            <p:ph type="title"/>
          </p:nvPr>
        </p:nvSpPr>
        <p:spPr>
          <a:xfrm>
            <a:off x="1168074" y="838431"/>
            <a:ext cx="2718125" cy="391160"/>
          </a:xfrm>
          <a:prstGeom prst="rect">
            <a:avLst/>
          </a:prstGeom>
        </p:spPr>
        <p:txBody>
          <a:bodyPr vert="horz" wrap="square" lIns="0" tIns="12700" rIns="0" bIns="0" rtlCol="0">
            <a:spAutoFit/>
          </a:bodyPr>
          <a:lstStyle/>
          <a:p>
            <a:pPr marL="12700">
              <a:lnSpc>
                <a:spcPct val="100000"/>
              </a:lnSpc>
              <a:spcBef>
                <a:spcPts val="100"/>
              </a:spcBef>
            </a:pPr>
            <a:r>
              <a:rPr spc="-5" dirty="0"/>
              <a:t>CONCLUSIONI</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2"/>
            <a:ext cx="36014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39875" y="2004063"/>
            <a:ext cx="5952490" cy="1783714"/>
          </a:xfrm>
          <a:prstGeom prst="rect">
            <a:avLst/>
          </a:prstGeom>
        </p:spPr>
        <p:txBody>
          <a:bodyPr vert="horz" wrap="square" lIns="0" tIns="144145" rIns="0" bIns="0" rtlCol="0">
            <a:spAutoFit/>
          </a:bodyPr>
          <a:lstStyle/>
          <a:p>
            <a:pPr marL="12700">
              <a:lnSpc>
                <a:spcPct val="100000"/>
              </a:lnSpc>
              <a:spcBef>
                <a:spcPts val="1135"/>
              </a:spcBef>
            </a:pPr>
            <a:r>
              <a:rPr sz="1800" spc="-135" dirty="0">
                <a:solidFill>
                  <a:srgbClr val="E6481B"/>
                </a:solidFill>
                <a:latin typeface="Roboto Lt"/>
                <a:cs typeface="Roboto Lt"/>
              </a:rPr>
              <a:t>L</a:t>
            </a:r>
            <a:r>
              <a:rPr sz="1800" spc="-130" dirty="0">
                <a:solidFill>
                  <a:srgbClr val="E6481B"/>
                </a:solidFill>
                <a:latin typeface="Roboto Lt"/>
                <a:cs typeface="Roboto Lt"/>
              </a:rPr>
              <a:t>E</a:t>
            </a:r>
            <a:r>
              <a:rPr sz="1800" spc="-40" dirty="0">
                <a:solidFill>
                  <a:srgbClr val="E6481B"/>
                </a:solidFill>
                <a:latin typeface="Roboto Lt"/>
                <a:cs typeface="Roboto Lt"/>
              </a:rPr>
              <a:t> </a:t>
            </a:r>
            <a:r>
              <a:rPr sz="1800" spc="-155" dirty="0">
                <a:solidFill>
                  <a:srgbClr val="E6481B"/>
                </a:solidFill>
                <a:latin typeface="Roboto Lt"/>
                <a:cs typeface="Roboto Lt"/>
              </a:rPr>
              <a:t>NUOV</a:t>
            </a:r>
            <a:r>
              <a:rPr sz="1800" spc="-125" dirty="0">
                <a:solidFill>
                  <a:srgbClr val="E6481B"/>
                </a:solidFill>
                <a:latin typeface="Roboto Lt"/>
                <a:cs typeface="Roboto Lt"/>
              </a:rPr>
              <a:t>E</a:t>
            </a:r>
            <a:r>
              <a:rPr sz="1800" spc="-40" dirty="0">
                <a:solidFill>
                  <a:srgbClr val="E6481B"/>
                </a:solidFill>
                <a:latin typeface="Roboto Lt"/>
                <a:cs typeface="Roboto Lt"/>
              </a:rPr>
              <a:t> </a:t>
            </a:r>
            <a:r>
              <a:rPr sz="1800" spc="-140" dirty="0">
                <a:solidFill>
                  <a:srgbClr val="E6481B"/>
                </a:solidFill>
                <a:latin typeface="Roboto Lt"/>
                <a:cs typeface="Roboto Lt"/>
              </a:rPr>
              <a:t>DIPENDENZE</a:t>
            </a:r>
            <a:endParaRPr sz="1800">
              <a:latin typeface="Roboto Lt"/>
              <a:cs typeface="Roboto Lt"/>
            </a:endParaRPr>
          </a:p>
          <a:p>
            <a:pPr marL="469900" indent="-394970">
              <a:lnSpc>
                <a:spcPct val="100000"/>
              </a:lnSpc>
              <a:spcBef>
                <a:spcPts val="1035"/>
              </a:spcBef>
              <a:buAutoNum type="arabicPeriod"/>
              <a:tabLst>
                <a:tab pos="469265" algn="l"/>
                <a:tab pos="469900" algn="l"/>
              </a:tabLst>
            </a:pPr>
            <a:r>
              <a:rPr sz="1800" spc="-130" dirty="0">
                <a:latin typeface="Roboto Lt"/>
                <a:cs typeface="Roboto Lt"/>
              </a:rPr>
              <a:t>Posson</a:t>
            </a:r>
            <a:r>
              <a:rPr sz="1800" spc="-125" dirty="0">
                <a:latin typeface="Roboto Lt"/>
                <a:cs typeface="Roboto Lt"/>
              </a:rPr>
              <a:t>o</a:t>
            </a:r>
            <a:r>
              <a:rPr sz="1800" spc="-35" dirty="0">
                <a:latin typeface="Roboto Lt"/>
                <a:cs typeface="Roboto Lt"/>
              </a:rPr>
              <a:t> </a:t>
            </a:r>
            <a:r>
              <a:rPr sz="1800" spc="-105" dirty="0">
                <a:latin typeface="Roboto Lt"/>
                <a:cs typeface="Roboto Lt"/>
              </a:rPr>
              <a:t>costar</a:t>
            </a:r>
            <a:r>
              <a:rPr sz="1800" spc="-110" dirty="0">
                <a:latin typeface="Roboto Lt"/>
                <a:cs typeface="Roboto Lt"/>
              </a:rPr>
              <a:t>e</a:t>
            </a:r>
            <a:r>
              <a:rPr sz="1800" spc="-40" dirty="0">
                <a:latin typeface="Roboto Lt"/>
                <a:cs typeface="Roboto Lt"/>
              </a:rPr>
              <a:t> </a:t>
            </a:r>
            <a:r>
              <a:rPr sz="1800" spc="-114" dirty="0">
                <a:latin typeface="Roboto Lt"/>
                <a:cs typeface="Roboto Lt"/>
              </a:rPr>
              <a:t>moltissimo</a:t>
            </a:r>
            <a:endParaRPr sz="1800">
              <a:latin typeface="Roboto Lt"/>
              <a:cs typeface="Roboto Lt"/>
            </a:endParaRPr>
          </a:p>
          <a:p>
            <a:pPr marL="469900" indent="-394970">
              <a:lnSpc>
                <a:spcPct val="100000"/>
              </a:lnSpc>
              <a:spcBef>
                <a:spcPts val="345"/>
              </a:spcBef>
              <a:buAutoNum type="arabicPeriod"/>
              <a:tabLst>
                <a:tab pos="469265" algn="l"/>
                <a:tab pos="469900" algn="l"/>
              </a:tabLst>
            </a:pPr>
            <a:r>
              <a:rPr sz="1800" spc="-140" dirty="0">
                <a:latin typeface="Roboto Lt"/>
                <a:cs typeface="Roboto Lt"/>
              </a:rPr>
              <a:t>S</a:t>
            </a:r>
            <a:r>
              <a:rPr sz="1800" spc="-55" dirty="0">
                <a:latin typeface="Roboto Lt"/>
                <a:cs typeface="Roboto Lt"/>
              </a:rPr>
              <a:t>i</a:t>
            </a:r>
            <a:r>
              <a:rPr sz="1800" spc="-35" dirty="0">
                <a:latin typeface="Roboto Lt"/>
                <a:cs typeface="Roboto Lt"/>
              </a:rPr>
              <a:t> </a:t>
            </a:r>
            <a:r>
              <a:rPr sz="1800" spc="-105" dirty="0">
                <a:latin typeface="Roboto Lt"/>
                <a:cs typeface="Roboto Lt"/>
              </a:rPr>
              <a:t>pratican</a:t>
            </a:r>
            <a:r>
              <a:rPr sz="1800" spc="-120" dirty="0">
                <a:latin typeface="Roboto Lt"/>
                <a:cs typeface="Roboto Lt"/>
              </a:rPr>
              <a:t>o</a:t>
            </a:r>
            <a:r>
              <a:rPr sz="1800" spc="-40" dirty="0">
                <a:latin typeface="Roboto Lt"/>
                <a:cs typeface="Roboto Lt"/>
              </a:rPr>
              <a:t> </a:t>
            </a:r>
            <a:r>
              <a:rPr sz="1800" spc="-140" dirty="0">
                <a:latin typeface="Roboto Lt"/>
                <a:cs typeface="Roboto Lt"/>
              </a:rPr>
              <a:t>comodament</a:t>
            </a:r>
            <a:r>
              <a:rPr sz="1800" spc="-120" dirty="0">
                <a:latin typeface="Roboto Lt"/>
                <a:cs typeface="Roboto Lt"/>
              </a:rPr>
              <a:t>e</a:t>
            </a:r>
            <a:r>
              <a:rPr sz="1800" spc="-40" dirty="0">
                <a:latin typeface="Roboto Lt"/>
                <a:cs typeface="Roboto Lt"/>
              </a:rPr>
              <a:t> </a:t>
            </a:r>
            <a:r>
              <a:rPr sz="1800" spc="-130" dirty="0">
                <a:latin typeface="Roboto Lt"/>
                <a:cs typeface="Roboto Lt"/>
              </a:rPr>
              <a:t>d</a:t>
            </a:r>
            <a:r>
              <a:rPr sz="1800" spc="-120" dirty="0">
                <a:latin typeface="Roboto Lt"/>
                <a:cs typeface="Roboto Lt"/>
              </a:rPr>
              <a:t>a</a:t>
            </a:r>
            <a:r>
              <a:rPr sz="1800" spc="-40" dirty="0">
                <a:latin typeface="Roboto Lt"/>
                <a:cs typeface="Roboto Lt"/>
              </a:rPr>
              <a:t> </a:t>
            </a:r>
            <a:r>
              <a:rPr sz="1800" spc="-100" dirty="0">
                <a:latin typeface="Roboto Lt"/>
                <a:cs typeface="Roboto Lt"/>
              </a:rPr>
              <a:t>casa.</a:t>
            </a:r>
            <a:endParaRPr sz="1800">
              <a:latin typeface="Roboto Lt"/>
              <a:cs typeface="Roboto Lt"/>
            </a:endParaRPr>
          </a:p>
          <a:p>
            <a:pPr marL="469900" marR="5080" indent="-394970">
              <a:lnSpc>
                <a:spcPct val="114599"/>
              </a:lnSpc>
              <a:buAutoNum type="arabicPeriod"/>
              <a:tabLst>
                <a:tab pos="469265" algn="l"/>
                <a:tab pos="469900" algn="l"/>
              </a:tabLst>
            </a:pPr>
            <a:r>
              <a:rPr sz="1800" spc="-114" dirty="0">
                <a:latin typeface="Roboto Lt"/>
                <a:cs typeface="Roboto Lt"/>
              </a:rPr>
              <a:t>Molto</a:t>
            </a:r>
            <a:r>
              <a:rPr sz="1800" spc="-40" dirty="0">
                <a:latin typeface="Roboto Lt"/>
                <a:cs typeface="Roboto Lt"/>
              </a:rPr>
              <a:t> </a:t>
            </a:r>
            <a:r>
              <a:rPr sz="1800" spc="-105" dirty="0">
                <a:latin typeface="Roboto Lt"/>
                <a:cs typeface="Roboto Lt"/>
              </a:rPr>
              <a:t>spesso,</a:t>
            </a:r>
            <a:r>
              <a:rPr sz="1800" spc="-40" dirty="0">
                <a:latin typeface="Roboto Lt"/>
                <a:cs typeface="Roboto Lt"/>
              </a:rPr>
              <a:t> </a:t>
            </a:r>
            <a:r>
              <a:rPr sz="1800" spc="-95" dirty="0">
                <a:latin typeface="Roboto Lt"/>
                <a:cs typeface="Roboto Lt"/>
              </a:rPr>
              <a:t>nei</a:t>
            </a:r>
            <a:r>
              <a:rPr sz="1800" spc="-35" dirty="0">
                <a:latin typeface="Roboto Lt"/>
                <a:cs typeface="Roboto Lt"/>
              </a:rPr>
              <a:t> </a:t>
            </a:r>
            <a:r>
              <a:rPr sz="1800" spc="-90" dirty="0">
                <a:latin typeface="Roboto Lt"/>
                <a:cs typeface="Roboto Lt"/>
              </a:rPr>
              <a:t>giovani,</a:t>
            </a:r>
            <a:r>
              <a:rPr sz="1800" spc="-40" dirty="0">
                <a:latin typeface="Roboto Lt"/>
                <a:cs typeface="Roboto Lt"/>
              </a:rPr>
              <a:t> </a:t>
            </a:r>
            <a:r>
              <a:rPr sz="1800" spc="-75" dirty="0">
                <a:latin typeface="Roboto Lt"/>
                <a:cs typeface="Roboto Lt"/>
              </a:rPr>
              <a:t>si</a:t>
            </a:r>
            <a:r>
              <a:rPr sz="1800" spc="-35" dirty="0">
                <a:latin typeface="Roboto Lt"/>
                <a:cs typeface="Roboto Lt"/>
              </a:rPr>
              <a:t> </a:t>
            </a:r>
            <a:r>
              <a:rPr sz="1800" spc="-114" dirty="0">
                <a:latin typeface="Roboto Lt"/>
                <a:cs typeface="Roboto Lt"/>
              </a:rPr>
              <a:t>associano</a:t>
            </a:r>
            <a:r>
              <a:rPr sz="1800" spc="-40" dirty="0">
                <a:latin typeface="Roboto Lt"/>
                <a:cs typeface="Roboto Lt"/>
              </a:rPr>
              <a:t> </a:t>
            </a:r>
            <a:r>
              <a:rPr sz="1800" spc="-125" dirty="0">
                <a:latin typeface="Roboto Lt"/>
                <a:cs typeface="Roboto Lt"/>
              </a:rPr>
              <a:t>ad</a:t>
            </a:r>
            <a:r>
              <a:rPr sz="1800" spc="-35" dirty="0">
                <a:latin typeface="Roboto Lt"/>
                <a:cs typeface="Roboto Lt"/>
              </a:rPr>
              <a:t> </a:t>
            </a:r>
            <a:r>
              <a:rPr sz="1800" spc="-130" dirty="0">
                <a:latin typeface="Roboto Lt"/>
                <a:cs typeface="Roboto Lt"/>
              </a:rPr>
              <a:t>uso</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95" dirty="0">
                <a:latin typeface="Roboto Lt"/>
                <a:cs typeface="Roboto Lt"/>
              </a:rPr>
              <a:t>alcool</a:t>
            </a:r>
            <a:r>
              <a:rPr sz="1800" spc="-40" dirty="0">
                <a:latin typeface="Roboto Lt"/>
                <a:cs typeface="Roboto Lt"/>
              </a:rPr>
              <a:t> </a:t>
            </a:r>
            <a:r>
              <a:rPr sz="1800" spc="-105" dirty="0">
                <a:latin typeface="Roboto Lt"/>
                <a:cs typeface="Roboto Lt"/>
              </a:rPr>
              <a:t>e</a:t>
            </a:r>
            <a:r>
              <a:rPr sz="1800" spc="-40" dirty="0">
                <a:latin typeface="Roboto Lt"/>
                <a:cs typeface="Roboto Lt"/>
              </a:rPr>
              <a:t> </a:t>
            </a:r>
            <a:r>
              <a:rPr sz="1800" spc="-85" dirty="0">
                <a:latin typeface="Roboto Lt"/>
                <a:cs typeface="Roboto Lt"/>
              </a:rPr>
              <a:t>altre </a:t>
            </a:r>
            <a:r>
              <a:rPr sz="1800" spc="-420" dirty="0">
                <a:latin typeface="Roboto Lt"/>
                <a:cs typeface="Roboto Lt"/>
              </a:rPr>
              <a:t> </a:t>
            </a:r>
            <a:r>
              <a:rPr sz="1800" spc="-114" dirty="0">
                <a:latin typeface="Roboto Lt"/>
                <a:cs typeface="Roboto Lt"/>
              </a:rPr>
              <a:t>sostanze</a:t>
            </a:r>
            <a:r>
              <a:rPr sz="1800" spc="-40" dirty="0">
                <a:latin typeface="Roboto Lt"/>
                <a:cs typeface="Roboto Lt"/>
              </a:rPr>
              <a:t> </a:t>
            </a:r>
            <a:r>
              <a:rPr sz="1800" spc="-125" dirty="0">
                <a:latin typeface="Roboto Lt"/>
                <a:cs typeface="Roboto Lt"/>
              </a:rPr>
              <a:t>comprat</a:t>
            </a:r>
            <a:r>
              <a:rPr sz="1800" spc="-114" dirty="0">
                <a:latin typeface="Roboto Lt"/>
                <a:cs typeface="Roboto Lt"/>
              </a:rPr>
              <a:t>e</a:t>
            </a:r>
            <a:r>
              <a:rPr sz="1800" spc="-40" dirty="0">
                <a:latin typeface="Roboto Lt"/>
                <a:cs typeface="Roboto Lt"/>
              </a:rPr>
              <a:t> </a:t>
            </a:r>
            <a:r>
              <a:rPr sz="1800" spc="-55" dirty="0">
                <a:latin typeface="Roboto Lt"/>
                <a:cs typeface="Roboto Lt"/>
              </a:rPr>
              <a:t>i</a:t>
            </a:r>
            <a:r>
              <a:rPr sz="1800" spc="-120" dirty="0">
                <a:latin typeface="Roboto Lt"/>
                <a:cs typeface="Roboto Lt"/>
              </a:rPr>
              <a:t>n</a:t>
            </a:r>
            <a:r>
              <a:rPr sz="1800" spc="-40" dirty="0">
                <a:latin typeface="Roboto Lt"/>
                <a:cs typeface="Roboto Lt"/>
              </a:rPr>
              <a:t> </a:t>
            </a:r>
            <a:r>
              <a:rPr sz="1800" spc="-85" dirty="0">
                <a:latin typeface="Roboto Lt"/>
                <a:cs typeface="Roboto Lt"/>
              </a:rPr>
              <a:t>ret</a:t>
            </a:r>
            <a:r>
              <a:rPr sz="1800" spc="-105" dirty="0">
                <a:latin typeface="Roboto Lt"/>
                <a:cs typeface="Roboto Lt"/>
              </a:rPr>
              <a:t>e</a:t>
            </a:r>
            <a:r>
              <a:rPr sz="1800" spc="-40" dirty="0">
                <a:latin typeface="Roboto Lt"/>
                <a:cs typeface="Roboto Lt"/>
              </a:rPr>
              <a:t> </a:t>
            </a:r>
            <a:r>
              <a:rPr sz="1800" dirty="0">
                <a:latin typeface="Roboto Lt"/>
                <a:cs typeface="Roboto Lt"/>
              </a:rPr>
              <a:t>.</a:t>
            </a:r>
            <a:endParaRPr sz="1800">
              <a:latin typeface="Roboto Lt"/>
              <a:cs typeface="Roboto Lt"/>
            </a:endParaRPr>
          </a:p>
        </p:txBody>
      </p:sp>
      <p:sp>
        <p:nvSpPr>
          <p:cNvPr id="3" name="object 3"/>
          <p:cNvSpPr txBox="1">
            <a:spLocks noGrp="1"/>
          </p:cNvSpPr>
          <p:nvPr>
            <p:ph type="title"/>
          </p:nvPr>
        </p:nvSpPr>
        <p:spPr>
          <a:xfrm>
            <a:off x="1168074" y="838431"/>
            <a:ext cx="2565725" cy="391160"/>
          </a:xfrm>
          <a:prstGeom prst="rect">
            <a:avLst/>
          </a:prstGeom>
        </p:spPr>
        <p:txBody>
          <a:bodyPr vert="horz" wrap="square" lIns="0" tIns="12700" rIns="0" bIns="0" rtlCol="0">
            <a:spAutoFit/>
          </a:bodyPr>
          <a:lstStyle/>
          <a:p>
            <a:pPr marL="12700">
              <a:lnSpc>
                <a:spcPct val="100000"/>
              </a:lnSpc>
              <a:spcBef>
                <a:spcPts val="100"/>
              </a:spcBef>
            </a:pPr>
            <a:r>
              <a:rPr spc="-5" dirty="0"/>
              <a:t>CONCLUSIONI</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3525275" cy="228268"/>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Roboto Lt"/>
                <a:cs typeface="Roboto Lt"/>
              </a:rPr>
              <a:t>NUOVE</a:t>
            </a:r>
            <a:r>
              <a:rPr sz="1400" spc="-15" dirty="0">
                <a:solidFill>
                  <a:srgbClr val="FFFFFF"/>
                </a:solidFill>
                <a:latin typeface="Roboto Lt"/>
                <a:cs typeface="Roboto Lt"/>
              </a:rPr>
              <a:t> </a:t>
            </a:r>
            <a:r>
              <a:rPr sz="1400" spc="-10" dirty="0">
                <a:solidFill>
                  <a:srgbClr val="FFFFFF"/>
                </a:solidFill>
                <a:latin typeface="Roboto Lt"/>
                <a:cs typeface="Roboto Lt"/>
              </a:rPr>
              <a:t>DROGHE </a:t>
            </a:r>
            <a:r>
              <a:rPr sz="1400" spc="20" dirty="0">
                <a:solidFill>
                  <a:srgbClr val="FFFFFF"/>
                </a:solidFill>
                <a:latin typeface="Roboto Lt"/>
                <a:cs typeface="Roboto Lt"/>
              </a:rPr>
              <a:t>E</a:t>
            </a:r>
            <a:r>
              <a:rPr sz="1400" spc="-15" dirty="0">
                <a:solidFill>
                  <a:srgbClr val="FFFFFF"/>
                </a:solidFill>
                <a:latin typeface="Roboto Lt"/>
                <a:cs typeface="Roboto Lt"/>
              </a:rPr>
              <a:t> </a:t>
            </a:r>
            <a:r>
              <a:rPr sz="1400" spc="-10" dirty="0">
                <a:solidFill>
                  <a:srgbClr val="FFFFFF"/>
                </a:solidFill>
                <a:latin typeface="Roboto Lt"/>
                <a:cs typeface="Roboto Lt"/>
              </a:rPr>
              <a:t>NUOVI </a:t>
            </a:r>
            <a:r>
              <a:rPr sz="1400" spc="-5" dirty="0">
                <a:solidFill>
                  <a:srgbClr val="FFFFFF"/>
                </a:solidFill>
                <a:latin typeface="Roboto Lt"/>
                <a:cs typeface="Roboto Lt"/>
              </a:rPr>
              <a:t>CONTESTI</a:t>
            </a:r>
            <a:endParaRPr sz="1400" dirty="0">
              <a:latin typeface="Roboto Lt"/>
              <a:cs typeface="Roboto Lt"/>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8000"/>
          </a:xfrm>
          <a:custGeom>
            <a:avLst/>
            <a:gdLst/>
            <a:ahLst/>
            <a:cxnLst/>
            <a:rect l="l" t="t" r="r" b="b"/>
            <a:pathLst>
              <a:path w="9144000" h="6858000">
                <a:moveTo>
                  <a:pt x="9143999" y="6857999"/>
                </a:moveTo>
                <a:lnTo>
                  <a:pt x="0" y="6857999"/>
                </a:lnTo>
                <a:lnTo>
                  <a:pt x="0" y="0"/>
                </a:lnTo>
                <a:lnTo>
                  <a:pt x="9143999" y="0"/>
                </a:lnTo>
                <a:lnTo>
                  <a:pt x="9143999" y="6857999"/>
                </a:lnTo>
                <a:close/>
              </a:path>
            </a:pathLst>
          </a:custGeom>
          <a:solidFill>
            <a:srgbClr val="E6481B"/>
          </a:solidFill>
        </p:spPr>
        <p:txBody>
          <a:bodyPr wrap="square" lIns="0" tIns="0" rIns="0" bIns="0" rtlCol="0"/>
          <a:lstStyle/>
          <a:p>
            <a:endParaRPr/>
          </a:p>
        </p:txBody>
      </p:sp>
      <p:sp>
        <p:nvSpPr>
          <p:cNvPr id="3" name="object 3"/>
          <p:cNvSpPr txBox="1"/>
          <p:nvPr/>
        </p:nvSpPr>
        <p:spPr>
          <a:xfrm>
            <a:off x="2743200" y="3162678"/>
            <a:ext cx="6248400" cy="1095172"/>
          </a:xfrm>
          <a:prstGeom prst="rect">
            <a:avLst/>
          </a:prstGeom>
        </p:spPr>
        <p:txBody>
          <a:bodyPr vert="horz" wrap="square" lIns="0" tIns="12700" rIns="0" bIns="0" rtlCol="0">
            <a:spAutoFit/>
          </a:bodyPr>
          <a:lstStyle/>
          <a:p>
            <a:pPr marL="12700">
              <a:lnSpc>
                <a:spcPct val="100000"/>
              </a:lnSpc>
              <a:spcBef>
                <a:spcPts val="100"/>
              </a:spcBef>
            </a:pPr>
            <a:r>
              <a:rPr sz="4800" b="1" spc="35" dirty="0">
                <a:solidFill>
                  <a:srgbClr val="FFFFFF"/>
                </a:solidFill>
                <a:latin typeface="Roboto Cn"/>
                <a:cs typeface="Roboto Cn"/>
              </a:rPr>
              <a:t>I</a:t>
            </a:r>
            <a:r>
              <a:rPr sz="4800" b="1" spc="5" dirty="0">
                <a:solidFill>
                  <a:srgbClr val="FFFFFF"/>
                </a:solidFill>
                <a:latin typeface="Roboto Cn"/>
                <a:cs typeface="Roboto Cn"/>
              </a:rPr>
              <a:t> </a:t>
            </a:r>
            <a:r>
              <a:rPr sz="4800" b="1" spc="40" dirty="0" smtClean="0">
                <a:solidFill>
                  <a:srgbClr val="FFFFFF"/>
                </a:solidFill>
                <a:latin typeface="Roboto Cn"/>
                <a:cs typeface="Roboto Cn"/>
              </a:rPr>
              <a:t>SOCIAL</a:t>
            </a:r>
            <a:r>
              <a:rPr lang="it-IT" sz="4800" b="1" spc="40" dirty="0" smtClean="0">
                <a:solidFill>
                  <a:srgbClr val="FFFFFF"/>
                </a:solidFill>
                <a:latin typeface="Roboto Cn"/>
                <a:cs typeface="Roboto Cn"/>
              </a:rPr>
              <a:t> </a:t>
            </a:r>
            <a:r>
              <a:rPr sz="4800" b="1" spc="20" dirty="0" smtClean="0">
                <a:solidFill>
                  <a:srgbClr val="FFFFFF"/>
                </a:solidFill>
                <a:latin typeface="Roboto Cn"/>
                <a:cs typeface="Roboto Cn"/>
              </a:rPr>
              <a:t>NETWORK</a:t>
            </a:r>
            <a:endParaRPr sz="4800" dirty="0">
              <a:latin typeface="Roboto Cn"/>
              <a:cs typeface="Roboto Cn"/>
            </a:endParaRPr>
          </a:p>
          <a:p>
            <a:pPr marR="5080" algn="r">
              <a:lnSpc>
                <a:spcPct val="100000"/>
              </a:lnSpc>
              <a:spcBef>
                <a:spcPts val="994"/>
              </a:spcBef>
            </a:pPr>
            <a:r>
              <a:rPr sz="1400" b="1" spc="5" dirty="0">
                <a:latin typeface="Roboto Cn"/>
                <a:cs typeface="Roboto Cn"/>
              </a:rPr>
              <a:t>Roberto</a:t>
            </a:r>
            <a:r>
              <a:rPr sz="1400" b="1" spc="-20" dirty="0">
                <a:latin typeface="Roboto Cn"/>
                <a:cs typeface="Roboto Cn"/>
              </a:rPr>
              <a:t> </a:t>
            </a:r>
            <a:r>
              <a:rPr sz="1400" b="1" spc="5" dirty="0">
                <a:latin typeface="Roboto Cn"/>
                <a:cs typeface="Roboto Cn"/>
              </a:rPr>
              <a:t>Surlinelli</a:t>
            </a:r>
            <a:endParaRPr sz="1400" dirty="0">
              <a:latin typeface="Roboto Cn"/>
              <a:cs typeface="Roboto Cn"/>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5" y="65913"/>
            <a:ext cx="3830075" cy="228268"/>
          </a:xfrm>
          <a:prstGeom prst="rect">
            <a:avLst/>
          </a:prstGeom>
        </p:spPr>
        <p:txBody>
          <a:bodyPr vert="horz" wrap="square" lIns="0" tIns="12700" rIns="0" bIns="0" rtlCol="0">
            <a:spAutoFit/>
          </a:bodyPr>
          <a:lstStyle/>
          <a:p>
            <a:pPr marL="12700">
              <a:lnSpc>
                <a:spcPct val="100000"/>
              </a:lnSpc>
              <a:spcBef>
                <a:spcPts val="100"/>
              </a:spcBef>
            </a:pPr>
            <a:r>
              <a:rPr sz="1400" spc="-5" dirty="0">
                <a:solidFill>
                  <a:srgbClr val="FFFFFF"/>
                </a:solidFill>
                <a:latin typeface="Roboto Lt"/>
                <a:cs typeface="Roboto Lt"/>
              </a:rPr>
              <a:t>EDUCAZIONE </a:t>
            </a:r>
            <a:r>
              <a:rPr sz="1400" spc="15" dirty="0">
                <a:solidFill>
                  <a:srgbClr val="FFFFFF"/>
                </a:solidFill>
                <a:latin typeface="Roboto Lt"/>
                <a:cs typeface="Roboto Lt"/>
              </a:rPr>
              <a:t>A</a:t>
            </a:r>
            <a:r>
              <a:rPr sz="1400" spc="-5" dirty="0">
                <a:solidFill>
                  <a:srgbClr val="FFFFFF"/>
                </a:solidFill>
                <a:latin typeface="Roboto Lt"/>
                <a:cs typeface="Roboto Lt"/>
              </a:rPr>
              <a:t> </a:t>
            </a:r>
            <a:r>
              <a:rPr sz="1400" spc="-10" dirty="0">
                <a:solidFill>
                  <a:srgbClr val="FFFFFF"/>
                </a:solidFill>
                <a:latin typeface="Roboto Lt"/>
                <a:cs typeface="Roboto Lt"/>
              </a:rPr>
              <a:t>CORRETTI</a:t>
            </a:r>
            <a:r>
              <a:rPr sz="1400" spc="-5" dirty="0">
                <a:solidFill>
                  <a:srgbClr val="FFFFFF"/>
                </a:solidFill>
                <a:latin typeface="Roboto Lt"/>
                <a:cs typeface="Roboto Lt"/>
              </a:rPr>
              <a:t> </a:t>
            </a:r>
            <a:r>
              <a:rPr sz="1400" spc="-20" dirty="0">
                <a:solidFill>
                  <a:srgbClr val="FFFFFF"/>
                </a:solidFill>
                <a:latin typeface="Roboto Lt"/>
                <a:cs typeface="Roboto Lt"/>
              </a:rPr>
              <a:t>STILI</a:t>
            </a:r>
            <a:r>
              <a:rPr sz="1400" dirty="0">
                <a:solidFill>
                  <a:srgbClr val="FFFFFF"/>
                </a:solidFill>
                <a:latin typeface="Roboto Lt"/>
                <a:cs typeface="Roboto Lt"/>
              </a:rPr>
              <a:t> </a:t>
            </a:r>
            <a:r>
              <a:rPr sz="1400" spc="-20" dirty="0">
                <a:solidFill>
                  <a:srgbClr val="FFFFFF"/>
                </a:solidFill>
                <a:latin typeface="Roboto Lt"/>
                <a:cs typeface="Roboto Lt"/>
              </a:rPr>
              <a:t>DI</a:t>
            </a:r>
            <a:r>
              <a:rPr sz="1400" spc="-5" dirty="0">
                <a:solidFill>
                  <a:srgbClr val="FFFFFF"/>
                </a:solidFill>
                <a:latin typeface="Roboto Lt"/>
                <a:cs typeface="Roboto Lt"/>
              </a:rPr>
              <a:t> VITA</a:t>
            </a:r>
            <a:endParaRPr sz="1400" dirty="0">
              <a:latin typeface="Roboto Lt"/>
              <a:cs typeface="Roboto Lt"/>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148900" y="2064149"/>
            <a:ext cx="4657058" cy="4482717"/>
          </a:xfrm>
          <a:prstGeom prst="rect">
            <a:avLst/>
          </a:prstGeom>
        </p:spPr>
      </p:pic>
      <p:sp>
        <p:nvSpPr>
          <p:cNvPr id="3" name="object 3"/>
          <p:cNvSpPr txBox="1">
            <a:spLocks noGrp="1"/>
          </p:cNvSpPr>
          <p:nvPr>
            <p:ph type="title"/>
          </p:nvPr>
        </p:nvSpPr>
        <p:spPr>
          <a:xfrm>
            <a:off x="101695" y="838200"/>
            <a:ext cx="8081645" cy="1128395"/>
          </a:xfrm>
          <a:prstGeom prst="rect">
            <a:avLst/>
          </a:prstGeom>
        </p:spPr>
        <p:txBody>
          <a:bodyPr vert="horz" wrap="square" lIns="0" tIns="10795" rIns="0" bIns="0" rtlCol="0">
            <a:spAutoFit/>
          </a:bodyPr>
          <a:lstStyle/>
          <a:p>
            <a:pPr marL="12700" marR="5080">
              <a:lnSpc>
                <a:spcPct val="100699"/>
              </a:lnSpc>
              <a:spcBef>
                <a:spcPts val="85"/>
              </a:spcBef>
            </a:pPr>
            <a:r>
              <a:rPr sz="1800" b="0" spc="-100" dirty="0">
                <a:solidFill>
                  <a:srgbClr val="000000"/>
                </a:solidFill>
                <a:latin typeface="Roboto Lt"/>
                <a:cs typeface="Roboto Lt"/>
              </a:rPr>
              <a:t>È</a:t>
            </a:r>
            <a:r>
              <a:rPr sz="1800" b="0" spc="-35" dirty="0">
                <a:solidFill>
                  <a:srgbClr val="000000"/>
                </a:solidFill>
                <a:latin typeface="Roboto Lt"/>
                <a:cs typeface="Roboto Lt"/>
              </a:rPr>
              <a:t> </a:t>
            </a:r>
            <a:r>
              <a:rPr sz="1800" b="0" spc="-110" dirty="0">
                <a:solidFill>
                  <a:srgbClr val="000000"/>
                </a:solidFill>
                <a:latin typeface="Roboto Lt"/>
                <a:cs typeface="Roboto Lt"/>
              </a:rPr>
              <a:t>necessario</a:t>
            </a:r>
            <a:r>
              <a:rPr sz="1800" b="0" spc="-35" dirty="0">
                <a:solidFill>
                  <a:srgbClr val="000000"/>
                </a:solidFill>
                <a:latin typeface="Roboto Lt"/>
                <a:cs typeface="Roboto Lt"/>
              </a:rPr>
              <a:t> </a:t>
            </a:r>
            <a:r>
              <a:rPr sz="1800" b="0" spc="-120" dirty="0">
                <a:solidFill>
                  <a:srgbClr val="000000"/>
                </a:solidFill>
                <a:latin typeface="Roboto Lt"/>
                <a:cs typeface="Roboto Lt"/>
              </a:rPr>
              <a:t>cambiare</a:t>
            </a:r>
            <a:r>
              <a:rPr sz="1800" b="0" spc="-35" dirty="0">
                <a:solidFill>
                  <a:srgbClr val="000000"/>
                </a:solidFill>
                <a:latin typeface="Roboto Lt"/>
                <a:cs typeface="Roboto Lt"/>
              </a:rPr>
              <a:t> il </a:t>
            </a:r>
            <a:r>
              <a:rPr sz="1800" b="0" spc="-110" dirty="0">
                <a:solidFill>
                  <a:srgbClr val="000000"/>
                </a:solidFill>
                <a:latin typeface="Roboto Lt"/>
                <a:cs typeface="Roboto Lt"/>
              </a:rPr>
              <a:t>nostro</a:t>
            </a:r>
            <a:r>
              <a:rPr sz="1800" b="0" spc="-35" dirty="0">
                <a:solidFill>
                  <a:srgbClr val="000000"/>
                </a:solidFill>
                <a:latin typeface="Roboto Lt"/>
                <a:cs typeface="Roboto Lt"/>
              </a:rPr>
              <a:t> </a:t>
            </a:r>
            <a:r>
              <a:rPr sz="1800" b="0" spc="-150" dirty="0">
                <a:solidFill>
                  <a:srgbClr val="000000"/>
                </a:solidFill>
                <a:latin typeface="Roboto Lt"/>
                <a:cs typeface="Roboto Lt"/>
              </a:rPr>
              <a:t>modo</a:t>
            </a:r>
            <a:r>
              <a:rPr sz="1800" b="0" spc="-40" dirty="0">
                <a:solidFill>
                  <a:srgbClr val="000000"/>
                </a:solidFill>
                <a:latin typeface="Roboto Lt"/>
                <a:cs typeface="Roboto Lt"/>
              </a:rPr>
              <a:t> </a:t>
            </a:r>
            <a:r>
              <a:rPr sz="1800" b="0" spc="-80" dirty="0">
                <a:solidFill>
                  <a:srgbClr val="000000"/>
                </a:solidFill>
                <a:latin typeface="Roboto Lt"/>
                <a:cs typeface="Roboto Lt"/>
              </a:rPr>
              <a:t>di</a:t>
            </a:r>
            <a:r>
              <a:rPr sz="1800" b="0" spc="-35" dirty="0">
                <a:solidFill>
                  <a:srgbClr val="000000"/>
                </a:solidFill>
                <a:latin typeface="Roboto Lt"/>
                <a:cs typeface="Roboto Lt"/>
              </a:rPr>
              <a:t> </a:t>
            </a:r>
            <a:r>
              <a:rPr sz="1800" b="0" spc="-114" dirty="0">
                <a:solidFill>
                  <a:srgbClr val="000000"/>
                </a:solidFill>
                <a:latin typeface="Roboto Lt"/>
                <a:cs typeface="Roboto Lt"/>
              </a:rPr>
              <a:t>pensare</a:t>
            </a:r>
            <a:r>
              <a:rPr sz="1800" b="0" spc="-35" dirty="0">
                <a:solidFill>
                  <a:srgbClr val="000000"/>
                </a:solidFill>
                <a:latin typeface="Roboto Lt"/>
                <a:cs typeface="Roboto Lt"/>
              </a:rPr>
              <a:t> </a:t>
            </a:r>
            <a:r>
              <a:rPr sz="1800" b="0" spc="-105" dirty="0">
                <a:solidFill>
                  <a:srgbClr val="000000"/>
                </a:solidFill>
                <a:latin typeface="Roboto Lt"/>
                <a:cs typeface="Roboto Lt"/>
              </a:rPr>
              <a:t>e</a:t>
            </a:r>
            <a:r>
              <a:rPr sz="1800" b="0" spc="-35" dirty="0">
                <a:solidFill>
                  <a:srgbClr val="000000"/>
                </a:solidFill>
                <a:latin typeface="Roboto Lt"/>
                <a:cs typeface="Roboto Lt"/>
              </a:rPr>
              <a:t> </a:t>
            </a:r>
            <a:r>
              <a:rPr sz="1800" b="0" spc="-114" dirty="0">
                <a:solidFill>
                  <a:srgbClr val="000000"/>
                </a:solidFill>
                <a:latin typeface="Roboto Lt"/>
                <a:cs typeface="Roboto Lt"/>
              </a:rPr>
              <a:t>guardare</a:t>
            </a:r>
            <a:r>
              <a:rPr sz="1800" b="0" spc="-35" dirty="0">
                <a:solidFill>
                  <a:srgbClr val="000000"/>
                </a:solidFill>
                <a:latin typeface="Roboto Lt"/>
                <a:cs typeface="Roboto Lt"/>
              </a:rPr>
              <a:t> </a:t>
            </a:r>
            <a:r>
              <a:rPr sz="1800" b="0" spc="-95" dirty="0">
                <a:solidFill>
                  <a:srgbClr val="000000"/>
                </a:solidFill>
                <a:latin typeface="Roboto Lt"/>
                <a:cs typeface="Roboto Lt"/>
              </a:rPr>
              <a:t>Internet</a:t>
            </a:r>
            <a:r>
              <a:rPr sz="1800" b="0" spc="-35" dirty="0">
                <a:solidFill>
                  <a:srgbClr val="000000"/>
                </a:solidFill>
                <a:latin typeface="Roboto Lt"/>
                <a:cs typeface="Roboto Lt"/>
              </a:rPr>
              <a:t> </a:t>
            </a:r>
            <a:r>
              <a:rPr sz="1800" b="0" spc="-110" dirty="0">
                <a:solidFill>
                  <a:srgbClr val="000000"/>
                </a:solidFill>
                <a:latin typeface="Roboto Lt"/>
                <a:cs typeface="Roboto Lt"/>
              </a:rPr>
              <a:t>considerandolo</a:t>
            </a:r>
            <a:r>
              <a:rPr sz="1800" b="0" spc="-35" dirty="0">
                <a:solidFill>
                  <a:srgbClr val="000000"/>
                </a:solidFill>
                <a:latin typeface="Roboto Lt"/>
                <a:cs typeface="Roboto Lt"/>
              </a:rPr>
              <a:t> </a:t>
            </a:r>
            <a:r>
              <a:rPr sz="1800" b="0" spc="-145" dirty="0">
                <a:solidFill>
                  <a:srgbClr val="000000"/>
                </a:solidFill>
                <a:latin typeface="Roboto Lt"/>
                <a:cs typeface="Roboto Lt"/>
              </a:rPr>
              <a:t>come </a:t>
            </a:r>
            <a:r>
              <a:rPr sz="1800" b="0" spc="-140" dirty="0">
                <a:solidFill>
                  <a:srgbClr val="000000"/>
                </a:solidFill>
                <a:latin typeface="Roboto Lt"/>
                <a:cs typeface="Roboto Lt"/>
              </a:rPr>
              <a:t> un</a:t>
            </a:r>
            <a:r>
              <a:rPr sz="1800" b="0" spc="-135" dirty="0">
                <a:solidFill>
                  <a:srgbClr val="000000"/>
                </a:solidFill>
                <a:latin typeface="Roboto Lt"/>
                <a:cs typeface="Roboto Lt"/>
              </a:rPr>
              <a:t> </a:t>
            </a:r>
            <a:r>
              <a:rPr sz="1800" b="0" spc="-150" dirty="0">
                <a:solidFill>
                  <a:srgbClr val="000000"/>
                </a:solidFill>
                <a:latin typeface="Roboto Lt"/>
                <a:cs typeface="Roboto Lt"/>
              </a:rPr>
              <a:t>mondo</a:t>
            </a:r>
            <a:r>
              <a:rPr sz="1800" b="0" spc="-145" dirty="0">
                <a:solidFill>
                  <a:srgbClr val="000000"/>
                </a:solidFill>
                <a:latin typeface="Roboto Lt"/>
                <a:cs typeface="Roboto Lt"/>
              </a:rPr>
              <a:t> </a:t>
            </a:r>
            <a:r>
              <a:rPr sz="1800" b="0" spc="-75" dirty="0">
                <a:solidFill>
                  <a:srgbClr val="000000"/>
                </a:solidFill>
                <a:latin typeface="Roboto Lt"/>
                <a:cs typeface="Roboto Lt"/>
              </a:rPr>
              <a:t>sì digitale, </a:t>
            </a:r>
            <a:r>
              <a:rPr sz="1800" b="0" spc="-175" dirty="0">
                <a:solidFill>
                  <a:srgbClr val="000000"/>
                </a:solidFill>
                <a:latin typeface="Roboto Lt"/>
                <a:cs typeface="Roboto Lt"/>
              </a:rPr>
              <a:t>ma</a:t>
            </a:r>
            <a:r>
              <a:rPr sz="1800" b="0" spc="-170" dirty="0">
                <a:solidFill>
                  <a:srgbClr val="000000"/>
                </a:solidFill>
                <a:latin typeface="Roboto Lt"/>
                <a:cs typeface="Roboto Lt"/>
              </a:rPr>
              <a:t> </a:t>
            </a:r>
            <a:r>
              <a:rPr sz="1800" b="0" spc="-90" dirty="0">
                <a:solidFill>
                  <a:srgbClr val="000000"/>
                </a:solidFill>
                <a:latin typeface="Roboto Lt"/>
                <a:cs typeface="Roboto Lt"/>
              </a:rPr>
              <a:t>nello </a:t>
            </a:r>
            <a:r>
              <a:rPr sz="1800" b="0" spc="-110" dirty="0">
                <a:solidFill>
                  <a:srgbClr val="000000"/>
                </a:solidFill>
                <a:latin typeface="Roboto Lt"/>
                <a:cs typeface="Roboto Lt"/>
              </a:rPr>
              <a:t>stesso </a:t>
            </a:r>
            <a:r>
              <a:rPr sz="1800" b="0" spc="-130" dirty="0">
                <a:solidFill>
                  <a:srgbClr val="000000"/>
                </a:solidFill>
                <a:latin typeface="Roboto Lt"/>
                <a:cs typeface="Roboto Lt"/>
              </a:rPr>
              <a:t>tempo</a:t>
            </a:r>
            <a:r>
              <a:rPr sz="1800" b="0" spc="-125" dirty="0">
                <a:solidFill>
                  <a:srgbClr val="000000"/>
                </a:solidFill>
                <a:latin typeface="Roboto Lt"/>
                <a:cs typeface="Roboto Lt"/>
              </a:rPr>
              <a:t> </a:t>
            </a:r>
            <a:r>
              <a:rPr sz="1800" b="0" spc="-120" dirty="0">
                <a:latin typeface="Roboto"/>
                <a:cs typeface="Roboto"/>
              </a:rPr>
              <a:t>assolutamente </a:t>
            </a:r>
            <a:r>
              <a:rPr sz="1800" b="0" spc="-85" dirty="0">
                <a:latin typeface="Roboto"/>
                <a:cs typeface="Roboto"/>
              </a:rPr>
              <a:t>reale</a:t>
            </a:r>
            <a:r>
              <a:rPr sz="1800" b="0" spc="-85" dirty="0">
                <a:solidFill>
                  <a:srgbClr val="000000"/>
                </a:solidFill>
                <a:latin typeface="Roboto Lt"/>
                <a:cs typeface="Roboto Lt"/>
              </a:rPr>
              <a:t>: </a:t>
            </a:r>
            <a:r>
              <a:rPr sz="1800" b="0" spc="-114" dirty="0">
                <a:solidFill>
                  <a:srgbClr val="000000"/>
                </a:solidFill>
                <a:latin typeface="Roboto Lt"/>
                <a:cs typeface="Roboto Lt"/>
              </a:rPr>
              <a:t>pur </a:t>
            </a:r>
            <a:r>
              <a:rPr sz="1800" b="0" spc="-120" dirty="0">
                <a:solidFill>
                  <a:srgbClr val="000000"/>
                </a:solidFill>
                <a:latin typeface="Roboto Lt"/>
                <a:cs typeface="Roboto Lt"/>
              </a:rPr>
              <a:t>essendo </a:t>
            </a:r>
            <a:r>
              <a:rPr sz="1800" b="0" spc="-90" dirty="0">
                <a:solidFill>
                  <a:srgbClr val="000000"/>
                </a:solidFill>
                <a:latin typeface="Roboto Lt"/>
                <a:cs typeface="Roboto Lt"/>
              </a:rPr>
              <a:t>‘intangibile’, </a:t>
            </a:r>
            <a:r>
              <a:rPr sz="1800" b="0" spc="-425" dirty="0">
                <a:solidFill>
                  <a:srgbClr val="000000"/>
                </a:solidFill>
                <a:latin typeface="Roboto Lt"/>
                <a:cs typeface="Roboto Lt"/>
              </a:rPr>
              <a:t> </a:t>
            </a:r>
            <a:r>
              <a:rPr sz="1800" b="0" spc="-135" dirty="0">
                <a:solidFill>
                  <a:srgbClr val="000000"/>
                </a:solidFill>
                <a:latin typeface="Roboto Lt"/>
                <a:cs typeface="Roboto Lt"/>
              </a:rPr>
              <a:t>ha</a:t>
            </a:r>
            <a:r>
              <a:rPr sz="1800" b="0" spc="-40" dirty="0">
                <a:solidFill>
                  <a:srgbClr val="000000"/>
                </a:solidFill>
                <a:latin typeface="Roboto Lt"/>
                <a:cs typeface="Roboto Lt"/>
              </a:rPr>
              <a:t> </a:t>
            </a:r>
            <a:r>
              <a:rPr sz="1800" b="0" spc="-70" dirty="0">
                <a:solidFill>
                  <a:srgbClr val="000000"/>
                </a:solidFill>
                <a:latin typeface="Roboto Lt"/>
                <a:cs typeface="Roboto Lt"/>
              </a:rPr>
              <a:t>effetti</a:t>
            </a:r>
            <a:r>
              <a:rPr sz="1800" b="0" spc="-35" dirty="0">
                <a:solidFill>
                  <a:srgbClr val="000000"/>
                </a:solidFill>
                <a:latin typeface="Roboto Lt"/>
                <a:cs typeface="Roboto Lt"/>
              </a:rPr>
              <a:t> </a:t>
            </a:r>
            <a:r>
              <a:rPr sz="1800" b="0" spc="-100" dirty="0">
                <a:solidFill>
                  <a:srgbClr val="000000"/>
                </a:solidFill>
                <a:latin typeface="Roboto Lt"/>
                <a:cs typeface="Roboto Lt"/>
              </a:rPr>
              <a:t>concreti</a:t>
            </a:r>
            <a:r>
              <a:rPr sz="1800" b="0" spc="-40" dirty="0">
                <a:solidFill>
                  <a:srgbClr val="000000"/>
                </a:solidFill>
                <a:latin typeface="Roboto Lt"/>
                <a:cs typeface="Roboto Lt"/>
              </a:rPr>
              <a:t> </a:t>
            </a:r>
            <a:r>
              <a:rPr sz="1800" b="0" spc="-120" dirty="0">
                <a:solidFill>
                  <a:srgbClr val="000000"/>
                </a:solidFill>
                <a:latin typeface="Roboto Lt"/>
                <a:cs typeface="Roboto Lt"/>
              </a:rPr>
              <a:t>che</a:t>
            </a:r>
            <a:r>
              <a:rPr sz="1800" b="0" spc="-35" dirty="0">
                <a:solidFill>
                  <a:srgbClr val="000000"/>
                </a:solidFill>
                <a:latin typeface="Roboto Lt"/>
                <a:cs typeface="Roboto Lt"/>
              </a:rPr>
              <a:t> </a:t>
            </a:r>
            <a:r>
              <a:rPr sz="1800" b="0" spc="-75" dirty="0">
                <a:solidFill>
                  <a:srgbClr val="000000"/>
                </a:solidFill>
                <a:latin typeface="Roboto Lt"/>
                <a:cs typeface="Roboto Lt"/>
              </a:rPr>
              <a:t>si</a:t>
            </a:r>
            <a:r>
              <a:rPr sz="1800" b="0" spc="-40" dirty="0">
                <a:solidFill>
                  <a:srgbClr val="000000"/>
                </a:solidFill>
                <a:latin typeface="Roboto Lt"/>
                <a:cs typeface="Roboto Lt"/>
              </a:rPr>
              <a:t> </a:t>
            </a:r>
            <a:r>
              <a:rPr sz="1800" b="0" spc="-125" dirty="0">
                <a:solidFill>
                  <a:srgbClr val="000000"/>
                </a:solidFill>
                <a:latin typeface="Roboto Lt"/>
                <a:cs typeface="Roboto Lt"/>
              </a:rPr>
              <a:t>possono</a:t>
            </a:r>
            <a:r>
              <a:rPr sz="1800" b="0" spc="-35" dirty="0">
                <a:solidFill>
                  <a:srgbClr val="000000"/>
                </a:solidFill>
                <a:latin typeface="Roboto Lt"/>
                <a:cs typeface="Roboto Lt"/>
              </a:rPr>
              <a:t> </a:t>
            </a:r>
            <a:r>
              <a:rPr sz="1800" b="0" spc="-100" dirty="0">
                <a:solidFill>
                  <a:srgbClr val="000000"/>
                </a:solidFill>
                <a:latin typeface="Roboto Lt"/>
                <a:cs typeface="Roboto Lt"/>
              </a:rPr>
              <a:t>ripercuotere</a:t>
            </a:r>
            <a:r>
              <a:rPr sz="1800" b="0" spc="-40" dirty="0">
                <a:solidFill>
                  <a:srgbClr val="000000"/>
                </a:solidFill>
                <a:latin typeface="Roboto Lt"/>
                <a:cs typeface="Roboto Lt"/>
              </a:rPr>
              <a:t> </a:t>
            </a:r>
            <a:r>
              <a:rPr sz="1800" b="0" spc="-125" dirty="0">
                <a:solidFill>
                  <a:srgbClr val="000000"/>
                </a:solidFill>
                <a:latin typeface="Roboto Lt"/>
                <a:cs typeface="Roboto Lt"/>
              </a:rPr>
              <a:t>anche</a:t>
            </a:r>
            <a:r>
              <a:rPr sz="1800" b="0" spc="-35" dirty="0">
                <a:solidFill>
                  <a:srgbClr val="000000"/>
                </a:solidFill>
                <a:latin typeface="Roboto Lt"/>
                <a:cs typeface="Roboto Lt"/>
              </a:rPr>
              <a:t> </a:t>
            </a:r>
            <a:r>
              <a:rPr sz="1800" b="0" spc="-120" dirty="0">
                <a:solidFill>
                  <a:srgbClr val="000000"/>
                </a:solidFill>
                <a:latin typeface="Roboto Lt"/>
                <a:cs typeface="Roboto Lt"/>
              </a:rPr>
              <a:t>pesantemente</a:t>
            </a:r>
            <a:r>
              <a:rPr sz="1800" b="0" spc="-35" dirty="0">
                <a:solidFill>
                  <a:srgbClr val="000000"/>
                </a:solidFill>
                <a:latin typeface="Roboto Lt"/>
                <a:cs typeface="Roboto Lt"/>
              </a:rPr>
              <a:t> </a:t>
            </a:r>
            <a:r>
              <a:rPr sz="1800" b="0" spc="-90" dirty="0">
                <a:solidFill>
                  <a:srgbClr val="000000"/>
                </a:solidFill>
                <a:latin typeface="Roboto Lt"/>
                <a:cs typeface="Roboto Lt"/>
              </a:rPr>
              <a:t>sulla</a:t>
            </a:r>
            <a:r>
              <a:rPr sz="1800" b="0" spc="-40" dirty="0">
                <a:solidFill>
                  <a:srgbClr val="000000"/>
                </a:solidFill>
                <a:latin typeface="Roboto Lt"/>
                <a:cs typeface="Roboto Lt"/>
              </a:rPr>
              <a:t> </a:t>
            </a:r>
            <a:r>
              <a:rPr sz="1800" b="0" spc="-110" dirty="0">
                <a:solidFill>
                  <a:srgbClr val="000000"/>
                </a:solidFill>
                <a:latin typeface="Roboto Lt"/>
                <a:cs typeface="Roboto Lt"/>
              </a:rPr>
              <a:t>nostra</a:t>
            </a:r>
            <a:r>
              <a:rPr sz="1800" b="0" spc="-35" dirty="0">
                <a:solidFill>
                  <a:srgbClr val="000000"/>
                </a:solidFill>
                <a:latin typeface="Roboto Lt"/>
                <a:cs typeface="Roboto Lt"/>
              </a:rPr>
              <a:t> </a:t>
            </a:r>
            <a:r>
              <a:rPr sz="1800" b="0" spc="-90" dirty="0">
                <a:solidFill>
                  <a:srgbClr val="000000"/>
                </a:solidFill>
                <a:latin typeface="Roboto Lt"/>
                <a:cs typeface="Roboto Lt"/>
              </a:rPr>
              <a:t>vita </a:t>
            </a:r>
            <a:r>
              <a:rPr sz="1800" b="0" spc="-85" dirty="0">
                <a:solidFill>
                  <a:srgbClr val="000000"/>
                </a:solidFill>
                <a:latin typeface="Roboto Lt"/>
                <a:cs typeface="Roboto Lt"/>
              </a:rPr>
              <a:t> </a:t>
            </a:r>
            <a:r>
              <a:rPr sz="1800" b="0" spc="-105" dirty="0">
                <a:solidFill>
                  <a:srgbClr val="000000"/>
                </a:solidFill>
                <a:latin typeface="Roboto Lt"/>
                <a:cs typeface="Roboto Lt"/>
              </a:rPr>
              <a:t>quotidiana</a:t>
            </a:r>
            <a:r>
              <a:rPr sz="1800" b="0" spc="-40" dirty="0">
                <a:solidFill>
                  <a:srgbClr val="000000"/>
                </a:solidFill>
                <a:latin typeface="Roboto Lt"/>
                <a:cs typeface="Roboto Lt"/>
              </a:rPr>
              <a:t> </a:t>
            </a:r>
            <a:r>
              <a:rPr sz="1800" b="0" spc="-105" dirty="0">
                <a:solidFill>
                  <a:srgbClr val="000000"/>
                </a:solidFill>
                <a:latin typeface="Roboto Lt"/>
                <a:cs typeface="Roboto Lt"/>
              </a:rPr>
              <a:t>e</a:t>
            </a:r>
            <a:r>
              <a:rPr sz="1800" b="0" spc="-40" dirty="0">
                <a:solidFill>
                  <a:srgbClr val="000000"/>
                </a:solidFill>
                <a:latin typeface="Roboto Lt"/>
                <a:cs typeface="Roboto Lt"/>
              </a:rPr>
              <a:t> </a:t>
            </a:r>
            <a:r>
              <a:rPr sz="1800" b="0" spc="-130" dirty="0">
                <a:solidFill>
                  <a:srgbClr val="000000"/>
                </a:solidFill>
                <a:latin typeface="Roboto Lt"/>
                <a:cs typeface="Roboto Lt"/>
              </a:rPr>
              <a:t>su</a:t>
            </a:r>
            <a:r>
              <a:rPr sz="1800" b="0" spc="-40" dirty="0">
                <a:solidFill>
                  <a:srgbClr val="000000"/>
                </a:solidFill>
                <a:latin typeface="Roboto Lt"/>
                <a:cs typeface="Roboto Lt"/>
              </a:rPr>
              <a:t> </a:t>
            </a:r>
            <a:r>
              <a:rPr sz="1800" b="0" spc="-95" dirty="0">
                <a:solidFill>
                  <a:srgbClr val="000000"/>
                </a:solidFill>
                <a:latin typeface="Roboto Lt"/>
                <a:cs typeface="Roboto Lt"/>
              </a:rPr>
              <a:t>quella</a:t>
            </a:r>
            <a:r>
              <a:rPr sz="1800" b="0" spc="-40" dirty="0">
                <a:solidFill>
                  <a:srgbClr val="000000"/>
                </a:solidFill>
                <a:latin typeface="Roboto Lt"/>
                <a:cs typeface="Roboto Lt"/>
              </a:rPr>
              <a:t> </a:t>
            </a:r>
            <a:r>
              <a:rPr sz="1800" b="0" spc="-85" dirty="0">
                <a:solidFill>
                  <a:srgbClr val="000000"/>
                </a:solidFill>
                <a:latin typeface="Roboto Lt"/>
                <a:cs typeface="Roboto Lt"/>
              </a:rPr>
              <a:t>delle</a:t>
            </a:r>
            <a:r>
              <a:rPr sz="1800" b="0" spc="25" dirty="0">
                <a:solidFill>
                  <a:srgbClr val="000000"/>
                </a:solidFill>
                <a:latin typeface="Roboto Lt"/>
                <a:cs typeface="Roboto Lt"/>
              </a:rPr>
              <a:t> </a:t>
            </a:r>
            <a:r>
              <a:rPr sz="1800" b="0" spc="-120" dirty="0">
                <a:latin typeface="Roboto"/>
                <a:cs typeface="Roboto"/>
              </a:rPr>
              <a:t>persone</a:t>
            </a:r>
            <a:r>
              <a:rPr sz="1800" b="0" spc="-40" dirty="0">
                <a:latin typeface="Roboto"/>
                <a:cs typeface="Roboto"/>
              </a:rPr>
              <a:t> </a:t>
            </a:r>
            <a:r>
              <a:rPr sz="1800" b="0" spc="-135" dirty="0">
                <a:latin typeface="Roboto"/>
                <a:cs typeface="Roboto"/>
              </a:rPr>
              <a:t>con</a:t>
            </a:r>
            <a:r>
              <a:rPr sz="1800" b="0" spc="-40" dirty="0">
                <a:latin typeface="Roboto"/>
                <a:cs typeface="Roboto"/>
              </a:rPr>
              <a:t> </a:t>
            </a:r>
            <a:r>
              <a:rPr sz="1800" b="0" spc="-105" dirty="0">
                <a:latin typeface="Roboto"/>
                <a:cs typeface="Roboto"/>
              </a:rPr>
              <a:t>cui</a:t>
            </a:r>
            <a:r>
              <a:rPr sz="1800" b="0" spc="-40" dirty="0">
                <a:latin typeface="Roboto"/>
                <a:cs typeface="Roboto"/>
              </a:rPr>
              <a:t> </a:t>
            </a:r>
            <a:r>
              <a:rPr sz="1800" b="0" spc="-105" dirty="0">
                <a:latin typeface="Roboto"/>
                <a:cs typeface="Roboto"/>
              </a:rPr>
              <a:t>interagiamo</a:t>
            </a:r>
            <a:r>
              <a:rPr sz="1800" b="0" spc="-105" dirty="0">
                <a:solidFill>
                  <a:srgbClr val="000000"/>
                </a:solidFill>
                <a:latin typeface="Roboto Lt"/>
                <a:cs typeface="Roboto Lt"/>
              </a:rPr>
              <a:t>.</a:t>
            </a:r>
            <a:endParaRPr sz="1800" dirty="0">
              <a:latin typeface="Roboto Lt"/>
              <a:cs typeface="Roboto Lt"/>
            </a:endParaRPr>
          </a:p>
        </p:txBody>
      </p:sp>
      <p:pic>
        <p:nvPicPr>
          <p:cNvPr id="4" name="object 4"/>
          <p:cNvPicPr/>
          <p:nvPr/>
        </p:nvPicPr>
        <p:blipFill>
          <a:blip r:embed="rId3" cstate="print"/>
          <a:stretch>
            <a:fillRect/>
          </a:stretch>
        </p:blipFill>
        <p:spPr>
          <a:xfrm>
            <a:off x="0" y="0"/>
            <a:ext cx="9143996" cy="1012323"/>
          </a:xfrm>
          <a:prstGeom prst="rect">
            <a:avLst/>
          </a:prstGeom>
        </p:spPr>
      </p:pic>
      <p:sp>
        <p:nvSpPr>
          <p:cNvPr id="5" name="object 5"/>
          <p:cNvSpPr txBox="1"/>
          <p:nvPr/>
        </p:nvSpPr>
        <p:spPr>
          <a:xfrm>
            <a:off x="132324" y="65913"/>
            <a:ext cx="21536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I</a:t>
            </a:r>
            <a:r>
              <a:rPr sz="1400" spc="-35" dirty="0">
                <a:solidFill>
                  <a:srgbClr val="FFFFFF"/>
                </a:solidFill>
                <a:latin typeface="Roboto Lt"/>
                <a:cs typeface="Roboto Lt"/>
              </a:rPr>
              <a:t> </a:t>
            </a:r>
            <a:r>
              <a:rPr sz="1400" spc="-10" dirty="0">
                <a:solidFill>
                  <a:srgbClr val="FFFFFF"/>
                </a:solidFill>
                <a:latin typeface="Roboto Lt"/>
                <a:cs typeface="Roboto Lt"/>
              </a:rPr>
              <a:t>SOCIAL</a:t>
            </a:r>
            <a:r>
              <a:rPr sz="1400" spc="-35" dirty="0">
                <a:solidFill>
                  <a:srgbClr val="FFFFFF"/>
                </a:solidFill>
                <a:latin typeface="Roboto Lt"/>
                <a:cs typeface="Roboto Lt"/>
              </a:rPr>
              <a:t> </a:t>
            </a:r>
            <a:r>
              <a:rPr sz="1400" dirty="0">
                <a:solidFill>
                  <a:srgbClr val="FFFFFF"/>
                </a:solidFill>
                <a:latin typeface="Roboto Lt"/>
                <a:cs typeface="Roboto Lt"/>
              </a:rPr>
              <a:t>NETWORK</a:t>
            </a:r>
            <a:endParaRPr sz="1400" dirty="0">
              <a:latin typeface="Roboto Lt"/>
              <a:cs typeface="Roboto Lt"/>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71450" y="2364531"/>
            <a:ext cx="5987415" cy="1128395"/>
          </a:xfrm>
          <a:prstGeom prst="rect">
            <a:avLst/>
          </a:prstGeom>
        </p:spPr>
        <p:txBody>
          <a:bodyPr vert="horz" wrap="square" lIns="0" tIns="10795" rIns="0" bIns="0" rtlCol="0">
            <a:spAutoFit/>
          </a:bodyPr>
          <a:lstStyle/>
          <a:p>
            <a:pPr marL="12700" marR="5080" algn="just">
              <a:lnSpc>
                <a:spcPct val="100699"/>
              </a:lnSpc>
              <a:spcBef>
                <a:spcPts val="85"/>
              </a:spcBef>
            </a:pPr>
            <a:r>
              <a:rPr sz="1800" b="0" spc="-114" dirty="0">
                <a:solidFill>
                  <a:srgbClr val="000000"/>
                </a:solidFill>
                <a:latin typeface="Roboto Lt"/>
                <a:cs typeface="Roboto Lt"/>
              </a:rPr>
              <a:t>”Poiché</a:t>
            </a:r>
            <a:r>
              <a:rPr sz="1800" b="0" spc="-110" dirty="0">
                <a:solidFill>
                  <a:srgbClr val="000000"/>
                </a:solidFill>
                <a:latin typeface="Roboto Lt"/>
                <a:cs typeface="Roboto Lt"/>
              </a:rPr>
              <a:t> </a:t>
            </a:r>
            <a:r>
              <a:rPr sz="1800" b="0" spc="-95" dirty="0">
                <a:solidFill>
                  <a:srgbClr val="000000"/>
                </a:solidFill>
                <a:latin typeface="Roboto Lt"/>
                <a:cs typeface="Roboto Lt"/>
              </a:rPr>
              <a:t>Internet</a:t>
            </a:r>
            <a:r>
              <a:rPr sz="1800" b="0" spc="250" dirty="0">
                <a:solidFill>
                  <a:srgbClr val="000000"/>
                </a:solidFill>
                <a:latin typeface="Roboto Lt"/>
                <a:cs typeface="Roboto Lt"/>
              </a:rPr>
              <a:t> </a:t>
            </a:r>
            <a:r>
              <a:rPr sz="1800" b="0" spc="-105" dirty="0">
                <a:solidFill>
                  <a:srgbClr val="000000"/>
                </a:solidFill>
                <a:latin typeface="Roboto Lt"/>
                <a:cs typeface="Roboto Lt"/>
              </a:rPr>
              <a:t>è</a:t>
            </a:r>
            <a:r>
              <a:rPr sz="1800" b="0" spc="-100" dirty="0">
                <a:solidFill>
                  <a:srgbClr val="000000"/>
                </a:solidFill>
                <a:latin typeface="Roboto Lt"/>
                <a:cs typeface="Roboto Lt"/>
              </a:rPr>
              <a:t> </a:t>
            </a:r>
            <a:r>
              <a:rPr sz="1800" b="0" spc="-105" dirty="0">
                <a:solidFill>
                  <a:srgbClr val="000000"/>
                </a:solidFill>
                <a:latin typeface="Roboto Lt"/>
                <a:cs typeface="Roboto Lt"/>
              </a:rPr>
              <a:t>diventato</a:t>
            </a:r>
            <a:r>
              <a:rPr sz="1800" b="0" spc="-100" dirty="0">
                <a:solidFill>
                  <a:srgbClr val="000000"/>
                </a:solidFill>
                <a:latin typeface="Roboto Lt"/>
                <a:cs typeface="Roboto Lt"/>
              </a:rPr>
              <a:t> </a:t>
            </a:r>
            <a:r>
              <a:rPr sz="1800" b="0" spc="-135" dirty="0">
                <a:solidFill>
                  <a:srgbClr val="000000"/>
                </a:solidFill>
                <a:latin typeface="Roboto Lt"/>
                <a:cs typeface="Roboto Lt"/>
              </a:rPr>
              <a:t>uno</a:t>
            </a:r>
            <a:r>
              <a:rPr sz="1800" b="0" spc="-130" dirty="0">
                <a:solidFill>
                  <a:srgbClr val="000000"/>
                </a:solidFill>
                <a:latin typeface="Roboto Lt"/>
                <a:cs typeface="Roboto Lt"/>
              </a:rPr>
              <a:t> </a:t>
            </a:r>
            <a:r>
              <a:rPr sz="1800" b="0" spc="-120" dirty="0">
                <a:solidFill>
                  <a:srgbClr val="000000"/>
                </a:solidFill>
                <a:latin typeface="Roboto Lt"/>
                <a:cs typeface="Roboto Lt"/>
              </a:rPr>
              <a:t>strumento</a:t>
            </a:r>
            <a:r>
              <a:rPr sz="1800" b="0" spc="200" dirty="0">
                <a:solidFill>
                  <a:srgbClr val="000000"/>
                </a:solidFill>
                <a:latin typeface="Roboto Lt"/>
                <a:cs typeface="Roboto Lt"/>
              </a:rPr>
              <a:t> </a:t>
            </a:r>
            <a:r>
              <a:rPr sz="1800" b="0" spc="-100" dirty="0">
                <a:solidFill>
                  <a:srgbClr val="000000"/>
                </a:solidFill>
                <a:latin typeface="Roboto Lt"/>
                <a:cs typeface="Roboto Lt"/>
              </a:rPr>
              <a:t>indispensabile</a:t>
            </a:r>
            <a:r>
              <a:rPr sz="1800" b="0" spc="-95" dirty="0">
                <a:solidFill>
                  <a:srgbClr val="000000"/>
                </a:solidFill>
                <a:latin typeface="Roboto Lt"/>
                <a:cs typeface="Roboto Lt"/>
              </a:rPr>
              <a:t> </a:t>
            </a:r>
            <a:r>
              <a:rPr sz="1800" b="0" spc="-105" dirty="0">
                <a:solidFill>
                  <a:srgbClr val="000000"/>
                </a:solidFill>
                <a:latin typeface="Roboto Lt"/>
                <a:cs typeface="Roboto Lt"/>
              </a:rPr>
              <a:t>per </a:t>
            </a:r>
            <a:r>
              <a:rPr sz="1800" b="0" spc="-100" dirty="0">
                <a:solidFill>
                  <a:srgbClr val="000000"/>
                </a:solidFill>
                <a:latin typeface="Roboto Lt"/>
                <a:cs typeface="Roboto Lt"/>
              </a:rPr>
              <a:t> </a:t>
            </a:r>
            <a:r>
              <a:rPr sz="1800" b="0" spc="-95" dirty="0">
                <a:solidFill>
                  <a:srgbClr val="000000"/>
                </a:solidFill>
                <a:latin typeface="Roboto Lt"/>
                <a:cs typeface="Roboto Lt"/>
              </a:rPr>
              <a:t>realizzare </a:t>
            </a:r>
            <a:r>
              <a:rPr sz="1800" b="0" spc="-135" dirty="0">
                <a:solidFill>
                  <a:srgbClr val="000000"/>
                </a:solidFill>
                <a:latin typeface="Roboto Lt"/>
                <a:cs typeface="Roboto Lt"/>
              </a:rPr>
              <a:t>una </a:t>
            </a:r>
            <a:r>
              <a:rPr sz="1800" b="0" spc="-90" dirty="0">
                <a:solidFill>
                  <a:srgbClr val="000000"/>
                </a:solidFill>
                <a:latin typeface="Roboto Lt"/>
                <a:cs typeface="Roboto Lt"/>
              </a:rPr>
              <a:t>serie </a:t>
            </a:r>
            <a:r>
              <a:rPr sz="1800" b="0" spc="-80" dirty="0">
                <a:solidFill>
                  <a:srgbClr val="000000"/>
                </a:solidFill>
                <a:latin typeface="Roboto Lt"/>
                <a:cs typeface="Roboto Lt"/>
              </a:rPr>
              <a:t>di </a:t>
            </a:r>
            <a:r>
              <a:rPr sz="1800" b="0" spc="-65" dirty="0">
                <a:solidFill>
                  <a:srgbClr val="000000"/>
                </a:solidFill>
                <a:latin typeface="Roboto Lt"/>
                <a:cs typeface="Roboto Lt"/>
              </a:rPr>
              <a:t>diritti </a:t>
            </a:r>
            <a:r>
              <a:rPr sz="1800" b="0" spc="-114" dirty="0">
                <a:solidFill>
                  <a:srgbClr val="000000"/>
                </a:solidFill>
                <a:latin typeface="Roboto Lt"/>
                <a:cs typeface="Roboto Lt"/>
              </a:rPr>
              <a:t>umani, </a:t>
            </a:r>
            <a:r>
              <a:rPr sz="1800" b="0" spc="-125" dirty="0">
                <a:solidFill>
                  <a:srgbClr val="000000"/>
                </a:solidFill>
                <a:latin typeface="Roboto Lt"/>
                <a:cs typeface="Roboto Lt"/>
              </a:rPr>
              <a:t>combattendo </a:t>
            </a:r>
            <a:r>
              <a:rPr sz="1800" b="0" spc="-100" dirty="0">
                <a:solidFill>
                  <a:srgbClr val="000000"/>
                </a:solidFill>
                <a:latin typeface="Roboto Lt"/>
                <a:cs typeface="Roboto Lt"/>
              </a:rPr>
              <a:t>l'ineguaglianza </a:t>
            </a:r>
            <a:r>
              <a:rPr sz="1800" b="0" spc="-105" dirty="0">
                <a:solidFill>
                  <a:srgbClr val="000000"/>
                </a:solidFill>
                <a:latin typeface="Roboto Lt"/>
                <a:cs typeface="Roboto Lt"/>
              </a:rPr>
              <a:t>e </a:t>
            </a:r>
            <a:r>
              <a:rPr sz="1800" b="0" spc="-100" dirty="0">
                <a:solidFill>
                  <a:srgbClr val="000000"/>
                </a:solidFill>
                <a:latin typeface="Roboto Lt"/>
                <a:cs typeface="Roboto Lt"/>
              </a:rPr>
              <a:t> </a:t>
            </a:r>
            <a:r>
              <a:rPr sz="1800" b="0" spc="-110" dirty="0">
                <a:solidFill>
                  <a:srgbClr val="000000"/>
                </a:solidFill>
                <a:latin typeface="Roboto Lt"/>
                <a:cs typeface="Roboto Lt"/>
              </a:rPr>
              <a:t>accelerando</a:t>
            </a:r>
            <a:r>
              <a:rPr sz="1800" b="0" spc="-105" dirty="0">
                <a:solidFill>
                  <a:srgbClr val="000000"/>
                </a:solidFill>
                <a:latin typeface="Roboto Lt"/>
                <a:cs typeface="Roboto Lt"/>
              </a:rPr>
              <a:t> </a:t>
            </a:r>
            <a:r>
              <a:rPr sz="1800" b="0" spc="-80" dirty="0">
                <a:solidFill>
                  <a:srgbClr val="000000"/>
                </a:solidFill>
                <a:latin typeface="Roboto Lt"/>
                <a:cs typeface="Roboto Lt"/>
              </a:rPr>
              <a:t>lo</a:t>
            </a:r>
            <a:r>
              <a:rPr sz="1800" b="0" spc="-75" dirty="0">
                <a:solidFill>
                  <a:srgbClr val="000000"/>
                </a:solidFill>
                <a:latin typeface="Roboto Lt"/>
                <a:cs typeface="Roboto Lt"/>
              </a:rPr>
              <a:t> </a:t>
            </a:r>
            <a:r>
              <a:rPr sz="1800" b="0" spc="-105" dirty="0">
                <a:solidFill>
                  <a:srgbClr val="000000"/>
                </a:solidFill>
                <a:latin typeface="Roboto Lt"/>
                <a:cs typeface="Roboto Lt"/>
              </a:rPr>
              <a:t>sviluppo</a:t>
            </a:r>
            <a:r>
              <a:rPr sz="1800" b="0" spc="-100" dirty="0">
                <a:solidFill>
                  <a:srgbClr val="000000"/>
                </a:solidFill>
                <a:latin typeface="Roboto Lt"/>
                <a:cs typeface="Roboto Lt"/>
              </a:rPr>
              <a:t> </a:t>
            </a:r>
            <a:r>
              <a:rPr sz="1800" b="0" spc="-120" dirty="0">
                <a:solidFill>
                  <a:srgbClr val="000000"/>
                </a:solidFill>
                <a:latin typeface="Roboto Lt"/>
                <a:cs typeface="Roboto Lt"/>
              </a:rPr>
              <a:t>ed</a:t>
            </a:r>
            <a:r>
              <a:rPr sz="1800" b="0" spc="200" dirty="0">
                <a:solidFill>
                  <a:srgbClr val="000000"/>
                </a:solidFill>
                <a:latin typeface="Roboto Lt"/>
                <a:cs typeface="Roboto Lt"/>
              </a:rPr>
              <a:t> </a:t>
            </a:r>
            <a:r>
              <a:rPr sz="1800" b="0" spc="-35" dirty="0">
                <a:solidFill>
                  <a:srgbClr val="000000"/>
                </a:solidFill>
                <a:latin typeface="Roboto Lt"/>
                <a:cs typeface="Roboto Lt"/>
              </a:rPr>
              <a:t>il</a:t>
            </a:r>
            <a:r>
              <a:rPr sz="1800" b="0" spc="-30" dirty="0">
                <a:solidFill>
                  <a:srgbClr val="000000"/>
                </a:solidFill>
                <a:latin typeface="Roboto Lt"/>
                <a:cs typeface="Roboto Lt"/>
              </a:rPr>
              <a:t> </a:t>
            </a:r>
            <a:r>
              <a:rPr sz="1800" b="0" spc="-105" dirty="0">
                <a:solidFill>
                  <a:srgbClr val="000000"/>
                </a:solidFill>
                <a:latin typeface="Roboto Lt"/>
                <a:cs typeface="Roboto Lt"/>
              </a:rPr>
              <a:t>progresso,</a:t>
            </a:r>
            <a:r>
              <a:rPr sz="1800" b="0" spc="-100" dirty="0">
                <a:solidFill>
                  <a:srgbClr val="000000"/>
                </a:solidFill>
                <a:latin typeface="Roboto Lt"/>
                <a:cs typeface="Roboto Lt"/>
              </a:rPr>
              <a:t> </a:t>
            </a:r>
            <a:r>
              <a:rPr sz="1800" b="0" spc="-105" dirty="0">
                <a:solidFill>
                  <a:srgbClr val="000000"/>
                </a:solidFill>
                <a:latin typeface="Roboto Lt"/>
                <a:cs typeface="Roboto Lt"/>
              </a:rPr>
              <a:t>assicurare</a:t>
            </a:r>
            <a:r>
              <a:rPr sz="1800" b="0" spc="-100" dirty="0">
                <a:solidFill>
                  <a:srgbClr val="000000"/>
                </a:solidFill>
                <a:latin typeface="Roboto Lt"/>
                <a:cs typeface="Roboto Lt"/>
              </a:rPr>
              <a:t> </a:t>
            </a:r>
            <a:r>
              <a:rPr sz="1800" b="0" spc="-105" dirty="0">
                <a:solidFill>
                  <a:srgbClr val="000000"/>
                </a:solidFill>
                <a:latin typeface="Roboto Lt"/>
                <a:cs typeface="Roboto Lt"/>
              </a:rPr>
              <a:t>l'accesso </a:t>
            </a:r>
            <a:r>
              <a:rPr sz="1800" b="0" spc="-100" dirty="0">
                <a:solidFill>
                  <a:srgbClr val="000000"/>
                </a:solidFill>
                <a:latin typeface="Roboto Lt"/>
                <a:cs typeface="Roboto Lt"/>
              </a:rPr>
              <a:t> </a:t>
            </a:r>
            <a:r>
              <a:rPr sz="1800" b="0" spc="-105" dirty="0">
                <a:solidFill>
                  <a:srgbClr val="000000"/>
                </a:solidFill>
                <a:latin typeface="Roboto Lt"/>
                <a:cs typeface="Roboto Lt"/>
              </a:rPr>
              <a:t>universale</a:t>
            </a:r>
            <a:r>
              <a:rPr sz="1800" b="0" spc="-30" dirty="0">
                <a:solidFill>
                  <a:srgbClr val="000000"/>
                </a:solidFill>
                <a:latin typeface="Roboto Lt"/>
                <a:cs typeface="Roboto Lt"/>
              </a:rPr>
              <a:t> </a:t>
            </a:r>
            <a:r>
              <a:rPr sz="1800" b="0" spc="-125" dirty="0">
                <a:solidFill>
                  <a:srgbClr val="000000"/>
                </a:solidFill>
                <a:latin typeface="Roboto Lt"/>
                <a:cs typeface="Roboto Lt"/>
              </a:rPr>
              <a:t>a</a:t>
            </a:r>
            <a:r>
              <a:rPr sz="1800" b="0" spc="-30" dirty="0">
                <a:solidFill>
                  <a:srgbClr val="000000"/>
                </a:solidFill>
                <a:latin typeface="Roboto Lt"/>
                <a:cs typeface="Roboto Lt"/>
              </a:rPr>
              <a:t> </a:t>
            </a:r>
            <a:r>
              <a:rPr sz="1800" b="0" spc="-95" dirty="0">
                <a:solidFill>
                  <a:srgbClr val="000000"/>
                </a:solidFill>
                <a:latin typeface="Roboto Lt"/>
                <a:cs typeface="Roboto Lt"/>
              </a:rPr>
              <a:t>Internet</a:t>
            </a:r>
            <a:r>
              <a:rPr sz="1800" b="0" spc="-25" dirty="0">
                <a:solidFill>
                  <a:srgbClr val="000000"/>
                </a:solidFill>
                <a:latin typeface="Roboto Lt"/>
                <a:cs typeface="Roboto Lt"/>
              </a:rPr>
              <a:t> </a:t>
            </a:r>
            <a:r>
              <a:rPr sz="1800" b="0" spc="-120" dirty="0">
                <a:solidFill>
                  <a:srgbClr val="000000"/>
                </a:solidFill>
                <a:latin typeface="Roboto Lt"/>
                <a:cs typeface="Roboto Lt"/>
              </a:rPr>
              <a:t>dovrebbe</a:t>
            </a:r>
            <a:r>
              <a:rPr sz="1800" b="0" spc="-30" dirty="0">
                <a:solidFill>
                  <a:srgbClr val="000000"/>
                </a:solidFill>
                <a:latin typeface="Roboto Lt"/>
                <a:cs typeface="Roboto Lt"/>
              </a:rPr>
              <a:t> </a:t>
            </a:r>
            <a:r>
              <a:rPr sz="1800" b="0" spc="-110" dirty="0">
                <a:solidFill>
                  <a:srgbClr val="000000"/>
                </a:solidFill>
                <a:latin typeface="Roboto Lt"/>
                <a:cs typeface="Roboto Lt"/>
              </a:rPr>
              <a:t>essere</a:t>
            </a:r>
            <a:r>
              <a:rPr sz="1800" b="0" spc="-25" dirty="0">
                <a:solidFill>
                  <a:srgbClr val="000000"/>
                </a:solidFill>
                <a:latin typeface="Roboto Lt"/>
                <a:cs typeface="Roboto Lt"/>
              </a:rPr>
              <a:t> </a:t>
            </a:r>
            <a:r>
              <a:rPr sz="1800" b="0" spc="-135" dirty="0">
                <a:solidFill>
                  <a:srgbClr val="000000"/>
                </a:solidFill>
                <a:latin typeface="Roboto Lt"/>
                <a:cs typeface="Roboto Lt"/>
              </a:rPr>
              <a:t>una</a:t>
            </a:r>
            <a:r>
              <a:rPr sz="1800" b="0" spc="-30" dirty="0">
                <a:solidFill>
                  <a:srgbClr val="000000"/>
                </a:solidFill>
                <a:latin typeface="Roboto Lt"/>
                <a:cs typeface="Roboto Lt"/>
              </a:rPr>
              <a:t> </a:t>
            </a:r>
            <a:r>
              <a:rPr sz="1800" b="0" spc="-85" dirty="0">
                <a:solidFill>
                  <a:srgbClr val="000000"/>
                </a:solidFill>
                <a:latin typeface="Roboto Lt"/>
                <a:cs typeface="Roboto Lt"/>
              </a:rPr>
              <a:t>priorità</a:t>
            </a:r>
            <a:r>
              <a:rPr sz="1800" b="0" spc="-30" dirty="0">
                <a:solidFill>
                  <a:srgbClr val="000000"/>
                </a:solidFill>
                <a:latin typeface="Roboto Lt"/>
                <a:cs typeface="Roboto Lt"/>
              </a:rPr>
              <a:t> </a:t>
            </a:r>
            <a:r>
              <a:rPr sz="1800" b="0" spc="-105" dirty="0">
                <a:solidFill>
                  <a:srgbClr val="000000"/>
                </a:solidFill>
                <a:latin typeface="Roboto Lt"/>
                <a:cs typeface="Roboto Lt"/>
              </a:rPr>
              <a:t>per</a:t>
            </a:r>
            <a:r>
              <a:rPr sz="1800" b="0" spc="-30" dirty="0">
                <a:solidFill>
                  <a:srgbClr val="000000"/>
                </a:solidFill>
                <a:latin typeface="Roboto Lt"/>
                <a:cs typeface="Roboto Lt"/>
              </a:rPr>
              <a:t> </a:t>
            </a:r>
            <a:r>
              <a:rPr sz="1800" b="0" spc="-75" dirty="0">
                <a:solidFill>
                  <a:srgbClr val="000000"/>
                </a:solidFill>
                <a:latin typeface="Roboto Lt"/>
                <a:cs typeface="Roboto Lt"/>
              </a:rPr>
              <a:t>tutti</a:t>
            </a:r>
            <a:r>
              <a:rPr sz="1800" b="0" spc="-20" dirty="0">
                <a:solidFill>
                  <a:srgbClr val="000000"/>
                </a:solidFill>
                <a:latin typeface="Roboto Lt"/>
                <a:cs typeface="Roboto Lt"/>
              </a:rPr>
              <a:t> </a:t>
            </a:r>
            <a:r>
              <a:rPr sz="1800" b="0" spc="-70" dirty="0">
                <a:solidFill>
                  <a:srgbClr val="000000"/>
                </a:solidFill>
                <a:latin typeface="Roboto Lt"/>
                <a:cs typeface="Roboto Lt"/>
              </a:rPr>
              <a:t>gli</a:t>
            </a:r>
            <a:r>
              <a:rPr sz="1800" b="0" spc="-30" dirty="0">
                <a:solidFill>
                  <a:srgbClr val="000000"/>
                </a:solidFill>
                <a:latin typeface="Roboto Lt"/>
                <a:cs typeface="Roboto Lt"/>
              </a:rPr>
              <a:t> </a:t>
            </a:r>
            <a:r>
              <a:rPr sz="1800" b="0" spc="-85" dirty="0">
                <a:solidFill>
                  <a:srgbClr val="000000"/>
                </a:solidFill>
                <a:latin typeface="Roboto Lt"/>
                <a:cs typeface="Roboto Lt"/>
              </a:rPr>
              <a:t>Stati”.</a:t>
            </a:r>
            <a:endParaRPr sz="1800">
              <a:latin typeface="Roboto Lt"/>
              <a:cs typeface="Roboto Lt"/>
            </a:endParaRPr>
          </a:p>
        </p:txBody>
      </p:sp>
      <p:sp>
        <p:nvSpPr>
          <p:cNvPr id="3" name="object 3"/>
          <p:cNvSpPr txBox="1"/>
          <p:nvPr/>
        </p:nvSpPr>
        <p:spPr>
          <a:xfrm>
            <a:off x="3041375" y="5265529"/>
            <a:ext cx="5569225" cy="371897"/>
          </a:xfrm>
          <a:prstGeom prst="rect">
            <a:avLst/>
          </a:prstGeom>
        </p:spPr>
        <p:txBody>
          <a:bodyPr vert="horz" wrap="square" lIns="0" tIns="12700" rIns="0" bIns="0" rtlCol="0">
            <a:spAutoFit/>
          </a:bodyPr>
          <a:lstStyle/>
          <a:p>
            <a:pPr marL="12700">
              <a:lnSpc>
                <a:spcPts val="1435"/>
              </a:lnSpc>
              <a:spcBef>
                <a:spcPts val="100"/>
              </a:spcBef>
            </a:pPr>
            <a:r>
              <a:rPr sz="1200" spc="-80" dirty="0">
                <a:latin typeface="Roboto Lt"/>
                <a:cs typeface="Roboto Lt"/>
              </a:rPr>
              <a:t>Fran</a:t>
            </a:r>
            <a:r>
              <a:rPr sz="1200" spc="-75" dirty="0">
                <a:latin typeface="Roboto Lt"/>
                <a:cs typeface="Roboto Lt"/>
              </a:rPr>
              <a:t>k</a:t>
            </a:r>
            <a:r>
              <a:rPr sz="1200" spc="-25" dirty="0">
                <a:latin typeface="Roboto Lt"/>
                <a:cs typeface="Roboto Lt"/>
              </a:rPr>
              <a:t> </a:t>
            </a:r>
            <a:r>
              <a:rPr sz="1200" spc="-80" dirty="0">
                <a:latin typeface="Roboto Lt"/>
                <a:cs typeface="Roboto Lt"/>
              </a:rPr>
              <a:t>Rafae</a:t>
            </a:r>
            <a:r>
              <a:rPr sz="1200" spc="-35" dirty="0">
                <a:latin typeface="Roboto Lt"/>
                <a:cs typeface="Roboto Lt"/>
              </a:rPr>
              <a:t>l</a:t>
            </a:r>
            <a:r>
              <a:rPr sz="1200" spc="-25" dirty="0">
                <a:latin typeface="Roboto Lt"/>
                <a:cs typeface="Roboto Lt"/>
              </a:rPr>
              <a:t> </a:t>
            </a:r>
            <a:r>
              <a:rPr sz="1200" spc="-100" dirty="0">
                <a:latin typeface="Roboto Lt"/>
                <a:cs typeface="Roboto Lt"/>
              </a:rPr>
              <a:t>L</a:t>
            </a:r>
            <a:r>
              <a:rPr sz="1200" spc="-95" dirty="0">
                <a:latin typeface="Roboto Lt"/>
                <a:cs typeface="Roboto Lt"/>
              </a:rPr>
              <a:t>a</a:t>
            </a:r>
            <a:r>
              <a:rPr sz="1200" spc="-30" dirty="0">
                <a:latin typeface="Roboto Lt"/>
                <a:cs typeface="Roboto Lt"/>
              </a:rPr>
              <a:t> </a:t>
            </a:r>
            <a:r>
              <a:rPr sz="1200" spc="-105" dirty="0">
                <a:latin typeface="Roboto Lt"/>
                <a:cs typeface="Roboto Lt"/>
              </a:rPr>
              <a:t>Ru</a:t>
            </a:r>
            <a:r>
              <a:rPr sz="1200" spc="-85" dirty="0">
                <a:latin typeface="Roboto Lt"/>
                <a:cs typeface="Roboto Lt"/>
              </a:rPr>
              <a:t>e</a:t>
            </a:r>
            <a:r>
              <a:rPr sz="1200" spc="-25" dirty="0">
                <a:latin typeface="Roboto Lt"/>
                <a:cs typeface="Roboto Lt"/>
              </a:rPr>
              <a:t> </a:t>
            </a:r>
            <a:r>
              <a:rPr sz="1200" spc="-85" dirty="0">
                <a:latin typeface="Roboto Lt"/>
                <a:cs typeface="Roboto Lt"/>
              </a:rPr>
              <a:t>Lewy,</a:t>
            </a:r>
            <a:endParaRPr sz="1200" dirty="0">
              <a:latin typeface="Roboto Lt"/>
              <a:cs typeface="Roboto Lt"/>
            </a:endParaRPr>
          </a:p>
          <a:p>
            <a:pPr marL="12700">
              <a:lnSpc>
                <a:spcPts val="1435"/>
              </a:lnSpc>
            </a:pPr>
            <a:r>
              <a:rPr sz="1200" spc="-65" dirty="0">
                <a:latin typeface="Roboto Lt"/>
                <a:cs typeface="Roboto Lt"/>
              </a:rPr>
              <a:t>dal</a:t>
            </a:r>
            <a:r>
              <a:rPr sz="1200" spc="-15" dirty="0">
                <a:latin typeface="Roboto Lt"/>
                <a:cs typeface="Roboto Lt"/>
              </a:rPr>
              <a:t> </a:t>
            </a:r>
            <a:r>
              <a:rPr sz="1200" spc="-90" dirty="0">
                <a:latin typeface="Roboto Lt"/>
                <a:cs typeface="Roboto Lt"/>
              </a:rPr>
              <a:t>2008</a:t>
            </a:r>
            <a:r>
              <a:rPr sz="1200" spc="-15" dirty="0">
                <a:latin typeface="Roboto Lt"/>
                <a:cs typeface="Roboto Lt"/>
              </a:rPr>
              <a:t> </a:t>
            </a:r>
            <a:r>
              <a:rPr sz="1200" spc="-65" dirty="0">
                <a:latin typeface="Roboto Lt"/>
                <a:cs typeface="Roboto Lt"/>
              </a:rPr>
              <a:t>relatore</a:t>
            </a:r>
            <a:r>
              <a:rPr sz="1200" spc="-15" dirty="0">
                <a:latin typeface="Roboto Lt"/>
                <a:cs typeface="Roboto Lt"/>
              </a:rPr>
              <a:t> </a:t>
            </a:r>
            <a:r>
              <a:rPr sz="1200" spc="-70" dirty="0">
                <a:latin typeface="Roboto Lt"/>
                <a:cs typeface="Roboto Lt"/>
              </a:rPr>
              <a:t>speciale</a:t>
            </a:r>
            <a:r>
              <a:rPr sz="1200" spc="-15" dirty="0">
                <a:latin typeface="Roboto Lt"/>
                <a:cs typeface="Roboto Lt"/>
              </a:rPr>
              <a:t> </a:t>
            </a:r>
            <a:r>
              <a:rPr sz="1200" spc="-60" dirty="0">
                <a:latin typeface="Roboto Lt"/>
                <a:cs typeface="Roboto Lt"/>
              </a:rPr>
              <a:t>delle</a:t>
            </a:r>
            <a:r>
              <a:rPr sz="1200" spc="-15" dirty="0">
                <a:latin typeface="Roboto Lt"/>
                <a:cs typeface="Roboto Lt"/>
              </a:rPr>
              <a:t> </a:t>
            </a:r>
            <a:r>
              <a:rPr sz="1200" spc="-75" dirty="0">
                <a:latin typeface="Roboto Lt"/>
                <a:cs typeface="Roboto Lt"/>
              </a:rPr>
              <a:t>Nazioni</a:t>
            </a:r>
            <a:r>
              <a:rPr sz="1200" spc="-15" dirty="0">
                <a:latin typeface="Roboto Lt"/>
                <a:cs typeface="Roboto Lt"/>
              </a:rPr>
              <a:t> </a:t>
            </a:r>
            <a:r>
              <a:rPr sz="1200" spc="-75" dirty="0">
                <a:latin typeface="Roboto Lt"/>
                <a:cs typeface="Roboto Lt"/>
              </a:rPr>
              <a:t>Unite</a:t>
            </a:r>
            <a:r>
              <a:rPr sz="1200" spc="-15" dirty="0">
                <a:latin typeface="Roboto Lt"/>
                <a:cs typeface="Roboto Lt"/>
              </a:rPr>
              <a:t> </a:t>
            </a:r>
            <a:r>
              <a:rPr sz="1200" spc="-65" dirty="0">
                <a:latin typeface="Roboto Lt"/>
                <a:cs typeface="Roboto Lt"/>
              </a:rPr>
              <a:t>sulla</a:t>
            </a:r>
            <a:r>
              <a:rPr sz="1200" spc="-15" dirty="0">
                <a:latin typeface="Roboto Lt"/>
                <a:cs typeface="Roboto Lt"/>
              </a:rPr>
              <a:t> </a:t>
            </a:r>
            <a:r>
              <a:rPr sz="1200" spc="-60" dirty="0">
                <a:latin typeface="Roboto Lt"/>
                <a:cs typeface="Roboto Lt"/>
              </a:rPr>
              <a:t>libertà</a:t>
            </a:r>
            <a:r>
              <a:rPr sz="1200" spc="-15" dirty="0">
                <a:latin typeface="Roboto Lt"/>
                <a:cs typeface="Roboto Lt"/>
              </a:rPr>
              <a:t> </a:t>
            </a:r>
            <a:r>
              <a:rPr sz="1200" spc="-55" dirty="0">
                <a:latin typeface="Roboto Lt"/>
                <a:cs typeface="Roboto Lt"/>
              </a:rPr>
              <a:t>di</a:t>
            </a:r>
            <a:r>
              <a:rPr sz="1200" spc="-15" dirty="0">
                <a:latin typeface="Roboto Lt"/>
                <a:cs typeface="Roboto Lt"/>
              </a:rPr>
              <a:t> </a:t>
            </a:r>
            <a:r>
              <a:rPr sz="1200" spc="-75" dirty="0">
                <a:latin typeface="Roboto Lt"/>
                <a:cs typeface="Roboto Lt"/>
              </a:rPr>
              <a:t>espressione</a:t>
            </a:r>
            <a:r>
              <a:rPr sz="1200" spc="-15" dirty="0">
                <a:latin typeface="Roboto Lt"/>
                <a:cs typeface="Roboto Lt"/>
              </a:rPr>
              <a:t> </a:t>
            </a:r>
            <a:r>
              <a:rPr sz="1200" spc="-70" dirty="0">
                <a:latin typeface="Roboto Lt"/>
                <a:cs typeface="Roboto Lt"/>
              </a:rPr>
              <a:t>e</a:t>
            </a:r>
            <a:r>
              <a:rPr sz="1200" spc="-15" dirty="0">
                <a:latin typeface="Roboto Lt"/>
                <a:cs typeface="Roboto Lt"/>
              </a:rPr>
              <a:t> </a:t>
            </a:r>
            <a:r>
              <a:rPr sz="1200" spc="-55" dirty="0">
                <a:latin typeface="Roboto Lt"/>
                <a:cs typeface="Roboto Lt"/>
              </a:rPr>
              <a:t>di</a:t>
            </a:r>
            <a:r>
              <a:rPr sz="1200" spc="-15" dirty="0">
                <a:latin typeface="Roboto Lt"/>
                <a:cs typeface="Roboto Lt"/>
              </a:rPr>
              <a:t> </a:t>
            </a:r>
            <a:r>
              <a:rPr sz="1200" spc="-65" dirty="0">
                <a:latin typeface="Roboto Lt"/>
                <a:cs typeface="Roboto Lt"/>
              </a:rPr>
              <a:t>opinione.</a:t>
            </a:r>
            <a:endParaRPr sz="1200" dirty="0">
              <a:latin typeface="Roboto Lt"/>
              <a:cs typeface="Roboto Lt"/>
            </a:endParaRP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20774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I</a:t>
            </a:r>
            <a:r>
              <a:rPr sz="1400" spc="-35" dirty="0">
                <a:solidFill>
                  <a:srgbClr val="FFFFFF"/>
                </a:solidFill>
                <a:latin typeface="Roboto Lt"/>
                <a:cs typeface="Roboto Lt"/>
              </a:rPr>
              <a:t> </a:t>
            </a:r>
            <a:r>
              <a:rPr sz="1400" spc="-10" dirty="0">
                <a:solidFill>
                  <a:srgbClr val="FFFFFF"/>
                </a:solidFill>
                <a:latin typeface="Roboto Lt"/>
                <a:cs typeface="Roboto Lt"/>
              </a:rPr>
              <a:t>SOCIAL</a:t>
            </a:r>
            <a:r>
              <a:rPr sz="1400" spc="-35" dirty="0">
                <a:solidFill>
                  <a:srgbClr val="FFFFFF"/>
                </a:solidFill>
                <a:latin typeface="Roboto Lt"/>
                <a:cs typeface="Roboto Lt"/>
              </a:rPr>
              <a:t> </a:t>
            </a:r>
            <a:r>
              <a:rPr sz="1400" dirty="0">
                <a:solidFill>
                  <a:srgbClr val="FFFFFF"/>
                </a:solidFill>
                <a:latin typeface="Roboto Lt"/>
                <a:cs typeface="Roboto Lt"/>
              </a:rPr>
              <a:t>NETWORK</a:t>
            </a:r>
            <a:endParaRPr sz="1400" dirty="0">
              <a:latin typeface="Roboto Lt"/>
              <a:cs typeface="Roboto Lt"/>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55200" y="700867"/>
            <a:ext cx="6074200"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E6481B"/>
                </a:solidFill>
                <a:latin typeface="Roboto Cn"/>
                <a:cs typeface="Roboto Cn"/>
              </a:rPr>
              <a:t>NUOVI</a:t>
            </a:r>
            <a:r>
              <a:rPr sz="2400" b="1" dirty="0">
                <a:solidFill>
                  <a:srgbClr val="E6481B"/>
                </a:solidFill>
                <a:latin typeface="Roboto Cn"/>
                <a:cs typeface="Roboto Cn"/>
              </a:rPr>
              <a:t> </a:t>
            </a:r>
            <a:r>
              <a:rPr sz="2400" b="1" spc="20" dirty="0">
                <a:solidFill>
                  <a:srgbClr val="E6481B"/>
                </a:solidFill>
                <a:latin typeface="Roboto Cn"/>
                <a:cs typeface="Roboto Cn"/>
              </a:rPr>
              <a:t>STRUMENTI</a:t>
            </a:r>
            <a:r>
              <a:rPr sz="2400" b="1" spc="10" dirty="0">
                <a:solidFill>
                  <a:srgbClr val="E6481B"/>
                </a:solidFill>
                <a:latin typeface="Roboto Cn"/>
                <a:cs typeface="Roboto Cn"/>
              </a:rPr>
              <a:t> PER</a:t>
            </a:r>
            <a:r>
              <a:rPr sz="2400" b="1" spc="5" dirty="0">
                <a:solidFill>
                  <a:srgbClr val="E6481B"/>
                </a:solidFill>
                <a:latin typeface="Roboto Cn"/>
                <a:cs typeface="Roboto Cn"/>
              </a:rPr>
              <a:t> </a:t>
            </a:r>
            <a:r>
              <a:rPr sz="2400" b="1" spc="15" dirty="0">
                <a:solidFill>
                  <a:srgbClr val="E6481B"/>
                </a:solidFill>
                <a:latin typeface="Roboto Cn"/>
                <a:cs typeface="Roboto Cn"/>
              </a:rPr>
              <a:t>COMUNICARE</a:t>
            </a:r>
            <a:endParaRPr sz="2400" dirty="0">
              <a:latin typeface="Roboto Cn"/>
              <a:cs typeface="Roboto Cn"/>
            </a:endParaRPr>
          </a:p>
        </p:txBody>
      </p:sp>
      <p:pic>
        <p:nvPicPr>
          <p:cNvPr id="3" name="object 3"/>
          <p:cNvPicPr/>
          <p:nvPr/>
        </p:nvPicPr>
        <p:blipFill>
          <a:blip r:embed="rId2" cstate="print"/>
          <a:stretch>
            <a:fillRect/>
          </a:stretch>
        </p:blipFill>
        <p:spPr>
          <a:xfrm>
            <a:off x="5112822" y="3315865"/>
            <a:ext cx="525899" cy="569999"/>
          </a:xfrm>
          <a:prstGeom prst="rect">
            <a:avLst/>
          </a:prstGeom>
        </p:spPr>
      </p:pic>
      <p:pic>
        <p:nvPicPr>
          <p:cNvPr id="4" name="object 4"/>
          <p:cNvPicPr/>
          <p:nvPr/>
        </p:nvPicPr>
        <p:blipFill>
          <a:blip r:embed="rId3" cstate="print"/>
          <a:stretch>
            <a:fillRect/>
          </a:stretch>
        </p:blipFill>
        <p:spPr>
          <a:xfrm>
            <a:off x="2108495" y="2455470"/>
            <a:ext cx="525899" cy="569999"/>
          </a:xfrm>
          <a:prstGeom prst="rect">
            <a:avLst/>
          </a:prstGeom>
        </p:spPr>
      </p:pic>
      <p:pic>
        <p:nvPicPr>
          <p:cNvPr id="5" name="object 5"/>
          <p:cNvPicPr/>
          <p:nvPr/>
        </p:nvPicPr>
        <p:blipFill>
          <a:blip r:embed="rId4" cstate="print"/>
          <a:stretch>
            <a:fillRect/>
          </a:stretch>
        </p:blipFill>
        <p:spPr>
          <a:xfrm>
            <a:off x="6483045" y="1544495"/>
            <a:ext cx="525899" cy="569999"/>
          </a:xfrm>
          <a:prstGeom prst="rect">
            <a:avLst/>
          </a:prstGeom>
        </p:spPr>
      </p:pic>
      <p:pic>
        <p:nvPicPr>
          <p:cNvPr id="6" name="object 6"/>
          <p:cNvPicPr/>
          <p:nvPr/>
        </p:nvPicPr>
        <p:blipFill>
          <a:blip r:embed="rId5" cstate="print"/>
          <a:stretch>
            <a:fillRect/>
          </a:stretch>
        </p:blipFill>
        <p:spPr>
          <a:xfrm>
            <a:off x="3522133" y="3273340"/>
            <a:ext cx="525899" cy="569999"/>
          </a:xfrm>
          <a:prstGeom prst="rect">
            <a:avLst/>
          </a:prstGeom>
        </p:spPr>
      </p:pic>
      <p:pic>
        <p:nvPicPr>
          <p:cNvPr id="7" name="object 7"/>
          <p:cNvPicPr/>
          <p:nvPr/>
        </p:nvPicPr>
        <p:blipFill>
          <a:blip r:embed="rId6" cstate="print"/>
          <a:stretch>
            <a:fillRect/>
          </a:stretch>
        </p:blipFill>
        <p:spPr>
          <a:xfrm>
            <a:off x="5112740" y="2403612"/>
            <a:ext cx="525899" cy="569999"/>
          </a:xfrm>
          <a:prstGeom prst="rect">
            <a:avLst/>
          </a:prstGeom>
        </p:spPr>
      </p:pic>
      <p:pic>
        <p:nvPicPr>
          <p:cNvPr id="8" name="object 8"/>
          <p:cNvPicPr/>
          <p:nvPr/>
        </p:nvPicPr>
        <p:blipFill>
          <a:blip r:embed="rId7" cstate="print"/>
          <a:stretch>
            <a:fillRect/>
          </a:stretch>
        </p:blipFill>
        <p:spPr>
          <a:xfrm>
            <a:off x="3522138" y="2333022"/>
            <a:ext cx="525899" cy="569999"/>
          </a:xfrm>
          <a:prstGeom prst="rect">
            <a:avLst/>
          </a:prstGeom>
        </p:spPr>
      </p:pic>
      <p:pic>
        <p:nvPicPr>
          <p:cNvPr id="9" name="object 9"/>
          <p:cNvPicPr/>
          <p:nvPr/>
        </p:nvPicPr>
        <p:blipFill>
          <a:blip r:embed="rId8" cstate="print"/>
          <a:stretch>
            <a:fillRect/>
          </a:stretch>
        </p:blipFill>
        <p:spPr>
          <a:xfrm>
            <a:off x="3522220" y="1544427"/>
            <a:ext cx="525899" cy="569999"/>
          </a:xfrm>
          <a:prstGeom prst="rect">
            <a:avLst/>
          </a:prstGeom>
        </p:spPr>
      </p:pic>
      <p:pic>
        <p:nvPicPr>
          <p:cNvPr id="10" name="object 10"/>
          <p:cNvPicPr/>
          <p:nvPr/>
        </p:nvPicPr>
        <p:blipFill>
          <a:blip r:embed="rId9" cstate="print"/>
          <a:stretch>
            <a:fillRect/>
          </a:stretch>
        </p:blipFill>
        <p:spPr>
          <a:xfrm>
            <a:off x="2088321" y="1522687"/>
            <a:ext cx="566399" cy="613499"/>
          </a:xfrm>
          <a:prstGeom prst="rect">
            <a:avLst/>
          </a:prstGeom>
        </p:spPr>
      </p:pic>
      <p:pic>
        <p:nvPicPr>
          <p:cNvPr id="11" name="object 11"/>
          <p:cNvPicPr/>
          <p:nvPr/>
        </p:nvPicPr>
        <p:blipFill>
          <a:blip r:embed="rId10" cstate="print"/>
          <a:stretch>
            <a:fillRect/>
          </a:stretch>
        </p:blipFill>
        <p:spPr>
          <a:xfrm>
            <a:off x="3522068" y="4273427"/>
            <a:ext cx="525899" cy="569999"/>
          </a:xfrm>
          <a:prstGeom prst="rect">
            <a:avLst/>
          </a:prstGeom>
        </p:spPr>
      </p:pic>
      <p:pic>
        <p:nvPicPr>
          <p:cNvPr id="12" name="object 12"/>
          <p:cNvPicPr/>
          <p:nvPr/>
        </p:nvPicPr>
        <p:blipFill>
          <a:blip r:embed="rId11" cstate="print"/>
          <a:stretch>
            <a:fillRect/>
          </a:stretch>
        </p:blipFill>
        <p:spPr>
          <a:xfrm>
            <a:off x="6483047" y="3255355"/>
            <a:ext cx="525899" cy="569999"/>
          </a:xfrm>
          <a:prstGeom prst="rect">
            <a:avLst/>
          </a:prstGeom>
        </p:spPr>
      </p:pic>
      <p:pic>
        <p:nvPicPr>
          <p:cNvPr id="13" name="object 13"/>
          <p:cNvPicPr/>
          <p:nvPr/>
        </p:nvPicPr>
        <p:blipFill>
          <a:blip r:embed="rId12" cstate="print"/>
          <a:stretch>
            <a:fillRect/>
          </a:stretch>
        </p:blipFill>
        <p:spPr>
          <a:xfrm>
            <a:off x="6529799" y="4176017"/>
            <a:ext cx="525899" cy="569999"/>
          </a:xfrm>
          <a:prstGeom prst="rect">
            <a:avLst/>
          </a:prstGeom>
        </p:spPr>
      </p:pic>
      <p:pic>
        <p:nvPicPr>
          <p:cNvPr id="14" name="object 14"/>
          <p:cNvPicPr/>
          <p:nvPr/>
        </p:nvPicPr>
        <p:blipFill>
          <a:blip r:embed="rId13" cstate="print"/>
          <a:stretch>
            <a:fillRect/>
          </a:stretch>
        </p:blipFill>
        <p:spPr>
          <a:xfrm>
            <a:off x="5174872" y="4228147"/>
            <a:ext cx="525899" cy="569999"/>
          </a:xfrm>
          <a:prstGeom prst="rect">
            <a:avLst/>
          </a:prstGeom>
        </p:spPr>
      </p:pic>
      <p:pic>
        <p:nvPicPr>
          <p:cNvPr id="15" name="object 15"/>
          <p:cNvPicPr/>
          <p:nvPr/>
        </p:nvPicPr>
        <p:blipFill>
          <a:blip r:embed="rId14" cstate="print"/>
          <a:stretch>
            <a:fillRect/>
          </a:stretch>
        </p:blipFill>
        <p:spPr>
          <a:xfrm>
            <a:off x="2128821" y="4313632"/>
            <a:ext cx="525899" cy="569999"/>
          </a:xfrm>
          <a:prstGeom prst="rect">
            <a:avLst/>
          </a:prstGeom>
        </p:spPr>
      </p:pic>
      <p:pic>
        <p:nvPicPr>
          <p:cNvPr id="16" name="object 16"/>
          <p:cNvPicPr/>
          <p:nvPr/>
        </p:nvPicPr>
        <p:blipFill>
          <a:blip r:embed="rId15" cstate="print"/>
          <a:stretch>
            <a:fillRect/>
          </a:stretch>
        </p:blipFill>
        <p:spPr>
          <a:xfrm>
            <a:off x="6483045" y="2334680"/>
            <a:ext cx="525899" cy="569999"/>
          </a:xfrm>
          <a:prstGeom prst="rect">
            <a:avLst/>
          </a:prstGeom>
        </p:spPr>
      </p:pic>
      <p:pic>
        <p:nvPicPr>
          <p:cNvPr id="17" name="object 17"/>
          <p:cNvPicPr/>
          <p:nvPr/>
        </p:nvPicPr>
        <p:blipFill>
          <a:blip r:embed="rId16" cstate="print"/>
          <a:stretch>
            <a:fillRect/>
          </a:stretch>
        </p:blipFill>
        <p:spPr>
          <a:xfrm>
            <a:off x="2108492" y="3344742"/>
            <a:ext cx="525899" cy="569999"/>
          </a:xfrm>
          <a:prstGeom prst="rect">
            <a:avLst/>
          </a:prstGeom>
        </p:spPr>
      </p:pic>
      <p:pic>
        <p:nvPicPr>
          <p:cNvPr id="18" name="object 18"/>
          <p:cNvPicPr/>
          <p:nvPr/>
        </p:nvPicPr>
        <p:blipFill>
          <a:blip r:embed="rId17" cstate="print"/>
          <a:stretch>
            <a:fillRect/>
          </a:stretch>
        </p:blipFill>
        <p:spPr>
          <a:xfrm>
            <a:off x="5112356" y="1565597"/>
            <a:ext cx="496037" cy="537280"/>
          </a:xfrm>
          <a:prstGeom prst="rect">
            <a:avLst/>
          </a:prstGeom>
        </p:spPr>
      </p:pic>
      <p:sp>
        <p:nvSpPr>
          <p:cNvPr id="19" name="object 19"/>
          <p:cNvSpPr txBox="1"/>
          <p:nvPr/>
        </p:nvSpPr>
        <p:spPr>
          <a:xfrm>
            <a:off x="3806046" y="5197795"/>
            <a:ext cx="1734820" cy="751488"/>
          </a:xfrm>
          <a:prstGeom prst="rect">
            <a:avLst/>
          </a:prstGeom>
        </p:spPr>
        <p:txBody>
          <a:bodyPr vert="horz" wrap="square" lIns="0" tIns="12700" rIns="0" bIns="0" rtlCol="0">
            <a:spAutoFit/>
          </a:bodyPr>
          <a:lstStyle/>
          <a:p>
            <a:pPr marL="12700" algn="ctr">
              <a:lnSpc>
                <a:spcPct val="100000"/>
              </a:lnSpc>
              <a:spcBef>
                <a:spcPts val="100"/>
              </a:spcBef>
            </a:pPr>
            <a:r>
              <a:rPr sz="2400" b="1" spc="55" dirty="0">
                <a:solidFill>
                  <a:srgbClr val="E6481B"/>
                </a:solidFill>
                <a:latin typeface="Roboto Cn"/>
                <a:cs typeface="Roboto Cn"/>
              </a:rPr>
              <a:t>CHAT</a:t>
            </a:r>
            <a:r>
              <a:rPr sz="2400" b="1" spc="-50" dirty="0">
                <a:solidFill>
                  <a:srgbClr val="E6481B"/>
                </a:solidFill>
                <a:latin typeface="Roboto Cn"/>
                <a:cs typeface="Roboto Cn"/>
              </a:rPr>
              <a:t> </a:t>
            </a:r>
            <a:r>
              <a:rPr sz="2400" b="1" spc="10" dirty="0">
                <a:solidFill>
                  <a:srgbClr val="E6481B"/>
                </a:solidFill>
                <a:latin typeface="Roboto Cn"/>
                <a:cs typeface="Roboto Cn"/>
              </a:rPr>
              <a:t>ROOMS</a:t>
            </a:r>
            <a:endParaRPr sz="2400" dirty="0">
              <a:latin typeface="Roboto Cn"/>
              <a:cs typeface="Roboto Cn"/>
            </a:endParaRPr>
          </a:p>
        </p:txBody>
      </p:sp>
      <p:sp>
        <p:nvSpPr>
          <p:cNvPr id="20" name="object 20"/>
          <p:cNvSpPr/>
          <p:nvPr/>
        </p:nvSpPr>
        <p:spPr>
          <a:xfrm>
            <a:off x="3632012" y="5140424"/>
            <a:ext cx="2043430" cy="873125"/>
          </a:xfrm>
          <a:custGeom>
            <a:avLst/>
            <a:gdLst/>
            <a:ahLst/>
            <a:cxnLst/>
            <a:rect l="l" t="t" r="r" b="b"/>
            <a:pathLst>
              <a:path w="2043429" h="873125">
                <a:moveTo>
                  <a:pt x="0" y="145452"/>
                </a:moveTo>
                <a:lnTo>
                  <a:pt x="7415" y="99478"/>
                </a:lnTo>
                <a:lnTo>
                  <a:pt x="28063" y="59550"/>
                </a:lnTo>
                <a:lnTo>
                  <a:pt x="59550" y="28063"/>
                </a:lnTo>
                <a:lnTo>
                  <a:pt x="99478" y="7415"/>
                </a:lnTo>
                <a:lnTo>
                  <a:pt x="145452" y="0"/>
                </a:lnTo>
                <a:lnTo>
                  <a:pt x="1897547" y="0"/>
                </a:lnTo>
                <a:lnTo>
                  <a:pt x="1953209" y="11071"/>
                </a:lnTo>
                <a:lnTo>
                  <a:pt x="2000397" y="42602"/>
                </a:lnTo>
                <a:lnTo>
                  <a:pt x="2031927" y="89790"/>
                </a:lnTo>
                <a:lnTo>
                  <a:pt x="2042999" y="145452"/>
                </a:lnTo>
                <a:lnTo>
                  <a:pt x="2042999" y="727247"/>
                </a:lnTo>
                <a:lnTo>
                  <a:pt x="2035584" y="773221"/>
                </a:lnTo>
                <a:lnTo>
                  <a:pt x="2014936" y="813149"/>
                </a:lnTo>
                <a:lnTo>
                  <a:pt x="1983449" y="844636"/>
                </a:lnTo>
                <a:lnTo>
                  <a:pt x="1943521" y="865284"/>
                </a:lnTo>
                <a:lnTo>
                  <a:pt x="1897547" y="872699"/>
                </a:lnTo>
                <a:lnTo>
                  <a:pt x="145452" y="872699"/>
                </a:lnTo>
                <a:lnTo>
                  <a:pt x="99478" y="865284"/>
                </a:lnTo>
                <a:lnTo>
                  <a:pt x="59550" y="844636"/>
                </a:lnTo>
                <a:lnTo>
                  <a:pt x="28063" y="813149"/>
                </a:lnTo>
                <a:lnTo>
                  <a:pt x="7415" y="773221"/>
                </a:lnTo>
                <a:lnTo>
                  <a:pt x="0" y="727247"/>
                </a:lnTo>
                <a:lnTo>
                  <a:pt x="0" y="145452"/>
                </a:lnTo>
                <a:close/>
              </a:path>
            </a:pathLst>
          </a:custGeom>
          <a:ln w="19049">
            <a:solidFill>
              <a:srgbClr val="E6481B"/>
            </a:solidFill>
          </a:ln>
        </p:spPr>
        <p:txBody>
          <a:bodyPr wrap="square" lIns="0" tIns="0" rIns="0" bIns="0" rtlCol="0"/>
          <a:lstStyle/>
          <a:p>
            <a:endParaRPr/>
          </a:p>
        </p:txBody>
      </p:sp>
      <p:pic>
        <p:nvPicPr>
          <p:cNvPr id="21" name="object 21"/>
          <p:cNvPicPr/>
          <p:nvPr/>
        </p:nvPicPr>
        <p:blipFill>
          <a:blip r:embed="rId18" cstate="print"/>
          <a:stretch>
            <a:fillRect/>
          </a:stretch>
        </p:blipFill>
        <p:spPr>
          <a:xfrm>
            <a:off x="0" y="0"/>
            <a:ext cx="9143996" cy="1012323"/>
          </a:xfrm>
          <a:prstGeom prst="rect">
            <a:avLst/>
          </a:prstGeom>
        </p:spPr>
      </p:pic>
      <p:sp>
        <p:nvSpPr>
          <p:cNvPr id="22" name="object 22"/>
          <p:cNvSpPr txBox="1"/>
          <p:nvPr/>
        </p:nvSpPr>
        <p:spPr>
          <a:xfrm>
            <a:off x="132324" y="65913"/>
            <a:ext cx="21536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I</a:t>
            </a:r>
            <a:r>
              <a:rPr sz="1400" spc="-35" dirty="0">
                <a:solidFill>
                  <a:srgbClr val="FFFFFF"/>
                </a:solidFill>
                <a:latin typeface="Roboto Lt"/>
                <a:cs typeface="Roboto Lt"/>
              </a:rPr>
              <a:t> </a:t>
            </a:r>
            <a:r>
              <a:rPr sz="1400" spc="-10" dirty="0">
                <a:solidFill>
                  <a:srgbClr val="FFFFFF"/>
                </a:solidFill>
                <a:latin typeface="Roboto Lt"/>
                <a:cs typeface="Roboto Lt"/>
              </a:rPr>
              <a:t>SOCIAL</a:t>
            </a:r>
            <a:r>
              <a:rPr sz="1400" spc="-35" dirty="0">
                <a:solidFill>
                  <a:srgbClr val="FFFFFF"/>
                </a:solidFill>
                <a:latin typeface="Roboto Lt"/>
                <a:cs typeface="Roboto Lt"/>
              </a:rPr>
              <a:t> </a:t>
            </a:r>
            <a:r>
              <a:rPr sz="1400" dirty="0">
                <a:solidFill>
                  <a:srgbClr val="FFFFFF"/>
                </a:solidFill>
                <a:latin typeface="Roboto Lt"/>
                <a:cs typeface="Roboto Lt"/>
              </a:rPr>
              <a:t>NETWORK</a:t>
            </a:r>
            <a:endParaRPr sz="1400" dirty="0">
              <a:latin typeface="Roboto Lt"/>
              <a:cs typeface="Roboto Lt"/>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724693" y="2553210"/>
            <a:ext cx="3324225" cy="626110"/>
          </a:xfrm>
          <a:custGeom>
            <a:avLst/>
            <a:gdLst/>
            <a:ahLst/>
            <a:cxnLst/>
            <a:rect l="l" t="t" r="r" b="b"/>
            <a:pathLst>
              <a:path w="3324225" h="626110">
                <a:moveTo>
                  <a:pt x="3219697" y="625799"/>
                </a:moveTo>
                <a:lnTo>
                  <a:pt x="104301" y="625799"/>
                </a:lnTo>
                <a:lnTo>
                  <a:pt x="63702" y="617603"/>
                </a:lnTo>
                <a:lnTo>
                  <a:pt x="30549" y="595250"/>
                </a:lnTo>
                <a:lnTo>
                  <a:pt x="8196" y="562096"/>
                </a:lnTo>
                <a:lnTo>
                  <a:pt x="0" y="521497"/>
                </a:lnTo>
                <a:lnTo>
                  <a:pt x="0" y="104302"/>
                </a:lnTo>
                <a:lnTo>
                  <a:pt x="8196" y="63703"/>
                </a:lnTo>
                <a:lnTo>
                  <a:pt x="30549" y="30549"/>
                </a:lnTo>
                <a:lnTo>
                  <a:pt x="63702" y="8196"/>
                </a:lnTo>
                <a:lnTo>
                  <a:pt x="104301" y="0"/>
                </a:lnTo>
                <a:lnTo>
                  <a:pt x="3219697" y="0"/>
                </a:lnTo>
                <a:lnTo>
                  <a:pt x="3259612" y="7939"/>
                </a:lnTo>
                <a:lnTo>
                  <a:pt x="3293450" y="30549"/>
                </a:lnTo>
                <a:lnTo>
                  <a:pt x="3316060" y="64387"/>
                </a:lnTo>
                <a:lnTo>
                  <a:pt x="3323999" y="104302"/>
                </a:lnTo>
                <a:lnTo>
                  <a:pt x="3323999" y="521497"/>
                </a:lnTo>
                <a:lnTo>
                  <a:pt x="3315803" y="562096"/>
                </a:lnTo>
                <a:lnTo>
                  <a:pt x="3293450" y="595250"/>
                </a:lnTo>
                <a:lnTo>
                  <a:pt x="3260296" y="617603"/>
                </a:lnTo>
                <a:lnTo>
                  <a:pt x="3219697" y="625799"/>
                </a:lnTo>
                <a:close/>
              </a:path>
            </a:pathLst>
          </a:custGeom>
          <a:solidFill>
            <a:srgbClr val="E6481B"/>
          </a:solidFill>
        </p:spPr>
        <p:txBody>
          <a:bodyPr wrap="square" lIns="0" tIns="0" rIns="0" bIns="0" rtlCol="0"/>
          <a:lstStyle/>
          <a:p>
            <a:endParaRPr/>
          </a:p>
        </p:txBody>
      </p:sp>
      <p:sp>
        <p:nvSpPr>
          <p:cNvPr id="3" name="object 3"/>
          <p:cNvSpPr/>
          <p:nvPr/>
        </p:nvSpPr>
        <p:spPr>
          <a:xfrm>
            <a:off x="2741640" y="3280769"/>
            <a:ext cx="3324225" cy="626110"/>
          </a:xfrm>
          <a:custGeom>
            <a:avLst/>
            <a:gdLst/>
            <a:ahLst/>
            <a:cxnLst/>
            <a:rect l="l" t="t" r="r" b="b"/>
            <a:pathLst>
              <a:path w="3324225" h="626110">
                <a:moveTo>
                  <a:pt x="3219697" y="625799"/>
                </a:moveTo>
                <a:lnTo>
                  <a:pt x="104302" y="625799"/>
                </a:lnTo>
                <a:lnTo>
                  <a:pt x="63703" y="617603"/>
                </a:lnTo>
                <a:lnTo>
                  <a:pt x="30549" y="595250"/>
                </a:lnTo>
                <a:lnTo>
                  <a:pt x="8196" y="562096"/>
                </a:lnTo>
                <a:lnTo>
                  <a:pt x="0" y="521497"/>
                </a:lnTo>
                <a:lnTo>
                  <a:pt x="0" y="104301"/>
                </a:lnTo>
                <a:lnTo>
                  <a:pt x="8196" y="63702"/>
                </a:lnTo>
                <a:lnTo>
                  <a:pt x="30549" y="30549"/>
                </a:lnTo>
                <a:lnTo>
                  <a:pt x="63703" y="8196"/>
                </a:lnTo>
                <a:lnTo>
                  <a:pt x="104302" y="0"/>
                </a:lnTo>
                <a:lnTo>
                  <a:pt x="3219697" y="0"/>
                </a:lnTo>
                <a:lnTo>
                  <a:pt x="3259612" y="7939"/>
                </a:lnTo>
                <a:lnTo>
                  <a:pt x="3293450" y="30549"/>
                </a:lnTo>
                <a:lnTo>
                  <a:pt x="3316060" y="64387"/>
                </a:lnTo>
                <a:lnTo>
                  <a:pt x="3323999" y="104301"/>
                </a:lnTo>
                <a:lnTo>
                  <a:pt x="3323999" y="521497"/>
                </a:lnTo>
                <a:lnTo>
                  <a:pt x="3315803" y="562096"/>
                </a:lnTo>
                <a:lnTo>
                  <a:pt x="3293450" y="595250"/>
                </a:lnTo>
                <a:lnTo>
                  <a:pt x="3260296" y="617603"/>
                </a:lnTo>
                <a:lnTo>
                  <a:pt x="3219697" y="625799"/>
                </a:lnTo>
                <a:close/>
              </a:path>
            </a:pathLst>
          </a:custGeom>
          <a:solidFill>
            <a:srgbClr val="E6481B"/>
          </a:solidFill>
        </p:spPr>
        <p:txBody>
          <a:bodyPr wrap="square" lIns="0" tIns="0" rIns="0" bIns="0" rtlCol="0"/>
          <a:lstStyle/>
          <a:p>
            <a:endParaRPr/>
          </a:p>
        </p:txBody>
      </p:sp>
      <p:sp>
        <p:nvSpPr>
          <p:cNvPr id="4" name="object 4"/>
          <p:cNvSpPr/>
          <p:nvPr/>
        </p:nvSpPr>
        <p:spPr>
          <a:xfrm>
            <a:off x="2744298" y="4016609"/>
            <a:ext cx="3324225" cy="626110"/>
          </a:xfrm>
          <a:custGeom>
            <a:avLst/>
            <a:gdLst/>
            <a:ahLst/>
            <a:cxnLst/>
            <a:rect l="l" t="t" r="r" b="b"/>
            <a:pathLst>
              <a:path w="3324225" h="626110">
                <a:moveTo>
                  <a:pt x="3219697" y="625799"/>
                </a:moveTo>
                <a:lnTo>
                  <a:pt x="104302" y="625799"/>
                </a:lnTo>
                <a:lnTo>
                  <a:pt x="63703" y="617603"/>
                </a:lnTo>
                <a:lnTo>
                  <a:pt x="30549" y="595250"/>
                </a:lnTo>
                <a:lnTo>
                  <a:pt x="8196" y="562097"/>
                </a:lnTo>
                <a:lnTo>
                  <a:pt x="0" y="521497"/>
                </a:lnTo>
                <a:lnTo>
                  <a:pt x="0" y="104302"/>
                </a:lnTo>
                <a:lnTo>
                  <a:pt x="8196" y="63703"/>
                </a:lnTo>
                <a:lnTo>
                  <a:pt x="30549" y="30549"/>
                </a:lnTo>
                <a:lnTo>
                  <a:pt x="63703" y="8196"/>
                </a:lnTo>
                <a:lnTo>
                  <a:pt x="104302" y="0"/>
                </a:lnTo>
                <a:lnTo>
                  <a:pt x="3219697" y="0"/>
                </a:lnTo>
                <a:lnTo>
                  <a:pt x="3259612" y="7939"/>
                </a:lnTo>
                <a:lnTo>
                  <a:pt x="3293450" y="30549"/>
                </a:lnTo>
                <a:lnTo>
                  <a:pt x="3316060" y="64387"/>
                </a:lnTo>
                <a:lnTo>
                  <a:pt x="3323999" y="104302"/>
                </a:lnTo>
                <a:lnTo>
                  <a:pt x="3323999" y="521497"/>
                </a:lnTo>
                <a:lnTo>
                  <a:pt x="3315803" y="562097"/>
                </a:lnTo>
                <a:lnTo>
                  <a:pt x="3293450" y="595250"/>
                </a:lnTo>
                <a:lnTo>
                  <a:pt x="3260297" y="617603"/>
                </a:lnTo>
                <a:lnTo>
                  <a:pt x="3219697" y="625799"/>
                </a:lnTo>
                <a:close/>
              </a:path>
            </a:pathLst>
          </a:custGeom>
          <a:solidFill>
            <a:srgbClr val="E6481B"/>
          </a:solidFill>
        </p:spPr>
        <p:txBody>
          <a:bodyPr wrap="square" lIns="0" tIns="0" rIns="0" bIns="0" rtlCol="0"/>
          <a:lstStyle/>
          <a:p>
            <a:endParaRPr/>
          </a:p>
        </p:txBody>
      </p:sp>
      <p:sp>
        <p:nvSpPr>
          <p:cNvPr id="5" name="object 5"/>
          <p:cNvSpPr/>
          <p:nvPr/>
        </p:nvSpPr>
        <p:spPr>
          <a:xfrm>
            <a:off x="2768556" y="4767929"/>
            <a:ext cx="3324225" cy="626110"/>
          </a:xfrm>
          <a:custGeom>
            <a:avLst/>
            <a:gdLst/>
            <a:ahLst/>
            <a:cxnLst/>
            <a:rect l="l" t="t" r="r" b="b"/>
            <a:pathLst>
              <a:path w="3324225" h="626110">
                <a:moveTo>
                  <a:pt x="3219697" y="625799"/>
                </a:moveTo>
                <a:lnTo>
                  <a:pt x="104302" y="625799"/>
                </a:lnTo>
                <a:lnTo>
                  <a:pt x="63703" y="617603"/>
                </a:lnTo>
                <a:lnTo>
                  <a:pt x="30549" y="595250"/>
                </a:lnTo>
                <a:lnTo>
                  <a:pt x="8196" y="562097"/>
                </a:lnTo>
                <a:lnTo>
                  <a:pt x="0" y="521497"/>
                </a:lnTo>
                <a:lnTo>
                  <a:pt x="0" y="104301"/>
                </a:lnTo>
                <a:lnTo>
                  <a:pt x="8196" y="63703"/>
                </a:lnTo>
                <a:lnTo>
                  <a:pt x="30549" y="30549"/>
                </a:lnTo>
                <a:lnTo>
                  <a:pt x="63703" y="8196"/>
                </a:lnTo>
                <a:lnTo>
                  <a:pt x="104302" y="0"/>
                </a:lnTo>
                <a:lnTo>
                  <a:pt x="3219697" y="0"/>
                </a:lnTo>
                <a:lnTo>
                  <a:pt x="3259612" y="7939"/>
                </a:lnTo>
                <a:lnTo>
                  <a:pt x="3293450" y="30549"/>
                </a:lnTo>
                <a:lnTo>
                  <a:pt x="3316060" y="64387"/>
                </a:lnTo>
                <a:lnTo>
                  <a:pt x="3323999" y="104301"/>
                </a:lnTo>
                <a:lnTo>
                  <a:pt x="3323999" y="521497"/>
                </a:lnTo>
                <a:lnTo>
                  <a:pt x="3315803" y="562097"/>
                </a:lnTo>
                <a:lnTo>
                  <a:pt x="3293450" y="595250"/>
                </a:lnTo>
                <a:lnTo>
                  <a:pt x="3260297" y="617603"/>
                </a:lnTo>
                <a:lnTo>
                  <a:pt x="3219697" y="625799"/>
                </a:lnTo>
                <a:close/>
              </a:path>
            </a:pathLst>
          </a:custGeom>
          <a:solidFill>
            <a:srgbClr val="E6481B"/>
          </a:solidFill>
        </p:spPr>
        <p:txBody>
          <a:bodyPr wrap="square" lIns="0" tIns="0" rIns="0" bIns="0" rtlCol="0"/>
          <a:lstStyle/>
          <a:p>
            <a:endParaRPr/>
          </a:p>
        </p:txBody>
      </p:sp>
      <p:sp>
        <p:nvSpPr>
          <p:cNvPr id="6" name="object 6"/>
          <p:cNvSpPr txBox="1"/>
          <p:nvPr/>
        </p:nvSpPr>
        <p:spPr>
          <a:xfrm>
            <a:off x="3253745" y="2660243"/>
            <a:ext cx="2297430" cy="2606040"/>
          </a:xfrm>
          <a:prstGeom prst="rect">
            <a:avLst/>
          </a:prstGeom>
        </p:spPr>
        <p:txBody>
          <a:bodyPr vert="horz" wrap="square" lIns="0" tIns="12700" rIns="0" bIns="0" rtlCol="0">
            <a:spAutoFit/>
          </a:bodyPr>
          <a:lstStyle/>
          <a:p>
            <a:pPr marR="26034" algn="ctr">
              <a:lnSpc>
                <a:spcPct val="100000"/>
              </a:lnSpc>
              <a:spcBef>
                <a:spcPts val="100"/>
              </a:spcBef>
            </a:pPr>
            <a:r>
              <a:rPr sz="2400" spc="-185" dirty="0">
                <a:solidFill>
                  <a:srgbClr val="FFFFFF"/>
                </a:solidFill>
                <a:latin typeface="Roboto"/>
                <a:cs typeface="Roboto"/>
              </a:rPr>
              <a:t>Co</a:t>
            </a:r>
            <a:r>
              <a:rPr sz="2400" spc="-170" dirty="0">
                <a:solidFill>
                  <a:srgbClr val="FFFFFF"/>
                </a:solidFill>
                <a:latin typeface="Roboto"/>
                <a:cs typeface="Roboto"/>
              </a:rPr>
              <a:t>n</a:t>
            </a:r>
            <a:r>
              <a:rPr sz="2400" spc="-55" dirty="0">
                <a:solidFill>
                  <a:srgbClr val="FFFFFF"/>
                </a:solidFill>
                <a:latin typeface="Roboto"/>
                <a:cs typeface="Roboto"/>
              </a:rPr>
              <a:t> </a:t>
            </a:r>
            <a:r>
              <a:rPr sz="2400" spc="-140" dirty="0">
                <a:solidFill>
                  <a:srgbClr val="FFFFFF"/>
                </a:solidFill>
                <a:latin typeface="Roboto"/>
                <a:cs typeface="Roboto"/>
              </a:rPr>
              <a:t>chi?</a:t>
            </a:r>
            <a:endParaRPr sz="2400">
              <a:latin typeface="Roboto"/>
              <a:cs typeface="Roboto"/>
            </a:endParaRPr>
          </a:p>
          <a:p>
            <a:pPr>
              <a:lnSpc>
                <a:spcPct val="100000"/>
              </a:lnSpc>
              <a:spcBef>
                <a:spcPts val="25"/>
              </a:spcBef>
            </a:pPr>
            <a:endParaRPr sz="2350">
              <a:latin typeface="Roboto"/>
              <a:cs typeface="Roboto"/>
            </a:endParaRPr>
          </a:p>
          <a:p>
            <a:pPr algn="ctr">
              <a:lnSpc>
                <a:spcPct val="100000"/>
              </a:lnSpc>
            </a:pPr>
            <a:r>
              <a:rPr sz="2400" spc="-175" dirty="0">
                <a:solidFill>
                  <a:srgbClr val="FFFFFF"/>
                </a:solidFill>
                <a:latin typeface="Roboto"/>
                <a:cs typeface="Roboto"/>
              </a:rPr>
              <a:t>Pe</a:t>
            </a:r>
            <a:r>
              <a:rPr sz="2400" spc="-105" dirty="0">
                <a:solidFill>
                  <a:srgbClr val="FFFFFF"/>
                </a:solidFill>
                <a:latin typeface="Roboto"/>
                <a:cs typeface="Roboto"/>
              </a:rPr>
              <a:t>r</a:t>
            </a:r>
            <a:r>
              <a:rPr sz="2400" spc="-50" dirty="0">
                <a:solidFill>
                  <a:srgbClr val="FFFFFF"/>
                </a:solidFill>
                <a:latin typeface="Roboto"/>
                <a:cs typeface="Roboto"/>
              </a:rPr>
              <a:t> </a:t>
            </a:r>
            <a:r>
              <a:rPr sz="2400" spc="-170" dirty="0">
                <a:solidFill>
                  <a:srgbClr val="FFFFFF"/>
                </a:solidFill>
                <a:latin typeface="Roboto"/>
                <a:cs typeface="Roboto"/>
              </a:rPr>
              <a:t>quant</a:t>
            </a:r>
            <a:r>
              <a:rPr sz="2400" spc="-180" dirty="0">
                <a:solidFill>
                  <a:srgbClr val="FFFFFF"/>
                </a:solidFill>
                <a:latin typeface="Roboto"/>
                <a:cs typeface="Roboto"/>
              </a:rPr>
              <a:t>o</a:t>
            </a:r>
            <a:r>
              <a:rPr sz="2400" spc="-50" dirty="0">
                <a:solidFill>
                  <a:srgbClr val="FFFFFF"/>
                </a:solidFill>
                <a:latin typeface="Roboto"/>
                <a:cs typeface="Roboto"/>
              </a:rPr>
              <a:t> </a:t>
            </a:r>
            <a:r>
              <a:rPr sz="2400" spc="-175" dirty="0">
                <a:solidFill>
                  <a:srgbClr val="FFFFFF"/>
                </a:solidFill>
                <a:latin typeface="Roboto"/>
                <a:cs typeface="Roboto"/>
              </a:rPr>
              <a:t>tempo?</a:t>
            </a:r>
            <a:endParaRPr sz="2400">
              <a:latin typeface="Roboto"/>
              <a:cs typeface="Roboto"/>
            </a:endParaRPr>
          </a:p>
          <a:p>
            <a:pPr>
              <a:lnSpc>
                <a:spcPct val="100000"/>
              </a:lnSpc>
              <a:spcBef>
                <a:spcPts val="35"/>
              </a:spcBef>
            </a:pPr>
            <a:endParaRPr sz="2400">
              <a:latin typeface="Roboto"/>
              <a:cs typeface="Roboto"/>
            </a:endParaRPr>
          </a:p>
          <a:p>
            <a:pPr marL="7620" algn="ctr">
              <a:lnSpc>
                <a:spcPct val="100000"/>
              </a:lnSpc>
            </a:pPr>
            <a:r>
              <a:rPr sz="2400" spc="-175" dirty="0">
                <a:solidFill>
                  <a:srgbClr val="FFFFFF"/>
                </a:solidFill>
                <a:latin typeface="Roboto"/>
                <a:cs typeface="Roboto"/>
              </a:rPr>
              <a:t>Anonimo?</a:t>
            </a:r>
            <a:endParaRPr sz="2400">
              <a:latin typeface="Roboto"/>
              <a:cs typeface="Roboto"/>
            </a:endParaRPr>
          </a:p>
          <a:p>
            <a:pPr>
              <a:lnSpc>
                <a:spcPct val="100000"/>
              </a:lnSpc>
              <a:spcBef>
                <a:spcPts val="35"/>
              </a:spcBef>
            </a:pPr>
            <a:endParaRPr sz="2500">
              <a:latin typeface="Roboto"/>
              <a:cs typeface="Roboto"/>
            </a:endParaRPr>
          </a:p>
          <a:p>
            <a:pPr marL="51435" algn="ctr">
              <a:lnSpc>
                <a:spcPct val="100000"/>
              </a:lnSpc>
            </a:pPr>
            <a:r>
              <a:rPr sz="2400" spc="-155" dirty="0">
                <a:solidFill>
                  <a:srgbClr val="FFFFFF"/>
                </a:solidFill>
                <a:latin typeface="Roboto"/>
                <a:cs typeface="Roboto"/>
              </a:rPr>
              <a:t>Real</a:t>
            </a:r>
            <a:r>
              <a:rPr sz="2400" spc="-160" dirty="0">
                <a:solidFill>
                  <a:srgbClr val="FFFFFF"/>
                </a:solidFill>
                <a:latin typeface="Roboto"/>
                <a:cs typeface="Roboto"/>
              </a:rPr>
              <a:t>e</a:t>
            </a:r>
            <a:r>
              <a:rPr sz="2400" spc="-55" dirty="0">
                <a:solidFill>
                  <a:srgbClr val="FFFFFF"/>
                </a:solidFill>
                <a:latin typeface="Roboto"/>
                <a:cs typeface="Roboto"/>
              </a:rPr>
              <a:t> </a:t>
            </a:r>
            <a:r>
              <a:rPr sz="2400" spc="-160" dirty="0">
                <a:solidFill>
                  <a:srgbClr val="FFFFFF"/>
                </a:solidFill>
                <a:latin typeface="Roboto"/>
                <a:cs typeface="Roboto"/>
              </a:rPr>
              <a:t>o</a:t>
            </a:r>
            <a:r>
              <a:rPr sz="2400" spc="-55" dirty="0">
                <a:solidFill>
                  <a:srgbClr val="FFFFFF"/>
                </a:solidFill>
                <a:latin typeface="Roboto"/>
                <a:cs typeface="Roboto"/>
              </a:rPr>
              <a:t> </a:t>
            </a:r>
            <a:r>
              <a:rPr sz="2400" spc="-135" dirty="0">
                <a:solidFill>
                  <a:srgbClr val="FFFFFF"/>
                </a:solidFill>
                <a:latin typeface="Roboto"/>
                <a:cs typeface="Roboto"/>
              </a:rPr>
              <a:t>virtuale?</a:t>
            </a:r>
            <a:endParaRPr sz="2400">
              <a:latin typeface="Roboto"/>
              <a:cs typeface="Roboto"/>
            </a:endParaRPr>
          </a:p>
        </p:txBody>
      </p:sp>
      <p:pic>
        <p:nvPicPr>
          <p:cNvPr id="7" name="object 7"/>
          <p:cNvPicPr/>
          <p:nvPr/>
        </p:nvPicPr>
        <p:blipFill>
          <a:blip r:embed="rId2" cstate="print"/>
          <a:stretch>
            <a:fillRect/>
          </a:stretch>
        </p:blipFill>
        <p:spPr>
          <a:xfrm>
            <a:off x="6387722" y="4125252"/>
            <a:ext cx="525899" cy="569999"/>
          </a:xfrm>
          <a:prstGeom prst="rect">
            <a:avLst/>
          </a:prstGeom>
        </p:spPr>
      </p:pic>
      <p:pic>
        <p:nvPicPr>
          <p:cNvPr id="8" name="object 8"/>
          <p:cNvPicPr/>
          <p:nvPr/>
        </p:nvPicPr>
        <p:blipFill>
          <a:blip r:embed="rId3" cstate="print"/>
          <a:stretch>
            <a:fillRect/>
          </a:stretch>
        </p:blipFill>
        <p:spPr>
          <a:xfrm>
            <a:off x="381995" y="3264857"/>
            <a:ext cx="525900" cy="569999"/>
          </a:xfrm>
          <a:prstGeom prst="rect">
            <a:avLst/>
          </a:prstGeom>
        </p:spPr>
      </p:pic>
      <p:pic>
        <p:nvPicPr>
          <p:cNvPr id="9" name="object 9"/>
          <p:cNvPicPr/>
          <p:nvPr/>
        </p:nvPicPr>
        <p:blipFill>
          <a:blip r:embed="rId4" cstate="print"/>
          <a:stretch>
            <a:fillRect/>
          </a:stretch>
        </p:blipFill>
        <p:spPr>
          <a:xfrm>
            <a:off x="7757945" y="2353882"/>
            <a:ext cx="525899" cy="569999"/>
          </a:xfrm>
          <a:prstGeom prst="rect">
            <a:avLst/>
          </a:prstGeom>
        </p:spPr>
      </p:pic>
      <p:pic>
        <p:nvPicPr>
          <p:cNvPr id="10" name="object 10"/>
          <p:cNvPicPr/>
          <p:nvPr/>
        </p:nvPicPr>
        <p:blipFill>
          <a:blip r:embed="rId5" cstate="print"/>
          <a:stretch>
            <a:fillRect/>
          </a:stretch>
        </p:blipFill>
        <p:spPr>
          <a:xfrm>
            <a:off x="1795633" y="4082727"/>
            <a:ext cx="525899" cy="569999"/>
          </a:xfrm>
          <a:prstGeom prst="rect">
            <a:avLst/>
          </a:prstGeom>
        </p:spPr>
      </p:pic>
      <p:pic>
        <p:nvPicPr>
          <p:cNvPr id="11" name="object 11"/>
          <p:cNvPicPr/>
          <p:nvPr/>
        </p:nvPicPr>
        <p:blipFill>
          <a:blip r:embed="rId6" cstate="print"/>
          <a:stretch>
            <a:fillRect/>
          </a:stretch>
        </p:blipFill>
        <p:spPr>
          <a:xfrm>
            <a:off x="6387640" y="3213000"/>
            <a:ext cx="525899" cy="569999"/>
          </a:xfrm>
          <a:prstGeom prst="rect">
            <a:avLst/>
          </a:prstGeom>
        </p:spPr>
      </p:pic>
      <p:pic>
        <p:nvPicPr>
          <p:cNvPr id="12" name="object 12"/>
          <p:cNvPicPr/>
          <p:nvPr/>
        </p:nvPicPr>
        <p:blipFill>
          <a:blip r:embed="rId7" cstate="print"/>
          <a:stretch>
            <a:fillRect/>
          </a:stretch>
        </p:blipFill>
        <p:spPr>
          <a:xfrm>
            <a:off x="1795637" y="3142409"/>
            <a:ext cx="525899" cy="569999"/>
          </a:xfrm>
          <a:prstGeom prst="rect">
            <a:avLst/>
          </a:prstGeom>
        </p:spPr>
      </p:pic>
      <p:pic>
        <p:nvPicPr>
          <p:cNvPr id="13" name="object 13"/>
          <p:cNvPicPr/>
          <p:nvPr/>
        </p:nvPicPr>
        <p:blipFill>
          <a:blip r:embed="rId8" cstate="print"/>
          <a:stretch>
            <a:fillRect/>
          </a:stretch>
        </p:blipFill>
        <p:spPr>
          <a:xfrm>
            <a:off x="1795720" y="2353815"/>
            <a:ext cx="525899" cy="569999"/>
          </a:xfrm>
          <a:prstGeom prst="rect">
            <a:avLst/>
          </a:prstGeom>
        </p:spPr>
      </p:pic>
      <p:pic>
        <p:nvPicPr>
          <p:cNvPr id="14" name="object 14"/>
          <p:cNvPicPr/>
          <p:nvPr/>
        </p:nvPicPr>
        <p:blipFill>
          <a:blip r:embed="rId9" cstate="print"/>
          <a:stretch>
            <a:fillRect/>
          </a:stretch>
        </p:blipFill>
        <p:spPr>
          <a:xfrm>
            <a:off x="361821" y="2332075"/>
            <a:ext cx="566399" cy="613499"/>
          </a:xfrm>
          <a:prstGeom prst="rect">
            <a:avLst/>
          </a:prstGeom>
        </p:spPr>
      </p:pic>
      <p:pic>
        <p:nvPicPr>
          <p:cNvPr id="15" name="object 15"/>
          <p:cNvPicPr/>
          <p:nvPr/>
        </p:nvPicPr>
        <p:blipFill>
          <a:blip r:embed="rId10" cstate="print"/>
          <a:stretch>
            <a:fillRect/>
          </a:stretch>
        </p:blipFill>
        <p:spPr>
          <a:xfrm>
            <a:off x="1795568" y="5082815"/>
            <a:ext cx="525899" cy="569999"/>
          </a:xfrm>
          <a:prstGeom prst="rect">
            <a:avLst/>
          </a:prstGeom>
        </p:spPr>
      </p:pic>
      <p:pic>
        <p:nvPicPr>
          <p:cNvPr id="16" name="object 16"/>
          <p:cNvPicPr/>
          <p:nvPr/>
        </p:nvPicPr>
        <p:blipFill>
          <a:blip r:embed="rId11" cstate="print"/>
          <a:stretch>
            <a:fillRect/>
          </a:stretch>
        </p:blipFill>
        <p:spPr>
          <a:xfrm>
            <a:off x="7757947" y="4064742"/>
            <a:ext cx="525899" cy="569999"/>
          </a:xfrm>
          <a:prstGeom prst="rect">
            <a:avLst/>
          </a:prstGeom>
        </p:spPr>
      </p:pic>
      <p:pic>
        <p:nvPicPr>
          <p:cNvPr id="17" name="object 17"/>
          <p:cNvPicPr/>
          <p:nvPr/>
        </p:nvPicPr>
        <p:blipFill>
          <a:blip r:embed="rId12" cstate="print"/>
          <a:stretch>
            <a:fillRect/>
          </a:stretch>
        </p:blipFill>
        <p:spPr>
          <a:xfrm>
            <a:off x="7804699" y="4985404"/>
            <a:ext cx="525899" cy="569999"/>
          </a:xfrm>
          <a:prstGeom prst="rect">
            <a:avLst/>
          </a:prstGeom>
        </p:spPr>
      </p:pic>
      <p:pic>
        <p:nvPicPr>
          <p:cNvPr id="18" name="object 18"/>
          <p:cNvPicPr/>
          <p:nvPr/>
        </p:nvPicPr>
        <p:blipFill>
          <a:blip r:embed="rId13" cstate="print"/>
          <a:stretch>
            <a:fillRect/>
          </a:stretch>
        </p:blipFill>
        <p:spPr>
          <a:xfrm>
            <a:off x="6449772" y="5037535"/>
            <a:ext cx="525899" cy="569999"/>
          </a:xfrm>
          <a:prstGeom prst="rect">
            <a:avLst/>
          </a:prstGeom>
        </p:spPr>
      </p:pic>
      <p:pic>
        <p:nvPicPr>
          <p:cNvPr id="19" name="object 19"/>
          <p:cNvPicPr/>
          <p:nvPr/>
        </p:nvPicPr>
        <p:blipFill>
          <a:blip r:embed="rId14" cstate="print"/>
          <a:stretch>
            <a:fillRect/>
          </a:stretch>
        </p:blipFill>
        <p:spPr>
          <a:xfrm>
            <a:off x="402321" y="5123020"/>
            <a:ext cx="525899" cy="569999"/>
          </a:xfrm>
          <a:prstGeom prst="rect">
            <a:avLst/>
          </a:prstGeom>
        </p:spPr>
      </p:pic>
      <p:pic>
        <p:nvPicPr>
          <p:cNvPr id="20" name="object 20"/>
          <p:cNvPicPr/>
          <p:nvPr/>
        </p:nvPicPr>
        <p:blipFill>
          <a:blip r:embed="rId15" cstate="print"/>
          <a:stretch>
            <a:fillRect/>
          </a:stretch>
        </p:blipFill>
        <p:spPr>
          <a:xfrm>
            <a:off x="7757945" y="3144067"/>
            <a:ext cx="525899" cy="569999"/>
          </a:xfrm>
          <a:prstGeom prst="rect">
            <a:avLst/>
          </a:prstGeom>
        </p:spPr>
      </p:pic>
      <p:pic>
        <p:nvPicPr>
          <p:cNvPr id="21" name="object 21"/>
          <p:cNvPicPr/>
          <p:nvPr/>
        </p:nvPicPr>
        <p:blipFill>
          <a:blip r:embed="rId16" cstate="print"/>
          <a:stretch>
            <a:fillRect/>
          </a:stretch>
        </p:blipFill>
        <p:spPr>
          <a:xfrm>
            <a:off x="381992" y="4154130"/>
            <a:ext cx="525899" cy="569999"/>
          </a:xfrm>
          <a:prstGeom prst="rect">
            <a:avLst/>
          </a:prstGeom>
        </p:spPr>
      </p:pic>
      <p:pic>
        <p:nvPicPr>
          <p:cNvPr id="22" name="object 22"/>
          <p:cNvPicPr/>
          <p:nvPr/>
        </p:nvPicPr>
        <p:blipFill>
          <a:blip r:embed="rId17" cstate="print"/>
          <a:stretch>
            <a:fillRect/>
          </a:stretch>
        </p:blipFill>
        <p:spPr>
          <a:xfrm>
            <a:off x="6387256" y="2374985"/>
            <a:ext cx="496037" cy="537280"/>
          </a:xfrm>
          <a:prstGeom prst="rect">
            <a:avLst/>
          </a:prstGeom>
        </p:spPr>
      </p:pic>
      <p:sp>
        <p:nvSpPr>
          <p:cNvPr id="23" name="object 23"/>
          <p:cNvSpPr txBox="1">
            <a:spLocks noGrp="1"/>
          </p:cNvSpPr>
          <p:nvPr>
            <p:ph type="title"/>
          </p:nvPr>
        </p:nvSpPr>
        <p:spPr>
          <a:xfrm>
            <a:off x="555199" y="700867"/>
            <a:ext cx="6328093" cy="382156"/>
          </a:xfrm>
          <a:prstGeom prst="rect">
            <a:avLst/>
          </a:prstGeom>
        </p:spPr>
        <p:txBody>
          <a:bodyPr vert="horz" wrap="square" lIns="0" tIns="12700" rIns="0" bIns="0" rtlCol="0">
            <a:spAutoFit/>
          </a:bodyPr>
          <a:lstStyle/>
          <a:p>
            <a:pPr marL="12700">
              <a:lnSpc>
                <a:spcPct val="100000"/>
              </a:lnSpc>
              <a:spcBef>
                <a:spcPts val="100"/>
              </a:spcBef>
            </a:pPr>
            <a:r>
              <a:rPr spc="-5" dirty="0"/>
              <a:t>NUOVI</a:t>
            </a:r>
            <a:r>
              <a:rPr dirty="0"/>
              <a:t> </a:t>
            </a:r>
            <a:r>
              <a:rPr spc="20" dirty="0"/>
              <a:t>STRUMENTI</a:t>
            </a:r>
            <a:r>
              <a:rPr spc="10" dirty="0"/>
              <a:t> PER</a:t>
            </a:r>
            <a:r>
              <a:rPr spc="5" dirty="0"/>
              <a:t> </a:t>
            </a:r>
            <a:r>
              <a:rPr spc="15" dirty="0"/>
              <a:t>COMUNICARE</a:t>
            </a:r>
          </a:p>
        </p:txBody>
      </p:sp>
      <p:pic>
        <p:nvPicPr>
          <p:cNvPr id="24" name="object 24"/>
          <p:cNvPicPr/>
          <p:nvPr/>
        </p:nvPicPr>
        <p:blipFill>
          <a:blip r:embed="rId18" cstate="print"/>
          <a:stretch>
            <a:fillRect/>
          </a:stretch>
        </p:blipFill>
        <p:spPr>
          <a:xfrm>
            <a:off x="0" y="0"/>
            <a:ext cx="9143996" cy="1012323"/>
          </a:xfrm>
          <a:prstGeom prst="rect">
            <a:avLst/>
          </a:prstGeom>
        </p:spPr>
      </p:pic>
      <p:sp>
        <p:nvSpPr>
          <p:cNvPr id="25" name="object 25"/>
          <p:cNvSpPr txBox="1"/>
          <p:nvPr/>
        </p:nvSpPr>
        <p:spPr>
          <a:xfrm>
            <a:off x="132324" y="65913"/>
            <a:ext cx="20774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I</a:t>
            </a:r>
            <a:r>
              <a:rPr sz="1400" spc="-35" dirty="0">
                <a:solidFill>
                  <a:srgbClr val="FFFFFF"/>
                </a:solidFill>
                <a:latin typeface="Roboto Lt"/>
                <a:cs typeface="Roboto Lt"/>
              </a:rPr>
              <a:t> </a:t>
            </a:r>
            <a:r>
              <a:rPr sz="1400" spc="-10" dirty="0">
                <a:solidFill>
                  <a:srgbClr val="FFFFFF"/>
                </a:solidFill>
                <a:latin typeface="Roboto Lt"/>
                <a:cs typeface="Roboto Lt"/>
              </a:rPr>
              <a:t>SOCIAL</a:t>
            </a:r>
            <a:r>
              <a:rPr sz="1400" spc="-35" dirty="0">
                <a:solidFill>
                  <a:srgbClr val="FFFFFF"/>
                </a:solidFill>
                <a:latin typeface="Roboto Lt"/>
                <a:cs typeface="Roboto Lt"/>
              </a:rPr>
              <a:t> </a:t>
            </a:r>
            <a:r>
              <a:rPr sz="1400" dirty="0">
                <a:solidFill>
                  <a:srgbClr val="FFFFFF"/>
                </a:solidFill>
                <a:latin typeface="Roboto Lt"/>
                <a:cs typeface="Roboto Lt"/>
              </a:rPr>
              <a:t>NETWORK</a:t>
            </a:r>
            <a:endParaRPr sz="1400" dirty="0">
              <a:latin typeface="Roboto Lt"/>
              <a:cs typeface="Roboto Lt"/>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29249" y="1687331"/>
            <a:ext cx="6118225" cy="3338195"/>
          </a:xfrm>
          <a:prstGeom prst="rect">
            <a:avLst/>
          </a:prstGeom>
        </p:spPr>
        <p:txBody>
          <a:bodyPr vert="horz" wrap="square" lIns="0" tIns="12700" rIns="0" bIns="0" rtlCol="0">
            <a:spAutoFit/>
          </a:bodyPr>
          <a:lstStyle/>
          <a:p>
            <a:pPr marL="12700">
              <a:lnSpc>
                <a:spcPct val="100000"/>
              </a:lnSpc>
              <a:spcBef>
                <a:spcPts val="100"/>
              </a:spcBef>
            </a:pPr>
            <a:r>
              <a:rPr sz="1800" spc="-130" dirty="0">
                <a:solidFill>
                  <a:srgbClr val="E6481B"/>
                </a:solidFill>
                <a:latin typeface="Roboto"/>
                <a:cs typeface="Roboto"/>
              </a:rPr>
              <a:t>Fas</a:t>
            </a:r>
            <a:r>
              <a:rPr sz="1800" spc="-60" dirty="0">
                <a:solidFill>
                  <a:srgbClr val="E6481B"/>
                </a:solidFill>
                <a:latin typeface="Roboto"/>
                <a:cs typeface="Roboto"/>
              </a:rPr>
              <a:t>i</a:t>
            </a:r>
            <a:r>
              <a:rPr sz="1800" spc="-40" dirty="0">
                <a:solidFill>
                  <a:srgbClr val="E6481B"/>
                </a:solidFill>
                <a:latin typeface="Roboto"/>
                <a:cs typeface="Roboto"/>
              </a:rPr>
              <a:t> </a:t>
            </a:r>
            <a:r>
              <a:rPr sz="1800" spc="-114" dirty="0">
                <a:solidFill>
                  <a:srgbClr val="E6481B"/>
                </a:solidFill>
                <a:latin typeface="Roboto"/>
                <a:cs typeface="Roboto"/>
              </a:rPr>
              <a:t>de</a:t>
            </a:r>
            <a:r>
              <a:rPr sz="1800" spc="-55" dirty="0">
                <a:solidFill>
                  <a:srgbClr val="E6481B"/>
                </a:solidFill>
                <a:latin typeface="Roboto"/>
                <a:cs typeface="Roboto"/>
              </a:rPr>
              <a:t>l</a:t>
            </a:r>
            <a:r>
              <a:rPr sz="1800" spc="-40" dirty="0">
                <a:solidFill>
                  <a:srgbClr val="E6481B"/>
                </a:solidFill>
                <a:latin typeface="Roboto"/>
                <a:cs typeface="Roboto"/>
              </a:rPr>
              <a:t> </a:t>
            </a:r>
            <a:r>
              <a:rPr sz="1800" spc="-135" dirty="0">
                <a:solidFill>
                  <a:srgbClr val="E6481B"/>
                </a:solidFill>
                <a:latin typeface="Roboto"/>
                <a:cs typeface="Roboto"/>
              </a:rPr>
              <a:t>Grooming</a:t>
            </a:r>
            <a:r>
              <a:rPr sz="1800" spc="-30" dirty="0">
                <a:solidFill>
                  <a:srgbClr val="E6481B"/>
                </a:solidFill>
                <a:latin typeface="Roboto"/>
                <a:cs typeface="Roboto"/>
              </a:rPr>
              <a:t> </a:t>
            </a:r>
            <a:r>
              <a:rPr sz="1800" spc="-120" dirty="0">
                <a:latin typeface="Roboto Lt"/>
                <a:cs typeface="Roboto Lt"/>
              </a:rPr>
              <a:t>(adescament</a:t>
            </a:r>
            <a:r>
              <a:rPr sz="1800" spc="-125" dirty="0">
                <a:latin typeface="Roboto Lt"/>
                <a:cs typeface="Roboto Lt"/>
              </a:rPr>
              <a:t>o</a:t>
            </a:r>
            <a:r>
              <a:rPr sz="1800" spc="-35" dirty="0">
                <a:latin typeface="Roboto Lt"/>
                <a:cs typeface="Roboto Lt"/>
              </a:rPr>
              <a:t> </a:t>
            </a:r>
            <a:r>
              <a:rPr sz="1800" spc="-85" dirty="0">
                <a:latin typeface="Roboto Lt"/>
                <a:cs typeface="Roboto Lt"/>
              </a:rPr>
              <a:t>online):</a:t>
            </a:r>
            <a:endParaRPr sz="1800">
              <a:latin typeface="Roboto Lt"/>
              <a:cs typeface="Roboto Lt"/>
            </a:endParaRPr>
          </a:p>
          <a:p>
            <a:pPr>
              <a:lnSpc>
                <a:spcPct val="100000"/>
              </a:lnSpc>
              <a:spcBef>
                <a:spcPts val="25"/>
              </a:spcBef>
            </a:pPr>
            <a:endParaRPr sz="1800">
              <a:latin typeface="Roboto Lt"/>
              <a:cs typeface="Roboto Lt"/>
            </a:endParaRPr>
          </a:p>
          <a:p>
            <a:pPr marL="279400" indent="-214629">
              <a:lnSpc>
                <a:spcPct val="100000"/>
              </a:lnSpc>
              <a:spcBef>
                <a:spcPts val="5"/>
              </a:spcBef>
              <a:buChar char="•"/>
              <a:tabLst>
                <a:tab pos="279400" algn="l"/>
                <a:tab pos="280035" algn="l"/>
              </a:tabLst>
            </a:pPr>
            <a:r>
              <a:rPr sz="1800" spc="-110" dirty="0">
                <a:latin typeface="Roboto Lt"/>
                <a:cs typeface="Roboto Lt"/>
              </a:rPr>
              <a:t>Approcci</a:t>
            </a:r>
            <a:r>
              <a:rPr sz="1800" spc="-120" dirty="0">
                <a:latin typeface="Roboto Lt"/>
                <a:cs typeface="Roboto Lt"/>
              </a:rPr>
              <a:t>o</a:t>
            </a:r>
            <a:r>
              <a:rPr sz="1800" spc="-40" dirty="0">
                <a:latin typeface="Roboto Lt"/>
                <a:cs typeface="Roboto Lt"/>
              </a:rPr>
              <a:t> </a:t>
            </a:r>
            <a:r>
              <a:rPr sz="1800" spc="-114" dirty="0">
                <a:latin typeface="Roboto Lt"/>
                <a:cs typeface="Roboto Lt"/>
              </a:rPr>
              <a:t>de</a:t>
            </a:r>
            <a:r>
              <a:rPr sz="1800" spc="-45" dirty="0">
                <a:latin typeface="Roboto Lt"/>
                <a:cs typeface="Roboto Lt"/>
              </a:rPr>
              <a:t>l</a:t>
            </a:r>
            <a:r>
              <a:rPr sz="1800" spc="-40" dirty="0">
                <a:latin typeface="Roboto Lt"/>
                <a:cs typeface="Roboto Lt"/>
              </a:rPr>
              <a:t> </a:t>
            </a:r>
            <a:r>
              <a:rPr sz="1800" spc="-120" dirty="0">
                <a:latin typeface="Roboto Lt"/>
                <a:cs typeface="Roboto Lt"/>
              </a:rPr>
              <a:t>minore</a:t>
            </a:r>
            <a:endParaRPr sz="1800">
              <a:latin typeface="Roboto Lt"/>
              <a:cs typeface="Roboto Lt"/>
            </a:endParaRPr>
          </a:p>
          <a:p>
            <a:pPr marL="279400" indent="-214629">
              <a:lnSpc>
                <a:spcPct val="100000"/>
              </a:lnSpc>
              <a:spcBef>
                <a:spcPts val="15"/>
              </a:spcBef>
              <a:buChar char="•"/>
              <a:tabLst>
                <a:tab pos="279400" algn="l"/>
                <a:tab pos="280035" algn="l"/>
              </a:tabLst>
            </a:pPr>
            <a:r>
              <a:rPr sz="1800" spc="-114" dirty="0">
                <a:latin typeface="Roboto Lt"/>
                <a:cs typeface="Roboto Lt"/>
              </a:rPr>
              <a:t>Raccolta</a:t>
            </a:r>
            <a:r>
              <a:rPr sz="1800" spc="-40" dirty="0">
                <a:latin typeface="Roboto Lt"/>
                <a:cs typeface="Roboto Lt"/>
              </a:rPr>
              <a:t> </a:t>
            </a:r>
            <a:r>
              <a:rPr sz="1800" spc="-80" dirty="0">
                <a:latin typeface="Roboto Lt"/>
                <a:cs typeface="Roboto Lt"/>
              </a:rPr>
              <a:t>di</a:t>
            </a:r>
            <a:r>
              <a:rPr sz="1800" spc="-40" dirty="0">
                <a:latin typeface="Roboto Lt"/>
                <a:cs typeface="Roboto Lt"/>
              </a:rPr>
              <a:t> </a:t>
            </a:r>
            <a:r>
              <a:rPr sz="1800" spc="-105" dirty="0">
                <a:latin typeface="Roboto Lt"/>
                <a:cs typeface="Roboto Lt"/>
              </a:rPr>
              <a:t>informazioni</a:t>
            </a:r>
            <a:r>
              <a:rPr sz="1800" spc="-40" dirty="0">
                <a:latin typeface="Roboto Lt"/>
                <a:cs typeface="Roboto Lt"/>
              </a:rPr>
              <a:t> </a:t>
            </a:r>
            <a:r>
              <a:rPr sz="1800" spc="-100" dirty="0">
                <a:latin typeface="Roboto Lt"/>
                <a:cs typeface="Roboto Lt"/>
              </a:rPr>
              <a:t>sul</a:t>
            </a:r>
            <a:r>
              <a:rPr sz="1800" spc="-40" dirty="0">
                <a:latin typeface="Roboto Lt"/>
                <a:cs typeface="Roboto Lt"/>
              </a:rPr>
              <a:t> </a:t>
            </a:r>
            <a:r>
              <a:rPr sz="1800" spc="-120" dirty="0">
                <a:latin typeface="Roboto Lt"/>
                <a:cs typeface="Roboto Lt"/>
              </a:rPr>
              <a:t>minore</a:t>
            </a:r>
            <a:endParaRPr sz="1800">
              <a:latin typeface="Roboto Lt"/>
              <a:cs typeface="Roboto Lt"/>
            </a:endParaRPr>
          </a:p>
          <a:p>
            <a:pPr marL="279400" indent="-214629">
              <a:lnSpc>
                <a:spcPct val="100000"/>
              </a:lnSpc>
              <a:spcBef>
                <a:spcPts val="15"/>
              </a:spcBef>
              <a:buChar char="•"/>
              <a:tabLst>
                <a:tab pos="279400" algn="l"/>
                <a:tab pos="280035" algn="l"/>
              </a:tabLst>
            </a:pPr>
            <a:r>
              <a:rPr sz="1800" spc="-105" dirty="0">
                <a:latin typeface="Roboto Lt"/>
                <a:cs typeface="Roboto Lt"/>
              </a:rPr>
              <a:t>Tentativo</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90" dirty="0">
                <a:latin typeface="Roboto Lt"/>
                <a:cs typeface="Roboto Lt"/>
              </a:rPr>
              <a:t>isolare</a:t>
            </a:r>
            <a:r>
              <a:rPr sz="1800" spc="-35" dirty="0">
                <a:latin typeface="Roboto Lt"/>
                <a:cs typeface="Roboto Lt"/>
              </a:rPr>
              <a:t> il </a:t>
            </a:r>
            <a:r>
              <a:rPr sz="1800" spc="-135" dirty="0">
                <a:latin typeface="Roboto Lt"/>
                <a:cs typeface="Roboto Lt"/>
              </a:rPr>
              <a:t>bambino</a:t>
            </a:r>
            <a:r>
              <a:rPr sz="1800" spc="-35" dirty="0">
                <a:latin typeface="Roboto Lt"/>
                <a:cs typeface="Roboto Lt"/>
              </a:rPr>
              <a:t> </a:t>
            </a:r>
            <a:r>
              <a:rPr sz="1800" spc="-95" dirty="0">
                <a:latin typeface="Roboto Lt"/>
                <a:cs typeface="Roboto Lt"/>
              </a:rPr>
              <a:t>dal</a:t>
            </a:r>
            <a:r>
              <a:rPr sz="1800" spc="-40" dirty="0">
                <a:latin typeface="Roboto Lt"/>
                <a:cs typeface="Roboto Lt"/>
              </a:rPr>
              <a:t> </a:t>
            </a:r>
            <a:r>
              <a:rPr sz="1800" spc="-100" dirty="0">
                <a:latin typeface="Roboto Lt"/>
                <a:cs typeface="Roboto Lt"/>
              </a:rPr>
              <a:t>resto</a:t>
            </a:r>
            <a:r>
              <a:rPr sz="1800" spc="-35" dirty="0">
                <a:latin typeface="Roboto Lt"/>
                <a:cs typeface="Roboto Lt"/>
              </a:rPr>
              <a:t> </a:t>
            </a:r>
            <a:r>
              <a:rPr sz="1800" spc="-85" dirty="0">
                <a:latin typeface="Roboto Lt"/>
                <a:cs typeface="Roboto Lt"/>
              </a:rPr>
              <a:t>delle</a:t>
            </a:r>
            <a:r>
              <a:rPr sz="1800" spc="-35" dirty="0">
                <a:latin typeface="Roboto Lt"/>
                <a:cs typeface="Roboto Lt"/>
              </a:rPr>
              <a:t> </a:t>
            </a:r>
            <a:r>
              <a:rPr sz="1800" spc="-90" dirty="0">
                <a:latin typeface="Roboto Lt"/>
                <a:cs typeface="Roboto Lt"/>
              </a:rPr>
              <a:t>relazioni</a:t>
            </a:r>
            <a:endParaRPr sz="1800">
              <a:latin typeface="Roboto Lt"/>
              <a:cs typeface="Roboto Lt"/>
            </a:endParaRPr>
          </a:p>
          <a:p>
            <a:pPr marL="279400" indent="-214629">
              <a:lnSpc>
                <a:spcPct val="100000"/>
              </a:lnSpc>
              <a:spcBef>
                <a:spcPts val="15"/>
              </a:spcBef>
              <a:buChar char="•"/>
              <a:tabLst>
                <a:tab pos="279400" algn="l"/>
                <a:tab pos="280035" algn="l"/>
              </a:tabLst>
            </a:pPr>
            <a:r>
              <a:rPr sz="1800" spc="-105" dirty="0">
                <a:latin typeface="Roboto Lt"/>
                <a:cs typeface="Roboto Lt"/>
              </a:rPr>
              <a:t>Condivision</a:t>
            </a:r>
            <a:r>
              <a:rPr sz="1800" spc="-110" dirty="0">
                <a:latin typeface="Roboto Lt"/>
                <a:cs typeface="Roboto Lt"/>
              </a:rPr>
              <a:t>e</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95" dirty="0">
                <a:latin typeface="Roboto Lt"/>
                <a:cs typeface="Roboto Lt"/>
              </a:rPr>
              <a:t>interess</a:t>
            </a:r>
            <a:r>
              <a:rPr sz="1800" spc="-50" dirty="0">
                <a:latin typeface="Roboto Lt"/>
                <a:cs typeface="Roboto Lt"/>
              </a:rPr>
              <a:t>i</a:t>
            </a:r>
            <a:r>
              <a:rPr sz="1800" spc="-40" dirty="0">
                <a:latin typeface="Roboto Lt"/>
                <a:cs typeface="Roboto Lt"/>
              </a:rPr>
              <a:t> </a:t>
            </a:r>
            <a:r>
              <a:rPr sz="1800" spc="-150" dirty="0">
                <a:latin typeface="Roboto Lt"/>
                <a:cs typeface="Roboto Lt"/>
              </a:rPr>
              <a:t>comun</a:t>
            </a:r>
            <a:r>
              <a:rPr sz="1800" spc="-55" dirty="0">
                <a:latin typeface="Roboto Lt"/>
                <a:cs typeface="Roboto Lt"/>
              </a:rPr>
              <a:t>i</a:t>
            </a:r>
            <a:r>
              <a:rPr sz="1800" spc="-40" dirty="0">
                <a:latin typeface="Roboto Lt"/>
                <a:cs typeface="Roboto Lt"/>
              </a:rPr>
              <a:t> </a:t>
            </a:r>
            <a:r>
              <a:rPr sz="1800" spc="-110" dirty="0">
                <a:latin typeface="Roboto Lt"/>
                <a:cs typeface="Roboto Lt"/>
              </a:rPr>
              <a:t>(musica</a:t>
            </a:r>
            <a:r>
              <a:rPr sz="1800" spc="-40" dirty="0">
                <a:latin typeface="Roboto Lt"/>
                <a:cs typeface="Roboto Lt"/>
              </a:rPr>
              <a:t>,</a:t>
            </a:r>
            <a:r>
              <a:rPr sz="1800" spc="-35" dirty="0">
                <a:latin typeface="Roboto Lt"/>
                <a:cs typeface="Roboto Lt"/>
              </a:rPr>
              <a:t> </a:t>
            </a:r>
            <a:r>
              <a:rPr sz="1800" spc="-95" dirty="0">
                <a:latin typeface="Roboto Lt"/>
                <a:cs typeface="Roboto Lt"/>
              </a:rPr>
              <a:t>giochi</a:t>
            </a:r>
            <a:r>
              <a:rPr sz="1800" spc="-40" dirty="0">
                <a:latin typeface="Roboto Lt"/>
                <a:cs typeface="Roboto Lt"/>
              </a:rPr>
              <a:t>, </a:t>
            </a:r>
            <a:r>
              <a:rPr sz="1800" spc="-80" dirty="0">
                <a:latin typeface="Roboto Lt"/>
                <a:cs typeface="Roboto Lt"/>
              </a:rPr>
              <a:t>ecc.)</a:t>
            </a:r>
            <a:endParaRPr sz="1800">
              <a:latin typeface="Roboto Lt"/>
              <a:cs typeface="Roboto Lt"/>
            </a:endParaRPr>
          </a:p>
          <a:p>
            <a:pPr marL="279400" indent="-214629">
              <a:lnSpc>
                <a:spcPct val="100000"/>
              </a:lnSpc>
              <a:spcBef>
                <a:spcPts val="15"/>
              </a:spcBef>
              <a:buChar char="•"/>
              <a:tabLst>
                <a:tab pos="279400" algn="l"/>
                <a:tab pos="280035" algn="l"/>
              </a:tabLst>
            </a:pPr>
            <a:r>
              <a:rPr sz="1800" spc="-135" dirty="0">
                <a:latin typeface="Roboto Lt"/>
                <a:cs typeface="Roboto Lt"/>
              </a:rPr>
              <a:t>Scambi</a:t>
            </a:r>
            <a:r>
              <a:rPr sz="1800" spc="-130" dirty="0">
                <a:latin typeface="Roboto Lt"/>
                <a:cs typeface="Roboto Lt"/>
              </a:rPr>
              <a:t>o</a:t>
            </a:r>
            <a:r>
              <a:rPr sz="1800" spc="-35"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90" dirty="0">
                <a:latin typeface="Roboto Lt"/>
                <a:cs typeface="Roboto Lt"/>
              </a:rPr>
              <a:t>fotografi</a:t>
            </a:r>
            <a:r>
              <a:rPr sz="1800" spc="-100" dirty="0">
                <a:latin typeface="Roboto Lt"/>
                <a:cs typeface="Roboto Lt"/>
              </a:rPr>
              <a:t>e</a:t>
            </a:r>
            <a:r>
              <a:rPr sz="1800" spc="-40" dirty="0">
                <a:latin typeface="Roboto Lt"/>
                <a:cs typeface="Roboto Lt"/>
              </a:rPr>
              <a:t> </a:t>
            </a:r>
            <a:r>
              <a:rPr sz="1800" spc="-114" dirty="0">
                <a:latin typeface="Roboto Lt"/>
                <a:cs typeface="Roboto Lt"/>
              </a:rPr>
              <a:t>innocue</a:t>
            </a:r>
            <a:endParaRPr sz="1800">
              <a:latin typeface="Roboto Lt"/>
              <a:cs typeface="Roboto Lt"/>
            </a:endParaRPr>
          </a:p>
          <a:p>
            <a:pPr marL="279400" indent="-214629">
              <a:lnSpc>
                <a:spcPct val="100000"/>
              </a:lnSpc>
              <a:spcBef>
                <a:spcPts val="15"/>
              </a:spcBef>
              <a:buChar char="•"/>
              <a:tabLst>
                <a:tab pos="279400" algn="l"/>
                <a:tab pos="280035" algn="l"/>
              </a:tabLst>
            </a:pPr>
            <a:r>
              <a:rPr sz="1800" spc="-120" dirty="0">
                <a:latin typeface="Roboto Lt"/>
                <a:cs typeface="Roboto Lt"/>
              </a:rPr>
              <a:t>Fase</a:t>
            </a:r>
            <a:r>
              <a:rPr sz="1800" spc="-40" dirty="0">
                <a:latin typeface="Roboto Lt"/>
                <a:cs typeface="Roboto Lt"/>
              </a:rPr>
              <a:t> </a:t>
            </a:r>
            <a:r>
              <a:rPr sz="1800" spc="-80" dirty="0">
                <a:latin typeface="Roboto Lt"/>
                <a:cs typeface="Roboto Lt"/>
              </a:rPr>
              <a:t>di</a:t>
            </a:r>
            <a:r>
              <a:rPr sz="1800" spc="-40" dirty="0">
                <a:latin typeface="Roboto Lt"/>
                <a:cs typeface="Roboto Lt"/>
              </a:rPr>
              <a:t> </a:t>
            </a:r>
            <a:r>
              <a:rPr sz="1800" spc="-90" dirty="0">
                <a:latin typeface="Roboto Lt"/>
                <a:cs typeface="Roboto Lt"/>
              </a:rPr>
              <a:t>esclusività:</a:t>
            </a:r>
            <a:r>
              <a:rPr sz="1800" spc="-40" dirty="0">
                <a:latin typeface="Roboto Lt"/>
                <a:cs typeface="Roboto Lt"/>
              </a:rPr>
              <a:t> </a:t>
            </a:r>
            <a:r>
              <a:rPr sz="1800" spc="-114" dirty="0">
                <a:latin typeface="Roboto Lt"/>
                <a:cs typeface="Roboto Lt"/>
              </a:rPr>
              <a:t>comunicazioni</a:t>
            </a:r>
            <a:r>
              <a:rPr sz="1800" spc="-40" dirty="0">
                <a:latin typeface="Roboto Lt"/>
                <a:cs typeface="Roboto Lt"/>
              </a:rPr>
              <a:t> </a:t>
            </a:r>
            <a:r>
              <a:rPr sz="1800" spc="-95" dirty="0">
                <a:latin typeface="Roboto Lt"/>
                <a:cs typeface="Roboto Lt"/>
              </a:rPr>
              <a:t>private</a:t>
            </a:r>
            <a:endParaRPr sz="1800">
              <a:latin typeface="Roboto Lt"/>
              <a:cs typeface="Roboto Lt"/>
            </a:endParaRPr>
          </a:p>
          <a:p>
            <a:pPr marL="279400" indent="-214629">
              <a:lnSpc>
                <a:spcPct val="100000"/>
              </a:lnSpc>
              <a:spcBef>
                <a:spcPts val="15"/>
              </a:spcBef>
              <a:buChar char="•"/>
              <a:tabLst>
                <a:tab pos="279400" algn="l"/>
                <a:tab pos="280035" algn="l"/>
              </a:tabLst>
            </a:pPr>
            <a:r>
              <a:rPr sz="1800" spc="-110" dirty="0">
                <a:latin typeface="Roboto Lt"/>
                <a:cs typeface="Roboto Lt"/>
              </a:rPr>
              <a:t>Relazion</a:t>
            </a:r>
            <a:r>
              <a:rPr sz="1800" spc="-114" dirty="0">
                <a:latin typeface="Roboto Lt"/>
                <a:cs typeface="Roboto Lt"/>
              </a:rPr>
              <a:t>e</a:t>
            </a:r>
            <a:r>
              <a:rPr sz="1800" spc="-40" dirty="0">
                <a:latin typeface="Roboto Lt"/>
                <a:cs typeface="Roboto Lt"/>
              </a:rPr>
              <a:t> </a:t>
            </a:r>
            <a:r>
              <a:rPr sz="1800" spc="-105" dirty="0">
                <a:latin typeface="Roboto Lt"/>
                <a:cs typeface="Roboto Lt"/>
              </a:rPr>
              <a:t>impenetrabil</a:t>
            </a:r>
            <a:r>
              <a:rPr sz="1800" spc="-110" dirty="0">
                <a:latin typeface="Roboto Lt"/>
                <a:cs typeface="Roboto Lt"/>
              </a:rPr>
              <a:t>e</a:t>
            </a:r>
            <a:r>
              <a:rPr sz="1800" spc="-40" dirty="0">
                <a:latin typeface="Roboto Lt"/>
                <a:cs typeface="Roboto Lt"/>
              </a:rPr>
              <a:t> </a:t>
            </a:r>
            <a:r>
              <a:rPr sz="1800" spc="-100" dirty="0">
                <a:latin typeface="Roboto Lt"/>
                <a:cs typeface="Roboto Lt"/>
              </a:rPr>
              <a:t>dall’esterno</a:t>
            </a:r>
            <a:endParaRPr sz="1800">
              <a:latin typeface="Roboto Lt"/>
              <a:cs typeface="Roboto Lt"/>
            </a:endParaRPr>
          </a:p>
          <a:p>
            <a:pPr marL="279400" indent="-214629">
              <a:lnSpc>
                <a:spcPct val="100000"/>
              </a:lnSpc>
              <a:spcBef>
                <a:spcPts val="15"/>
              </a:spcBef>
              <a:buChar char="•"/>
              <a:tabLst>
                <a:tab pos="279400" algn="l"/>
                <a:tab pos="280035" algn="l"/>
              </a:tabLst>
            </a:pPr>
            <a:r>
              <a:rPr sz="1800" spc="-105" dirty="0">
                <a:latin typeface="Roboto Lt"/>
                <a:cs typeface="Roboto Lt"/>
              </a:rPr>
              <a:t>Richiest</a:t>
            </a:r>
            <a:r>
              <a:rPr sz="1800" spc="-120" dirty="0">
                <a:latin typeface="Roboto Lt"/>
                <a:cs typeface="Roboto Lt"/>
              </a:rPr>
              <a:t>a</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90" dirty="0">
                <a:latin typeface="Roboto Lt"/>
                <a:cs typeface="Roboto Lt"/>
              </a:rPr>
              <a:t>fotografi</a:t>
            </a:r>
            <a:r>
              <a:rPr sz="1800" spc="-100" dirty="0">
                <a:latin typeface="Roboto Lt"/>
                <a:cs typeface="Roboto Lt"/>
              </a:rPr>
              <a:t>e</a:t>
            </a:r>
            <a:r>
              <a:rPr sz="1800" spc="-40" dirty="0">
                <a:latin typeface="Roboto Lt"/>
                <a:cs typeface="Roboto Lt"/>
              </a:rPr>
              <a:t> </a:t>
            </a:r>
            <a:r>
              <a:rPr sz="1800" spc="-105" dirty="0">
                <a:latin typeface="Roboto Lt"/>
                <a:cs typeface="Roboto Lt"/>
              </a:rPr>
              <a:t>intime</a:t>
            </a:r>
            <a:endParaRPr sz="1800">
              <a:latin typeface="Roboto Lt"/>
              <a:cs typeface="Roboto Lt"/>
            </a:endParaRPr>
          </a:p>
          <a:p>
            <a:pPr marL="279400" indent="-214629">
              <a:lnSpc>
                <a:spcPct val="100000"/>
              </a:lnSpc>
              <a:spcBef>
                <a:spcPts val="15"/>
              </a:spcBef>
              <a:buChar char="•"/>
              <a:tabLst>
                <a:tab pos="279400" algn="l"/>
                <a:tab pos="280035" algn="l"/>
              </a:tabLst>
            </a:pPr>
            <a:r>
              <a:rPr sz="1800" spc="-95" dirty="0">
                <a:latin typeface="Roboto Lt"/>
                <a:cs typeface="Roboto Lt"/>
              </a:rPr>
              <a:t>Possibile</a:t>
            </a:r>
            <a:r>
              <a:rPr sz="1800" spc="-35" dirty="0">
                <a:latin typeface="Roboto Lt"/>
                <a:cs typeface="Roboto Lt"/>
              </a:rPr>
              <a:t> </a:t>
            </a:r>
            <a:r>
              <a:rPr sz="1800" spc="-90" dirty="0">
                <a:latin typeface="Roboto Lt"/>
                <a:cs typeface="Roboto Lt"/>
              </a:rPr>
              <a:t>richiesta</a:t>
            </a:r>
            <a:r>
              <a:rPr sz="1800" spc="-40" dirty="0">
                <a:latin typeface="Roboto Lt"/>
                <a:cs typeface="Roboto Lt"/>
              </a:rPr>
              <a:t> </a:t>
            </a:r>
            <a:r>
              <a:rPr sz="1800" spc="-80" dirty="0">
                <a:latin typeface="Roboto Lt"/>
                <a:cs typeface="Roboto Lt"/>
              </a:rPr>
              <a:t>di</a:t>
            </a:r>
            <a:r>
              <a:rPr sz="1800" spc="-35" dirty="0">
                <a:latin typeface="Roboto Lt"/>
                <a:cs typeface="Roboto Lt"/>
              </a:rPr>
              <a:t> </a:t>
            </a:r>
            <a:r>
              <a:rPr sz="1800" spc="-105" dirty="0">
                <a:latin typeface="Roboto Lt"/>
                <a:cs typeface="Roboto Lt"/>
              </a:rPr>
              <a:t>incontro</a:t>
            </a:r>
            <a:r>
              <a:rPr sz="1800" spc="-40" dirty="0">
                <a:latin typeface="Roboto Lt"/>
                <a:cs typeface="Roboto Lt"/>
              </a:rPr>
              <a:t> </a:t>
            </a:r>
            <a:r>
              <a:rPr sz="1800" spc="-145" dirty="0">
                <a:latin typeface="Roboto Lt"/>
                <a:cs typeface="Roboto Lt"/>
              </a:rPr>
              <a:t>come</a:t>
            </a:r>
            <a:r>
              <a:rPr sz="1800" spc="-35" dirty="0">
                <a:latin typeface="Roboto Lt"/>
                <a:cs typeface="Roboto Lt"/>
              </a:rPr>
              <a:t> </a:t>
            </a:r>
            <a:r>
              <a:rPr sz="1800" spc="-95" dirty="0">
                <a:latin typeface="Roboto Lt"/>
                <a:cs typeface="Roboto Lt"/>
              </a:rPr>
              <a:t>tentativo</a:t>
            </a:r>
            <a:r>
              <a:rPr sz="1800" spc="-35" dirty="0">
                <a:latin typeface="Roboto Lt"/>
                <a:cs typeface="Roboto Lt"/>
              </a:rPr>
              <a:t> </a:t>
            </a:r>
            <a:r>
              <a:rPr sz="1800" spc="-80" dirty="0">
                <a:latin typeface="Roboto Lt"/>
                <a:cs typeface="Roboto Lt"/>
              </a:rPr>
              <a:t>di</a:t>
            </a:r>
            <a:r>
              <a:rPr sz="1800" spc="-40" dirty="0">
                <a:latin typeface="Roboto Lt"/>
                <a:cs typeface="Roboto Lt"/>
              </a:rPr>
              <a:t> </a:t>
            </a:r>
            <a:r>
              <a:rPr sz="1800" spc="-110" dirty="0">
                <a:latin typeface="Roboto Lt"/>
                <a:cs typeface="Roboto Lt"/>
              </a:rPr>
              <a:t>rapporto</a:t>
            </a:r>
            <a:r>
              <a:rPr sz="1800" spc="-35" dirty="0">
                <a:latin typeface="Roboto Lt"/>
                <a:cs typeface="Roboto Lt"/>
              </a:rPr>
              <a:t> </a:t>
            </a:r>
            <a:r>
              <a:rPr sz="1800" spc="-110" dirty="0">
                <a:latin typeface="Roboto Lt"/>
                <a:cs typeface="Roboto Lt"/>
              </a:rPr>
              <a:t>sessuale</a:t>
            </a:r>
            <a:endParaRPr sz="1800">
              <a:latin typeface="Roboto Lt"/>
              <a:cs typeface="Roboto Lt"/>
            </a:endParaRPr>
          </a:p>
          <a:p>
            <a:pPr marL="279400" indent="-214629">
              <a:lnSpc>
                <a:spcPct val="100000"/>
              </a:lnSpc>
              <a:spcBef>
                <a:spcPts val="15"/>
              </a:spcBef>
              <a:buChar char="•"/>
              <a:tabLst>
                <a:tab pos="279400" algn="l"/>
                <a:tab pos="280035" algn="l"/>
              </a:tabLst>
            </a:pPr>
            <a:r>
              <a:rPr sz="1800" spc="-65" dirty="0">
                <a:latin typeface="Roboto Lt"/>
                <a:cs typeface="Roboto Lt"/>
              </a:rPr>
              <a:t>I</a:t>
            </a:r>
            <a:r>
              <a:rPr sz="1800" spc="-125" dirty="0">
                <a:latin typeface="Roboto Lt"/>
                <a:cs typeface="Roboto Lt"/>
              </a:rPr>
              <a:t>n</a:t>
            </a:r>
            <a:r>
              <a:rPr sz="1800" spc="-35" dirty="0">
                <a:latin typeface="Roboto Lt"/>
                <a:cs typeface="Roboto Lt"/>
              </a:rPr>
              <a:t> </a:t>
            </a:r>
            <a:r>
              <a:rPr sz="1800" spc="-120" dirty="0">
                <a:latin typeface="Roboto Lt"/>
                <a:cs typeface="Roboto Lt"/>
              </a:rPr>
              <a:t>cas</a:t>
            </a:r>
            <a:r>
              <a:rPr sz="1800" spc="-125" dirty="0">
                <a:latin typeface="Roboto Lt"/>
                <a:cs typeface="Roboto Lt"/>
              </a:rPr>
              <a:t>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70" dirty="0">
                <a:latin typeface="Roboto Lt"/>
                <a:cs typeface="Roboto Lt"/>
              </a:rPr>
              <a:t>rifiut</a:t>
            </a:r>
            <a:r>
              <a:rPr sz="1800" spc="-105" dirty="0">
                <a:latin typeface="Roboto Lt"/>
                <a:cs typeface="Roboto Lt"/>
              </a:rPr>
              <a:t>o</a:t>
            </a:r>
            <a:r>
              <a:rPr sz="1800" spc="-40" dirty="0">
                <a:latin typeface="Roboto Lt"/>
                <a:cs typeface="Roboto Lt"/>
              </a:rPr>
              <a:t> </a:t>
            </a:r>
            <a:r>
              <a:rPr sz="1800" spc="-85" dirty="0">
                <a:latin typeface="Roboto Lt"/>
                <a:cs typeface="Roboto Lt"/>
              </a:rPr>
              <a:t>ricatt</a:t>
            </a:r>
            <a:r>
              <a:rPr sz="1800" spc="-114" dirty="0">
                <a:latin typeface="Roboto Lt"/>
                <a:cs typeface="Roboto Lt"/>
              </a:rPr>
              <a:t>o</a:t>
            </a:r>
            <a:r>
              <a:rPr sz="1800" spc="-40" dirty="0">
                <a:latin typeface="Roboto Lt"/>
                <a:cs typeface="Roboto Lt"/>
              </a:rPr>
              <a:t> </a:t>
            </a:r>
            <a:r>
              <a:rPr sz="1800" spc="-114" dirty="0">
                <a:latin typeface="Roboto Lt"/>
                <a:cs typeface="Roboto Lt"/>
              </a:rPr>
              <a:t>d</a:t>
            </a:r>
            <a:r>
              <a:rPr sz="1800" spc="-45" dirty="0">
                <a:latin typeface="Roboto Lt"/>
                <a:cs typeface="Roboto Lt"/>
              </a:rPr>
              <a:t>i</a:t>
            </a:r>
            <a:r>
              <a:rPr sz="1800" spc="-40" dirty="0">
                <a:latin typeface="Roboto Lt"/>
                <a:cs typeface="Roboto Lt"/>
              </a:rPr>
              <a:t> </a:t>
            </a:r>
            <a:r>
              <a:rPr sz="1800" spc="-114" dirty="0">
                <a:latin typeface="Roboto Lt"/>
                <a:cs typeface="Roboto Lt"/>
              </a:rPr>
              <a:t>mostrare</a:t>
            </a:r>
            <a:r>
              <a:rPr sz="1800" spc="-40" dirty="0">
                <a:latin typeface="Roboto Lt"/>
                <a:cs typeface="Roboto Lt"/>
              </a:rPr>
              <a:t> </a:t>
            </a:r>
            <a:r>
              <a:rPr sz="1800" spc="-50" dirty="0">
                <a:latin typeface="Roboto Lt"/>
                <a:cs typeface="Roboto Lt"/>
              </a:rPr>
              <a:t>l</a:t>
            </a:r>
            <a:r>
              <a:rPr sz="1800" spc="-95" dirty="0">
                <a:latin typeface="Roboto Lt"/>
                <a:cs typeface="Roboto Lt"/>
              </a:rPr>
              <a:t>e</a:t>
            </a:r>
            <a:r>
              <a:rPr sz="1800" spc="-40" dirty="0">
                <a:latin typeface="Roboto Lt"/>
                <a:cs typeface="Roboto Lt"/>
              </a:rPr>
              <a:t> </a:t>
            </a:r>
            <a:r>
              <a:rPr sz="1800" spc="-85" dirty="0">
                <a:latin typeface="Roboto Lt"/>
                <a:cs typeface="Roboto Lt"/>
              </a:rPr>
              <a:t>fot</a:t>
            </a:r>
            <a:r>
              <a:rPr sz="1800" spc="-110" dirty="0">
                <a:latin typeface="Roboto Lt"/>
                <a:cs typeface="Roboto Lt"/>
              </a:rPr>
              <a:t>o</a:t>
            </a:r>
            <a:r>
              <a:rPr sz="1800" spc="-40" dirty="0">
                <a:latin typeface="Roboto Lt"/>
                <a:cs typeface="Roboto Lt"/>
              </a:rPr>
              <a:t> </a:t>
            </a:r>
            <a:r>
              <a:rPr sz="1800" spc="-120" dirty="0">
                <a:latin typeface="Roboto Lt"/>
                <a:cs typeface="Roboto Lt"/>
              </a:rPr>
              <a:t>scambiate</a:t>
            </a:r>
            <a:endParaRPr sz="1800">
              <a:latin typeface="Roboto Lt"/>
              <a:cs typeface="Roboto Lt"/>
            </a:endParaRPr>
          </a:p>
        </p:txBody>
      </p:sp>
      <p:sp>
        <p:nvSpPr>
          <p:cNvPr id="3" name="object 3"/>
          <p:cNvSpPr txBox="1">
            <a:spLocks noGrp="1"/>
          </p:cNvSpPr>
          <p:nvPr>
            <p:ph type="title"/>
          </p:nvPr>
        </p:nvSpPr>
        <p:spPr>
          <a:xfrm>
            <a:off x="555200" y="700867"/>
            <a:ext cx="2645200" cy="391160"/>
          </a:xfrm>
          <a:prstGeom prst="rect">
            <a:avLst/>
          </a:prstGeom>
        </p:spPr>
        <p:txBody>
          <a:bodyPr vert="horz" wrap="square" lIns="0" tIns="12700" rIns="0" bIns="0" rtlCol="0">
            <a:spAutoFit/>
          </a:bodyPr>
          <a:lstStyle/>
          <a:p>
            <a:pPr marL="12700">
              <a:lnSpc>
                <a:spcPct val="100000"/>
              </a:lnSpc>
              <a:spcBef>
                <a:spcPts val="100"/>
              </a:spcBef>
            </a:pPr>
            <a:r>
              <a:rPr spc="30" dirty="0"/>
              <a:t>ADESCAMENTO</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23060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I</a:t>
            </a:r>
            <a:r>
              <a:rPr sz="1400" spc="-35" dirty="0">
                <a:solidFill>
                  <a:srgbClr val="FFFFFF"/>
                </a:solidFill>
                <a:latin typeface="Roboto Lt"/>
                <a:cs typeface="Roboto Lt"/>
              </a:rPr>
              <a:t> </a:t>
            </a:r>
            <a:r>
              <a:rPr sz="1400" spc="-10" dirty="0">
                <a:solidFill>
                  <a:srgbClr val="FFFFFF"/>
                </a:solidFill>
                <a:latin typeface="Roboto Lt"/>
                <a:cs typeface="Roboto Lt"/>
              </a:rPr>
              <a:t>SOCIAL</a:t>
            </a:r>
            <a:r>
              <a:rPr sz="1400" spc="-35" dirty="0">
                <a:solidFill>
                  <a:srgbClr val="FFFFFF"/>
                </a:solidFill>
                <a:latin typeface="Roboto Lt"/>
                <a:cs typeface="Roboto Lt"/>
              </a:rPr>
              <a:t> </a:t>
            </a:r>
            <a:r>
              <a:rPr sz="1400" dirty="0">
                <a:solidFill>
                  <a:srgbClr val="FFFFFF"/>
                </a:solidFill>
                <a:latin typeface="Roboto Lt"/>
                <a:cs typeface="Roboto Lt"/>
              </a:rPr>
              <a:t>NETWORK</a:t>
            </a:r>
            <a:endParaRPr sz="1400" dirty="0">
              <a:latin typeface="Roboto Lt"/>
              <a:cs typeface="Roboto Lt"/>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1517" y="1287331"/>
            <a:ext cx="8638540" cy="5226685"/>
          </a:xfrm>
          <a:prstGeom prst="rect">
            <a:avLst/>
          </a:prstGeom>
        </p:spPr>
        <p:txBody>
          <a:bodyPr vert="horz" wrap="square" lIns="0" tIns="6350" rIns="0" bIns="0" rtlCol="0">
            <a:spAutoFit/>
          </a:bodyPr>
          <a:lstStyle/>
          <a:p>
            <a:pPr marL="181610" marR="110489" indent="-169545">
              <a:lnSpc>
                <a:spcPct val="102400"/>
              </a:lnSpc>
              <a:spcBef>
                <a:spcPts val="50"/>
              </a:spcBef>
              <a:buSzPct val="112500"/>
              <a:buFont typeface="Arial MT"/>
              <a:buChar char="•"/>
              <a:tabLst>
                <a:tab pos="232410" algn="l"/>
                <a:tab pos="233679" algn="l"/>
              </a:tabLst>
            </a:pPr>
            <a:r>
              <a:rPr dirty="0"/>
              <a:t>	</a:t>
            </a:r>
            <a:r>
              <a:rPr sz="1600" spc="-114" dirty="0">
                <a:solidFill>
                  <a:srgbClr val="E6481B"/>
                </a:solidFill>
                <a:latin typeface="Roboto"/>
                <a:cs typeface="Roboto"/>
              </a:rPr>
              <a:t>Anonimato</a:t>
            </a:r>
            <a:r>
              <a:rPr sz="1600" spc="-30" dirty="0">
                <a:solidFill>
                  <a:srgbClr val="E6481B"/>
                </a:solidFill>
                <a:latin typeface="Roboto"/>
                <a:cs typeface="Roboto"/>
              </a:rPr>
              <a:t> </a:t>
            </a:r>
            <a:r>
              <a:rPr sz="1600" spc="-85" dirty="0">
                <a:solidFill>
                  <a:srgbClr val="E6481B"/>
                </a:solidFill>
                <a:latin typeface="Roboto"/>
                <a:cs typeface="Roboto"/>
              </a:rPr>
              <a:t>del</a:t>
            </a:r>
            <a:r>
              <a:rPr sz="1600" spc="-30" dirty="0">
                <a:solidFill>
                  <a:srgbClr val="E6481B"/>
                </a:solidFill>
                <a:latin typeface="Roboto"/>
                <a:cs typeface="Roboto"/>
              </a:rPr>
              <a:t> </a:t>
            </a:r>
            <a:r>
              <a:rPr sz="1600" spc="-90" dirty="0">
                <a:solidFill>
                  <a:srgbClr val="E6481B"/>
                </a:solidFill>
                <a:latin typeface="Roboto"/>
                <a:cs typeface="Roboto"/>
              </a:rPr>
              <a:t>‘bullo’:</a:t>
            </a:r>
            <a:r>
              <a:rPr sz="1600" spc="-30" dirty="0">
                <a:solidFill>
                  <a:srgbClr val="E6481B"/>
                </a:solidFill>
                <a:latin typeface="Roboto"/>
                <a:cs typeface="Roboto"/>
              </a:rPr>
              <a:t> </a:t>
            </a:r>
            <a:r>
              <a:rPr sz="1600" spc="-30" dirty="0">
                <a:latin typeface="Roboto Lt"/>
                <a:cs typeface="Roboto Lt"/>
              </a:rPr>
              <a:t>il </a:t>
            </a:r>
            <a:r>
              <a:rPr sz="1600" spc="-85" dirty="0">
                <a:latin typeface="Roboto Lt"/>
                <a:cs typeface="Roboto Lt"/>
              </a:rPr>
              <a:t>bullo</a:t>
            </a:r>
            <a:r>
              <a:rPr sz="1600" spc="-30" dirty="0">
                <a:latin typeface="Roboto Lt"/>
                <a:cs typeface="Roboto Lt"/>
              </a:rPr>
              <a:t> </a:t>
            </a:r>
            <a:r>
              <a:rPr sz="1600" spc="-95" dirty="0">
                <a:latin typeface="Roboto Lt"/>
                <a:cs typeface="Roboto Lt"/>
              </a:rPr>
              <a:t>crede</a:t>
            </a:r>
            <a:r>
              <a:rPr sz="1600" spc="-35" dirty="0">
                <a:latin typeface="Roboto Lt"/>
                <a:cs typeface="Roboto Lt"/>
              </a:rPr>
              <a:t> </a:t>
            </a:r>
            <a:r>
              <a:rPr sz="1600" spc="-75" dirty="0">
                <a:latin typeface="Roboto Lt"/>
                <a:cs typeface="Roboto Lt"/>
              </a:rPr>
              <a:t>di</a:t>
            </a:r>
            <a:r>
              <a:rPr sz="1600" spc="-30" dirty="0">
                <a:latin typeface="Roboto Lt"/>
                <a:cs typeface="Roboto Lt"/>
              </a:rPr>
              <a:t> </a:t>
            </a:r>
            <a:r>
              <a:rPr sz="1600" spc="-90" dirty="0">
                <a:latin typeface="Roboto Lt"/>
                <a:cs typeface="Roboto Lt"/>
              </a:rPr>
              <a:t>poter</a:t>
            </a:r>
            <a:r>
              <a:rPr sz="1600" spc="-30" dirty="0">
                <a:latin typeface="Roboto Lt"/>
                <a:cs typeface="Roboto Lt"/>
              </a:rPr>
              <a:t> </a:t>
            </a:r>
            <a:r>
              <a:rPr sz="1600" spc="-95" dirty="0">
                <a:latin typeface="Roboto Lt"/>
                <a:cs typeface="Roboto Lt"/>
              </a:rPr>
              <a:t>essere</a:t>
            </a:r>
            <a:r>
              <a:rPr sz="1600" spc="-30" dirty="0">
                <a:latin typeface="Roboto Lt"/>
                <a:cs typeface="Roboto Lt"/>
              </a:rPr>
              <a:t> </a:t>
            </a:r>
            <a:r>
              <a:rPr sz="1600" spc="-75" dirty="0">
                <a:latin typeface="Roboto Lt"/>
                <a:cs typeface="Roboto Lt"/>
              </a:rPr>
              <a:t>invisibile</a:t>
            </a:r>
            <a:r>
              <a:rPr sz="1600" spc="-30" dirty="0">
                <a:latin typeface="Roboto Lt"/>
                <a:cs typeface="Roboto Lt"/>
              </a:rPr>
              <a:t> </a:t>
            </a:r>
            <a:r>
              <a:rPr sz="1600" spc="-95" dirty="0">
                <a:latin typeface="Roboto Lt"/>
                <a:cs typeface="Roboto Lt"/>
              </a:rPr>
              <a:t>e</a:t>
            </a:r>
            <a:r>
              <a:rPr sz="1600" spc="-30" dirty="0">
                <a:latin typeface="Roboto Lt"/>
                <a:cs typeface="Roboto Lt"/>
              </a:rPr>
              <a:t> </a:t>
            </a:r>
            <a:r>
              <a:rPr sz="1600" spc="-85" dirty="0">
                <a:latin typeface="Roboto Lt"/>
                <a:cs typeface="Roboto Lt"/>
              </a:rPr>
              <a:t>irraggiungibile</a:t>
            </a:r>
            <a:r>
              <a:rPr sz="1600" spc="-30" dirty="0">
                <a:latin typeface="Roboto Lt"/>
                <a:cs typeface="Roboto Lt"/>
              </a:rPr>
              <a:t> </a:t>
            </a:r>
            <a:r>
              <a:rPr sz="1600" spc="-95" dirty="0">
                <a:latin typeface="Roboto Lt"/>
                <a:cs typeface="Roboto Lt"/>
              </a:rPr>
              <a:t>per</a:t>
            </a:r>
            <a:r>
              <a:rPr sz="1600" spc="-30" dirty="0">
                <a:latin typeface="Roboto Lt"/>
                <a:cs typeface="Roboto Lt"/>
              </a:rPr>
              <a:t> </a:t>
            </a:r>
            <a:r>
              <a:rPr sz="1600" spc="-65" dirty="0">
                <a:latin typeface="Roboto Lt"/>
                <a:cs typeface="Roboto Lt"/>
              </a:rPr>
              <a:t>le</a:t>
            </a:r>
            <a:r>
              <a:rPr sz="1600" spc="-30" dirty="0">
                <a:latin typeface="Roboto Lt"/>
                <a:cs typeface="Roboto Lt"/>
              </a:rPr>
              <a:t> </a:t>
            </a:r>
            <a:r>
              <a:rPr sz="1600" spc="-110" dirty="0">
                <a:latin typeface="Roboto Lt"/>
                <a:cs typeface="Roboto Lt"/>
              </a:rPr>
              <a:t>sue</a:t>
            </a:r>
            <a:r>
              <a:rPr sz="1600" spc="-30" dirty="0">
                <a:latin typeface="Roboto Lt"/>
                <a:cs typeface="Roboto Lt"/>
              </a:rPr>
              <a:t> </a:t>
            </a:r>
            <a:r>
              <a:rPr sz="1600" spc="-100" dirty="0">
                <a:latin typeface="Roboto Lt"/>
                <a:cs typeface="Roboto Lt"/>
              </a:rPr>
              <a:t>incomplete </a:t>
            </a:r>
            <a:r>
              <a:rPr sz="1600" spc="-95" dirty="0">
                <a:latin typeface="Roboto Lt"/>
                <a:cs typeface="Roboto Lt"/>
              </a:rPr>
              <a:t> </a:t>
            </a:r>
            <a:r>
              <a:rPr sz="1600" spc="-110" dirty="0">
                <a:latin typeface="Roboto Lt"/>
                <a:cs typeface="Roboto Lt"/>
              </a:rPr>
              <a:t>competenze</a:t>
            </a:r>
            <a:r>
              <a:rPr sz="1600" spc="-35" dirty="0">
                <a:latin typeface="Roboto Lt"/>
                <a:cs typeface="Roboto Lt"/>
              </a:rPr>
              <a:t> </a:t>
            </a:r>
            <a:r>
              <a:rPr sz="1600" spc="-85" dirty="0">
                <a:latin typeface="Roboto Lt"/>
                <a:cs typeface="Roboto Lt"/>
              </a:rPr>
              <a:t>informatiche.</a:t>
            </a:r>
            <a:r>
              <a:rPr sz="1600" spc="-30" dirty="0">
                <a:latin typeface="Roboto Lt"/>
                <a:cs typeface="Roboto Lt"/>
              </a:rPr>
              <a:t> </a:t>
            </a:r>
            <a:r>
              <a:rPr sz="1600" spc="-85" dirty="0">
                <a:latin typeface="Roboto Lt"/>
                <a:cs typeface="Roboto Lt"/>
              </a:rPr>
              <a:t>L’illusione</a:t>
            </a:r>
            <a:r>
              <a:rPr sz="1600" spc="-30" dirty="0">
                <a:latin typeface="Roboto Lt"/>
                <a:cs typeface="Roboto Lt"/>
              </a:rPr>
              <a:t> </a:t>
            </a:r>
            <a:r>
              <a:rPr sz="1600" spc="-75" dirty="0">
                <a:latin typeface="Roboto Lt"/>
                <a:cs typeface="Roboto Lt"/>
              </a:rPr>
              <a:t>di</a:t>
            </a:r>
            <a:r>
              <a:rPr sz="1600" spc="-30" dirty="0">
                <a:latin typeface="Roboto Lt"/>
                <a:cs typeface="Roboto Lt"/>
              </a:rPr>
              <a:t> </a:t>
            </a:r>
            <a:r>
              <a:rPr sz="1600" spc="-110" dirty="0">
                <a:latin typeface="Roboto Lt"/>
                <a:cs typeface="Roboto Lt"/>
              </a:rPr>
              <a:t>anonimato</a:t>
            </a:r>
            <a:r>
              <a:rPr sz="1600" spc="-30" dirty="0">
                <a:latin typeface="Roboto Lt"/>
                <a:cs typeface="Roboto Lt"/>
              </a:rPr>
              <a:t> </a:t>
            </a:r>
            <a:r>
              <a:rPr sz="1600" spc="-120" dirty="0">
                <a:latin typeface="Roboto Lt"/>
                <a:cs typeface="Roboto Lt"/>
              </a:rPr>
              <a:t>può</a:t>
            </a:r>
            <a:r>
              <a:rPr sz="1600" spc="-35" dirty="0">
                <a:latin typeface="Roboto Lt"/>
                <a:cs typeface="Roboto Lt"/>
              </a:rPr>
              <a:t> </a:t>
            </a:r>
            <a:r>
              <a:rPr sz="1600" spc="-100" dirty="0">
                <a:latin typeface="Roboto Lt"/>
                <a:cs typeface="Roboto Lt"/>
              </a:rPr>
              <a:t>‘dare</a:t>
            </a:r>
            <a:r>
              <a:rPr sz="1600" spc="-30" dirty="0">
                <a:latin typeface="Roboto Lt"/>
                <a:cs typeface="Roboto Lt"/>
              </a:rPr>
              <a:t> il </a:t>
            </a:r>
            <a:r>
              <a:rPr sz="1600" spc="-100" dirty="0">
                <a:latin typeface="Roboto Lt"/>
                <a:cs typeface="Roboto Lt"/>
              </a:rPr>
              <a:t>coraggio’</a:t>
            </a:r>
            <a:r>
              <a:rPr sz="1600" spc="-30" dirty="0">
                <a:latin typeface="Roboto Lt"/>
                <a:cs typeface="Roboto Lt"/>
              </a:rPr>
              <a:t> </a:t>
            </a:r>
            <a:r>
              <a:rPr sz="1600" spc="-110" dirty="0">
                <a:latin typeface="Roboto Lt"/>
                <a:cs typeface="Roboto Lt"/>
              </a:rPr>
              <a:t>a</a:t>
            </a:r>
            <a:r>
              <a:rPr sz="1600" spc="-35" dirty="0">
                <a:latin typeface="Roboto Lt"/>
                <a:cs typeface="Roboto Lt"/>
              </a:rPr>
              <a:t> </a:t>
            </a:r>
            <a:r>
              <a:rPr sz="1600" spc="-105" dirty="0">
                <a:latin typeface="Roboto Lt"/>
                <a:cs typeface="Roboto Lt"/>
              </a:rPr>
              <a:t>persone</a:t>
            </a:r>
            <a:r>
              <a:rPr sz="1600" spc="-30" dirty="0">
                <a:latin typeface="Roboto Lt"/>
                <a:cs typeface="Roboto Lt"/>
              </a:rPr>
              <a:t> </a:t>
            </a:r>
            <a:r>
              <a:rPr sz="1600" spc="-85" dirty="0">
                <a:latin typeface="Roboto Lt"/>
                <a:cs typeface="Roboto Lt"/>
              </a:rPr>
              <a:t>vittime</a:t>
            </a:r>
            <a:r>
              <a:rPr sz="1600" spc="-30" dirty="0">
                <a:latin typeface="Roboto Lt"/>
                <a:cs typeface="Roboto Lt"/>
              </a:rPr>
              <a:t> </a:t>
            </a:r>
            <a:r>
              <a:rPr sz="1600" spc="-75" dirty="0">
                <a:latin typeface="Roboto Lt"/>
                <a:cs typeface="Roboto Lt"/>
              </a:rPr>
              <a:t>di</a:t>
            </a:r>
            <a:r>
              <a:rPr sz="1600" spc="-30" dirty="0">
                <a:latin typeface="Roboto Lt"/>
                <a:cs typeface="Roboto Lt"/>
              </a:rPr>
              <a:t> </a:t>
            </a:r>
            <a:r>
              <a:rPr sz="1600" spc="-95" dirty="0">
                <a:latin typeface="Roboto Lt"/>
                <a:cs typeface="Roboto Lt"/>
              </a:rPr>
              <a:t>bullismo</a:t>
            </a:r>
            <a:r>
              <a:rPr sz="1600" spc="-30" dirty="0">
                <a:latin typeface="Roboto Lt"/>
                <a:cs typeface="Roboto Lt"/>
              </a:rPr>
              <a:t> </a:t>
            </a:r>
            <a:r>
              <a:rPr sz="1600" spc="-80" dirty="0">
                <a:latin typeface="Roboto Lt"/>
                <a:cs typeface="Roboto Lt"/>
              </a:rPr>
              <a:t>nella </a:t>
            </a:r>
            <a:r>
              <a:rPr sz="1600" spc="-75" dirty="0">
                <a:latin typeface="Roboto Lt"/>
                <a:cs typeface="Roboto Lt"/>
              </a:rPr>
              <a:t> </a:t>
            </a:r>
            <a:r>
              <a:rPr sz="1600" spc="-80" dirty="0">
                <a:latin typeface="Roboto Lt"/>
                <a:cs typeface="Roboto Lt"/>
              </a:rPr>
              <a:t>vita</a:t>
            </a:r>
            <a:r>
              <a:rPr sz="1600" spc="-35" dirty="0">
                <a:latin typeface="Roboto Lt"/>
                <a:cs typeface="Roboto Lt"/>
              </a:rPr>
              <a:t> </a:t>
            </a:r>
            <a:r>
              <a:rPr sz="1600" spc="-70" dirty="0">
                <a:latin typeface="Roboto Lt"/>
                <a:cs typeface="Roboto Lt"/>
              </a:rPr>
              <a:t>reale,</a:t>
            </a:r>
            <a:r>
              <a:rPr sz="1600" spc="-35" dirty="0">
                <a:latin typeface="Roboto Lt"/>
                <a:cs typeface="Roboto Lt"/>
              </a:rPr>
              <a:t> </a:t>
            </a:r>
            <a:r>
              <a:rPr sz="1600" spc="-95" dirty="0">
                <a:latin typeface="Roboto Lt"/>
                <a:cs typeface="Roboto Lt"/>
              </a:rPr>
              <a:t>per</a:t>
            </a:r>
            <a:r>
              <a:rPr sz="1600" spc="-35" dirty="0">
                <a:latin typeface="Roboto Lt"/>
                <a:cs typeface="Roboto Lt"/>
              </a:rPr>
              <a:t> </a:t>
            </a:r>
            <a:r>
              <a:rPr sz="1600" spc="-90" dirty="0">
                <a:latin typeface="Roboto Lt"/>
                <a:cs typeface="Roboto Lt"/>
              </a:rPr>
              <a:t>vendicarsi</a:t>
            </a:r>
            <a:r>
              <a:rPr sz="1600" spc="-35" dirty="0">
                <a:latin typeface="Roboto Lt"/>
                <a:cs typeface="Roboto Lt"/>
              </a:rPr>
              <a:t> </a:t>
            </a:r>
            <a:r>
              <a:rPr sz="1600" spc="-114" dirty="0">
                <a:latin typeface="Roboto Lt"/>
                <a:cs typeface="Roboto Lt"/>
              </a:rPr>
              <a:t>on-line</a:t>
            </a:r>
            <a:r>
              <a:rPr sz="1600" spc="-35" dirty="0">
                <a:latin typeface="Roboto Lt"/>
                <a:cs typeface="Roboto Lt"/>
              </a:rPr>
              <a:t> </a:t>
            </a:r>
            <a:r>
              <a:rPr sz="1600" spc="-75" dirty="0">
                <a:latin typeface="Roboto Lt"/>
                <a:cs typeface="Roboto Lt"/>
              </a:rPr>
              <a:t>delle</a:t>
            </a:r>
            <a:r>
              <a:rPr sz="1600" spc="-35" dirty="0">
                <a:latin typeface="Roboto Lt"/>
                <a:cs typeface="Roboto Lt"/>
              </a:rPr>
              <a:t> </a:t>
            </a:r>
            <a:r>
              <a:rPr sz="1600" spc="-100" dirty="0">
                <a:latin typeface="Roboto Lt"/>
                <a:cs typeface="Roboto Lt"/>
              </a:rPr>
              <a:t>prepotenze</a:t>
            </a:r>
            <a:r>
              <a:rPr sz="1600" spc="-35" dirty="0">
                <a:latin typeface="Roboto Lt"/>
                <a:cs typeface="Roboto Lt"/>
              </a:rPr>
              <a:t> </a:t>
            </a:r>
            <a:r>
              <a:rPr sz="1600" spc="-80" dirty="0">
                <a:latin typeface="Roboto Lt"/>
                <a:cs typeface="Roboto Lt"/>
              </a:rPr>
              <a:t>subite.</a:t>
            </a:r>
            <a:endParaRPr sz="1600">
              <a:latin typeface="Roboto Lt"/>
              <a:cs typeface="Roboto Lt"/>
            </a:endParaRPr>
          </a:p>
          <a:p>
            <a:pPr>
              <a:lnSpc>
                <a:spcPct val="100000"/>
              </a:lnSpc>
              <a:spcBef>
                <a:spcPts val="30"/>
              </a:spcBef>
              <a:buChar char="•"/>
            </a:pPr>
            <a:endParaRPr sz="1600">
              <a:latin typeface="Roboto Lt"/>
              <a:cs typeface="Roboto Lt"/>
            </a:endParaRPr>
          </a:p>
          <a:p>
            <a:pPr marL="181610" marR="114935" indent="-160655">
              <a:lnSpc>
                <a:spcPct val="101600"/>
              </a:lnSpc>
              <a:buFont typeface="Arial MT"/>
              <a:buChar char="•"/>
              <a:tabLst>
                <a:tab pos="226695" algn="l"/>
                <a:tab pos="227965" algn="l"/>
              </a:tabLst>
            </a:pPr>
            <a:r>
              <a:rPr dirty="0"/>
              <a:t>	</a:t>
            </a:r>
            <a:r>
              <a:rPr sz="1600" spc="-90" dirty="0">
                <a:solidFill>
                  <a:srgbClr val="E6481B"/>
                </a:solidFill>
                <a:latin typeface="Roboto"/>
                <a:cs typeface="Roboto"/>
              </a:rPr>
              <a:t>Alterazione</a:t>
            </a:r>
            <a:r>
              <a:rPr sz="1600" spc="-35" dirty="0">
                <a:solidFill>
                  <a:srgbClr val="E6481B"/>
                </a:solidFill>
                <a:latin typeface="Roboto"/>
                <a:cs typeface="Roboto"/>
              </a:rPr>
              <a:t> </a:t>
            </a:r>
            <a:r>
              <a:rPr sz="1600" spc="-85" dirty="0">
                <a:solidFill>
                  <a:srgbClr val="E6481B"/>
                </a:solidFill>
                <a:latin typeface="Roboto"/>
                <a:cs typeface="Roboto"/>
              </a:rPr>
              <a:t>della</a:t>
            </a:r>
            <a:r>
              <a:rPr sz="1600" spc="-30" dirty="0">
                <a:solidFill>
                  <a:srgbClr val="E6481B"/>
                </a:solidFill>
                <a:latin typeface="Roboto"/>
                <a:cs typeface="Roboto"/>
              </a:rPr>
              <a:t> </a:t>
            </a:r>
            <a:r>
              <a:rPr sz="1600" spc="-100" dirty="0">
                <a:solidFill>
                  <a:srgbClr val="E6481B"/>
                </a:solidFill>
                <a:latin typeface="Roboto"/>
                <a:cs typeface="Roboto"/>
              </a:rPr>
              <a:t>percezione</a:t>
            </a:r>
            <a:r>
              <a:rPr sz="1600" spc="-30" dirty="0">
                <a:solidFill>
                  <a:srgbClr val="E6481B"/>
                </a:solidFill>
                <a:latin typeface="Roboto"/>
                <a:cs typeface="Roboto"/>
              </a:rPr>
              <a:t> </a:t>
            </a:r>
            <a:r>
              <a:rPr sz="1600" spc="-85" dirty="0">
                <a:solidFill>
                  <a:srgbClr val="E6481B"/>
                </a:solidFill>
                <a:latin typeface="Roboto"/>
                <a:cs typeface="Roboto"/>
              </a:rPr>
              <a:t>della</a:t>
            </a:r>
            <a:r>
              <a:rPr sz="1600" spc="-30" dirty="0">
                <a:solidFill>
                  <a:srgbClr val="E6481B"/>
                </a:solidFill>
                <a:latin typeface="Roboto"/>
                <a:cs typeface="Roboto"/>
              </a:rPr>
              <a:t> </a:t>
            </a:r>
            <a:r>
              <a:rPr sz="1600" spc="-100" dirty="0">
                <a:solidFill>
                  <a:srgbClr val="E6481B"/>
                </a:solidFill>
                <a:latin typeface="Roboto"/>
                <a:cs typeface="Roboto"/>
              </a:rPr>
              <a:t>gravità</a:t>
            </a:r>
            <a:r>
              <a:rPr sz="1600" spc="-30" dirty="0">
                <a:solidFill>
                  <a:srgbClr val="E6481B"/>
                </a:solidFill>
                <a:latin typeface="Roboto"/>
                <a:cs typeface="Roboto"/>
              </a:rPr>
              <a:t> </a:t>
            </a:r>
            <a:r>
              <a:rPr sz="1600" spc="-80" dirty="0">
                <a:solidFill>
                  <a:srgbClr val="E6481B"/>
                </a:solidFill>
                <a:latin typeface="Roboto"/>
                <a:cs typeface="Roboto"/>
              </a:rPr>
              <a:t>delle</a:t>
            </a:r>
            <a:r>
              <a:rPr sz="1600" spc="-30" dirty="0">
                <a:solidFill>
                  <a:srgbClr val="E6481B"/>
                </a:solidFill>
                <a:latin typeface="Roboto"/>
                <a:cs typeface="Roboto"/>
              </a:rPr>
              <a:t> </a:t>
            </a:r>
            <a:r>
              <a:rPr sz="1600" spc="-85" dirty="0">
                <a:solidFill>
                  <a:srgbClr val="E6481B"/>
                </a:solidFill>
                <a:latin typeface="Roboto"/>
                <a:cs typeface="Roboto"/>
              </a:rPr>
              <a:t>azioni:</a:t>
            </a:r>
            <a:r>
              <a:rPr sz="1600" spc="-15" dirty="0">
                <a:solidFill>
                  <a:srgbClr val="E6481B"/>
                </a:solidFill>
                <a:latin typeface="Roboto"/>
                <a:cs typeface="Roboto"/>
              </a:rPr>
              <a:t> </a:t>
            </a:r>
            <a:r>
              <a:rPr sz="1600" spc="-70" dirty="0">
                <a:latin typeface="Roboto Lt"/>
                <a:cs typeface="Roboto Lt"/>
              </a:rPr>
              <a:t>la</a:t>
            </a:r>
            <a:r>
              <a:rPr sz="1600" spc="-30" dirty="0">
                <a:latin typeface="Roboto Lt"/>
                <a:cs typeface="Roboto Lt"/>
              </a:rPr>
              <a:t> </a:t>
            </a:r>
            <a:r>
              <a:rPr sz="1600" spc="-90" dirty="0">
                <a:latin typeface="Roboto Lt"/>
                <a:cs typeface="Roboto Lt"/>
              </a:rPr>
              <a:t>semplicità</a:t>
            </a:r>
            <a:r>
              <a:rPr sz="1600" spc="-30" dirty="0">
                <a:latin typeface="Roboto Lt"/>
                <a:cs typeface="Roboto Lt"/>
              </a:rPr>
              <a:t> </a:t>
            </a:r>
            <a:r>
              <a:rPr sz="1600" spc="-75" dirty="0">
                <a:latin typeface="Roboto Lt"/>
                <a:cs typeface="Roboto Lt"/>
              </a:rPr>
              <a:t>delle</a:t>
            </a:r>
            <a:r>
              <a:rPr sz="1600" spc="-30" dirty="0">
                <a:latin typeface="Roboto Lt"/>
                <a:cs typeface="Roboto Lt"/>
              </a:rPr>
              <a:t> </a:t>
            </a:r>
            <a:r>
              <a:rPr sz="1600" spc="-85" dirty="0">
                <a:latin typeface="Roboto Lt"/>
                <a:cs typeface="Roboto Lt"/>
              </a:rPr>
              <a:t>azioni</a:t>
            </a:r>
            <a:r>
              <a:rPr sz="1600" spc="-30" dirty="0">
                <a:latin typeface="Roboto Lt"/>
                <a:cs typeface="Roboto Lt"/>
              </a:rPr>
              <a:t> </a:t>
            </a:r>
            <a:r>
              <a:rPr sz="1600" spc="-80" dirty="0">
                <a:latin typeface="Roboto Lt"/>
                <a:cs typeface="Roboto Lt"/>
              </a:rPr>
              <a:t>richieste</a:t>
            </a:r>
            <a:r>
              <a:rPr sz="1600" spc="-30" dirty="0">
                <a:latin typeface="Roboto Lt"/>
                <a:cs typeface="Roboto Lt"/>
              </a:rPr>
              <a:t> </a:t>
            </a:r>
            <a:r>
              <a:rPr sz="1600" spc="-95" dirty="0">
                <a:latin typeface="Roboto Lt"/>
                <a:cs typeface="Roboto Lt"/>
              </a:rPr>
              <a:t>per</a:t>
            </a:r>
            <a:r>
              <a:rPr sz="1600" spc="-30" dirty="0">
                <a:latin typeface="Roboto Lt"/>
                <a:cs typeface="Roboto Lt"/>
              </a:rPr>
              <a:t> </a:t>
            </a:r>
            <a:r>
              <a:rPr sz="1600" spc="-105" dirty="0">
                <a:latin typeface="Roboto Lt"/>
                <a:cs typeface="Roboto Lt"/>
              </a:rPr>
              <a:t>compiere </a:t>
            </a:r>
            <a:r>
              <a:rPr sz="1600" spc="-100" dirty="0">
                <a:latin typeface="Roboto Lt"/>
                <a:cs typeface="Roboto Lt"/>
              </a:rPr>
              <a:t> </a:t>
            </a:r>
            <a:r>
              <a:rPr sz="1600" spc="-95" dirty="0">
                <a:latin typeface="Roboto Lt"/>
                <a:cs typeface="Roboto Lt"/>
              </a:rPr>
              <a:t>soprusi</a:t>
            </a:r>
            <a:r>
              <a:rPr sz="1600" spc="-35" dirty="0">
                <a:latin typeface="Roboto Lt"/>
                <a:cs typeface="Roboto Lt"/>
              </a:rPr>
              <a:t> </a:t>
            </a:r>
            <a:r>
              <a:rPr sz="1600" spc="-85" dirty="0">
                <a:latin typeface="Roboto Lt"/>
                <a:cs typeface="Roboto Lt"/>
              </a:rPr>
              <a:t>informatici</a:t>
            </a:r>
            <a:r>
              <a:rPr sz="1600" spc="-30" dirty="0">
                <a:latin typeface="Roboto Lt"/>
                <a:cs typeface="Roboto Lt"/>
              </a:rPr>
              <a:t> </a:t>
            </a:r>
            <a:r>
              <a:rPr sz="1600" spc="-35" dirty="0">
                <a:latin typeface="Roboto Lt"/>
                <a:cs typeface="Roboto Lt"/>
              </a:rPr>
              <a:t>(il </a:t>
            </a:r>
            <a:r>
              <a:rPr sz="1600" spc="-75" dirty="0">
                <a:latin typeface="Roboto Lt"/>
                <a:cs typeface="Roboto Lt"/>
              </a:rPr>
              <a:t>click</a:t>
            </a:r>
            <a:r>
              <a:rPr sz="1600" spc="-30" dirty="0">
                <a:latin typeface="Roboto Lt"/>
                <a:cs typeface="Roboto Lt"/>
              </a:rPr>
              <a:t> </a:t>
            </a:r>
            <a:r>
              <a:rPr sz="1600" spc="-75" dirty="0">
                <a:latin typeface="Roboto Lt"/>
                <a:cs typeface="Roboto Lt"/>
              </a:rPr>
              <a:t>di</a:t>
            </a:r>
            <a:r>
              <a:rPr sz="1600" spc="-35" dirty="0">
                <a:latin typeface="Roboto Lt"/>
                <a:cs typeface="Roboto Lt"/>
              </a:rPr>
              <a:t> </a:t>
            </a:r>
            <a:r>
              <a:rPr sz="1600" spc="-125" dirty="0">
                <a:latin typeface="Roboto Lt"/>
                <a:cs typeface="Roboto Lt"/>
              </a:rPr>
              <a:t>un</a:t>
            </a:r>
            <a:r>
              <a:rPr sz="1600" spc="-30" dirty="0">
                <a:latin typeface="Roboto Lt"/>
                <a:cs typeface="Roboto Lt"/>
              </a:rPr>
              <a:t> </a:t>
            </a:r>
            <a:r>
              <a:rPr sz="1600" spc="-114" dirty="0">
                <a:latin typeface="Roboto Lt"/>
                <a:cs typeface="Roboto Lt"/>
              </a:rPr>
              <a:t>mouse)</a:t>
            </a:r>
            <a:r>
              <a:rPr sz="1600" spc="-35" dirty="0">
                <a:latin typeface="Roboto Lt"/>
                <a:cs typeface="Roboto Lt"/>
              </a:rPr>
              <a:t> </a:t>
            </a:r>
            <a:r>
              <a:rPr sz="1600" spc="-95" dirty="0">
                <a:latin typeface="Roboto Lt"/>
                <a:cs typeface="Roboto Lt"/>
              </a:rPr>
              <a:t>e</a:t>
            </a:r>
            <a:r>
              <a:rPr sz="1600" spc="-30" dirty="0">
                <a:latin typeface="Roboto Lt"/>
                <a:cs typeface="Roboto Lt"/>
              </a:rPr>
              <a:t> </a:t>
            </a:r>
            <a:r>
              <a:rPr sz="1600" spc="-70" dirty="0">
                <a:latin typeface="Roboto Lt"/>
                <a:cs typeface="Roboto Lt"/>
              </a:rPr>
              <a:t>la</a:t>
            </a:r>
            <a:r>
              <a:rPr sz="1600" spc="-35" dirty="0">
                <a:latin typeface="Roboto Lt"/>
                <a:cs typeface="Roboto Lt"/>
              </a:rPr>
              <a:t> </a:t>
            </a:r>
            <a:r>
              <a:rPr sz="1600" spc="-105" dirty="0">
                <a:latin typeface="Roboto Lt"/>
                <a:cs typeface="Roboto Lt"/>
              </a:rPr>
              <a:t>comodità</a:t>
            </a:r>
            <a:r>
              <a:rPr sz="1600" spc="-30" dirty="0">
                <a:latin typeface="Roboto Lt"/>
                <a:cs typeface="Roboto Lt"/>
              </a:rPr>
              <a:t> </a:t>
            </a:r>
            <a:r>
              <a:rPr sz="1600" spc="-80" dirty="0">
                <a:latin typeface="Roboto Lt"/>
                <a:cs typeface="Roboto Lt"/>
              </a:rPr>
              <a:t>in</a:t>
            </a:r>
            <a:r>
              <a:rPr sz="1600" spc="-35" dirty="0">
                <a:latin typeface="Roboto Lt"/>
                <a:cs typeface="Roboto Lt"/>
              </a:rPr>
              <a:t> </a:t>
            </a:r>
            <a:r>
              <a:rPr sz="1600" spc="-85" dirty="0">
                <a:latin typeface="Roboto Lt"/>
                <a:cs typeface="Roboto Lt"/>
              </a:rPr>
              <a:t>cui</a:t>
            </a:r>
            <a:r>
              <a:rPr sz="1600" spc="-30" dirty="0">
                <a:latin typeface="Roboto Lt"/>
                <a:cs typeface="Roboto Lt"/>
              </a:rPr>
              <a:t> </a:t>
            </a:r>
            <a:r>
              <a:rPr sz="1600" spc="-65" dirty="0">
                <a:latin typeface="Roboto Lt"/>
                <a:cs typeface="Roboto Lt"/>
              </a:rPr>
              <a:t>ci</a:t>
            </a:r>
            <a:r>
              <a:rPr sz="1600" spc="-35" dirty="0">
                <a:latin typeface="Roboto Lt"/>
                <a:cs typeface="Roboto Lt"/>
              </a:rPr>
              <a:t> </a:t>
            </a:r>
            <a:r>
              <a:rPr sz="1600" spc="-70" dirty="0">
                <a:latin typeface="Roboto Lt"/>
                <a:cs typeface="Roboto Lt"/>
              </a:rPr>
              <a:t>si</a:t>
            </a:r>
            <a:r>
              <a:rPr sz="1600" spc="-30" dirty="0">
                <a:latin typeface="Roboto Lt"/>
                <a:cs typeface="Roboto Lt"/>
              </a:rPr>
              <a:t> </a:t>
            </a:r>
            <a:r>
              <a:rPr sz="1600" spc="-90" dirty="0">
                <a:latin typeface="Roboto Lt"/>
                <a:cs typeface="Roboto Lt"/>
              </a:rPr>
              <a:t>trova</a:t>
            </a:r>
            <a:r>
              <a:rPr sz="1600" spc="-35" dirty="0">
                <a:latin typeface="Roboto Lt"/>
                <a:cs typeface="Roboto Lt"/>
              </a:rPr>
              <a:t> </a:t>
            </a:r>
            <a:r>
              <a:rPr sz="1600" spc="-110" dirty="0">
                <a:latin typeface="Roboto Lt"/>
                <a:cs typeface="Roboto Lt"/>
              </a:rPr>
              <a:t>mentre</a:t>
            </a:r>
            <a:r>
              <a:rPr sz="1600" spc="-30" dirty="0">
                <a:latin typeface="Roboto Lt"/>
                <a:cs typeface="Roboto Lt"/>
              </a:rPr>
              <a:t> </a:t>
            </a:r>
            <a:r>
              <a:rPr sz="1600" spc="-70" dirty="0">
                <a:latin typeface="Roboto Lt"/>
                <a:cs typeface="Roboto Lt"/>
              </a:rPr>
              <a:t>si</a:t>
            </a:r>
            <a:r>
              <a:rPr sz="1600" spc="-35" dirty="0">
                <a:latin typeface="Roboto Lt"/>
                <a:cs typeface="Roboto Lt"/>
              </a:rPr>
              <a:t> </a:t>
            </a:r>
            <a:r>
              <a:rPr sz="1600" spc="-114" dirty="0">
                <a:latin typeface="Roboto Lt"/>
                <a:cs typeface="Roboto Lt"/>
              </a:rPr>
              <a:t>compiono</a:t>
            </a:r>
            <a:r>
              <a:rPr sz="1600" spc="-30" dirty="0">
                <a:latin typeface="Roboto Lt"/>
                <a:cs typeface="Roboto Lt"/>
              </a:rPr>
              <a:t> </a:t>
            </a:r>
            <a:r>
              <a:rPr sz="1600" spc="-60" dirty="0">
                <a:latin typeface="Roboto Lt"/>
                <a:cs typeface="Roboto Lt"/>
              </a:rPr>
              <a:t>tali</a:t>
            </a:r>
            <a:r>
              <a:rPr sz="1600" spc="-35" dirty="0">
                <a:latin typeface="Roboto Lt"/>
                <a:cs typeface="Roboto Lt"/>
              </a:rPr>
              <a:t> </a:t>
            </a:r>
            <a:r>
              <a:rPr sz="1600" spc="-75" dirty="0">
                <a:latin typeface="Roboto Lt"/>
                <a:cs typeface="Roboto Lt"/>
              </a:rPr>
              <a:t>azioni, </a:t>
            </a:r>
            <a:r>
              <a:rPr sz="1600" spc="-70" dirty="0">
                <a:latin typeface="Roboto Lt"/>
                <a:cs typeface="Roboto Lt"/>
              </a:rPr>
              <a:t> </a:t>
            </a:r>
            <a:r>
              <a:rPr sz="1600" spc="-100" dirty="0">
                <a:latin typeface="Roboto Lt"/>
                <a:cs typeface="Roboto Lt"/>
              </a:rPr>
              <a:t>riducono</a:t>
            </a:r>
            <a:r>
              <a:rPr sz="1600" spc="-30" dirty="0">
                <a:latin typeface="Roboto Lt"/>
                <a:cs typeface="Roboto Lt"/>
              </a:rPr>
              <a:t> </a:t>
            </a:r>
            <a:r>
              <a:rPr sz="1600" spc="-70" dirty="0">
                <a:latin typeface="Roboto Lt"/>
                <a:cs typeface="Roboto Lt"/>
              </a:rPr>
              <a:t>la</a:t>
            </a:r>
            <a:r>
              <a:rPr sz="1600" spc="-25" dirty="0">
                <a:latin typeface="Roboto Lt"/>
                <a:cs typeface="Roboto Lt"/>
              </a:rPr>
              <a:t> </a:t>
            </a:r>
            <a:r>
              <a:rPr sz="1600" spc="-95" dirty="0">
                <a:latin typeface="Roboto Lt"/>
                <a:cs typeface="Roboto Lt"/>
              </a:rPr>
              <a:t>percezione</a:t>
            </a:r>
            <a:r>
              <a:rPr sz="1600" spc="-25" dirty="0">
                <a:latin typeface="Roboto Lt"/>
                <a:cs typeface="Roboto Lt"/>
              </a:rPr>
              <a:t> </a:t>
            </a:r>
            <a:r>
              <a:rPr sz="1600" spc="-85" dirty="0">
                <a:latin typeface="Roboto Lt"/>
                <a:cs typeface="Roboto Lt"/>
              </a:rPr>
              <a:t>individuale</a:t>
            </a:r>
            <a:r>
              <a:rPr sz="1600" spc="-25" dirty="0">
                <a:latin typeface="Roboto Lt"/>
                <a:cs typeface="Roboto Lt"/>
              </a:rPr>
              <a:t> </a:t>
            </a:r>
            <a:r>
              <a:rPr sz="1600" spc="-80" dirty="0">
                <a:latin typeface="Roboto Lt"/>
                <a:cs typeface="Roboto Lt"/>
              </a:rPr>
              <a:t>della</a:t>
            </a:r>
            <a:r>
              <a:rPr sz="1600" spc="-30" dirty="0">
                <a:latin typeface="Roboto Lt"/>
                <a:cs typeface="Roboto Lt"/>
              </a:rPr>
              <a:t> </a:t>
            </a:r>
            <a:r>
              <a:rPr sz="1600" spc="-90" dirty="0">
                <a:latin typeface="Roboto Lt"/>
                <a:cs typeface="Roboto Lt"/>
              </a:rPr>
              <a:t>gravità</a:t>
            </a:r>
            <a:r>
              <a:rPr sz="1600" spc="-25" dirty="0">
                <a:latin typeface="Roboto Lt"/>
                <a:cs typeface="Roboto Lt"/>
              </a:rPr>
              <a:t> </a:t>
            </a:r>
            <a:r>
              <a:rPr sz="1600" spc="-80" dirty="0">
                <a:latin typeface="Roboto Lt"/>
                <a:cs typeface="Roboto Lt"/>
              </a:rPr>
              <a:t>degli</a:t>
            </a:r>
            <a:r>
              <a:rPr sz="1600" spc="-25" dirty="0">
                <a:latin typeface="Roboto Lt"/>
                <a:cs typeface="Roboto Lt"/>
              </a:rPr>
              <a:t> </a:t>
            </a:r>
            <a:r>
              <a:rPr sz="1600" spc="-65" dirty="0">
                <a:latin typeface="Roboto Lt"/>
                <a:cs typeface="Roboto Lt"/>
              </a:rPr>
              <a:t>atti</a:t>
            </a:r>
            <a:r>
              <a:rPr sz="1600" spc="-25" dirty="0">
                <a:latin typeface="Roboto Lt"/>
                <a:cs typeface="Roboto Lt"/>
              </a:rPr>
              <a:t> </a:t>
            </a:r>
            <a:r>
              <a:rPr sz="1600" spc="-110" dirty="0">
                <a:latin typeface="Roboto Lt"/>
                <a:cs typeface="Roboto Lt"/>
              </a:rPr>
              <a:t>che</a:t>
            </a:r>
            <a:r>
              <a:rPr sz="1600" spc="-30" dirty="0">
                <a:latin typeface="Roboto Lt"/>
                <a:cs typeface="Roboto Lt"/>
              </a:rPr>
              <a:t> </a:t>
            </a:r>
            <a:r>
              <a:rPr sz="1600" spc="-70" dirty="0">
                <a:latin typeface="Roboto Lt"/>
                <a:cs typeface="Roboto Lt"/>
              </a:rPr>
              <a:t>si</a:t>
            </a:r>
            <a:r>
              <a:rPr sz="1600" spc="-25" dirty="0">
                <a:latin typeface="Roboto Lt"/>
                <a:cs typeface="Roboto Lt"/>
              </a:rPr>
              <a:t> </a:t>
            </a:r>
            <a:r>
              <a:rPr sz="1600" spc="-114" dirty="0">
                <a:latin typeface="Roboto Lt"/>
                <a:cs typeface="Roboto Lt"/>
              </a:rPr>
              <a:t>compiono</a:t>
            </a:r>
            <a:r>
              <a:rPr sz="1600" spc="-25" dirty="0">
                <a:latin typeface="Roboto Lt"/>
                <a:cs typeface="Roboto Lt"/>
              </a:rPr>
              <a:t> </a:t>
            </a:r>
            <a:r>
              <a:rPr sz="1600" spc="-95" dirty="0">
                <a:latin typeface="Roboto Lt"/>
                <a:cs typeface="Roboto Lt"/>
              </a:rPr>
              <a:t>e</a:t>
            </a:r>
            <a:r>
              <a:rPr sz="1600" spc="-25" dirty="0">
                <a:latin typeface="Roboto Lt"/>
                <a:cs typeface="Roboto Lt"/>
              </a:rPr>
              <a:t> </a:t>
            </a:r>
            <a:r>
              <a:rPr sz="1600" spc="-95" dirty="0">
                <a:latin typeface="Roboto Lt"/>
                <a:cs typeface="Roboto Lt"/>
              </a:rPr>
              <a:t>distorcono</a:t>
            </a:r>
            <a:r>
              <a:rPr sz="1600" spc="-30" dirty="0">
                <a:latin typeface="Roboto Lt"/>
                <a:cs typeface="Roboto Lt"/>
              </a:rPr>
              <a:t> </a:t>
            </a:r>
            <a:r>
              <a:rPr sz="1600" spc="-70" dirty="0">
                <a:latin typeface="Roboto Lt"/>
                <a:cs typeface="Roboto Lt"/>
              </a:rPr>
              <a:t>la</a:t>
            </a:r>
            <a:r>
              <a:rPr sz="1600" spc="-25" dirty="0">
                <a:latin typeface="Roboto Lt"/>
                <a:cs typeface="Roboto Lt"/>
              </a:rPr>
              <a:t> </a:t>
            </a:r>
            <a:r>
              <a:rPr sz="1600" spc="-100" dirty="0">
                <a:latin typeface="Roboto Lt"/>
                <a:cs typeface="Roboto Lt"/>
              </a:rPr>
              <a:t>rappresentazione </a:t>
            </a:r>
            <a:r>
              <a:rPr sz="1600" spc="-95" dirty="0">
                <a:latin typeface="Roboto Lt"/>
                <a:cs typeface="Roboto Lt"/>
              </a:rPr>
              <a:t> </a:t>
            </a:r>
            <a:r>
              <a:rPr sz="1600" spc="-75" dirty="0">
                <a:latin typeface="Roboto Lt"/>
                <a:cs typeface="Roboto Lt"/>
              </a:rPr>
              <a:t>delle</a:t>
            </a:r>
            <a:r>
              <a:rPr sz="1600" spc="-30" dirty="0">
                <a:latin typeface="Roboto Lt"/>
                <a:cs typeface="Roboto Lt"/>
              </a:rPr>
              <a:t> </a:t>
            </a:r>
            <a:r>
              <a:rPr sz="1600" spc="-90" dirty="0">
                <a:latin typeface="Roboto Lt"/>
                <a:cs typeface="Roboto Lt"/>
              </a:rPr>
              <a:t>eventuali</a:t>
            </a:r>
            <a:r>
              <a:rPr sz="1600" spc="-25" dirty="0">
                <a:latin typeface="Roboto Lt"/>
                <a:cs typeface="Roboto Lt"/>
              </a:rPr>
              <a:t> </a:t>
            </a:r>
            <a:r>
              <a:rPr sz="1600" spc="-110" dirty="0">
                <a:latin typeface="Roboto Lt"/>
                <a:cs typeface="Roboto Lt"/>
              </a:rPr>
              <a:t>conseguenze</a:t>
            </a:r>
            <a:r>
              <a:rPr sz="1600" spc="-30" dirty="0">
                <a:latin typeface="Roboto Lt"/>
                <a:cs typeface="Roboto Lt"/>
              </a:rPr>
              <a:t> </a:t>
            </a:r>
            <a:r>
              <a:rPr sz="1600" spc="-75" dirty="0">
                <a:latin typeface="Roboto Lt"/>
                <a:cs typeface="Roboto Lt"/>
              </a:rPr>
              <a:t>di</a:t>
            </a:r>
            <a:r>
              <a:rPr sz="1600" spc="-25" dirty="0">
                <a:latin typeface="Roboto Lt"/>
                <a:cs typeface="Roboto Lt"/>
              </a:rPr>
              <a:t> </a:t>
            </a:r>
            <a:r>
              <a:rPr sz="1600" spc="-60" dirty="0">
                <a:latin typeface="Roboto Lt"/>
                <a:cs typeface="Roboto Lt"/>
              </a:rPr>
              <a:t>tali</a:t>
            </a:r>
            <a:r>
              <a:rPr sz="1600" spc="-30" dirty="0">
                <a:latin typeface="Roboto Lt"/>
                <a:cs typeface="Roboto Lt"/>
              </a:rPr>
              <a:t> </a:t>
            </a:r>
            <a:r>
              <a:rPr sz="1600" spc="-85" dirty="0">
                <a:latin typeface="Roboto Lt"/>
                <a:cs typeface="Roboto Lt"/>
              </a:rPr>
              <a:t>azioni</a:t>
            </a:r>
            <a:r>
              <a:rPr sz="1600" spc="-25" dirty="0">
                <a:latin typeface="Roboto Lt"/>
                <a:cs typeface="Roboto Lt"/>
              </a:rPr>
              <a:t> </a:t>
            </a:r>
            <a:r>
              <a:rPr sz="1600" spc="-85" dirty="0">
                <a:latin typeface="Roboto Lt"/>
                <a:cs typeface="Roboto Lt"/>
              </a:rPr>
              <a:t>sugli</a:t>
            </a:r>
            <a:r>
              <a:rPr sz="1600" spc="-30" dirty="0">
                <a:latin typeface="Roboto Lt"/>
                <a:cs typeface="Roboto Lt"/>
              </a:rPr>
              <a:t> </a:t>
            </a:r>
            <a:r>
              <a:rPr sz="1600" spc="-50" dirty="0">
                <a:latin typeface="Roboto Lt"/>
                <a:cs typeface="Roboto Lt"/>
              </a:rPr>
              <a:t>altri.</a:t>
            </a:r>
            <a:r>
              <a:rPr sz="1600" spc="-25" dirty="0">
                <a:latin typeface="Roboto Lt"/>
                <a:cs typeface="Roboto Lt"/>
              </a:rPr>
              <a:t> </a:t>
            </a:r>
            <a:r>
              <a:rPr sz="1600" spc="-100" dirty="0">
                <a:latin typeface="Roboto Lt"/>
                <a:cs typeface="Roboto Lt"/>
              </a:rPr>
              <a:t>Per</a:t>
            </a:r>
            <a:r>
              <a:rPr sz="1600" spc="-25" dirty="0">
                <a:latin typeface="Roboto Lt"/>
                <a:cs typeface="Roboto Lt"/>
              </a:rPr>
              <a:t> </a:t>
            </a:r>
            <a:r>
              <a:rPr sz="1600" spc="-60" dirty="0">
                <a:latin typeface="Roboto Lt"/>
                <a:cs typeface="Roboto Lt"/>
              </a:rPr>
              <a:t>gli</a:t>
            </a:r>
            <a:r>
              <a:rPr sz="1600" spc="-30" dirty="0">
                <a:latin typeface="Roboto Lt"/>
                <a:cs typeface="Roboto Lt"/>
              </a:rPr>
              <a:t> </a:t>
            </a:r>
            <a:r>
              <a:rPr sz="1600" spc="-85" dirty="0">
                <a:latin typeface="Roboto Lt"/>
                <a:cs typeface="Roboto Lt"/>
              </a:rPr>
              <a:t>adolescenti,</a:t>
            </a:r>
            <a:r>
              <a:rPr sz="1600" spc="-25" dirty="0">
                <a:latin typeface="Roboto Lt"/>
                <a:cs typeface="Roboto Lt"/>
              </a:rPr>
              <a:t> </a:t>
            </a:r>
            <a:r>
              <a:rPr sz="1600" spc="-100" dirty="0">
                <a:latin typeface="Roboto Lt"/>
                <a:cs typeface="Roboto Lt"/>
              </a:rPr>
              <a:t>rende</a:t>
            </a:r>
            <a:r>
              <a:rPr sz="1600" spc="-30" dirty="0">
                <a:latin typeface="Roboto Lt"/>
                <a:cs typeface="Roboto Lt"/>
              </a:rPr>
              <a:t> </a:t>
            </a:r>
            <a:r>
              <a:rPr sz="1600" spc="-114" dirty="0">
                <a:latin typeface="Roboto Lt"/>
                <a:cs typeface="Roboto Lt"/>
              </a:rPr>
              <a:t>anche</a:t>
            </a:r>
            <a:r>
              <a:rPr sz="1600" spc="-25" dirty="0">
                <a:latin typeface="Roboto Lt"/>
                <a:cs typeface="Roboto Lt"/>
              </a:rPr>
              <a:t> </a:t>
            </a:r>
            <a:r>
              <a:rPr sz="1600" spc="-60" dirty="0">
                <a:latin typeface="Roboto Lt"/>
                <a:cs typeface="Roboto Lt"/>
              </a:rPr>
              <a:t>difficile</a:t>
            </a:r>
            <a:r>
              <a:rPr sz="1600" spc="-30" dirty="0">
                <a:latin typeface="Roboto Lt"/>
                <a:cs typeface="Roboto Lt"/>
              </a:rPr>
              <a:t> </a:t>
            </a:r>
            <a:r>
              <a:rPr sz="1600" spc="-114" dirty="0">
                <a:latin typeface="Roboto Lt"/>
                <a:cs typeface="Roboto Lt"/>
              </a:rPr>
              <a:t>immaginare </a:t>
            </a:r>
            <a:r>
              <a:rPr sz="1600" spc="-110" dirty="0">
                <a:latin typeface="Roboto Lt"/>
                <a:cs typeface="Roboto Lt"/>
              </a:rPr>
              <a:t> che</a:t>
            </a:r>
            <a:r>
              <a:rPr sz="1600" spc="-35" dirty="0">
                <a:latin typeface="Roboto Lt"/>
                <a:cs typeface="Roboto Lt"/>
              </a:rPr>
              <a:t> </a:t>
            </a:r>
            <a:r>
              <a:rPr sz="1600" spc="-65" dirty="0">
                <a:latin typeface="Roboto Lt"/>
                <a:cs typeface="Roboto Lt"/>
              </a:rPr>
              <a:t>ci</a:t>
            </a:r>
            <a:r>
              <a:rPr sz="1600" spc="-35" dirty="0">
                <a:latin typeface="Roboto Lt"/>
                <a:cs typeface="Roboto Lt"/>
              </a:rPr>
              <a:t> </a:t>
            </a:r>
            <a:r>
              <a:rPr sz="1600" spc="-100" dirty="0">
                <a:latin typeface="Roboto Lt"/>
                <a:cs typeface="Roboto Lt"/>
              </a:rPr>
              <a:t>siano</a:t>
            </a:r>
            <a:r>
              <a:rPr sz="1600" spc="-35" dirty="0">
                <a:latin typeface="Roboto Lt"/>
                <a:cs typeface="Roboto Lt"/>
              </a:rPr>
              <a:t> </a:t>
            </a:r>
            <a:r>
              <a:rPr sz="1600" spc="-80" dirty="0">
                <a:latin typeface="Roboto Lt"/>
                <a:cs typeface="Roboto Lt"/>
              </a:rPr>
              <a:t>leggi</a:t>
            </a:r>
            <a:r>
              <a:rPr sz="1600" spc="-35" dirty="0">
                <a:latin typeface="Roboto Lt"/>
                <a:cs typeface="Roboto Lt"/>
              </a:rPr>
              <a:t> </a:t>
            </a:r>
            <a:r>
              <a:rPr sz="1600" spc="-85" dirty="0">
                <a:latin typeface="Roboto Lt"/>
                <a:cs typeface="Roboto Lt"/>
              </a:rPr>
              <a:t>specifiche</a:t>
            </a:r>
            <a:r>
              <a:rPr sz="1600" spc="-35" dirty="0">
                <a:latin typeface="Roboto Lt"/>
                <a:cs typeface="Roboto Lt"/>
              </a:rPr>
              <a:t> </a:t>
            </a:r>
            <a:r>
              <a:rPr sz="1600" spc="-110" dirty="0">
                <a:latin typeface="Roboto Lt"/>
                <a:cs typeface="Roboto Lt"/>
              </a:rPr>
              <a:t>che</a:t>
            </a:r>
            <a:r>
              <a:rPr sz="1600" spc="-35" dirty="0">
                <a:latin typeface="Roboto Lt"/>
                <a:cs typeface="Roboto Lt"/>
              </a:rPr>
              <a:t> </a:t>
            </a:r>
            <a:r>
              <a:rPr sz="1600" spc="-95" dirty="0">
                <a:latin typeface="Roboto Lt"/>
                <a:cs typeface="Roboto Lt"/>
              </a:rPr>
              <a:t>indicano</a:t>
            </a:r>
            <a:r>
              <a:rPr sz="1600" spc="-35" dirty="0">
                <a:latin typeface="Roboto Lt"/>
                <a:cs typeface="Roboto Lt"/>
              </a:rPr>
              <a:t> </a:t>
            </a:r>
            <a:r>
              <a:rPr sz="1600" spc="-130" dirty="0">
                <a:latin typeface="Roboto Lt"/>
                <a:cs typeface="Roboto Lt"/>
              </a:rPr>
              <a:t>come</a:t>
            </a:r>
            <a:r>
              <a:rPr sz="1600" spc="-35" dirty="0">
                <a:latin typeface="Roboto Lt"/>
                <a:cs typeface="Roboto Lt"/>
              </a:rPr>
              <a:t> </a:t>
            </a:r>
            <a:r>
              <a:rPr sz="1600" spc="-60" dirty="0">
                <a:latin typeface="Roboto Lt"/>
                <a:cs typeface="Roboto Lt"/>
              </a:rPr>
              <a:t>illegali</a:t>
            </a:r>
            <a:r>
              <a:rPr sz="1600" spc="-35" dirty="0">
                <a:latin typeface="Roboto Lt"/>
                <a:cs typeface="Roboto Lt"/>
              </a:rPr>
              <a:t> </a:t>
            </a:r>
            <a:r>
              <a:rPr sz="1600" spc="-60" dirty="0">
                <a:latin typeface="Roboto Lt"/>
                <a:cs typeface="Roboto Lt"/>
              </a:rPr>
              <a:t>tali</a:t>
            </a:r>
            <a:r>
              <a:rPr sz="1600" spc="-35" dirty="0">
                <a:latin typeface="Roboto Lt"/>
                <a:cs typeface="Roboto Lt"/>
              </a:rPr>
              <a:t> </a:t>
            </a:r>
            <a:r>
              <a:rPr sz="1600" spc="-75" dirty="0">
                <a:latin typeface="Roboto Lt"/>
                <a:cs typeface="Roboto Lt"/>
              </a:rPr>
              <a:t>azioni.</a:t>
            </a:r>
            <a:endParaRPr sz="1600">
              <a:latin typeface="Roboto Lt"/>
              <a:cs typeface="Roboto Lt"/>
            </a:endParaRPr>
          </a:p>
          <a:p>
            <a:pPr>
              <a:lnSpc>
                <a:spcPct val="100000"/>
              </a:lnSpc>
              <a:spcBef>
                <a:spcPts val="30"/>
              </a:spcBef>
              <a:buChar char="•"/>
            </a:pPr>
            <a:endParaRPr sz="1600">
              <a:latin typeface="Roboto Lt"/>
              <a:cs typeface="Roboto Lt"/>
            </a:endParaRPr>
          </a:p>
          <a:p>
            <a:pPr marL="181610" marR="5080" indent="-160655">
              <a:lnSpc>
                <a:spcPct val="101600"/>
              </a:lnSpc>
              <a:buFont typeface="Arial MT"/>
              <a:buChar char="•"/>
              <a:tabLst>
                <a:tab pos="226695" algn="l"/>
                <a:tab pos="227965" algn="l"/>
              </a:tabLst>
            </a:pPr>
            <a:r>
              <a:rPr dirty="0"/>
              <a:t>	</a:t>
            </a:r>
            <a:r>
              <a:rPr sz="1600" spc="-114" dirty="0">
                <a:solidFill>
                  <a:srgbClr val="E6481B"/>
                </a:solidFill>
                <a:latin typeface="Roboto"/>
                <a:cs typeface="Roboto"/>
              </a:rPr>
              <a:t>Assenza</a:t>
            </a:r>
            <a:r>
              <a:rPr sz="1600" spc="-35" dirty="0">
                <a:solidFill>
                  <a:srgbClr val="E6481B"/>
                </a:solidFill>
                <a:latin typeface="Roboto"/>
                <a:cs typeface="Roboto"/>
              </a:rPr>
              <a:t> </a:t>
            </a:r>
            <a:r>
              <a:rPr sz="1600" spc="-80" dirty="0">
                <a:solidFill>
                  <a:srgbClr val="E6481B"/>
                </a:solidFill>
                <a:latin typeface="Roboto"/>
                <a:cs typeface="Roboto"/>
              </a:rPr>
              <a:t>di</a:t>
            </a:r>
            <a:r>
              <a:rPr sz="1600" spc="-30" dirty="0">
                <a:solidFill>
                  <a:srgbClr val="E6481B"/>
                </a:solidFill>
                <a:latin typeface="Roboto"/>
                <a:cs typeface="Roboto"/>
              </a:rPr>
              <a:t> </a:t>
            </a:r>
            <a:r>
              <a:rPr sz="1600" spc="-70" dirty="0">
                <a:solidFill>
                  <a:srgbClr val="E6481B"/>
                </a:solidFill>
                <a:latin typeface="Roboto"/>
                <a:cs typeface="Roboto"/>
              </a:rPr>
              <a:t>limiti</a:t>
            </a:r>
            <a:r>
              <a:rPr sz="1600" spc="-30" dirty="0">
                <a:solidFill>
                  <a:srgbClr val="E6481B"/>
                </a:solidFill>
                <a:latin typeface="Roboto"/>
                <a:cs typeface="Roboto"/>
              </a:rPr>
              <a:t> </a:t>
            </a:r>
            <a:r>
              <a:rPr sz="1600" spc="-110" dirty="0">
                <a:solidFill>
                  <a:srgbClr val="E6481B"/>
                </a:solidFill>
                <a:latin typeface="Roboto"/>
                <a:cs typeface="Roboto"/>
              </a:rPr>
              <a:t>spazio-temporali:</a:t>
            </a:r>
            <a:r>
              <a:rPr sz="1600" spc="-25" dirty="0">
                <a:solidFill>
                  <a:srgbClr val="E6481B"/>
                </a:solidFill>
                <a:latin typeface="Roboto"/>
                <a:cs typeface="Roboto"/>
              </a:rPr>
              <a:t> </a:t>
            </a:r>
            <a:r>
              <a:rPr sz="1600" spc="-110" dirty="0">
                <a:latin typeface="Roboto Lt"/>
                <a:cs typeface="Roboto Lt"/>
              </a:rPr>
              <a:t>mentre</a:t>
            </a:r>
            <a:r>
              <a:rPr sz="1600" spc="-30" dirty="0">
                <a:latin typeface="Roboto Lt"/>
                <a:cs typeface="Roboto Lt"/>
              </a:rPr>
              <a:t> il </a:t>
            </a:r>
            <a:r>
              <a:rPr sz="1600" spc="-95" dirty="0">
                <a:latin typeface="Roboto Lt"/>
                <a:cs typeface="Roboto Lt"/>
              </a:rPr>
              <a:t>bullismo</a:t>
            </a:r>
            <a:r>
              <a:rPr sz="1600" spc="-35" dirty="0">
                <a:latin typeface="Roboto Lt"/>
                <a:cs typeface="Roboto Lt"/>
              </a:rPr>
              <a:t> </a:t>
            </a:r>
            <a:r>
              <a:rPr sz="1600" spc="-85" dirty="0">
                <a:latin typeface="Roboto Lt"/>
                <a:cs typeface="Roboto Lt"/>
              </a:rPr>
              <a:t>tradizionale</a:t>
            </a:r>
            <a:r>
              <a:rPr sz="1600" spc="-30" dirty="0">
                <a:latin typeface="Roboto Lt"/>
                <a:cs typeface="Roboto Lt"/>
              </a:rPr>
              <a:t> </a:t>
            </a:r>
            <a:r>
              <a:rPr sz="1600" spc="-100" dirty="0">
                <a:latin typeface="Roboto Lt"/>
                <a:cs typeface="Roboto Lt"/>
              </a:rPr>
              <a:t>avviene</a:t>
            </a:r>
            <a:r>
              <a:rPr sz="1600" spc="-30" dirty="0">
                <a:latin typeface="Roboto Lt"/>
                <a:cs typeface="Roboto Lt"/>
              </a:rPr>
              <a:t> </a:t>
            </a:r>
            <a:r>
              <a:rPr sz="1600" spc="-75" dirty="0">
                <a:latin typeface="Roboto Lt"/>
                <a:cs typeface="Roboto Lt"/>
              </a:rPr>
              <a:t>di</a:t>
            </a:r>
            <a:r>
              <a:rPr sz="1600" spc="-30" dirty="0">
                <a:latin typeface="Roboto Lt"/>
                <a:cs typeface="Roboto Lt"/>
              </a:rPr>
              <a:t> </a:t>
            </a:r>
            <a:r>
              <a:rPr sz="1600" spc="-75" dirty="0">
                <a:latin typeface="Roboto Lt"/>
                <a:cs typeface="Roboto Lt"/>
              </a:rPr>
              <a:t>solito</a:t>
            </a:r>
            <a:r>
              <a:rPr sz="1600" spc="-30" dirty="0">
                <a:latin typeface="Roboto Lt"/>
                <a:cs typeface="Roboto Lt"/>
              </a:rPr>
              <a:t> </a:t>
            </a:r>
            <a:r>
              <a:rPr sz="1600" spc="-80" dirty="0">
                <a:latin typeface="Roboto Lt"/>
                <a:cs typeface="Roboto Lt"/>
              </a:rPr>
              <a:t>in</a:t>
            </a:r>
            <a:r>
              <a:rPr sz="1600" spc="-30" dirty="0">
                <a:latin typeface="Roboto Lt"/>
                <a:cs typeface="Roboto Lt"/>
              </a:rPr>
              <a:t> </a:t>
            </a:r>
            <a:r>
              <a:rPr sz="1600" spc="-90" dirty="0">
                <a:latin typeface="Roboto Lt"/>
                <a:cs typeface="Roboto Lt"/>
              </a:rPr>
              <a:t>luoghi</a:t>
            </a:r>
            <a:r>
              <a:rPr sz="1600" spc="-35" dirty="0">
                <a:latin typeface="Roboto Lt"/>
                <a:cs typeface="Roboto Lt"/>
              </a:rPr>
              <a:t> </a:t>
            </a:r>
            <a:r>
              <a:rPr sz="1600" spc="-95" dirty="0">
                <a:latin typeface="Roboto Lt"/>
                <a:cs typeface="Roboto Lt"/>
              </a:rPr>
              <a:t>e</a:t>
            </a:r>
            <a:r>
              <a:rPr sz="1600" spc="-30" dirty="0">
                <a:latin typeface="Roboto Lt"/>
                <a:cs typeface="Roboto Lt"/>
              </a:rPr>
              <a:t> </a:t>
            </a:r>
            <a:r>
              <a:rPr sz="1600" spc="-120" dirty="0">
                <a:latin typeface="Roboto Lt"/>
                <a:cs typeface="Roboto Lt"/>
              </a:rPr>
              <a:t>momenti </a:t>
            </a:r>
            <a:r>
              <a:rPr sz="1600" spc="-114" dirty="0">
                <a:latin typeface="Roboto Lt"/>
                <a:cs typeface="Roboto Lt"/>
              </a:rPr>
              <a:t> </a:t>
            </a:r>
            <a:r>
              <a:rPr sz="1600" spc="-75" dirty="0">
                <a:latin typeface="Roboto Lt"/>
                <a:cs typeface="Roboto Lt"/>
              </a:rPr>
              <a:t>specifici</a:t>
            </a:r>
            <a:r>
              <a:rPr sz="1600" spc="-30" dirty="0">
                <a:latin typeface="Roboto Lt"/>
                <a:cs typeface="Roboto Lt"/>
              </a:rPr>
              <a:t> </a:t>
            </a:r>
            <a:r>
              <a:rPr sz="1600" spc="-90" dirty="0">
                <a:latin typeface="Roboto Lt"/>
                <a:cs typeface="Roboto Lt"/>
              </a:rPr>
              <a:t>(ad</a:t>
            </a:r>
            <a:r>
              <a:rPr sz="1600" spc="-30" dirty="0">
                <a:latin typeface="Roboto Lt"/>
                <a:cs typeface="Roboto Lt"/>
              </a:rPr>
              <a:t> </a:t>
            </a:r>
            <a:r>
              <a:rPr sz="1600" spc="-110" dirty="0">
                <a:latin typeface="Roboto Lt"/>
                <a:cs typeface="Roboto Lt"/>
              </a:rPr>
              <a:t>esempio</a:t>
            </a:r>
            <a:r>
              <a:rPr sz="1600" spc="-30" dirty="0">
                <a:latin typeface="Roboto Lt"/>
                <a:cs typeface="Roboto Lt"/>
              </a:rPr>
              <a:t> </a:t>
            </a:r>
            <a:r>
              <a:rPr sz="1600" spc="-85" dirty="0">
                <a:latin typeface="Roboto Lt"/>
                <a:cs typeface="Roboto Lt"/>
              </a:rPr>
              <a:t>nel</a:t>
            </a:r>
            <a:r>
              <a:rPr sz="1600" spc="-25" dirty="0">
                <a:latin typeface="Roboto Lt"/>
                <a:cs typeface="Roboto Lt"/>
              </a:rPr>
              <a:t> </a:t>
            </a:r>
            <a:r>
              <a:rPr sz="1600" spc="-95" dirty="0">
                <a:latin typeface="Roboto Lt"/>
                <a:cs typeface="Roboto Lt"/>
              </a:rPr>
              <a:t>contesto</a:t>
            </a:r>
            <a:r>
              <a:rPr sz="1600" spc="-30" dirty="0">
                <a:latin typeface="Roboto Lt"/>
                <a:cs typeface="Roboto Lt"/>
              </a:rPr>
              <a:t> </a:t>
            </a:r>
            <a:r>
              <a:rPr sz="1600" spc="-80" dirty="0">
                <a:latin typeface="Roboto Lt"/>
                <a:cs typeface="Roboto Lt"/>
              </a:rPr>
              <a:t>scolastico),</a:t>
            </a:r>
            <a:r>
              <a:rPr sz="1600" spc="-30" dirty="0">
                <a:latin typeface="Roboto Lt"/>
                <a:cs typeface="Roboto Lt"/>
              </a:rPr>
              <a:t> il</a:t>
            </a:r>
            <a:r>
              <a:rPr sz="1600" spc="-25" dirty="0">
                <a:latin typeface="Roboto Lt"/>
                <a:cs typeface="Roboto Lt"/>
              </a:rPr>
              <a:t> </a:t>
            </a:r>
            <a:r>
              <a:rPr sz="1600" spc="-110" dirty="0">
                <a:latin typeface="Roboto Lt"/>
                <a:cs typeface="Roboto Lt"/>
              </a:rPr>
              <a:t>cyber-bullismo</a:t>
            </a:r>
            <a:r>
              <a:rPr sz="1600" spc="-30" dirty="0">
                <a:latin typeface="Roboto Lt"/>
                <a:cs typeface="Roboto Lt"/>
              </a:rPr>
              <a:t> </a:t>
            </a:r>
            <a:r>
              <a:rPr sz="1600" spc="-90" dirty="0">
                <a:latin typeface="Roboto Lt"/>
                <a:cs typeface="Roboto Lt"/>
              </a:rPr>
              <a:t>investe</a:t>
            </a:r>
            <a:r>
              <a:rPr sz="1600" spc="-30" dirty="0">
                <a:latin typeface="Roboto Lt"/>
                <a:cs typeface="Roboto Lt"/>
              </a:rPr>
              <a:t> </a:t>
            </a:r>
            <a:r>
              <a:rPr sz="1600" spc="-70" dirty="0">
                <a:latin typeface="Roboto Lt"/>
                <a:cs typeface="Roboto Lt"/>
              </a:rPr>
              <a:t>la</a:t>
            </a:r>
            <a:r>
              <a:rPr sz="1600" spc="-25" dirty="0">
                <a:latin typeface="Roboto Lt"/>
                <a:cs typeface="Roboto Lt"/>
              </a:rPr>
              <a:t> </a:t>
            </a:r>
            <a:r>
              <a:rPr sz="1600" spc="-85" dirty="0">
                <a:latin typeface="Roboto Lt"/>
                <a:cs typeface="Roboto Lt"/>
              </a:rPr>
              <a:t>vittima</a:t>
            </a:r>
            <a:r>
              <a:rPr sz="1600" spc="-30" dirty="0">
                <a:latin typeface="Roboto Lt"/>
                <a:cs typeface="Roboto Lt"/>
              </a:rPr>
              <a:t> </a:t>
            </a:r>
            <a:r>
              <a:rPr sz="1600" spc="-95" dirty="0">
                <a:latin typeface="Roboto Lt"/>
                <a:cs typeface="Roboto Lt"/>
              </a:rPr>
              <a:t>ogni</a:t>
            </a:r>
            <a:r>
              <a:rPr sz="1600" spc="-30" dirty="0">
                <a:latin typeface="Roboto Lt"/>
                <a:cs typeface="Roboto Lt"/>
              </a:rPr>
              <a:t> </a:t>
            </a:r>
            <a:r>
              <a:rPr sz="1600" spc="-85" dirty="0">
                <a:latin typeface="Roboto Lt"/>
                <a:cs typeface="Roboto Lt"/>
              </a:rPr>
              <a:t>volta</a:t>
            </a:r>
            <a:r>
              <a:rPr sz="1600" spc="-25" dirty="0">
                <a:latin typeface="Roboto Lt"/>
                <a:cs typeface="Roboto Lt"/>
              </a:rPr>
              <a:t> </a:t>
            </a:r>
            <a:r>
              <a:rPr sz="1600" spc="-110" dirty="0">
                <a:latin typeface="Roboto Lt"/>
                <a:cs typeface="Roboto Lt"/>
              </a:rPr>
              <a:t>che</a:t>
            </a:r>
            <a:r>
              <a:rPr sz="1600" spc="-30" dirty="0">
                <a:latin typeface="Roboto Lt"/>
                <a:cs typeface="Roboto Lt"/>
              </a:rPr>
              <a:t> </a:t>
            </a:r>
            <a:r>
              <a:rPr sz="1600" spc="-70" dirty="0">
                <a:latin typeface="Roboto Lt"/>
                <a:cs typeface="Roboto Lt"/>
              </a:rPr>
              <a:t>si</a:t>
            </a:r>
            <a:r>
              <a:rPr sz="1600" spc="-30" dirty="0">
                <a:latin typeface="Roboto Lt"/>
                <a:cs typeface="Roboto Lt"/>
              </a:rPr>
              <a:t> </a:t>
            </a:r>
            <a:r>
              <a:rPr sz="1600" spc="-90" dirty="0">
                <a:latin typeface="Roboto Lt"/>
                <a:cs typeface="Roboto Lt"/>
              </a:rPr>
              <a:t>collega</a:t>
            </a:r>
            <a:r>
              <a:rPr sz="1600" spc="-25" dirty="0">
                <a:latin typeface="Roboto Lt"/>
                <a:cs typeface="Roboto Lt"/>
              </a:rPr>
              <a:t> </a:t>
            </a:r>
            <a:r>
              <a:rPr sz="1600" spc="-75" dirty="0">
                <a:latin typeface="Roboto Lt"/>
                <a:cs typeface="Roboto Lt"/>
              </a:rPr>
              <a:t>al </a:t>
            </a:r>
            <a:r>
              <a:rPr sz="1600" spc="-70" dirty="0">
                <a:latin typeface="Roboto Lt"/>
                <a:cs typeface="Roboto Lt"/>
              </a:rPr>
              <a:t> </a:t>
            </a:r>
            <a:r>
              <a:rPr sz="1600" spc="-125" dirty="0">
                <a:latin typeface="Roboto Lt"/>
                <a:cs typeface="Roboto Lt"/>
              </a:rPr>
              <a:t>mezzo</a:t>
            </a:r>
            <a:r>
              <a:rPr sz="1600" spc="-30" dirty="0">
                <a:latin typeface="Roboto Lt"/>
                <a:cs typeface="Roboto Lt"/>
              </a:rPr>
              <a:t> </a:t>
            </a:r>
            <a:r>
              <a:rPr sz="1600" spc="-75" dirty="0">
                <a:latin typeface="Roboto Lt"/>
                <a:cs typeface="Roboto Lt"/>
              </a:rPr>
              <a:t>elettronico.</a:t>
            </a:r>
            <a:r>
              <a:rPr sz="1600" spc="-30" dirty="0">
                <a:latin typeface="Roboto Lt"/>
                <a:cs typeface="Roboto Lt"/>
              </a:rPr>
              <a:t> </a:t>
            </a:r>
            <a:r>
              <a:rPr sz="1600" spc="-95" dirty="0">
                <a:latin typeface="Roboto Lt"/>
                <a:cs typeface="Roboto Lt"/>
              </a:rPr>
              <a:t>Nel</a:t>
            </a:r>
            <a:r>
              <a:rPr sz="1600" spc="-30" dirty="0">
                <a:latin typeface="Roboto Lt"/>
                <a:cs typeface="Roboto Lt"/>
              </a:rPr>
              <a:t> </a:t>
            </a:r>
            <a:r>
              <a:rPr sz="1600" spc="-70" dirty="0">
                <a:latin typeface="Roboto Lt"/>
                <a:cs typeface="Roboto Lt"/>
              </a:rPr>
              <a:t>virtuale,</a:t>
            </a:r>
            <a:r>
              <a:rPr sz="1600" spc="-30" dirty="0">
                <a:latin typeface="Roboto Lt"/>
                <a:cs typeface="Roboto Lt"/>
              </a:rPr>
              <a:t> </a:t>
            </a:r>
            <a:r>
              <a:rPr sz="1600" spc="-100" dirty="0">
                <a:latin typeface="Roboto Lt"/>
                <a:cs typeface="Roboto Lt"/>
              </a:rPr>
              <a:t>data</a:t>
            </a:r>
            <a:r>
              <a:rPr sz="1600" spc="-30" dirty="0">
                <a:latin typeface="Roboto Lt"/>
                <a:cs typeface="Roboto Lt"/>
              </a:rPr>
              <a:t> </a:t>
            </a:r>
            <a:r>
              <a:rPr sz="1600" spc="-70" dirty="0">
                <a:latin typeface="Roboto Lt"/>
                <a:cs typeface="Roboto Lt"/>
              </a:rPr>
              <a:t>la</a:t>
            </a:r>
            <a:r>
              <a:rPr sz="1600" spc="-30" dirty="0">
                <a:latin typeface="Roboto Lt"/>
                <a:cs typeface="Roboto Lt"/>
              </a:rPr>
              <a:t> </a:t>
            </a:r>
            <a:r>
              <a:rPr sz="1600" spc="-90" dirty="0">
                <a:latin typeface="Roboto Lt"/>
                <a:cs typeface="Roboto Lt"/>
              </a:rPr>
              <a:t>semplicità</a:t>
            </a:r>
            <a:r>
              <a:rPr sz="1600" spc="-30" dirty="0">
                <a:latin typeface="Roboto Lt"/>
                <a:cs typeface="Roboto Lt"/>
              </a:rPr>
              <a:t> </a:t>
            </a:r>
            <a:r>
              <a:rPr sz="1600" spc="-114" dirty="0">
                <a:latin typeface="Roboto Lt"/>
                <a:cs typeface="Roboto Lt"/>
              </a:rPr>
              <a:t>con</a:t>
            </a:r>
            <a:r>
              <a:rPr sz="1600" spc="-30" dirty="0">
                <a:latin typeface="Roboto Lt"/>
                <a:cs typeface="Roboto Lt"/>
              </a:rPr>
              <a:t> </a:t>
            </a:r>
            <a:r>
              <a:rPr sz="1600" spc="-85" dirty="0">
                <a:latin typeface="Roboto Lt"/>
                <a:cs typeface="Roboto Lt"/>
              </a:rPr>
              <a:t>cui</a:t>
            </a:r>
            <a:r>
              <a:rPr sz="1600" spc="-30" dirty="0">
                <a:latin typeface="Roboto Lt"/>
                <a:cs typeface="Roboto Lt"/>
              </a:rPr>
              <a:t> </a:t>
            </a:r>
            <a:r>
              <a:rPr sz="1600" spc="-95" dirty="0">
                <a:latin typeface="Roboto Lt"/>
                <a:cs typeface="Roboto Lt"/>
              </a:rPr>
              <a:t>è</a:t>
            </a:r>
            <a:r>
              <a:rPr sz="1600" spc="-30" dirty="0">
                <a:latin typeface="Roboto Lt"/>
                <a:cs typeface="Roboto Lt"/>
              </a:rPr>
              <a:t> </a:t>
            </a:r>
            <a:r>
              <a:rPr sz="1600" spc="-85" dirty="0">
                <a:latin typeface="Roboto Lt"/>
                <a:cs typeface="Roboto Lt"/>
              </a:rPr>
              <a:t>possibile</a:t>
            </a:r>
            <a:r>
              <a:rPr sz="1600" spc="-30" dirty="0">
                <a:latin typeface="Roboto Lt"/>
                <a:cs typeface="Roboto Lt"/>
              </a:rPr>
              <a:t> </a:t>
            </a:r>
            <a:r>
              <a:rPr sz="1600" spc="-80" dirty="0">
                <a:latin typeface="Roboto Lt"/>
                <a:cs typeface="Roboto Lt"/>
              </a:rPr>
              <a:t>reiterare</a:t>
            </a:r>
            <a:r>
              <a:rPr sz="1600" spc="-30" dirty="0">
                <a:latin typeface="Roboto Lt"/>
                <a:cs typeface="Roboto Lt"/>
              </a:rPr>
              <a:t> </a:t>
            </a:r>
            <a:r>
              <a:rPr sz="1600" spc="-65" dirty="0">
                <a:latin typeface="Roboto Lt"/>
                <a:cs typeface="Roboto Lt"/>
              </a:rPr>
              <a:t>le</a:t>
            </a:r>
            <a:r>
              <a:rPr sz="1600" spc="-30" dirty="0">
                <a:latin typeface="Roboto Lt"/>
                <a:cs typeface="Roboto Lt"/>
              </a:rPr>
              <a:t> </a:t>
            </a:r>
            <a:r>
              <a:rPr sz="1600" spc="-90" dirty="0">
                <a:latin typeface="Roboto Lt"/>
                <a:cs typeface="Roboto Lt"/>
              </a:rPr>
              <a:t>condotte,</a:t>
            </a:r>
            <a:r>
              <a:rPr sz="1600" spc="-30" dirty="0">
                <a:latin typeface="Roboto Lt"/>
                <a:cs typeface="Roboto Lt"/>
              </a:rPr>
              <a:t> </a:t>
            </a:r>
            <a:r>
              <a:rPr sz="1600" spc="-100" dirty="0">
                <a:latin typeface="Roboto Lt"/>
                <a:cs typeface="Roboto Lt"/>
              </a:rPr>
              <a:t>c’è</a:t>
            </a:r>
            <a:r>
              <a:rPr sz="1600" spc="-30" dirty="0">
                <a:latin typeface="Roboto Lt"/>
                <a:cs typeface="Roboto Lt"/>
              </a:rPr>
              <a:t> </a:t>
            </a:r>
            <a:r>
              <a:rPr sz="1600" spc="-110" dirty="0">
                <a:latin typeface="Roboto Lt"/>
                <a:cs typeface="Roboto Lt"/>
              </a:rPr>
              <a:t>maggiore </a:t>
            </a:r>
            <a:r>
              <a:rPr sz="1600" spc="-105" dirty="0">
                <a:latin typeface="Roboto Lt"/>
                <a:cs typeface="Roboto Lt"/>
              </a:rPr>
              <a:t> </a:t>
            </a:r>
            <a:r>
              <a:rPr sz="1600" spc="-85" dirty="0">
                <a:latin typeface="Roboto Lt"/>
                <a:cs typeface="Roboto Lt"/>
              </a:rPr>
              <a:t>probabilità</a:t>
            </a:r>
            <a:r>
              <a:rPr sz="1600" spc="-35" dirty="0">
                <a:latin typeface="Roboto Lt"/>
                <a:cs typeface="Roboto Lt"/>
              </a:rPr>
              <a:t> </a:t>
            </a:r>
            <a:r>
              <a:rPr sz="1600" spc="-110" dirty="0">
                <a:latin typeface="Roboto Lt"/>
                <a:cs typeface="Roboto Lt"/>
              </a:rPr>
              <a:t>che</a:t>
            </a:r>
            <a:r>
              <a:rPr sz="1600" spc="-35" dirty="0">
                <a:latin typeface="Roboto Lt"/>
                <a:cs typeface="Roboto Lt"/>
              </a:rPr>
              <a:t> </a:t>
            </a:r>
            <a:r>
              <a:rPr sz="1600" spc="-30" dirty="0">
                <a:latin typeface="Roboto Lt"/>
                <a:cs typeface="Roboto Lt"/>
              </a:rPr>
              <a:t>il</a:t>
            </a:r>
            <a:r>
              <a:rPr sz="1600" spc="-35" dirty="0">
                <a:latin typeface="Roboto Lt"/>
                <a:cs typeface="Roboto Lt"/>
              </a:rPr>
              <a:t> </a:t>
            </a:r>
            <a:r>
              <a:rPr sz="1600" spc="-95" dirty="0">
                <a:latin typeface="Roboto Lt"/>
                <a:cs typeface="Roboto Lt"/>
              </a:rPr>
              <a:t>cyberbullo</a:t>
            </a:r>
            <a:r>
              <a:rPr sz="1600" spc="-30" dirty="0">
                <a:latin typeface="Roboto Lt"/>
                <a:cs typeface="Roboto Lt"/>
              </a:rPr>
              <a:t> </a:t>
            </a:r>
            <a:r>
              <a:rPr sz="1600" spc="-90" dirty="0">
                <a:latin typeface="Roboto Lt"/>
                <a:cs typeface="Roboto Lt"/>
              </a:rPr>
              <a:t>trasformi</a:t>
            </a:r>
            <a:r>
              <a:rPr sz="1600" spc="-35" dirty="0">
                <a:latin typeface="Roboto Lt"/>
                <a:cs typeface="Roboto Lt"/>
              </a:rPr>
              <a:t> </a:t>
            </a:r>
            <a:r>
              <a:rPr sz="1600" spc="-60" dirty="0">
                <a:latin typeface="Roboto Lt"/>
                <a:cs typeface="Roboto Lt"/>
              </a:rPr>
              <a:t>gli</a:t>
            </a:r>
            <a:r>
              <a:rPr sz="1600" spc="-35" dirty="0">
                <a:latin typeface="Roboto Lt"/>
                <a:cs typeface="Roboto Lt"/>
              </a:rPr>
              <a:t> </a:t>
            </a:r>
            <a:r>
              <a:rPr sz="1600" spc="-95" dirty="0">
                <a:latin typeface="Roboto Lt"/>
                <a:cs typeface="Roboto Lt"/>
              </a:rPr>
              <a:t>‘scherzi’</a:t>
            </a:r>
            <a:r>
              <a:rPr sz="1600" spc="-35" dirty="0">
                <a:latin typeface="Roboto Lt"/>
                <a:cs typeface="Roboto Lt"/>
              </a:rPr>
              <a:t> </a:t>
            </a:r>
            <a:r>
              <a:rPr sz="1600" spc="-80" dirty="0">
                <a:latin typeface="Roboto Lt"/>
                <a:cs typeface="Roboto Lt"/>
              </a:rPr>
              <a:t>in</a:t>
            </a:r>
            <a:r>
              <a:rPr sz="1600" spc="-30" dirty="0">
                <a:latin typeface="Roboto Lt"/>
                <a:cs typeface="Roboto Lt"/>
              </a:rPr>
              <a:t> </a:t>
            </a:r>
            <a:r>
              <a:rPr sz="1600" spc="-90" dirty="0">
                <a:latin typeface="Roboto Lt"/>
                <a:cs typeface="Roboto Lt"/>
              </a:rPr>
              <a:t>persecuzioni.</a:t>
            </a:r>
            <a:endParaRPr sz="1600">
              <a:latin typeface="Roboto Lt"/>
              <a:cs typeface="Roboto Lt"/>
            </a:endParaRPr>
          </a:p>
          <a:p>
            <a:pPr>
              <a:lnSpc>
                <a:spcPct val="100000"/>
              </a:lnSpc>
              <a:spcBef>
                <a:spcPts val="30"/>
              </a:spcBef>
              <a:buChar char="•"/>
            </a:pPr>
            <a:endParaRPr sz="1600">
              <a:latin typeface="Roboto Lt"/>
              <a:cs typeface="Roboto Lt"/>
            </a:endParaRPr>
          </a:p>
          <a:p>
            <a:pPr marL="181610" marR="33020" indent="-160655">
              <a:lnSpc>
                <a:spcPct val="101600"/>
              </a:lnSpc>
              <a:buFont typeface="Arial MT"/>
              <a:buChar char="•"/>
              <a:tabLst>
                <a:tab pos="226695" algn="l"/>
                <a:tab pos="227965" algn="l"/>
              </a:tabLst>
            </a:pPr>
            <a:r>
              <a:rPr dirty="0"/>
              <a:t>	</a:t>
            </a:r>
            <a:r>
              <a:rPr sz="1600" spc="-90" dirty="0">
                <a:solidFill>
                  <a:srgbClr val="E6481B"/>
                </a:solidFill>
                <a:latin typeface="Roboto"/>
                <a:cs typeface="Roboto"/>
              </a:rPr>
              <a:t>Affievolimento</a:t>
            </a:r>
            <a:r>
              <a:rPr sz="1600" spc="-35" dirty="0">
                <a:solidFill>
                  <a:srgbClr val="E6481B"/>
                </a:solidFill>
                <a:latin typeface="Roboto"/>
                <a:cs typeface="Roboto"/>
              </a:rPr>
              <a:t> </a:t>
            </a:r>
            <a:r>
              <a:rPr sz="1600" spc="-85" dirty="0">
                <a:solidFill>
                  <a:srgbClr val="E6481B"/>
                </a:solidFill>
                <a:latin typeface="Roboto"/>
                <a:cs typeface="Roboto"/>
              </a:rPr>
              <a:t>del</a:t>
            </a:r>
            <a:r>
              <a:rPr sz="1600" spc="-30" dirty="0">
                <a:solidFill>
                  <a:srgbClr val="E6481B"/>
                </a:solidFill>
                <a:latin typeface="Roboto"/>
                <a:cs typeface="Roboto"/>
              </a:rPr>
              <a:t> </a:t>
            </a:r>
            <a:r>
              <a:rPr sz="1600" spc="-110" dirty="0">
                <a:solidFill>
                  <a:srgbClr val="E6481B"/>
                </a:solidFill>
                <a:latin typeface="Roboto"/>
                <a:cs typeface="Roboto"/>
              </a:rPr>
              <a:t>sentimento</a:t>
            </a:r>
            <a:r>
              <a:rPr sz="1600" spc="-35" dirty="0">
                <a:solidFill>
                  <a:srgbClr val="E6481B"/>
                </a:solidFill>
                <a:latin typeface="Roboto"/>
                <a:cs typeface="Roboto"/>
              </a:rPr>
              <a:t> </a:t>
            </a:r>
            <a:r>
              <a:rPr sz="1600" spc="-80" dirty="0">
                <a:solidFill>
                  <a:srgbClr val="E6481B"/>
                </a:solidFill>
                <a:latin typeface="Roboto"/>
                <a:cs typeface="Roboto"/>
              </a:rPr>
              <a:t>di</a:t>
            </a:r>
            <a:r>
              <a:rPr sz="1600" spc="-30" dirty="0">
                <a:solidFill>
                  <a:srgbClr val="E6481B"/>
                </a:solidFill>
                <a:latin typeface="Roboto"/>
                <a:cs typeface="Roboto"/>
              </a:rPr>
              <a:t> </a:t>
            </a:r>
            <a:r>
              <a:rPr sz="1600" spc="-114" dirty="0">
                <a:solidFill>
                  <a:srgbClr val="E6481B"/>
                </a:solidFill>
                <a:latin typeface="Roboto"/>
                <a:cs typeface="Roboto"/>
              </a:rPr>
              <a:t>compassione</a:t>
            </a:r>
            <a:r>
              <a:rPr sz="1600" spc="-30" dirty="0">
                <a:solidFill>
                  <a:srgbClr val="E6481B"/>
                </a:solidFill>
                <a:latin typeface="Roboto"/>
                <a:cs typeface="Roboto"/>
              </a:rPr>
              <a:t> </a:t>
            </a:r>
            <a:r>
              <a:rPr sz="1600" spc="-85" dirty="0">
                <a:solidFill>
                  <a:srgbClr val="E6481B"/>
                </a:solidFill>
                <a:latin typeface="Roboto"/>
                <a:cs typeface="Roboto"/>
              </a:rPr>
              <a:t>della</a:t>
            </a:r>
            <a:r>
              <a:rPr sz="1600" spc="-35" dirty="0">
                <a:solidFill>
                  <a:srgbClr val="E6481B"/>
                </a:solidFill>
                <a:latin typeface="Roboto"/>
                <a:cs typeface="Roboto"/>
              </a:rPr>
              <a:t> </a:t>
            </a:r>
            <a:r>
              <a:rPr sz="1600" spc="-90" dirty="0">
                <a:solidFill>
                  <a:srgbClr val="E6481B"/>
                </a:solidFill>
                <a:latin typeface="Roboto"/>
                <a:cs typeface="Roboto"/>
              </a:rPr>
              <a:t>vittima:</a:t>
            </a:r>
            <a:r>
              <a:rPr sz="1600" spc="25" dirty="0">
                <a:solidFill>
                  <a:srgbClr val="E6481B"/>
                </a:solidFill>
                <a:latin typeface="Roboto"/>
                <a:cs typeface="Roboto"/>
              </a:rPr>
              <a:t> </a:t>
            </a:r>
            <a:r>
              <a:rPr sz="1600" spc="-120" dirty="0">
                <a:latin typeface="Roboto Lt"/>
                <a:cs typeface="Roboto Lt"/>
              </a:rPr>
              <a:t>non</a:t>
            </a:r>
            <a:r>
              <a:rPr sz="1600" spc="-35" dirty="0">
                <a:latin typeface="Roboto Lt"/>
                <a:cs typeface="Roboto Lt"/>
              </a:rPr>
              <a:t> </a:t>
            </a:r>
            <a:r>
              <a:rPr sz="1600" spc="-70" dirty="0">
                <a:latin typeface="Roboto Lt"/>
                <a:cs typeface="Roboto Lt"/>
              </a:rPr>
              <a:t>si</a:t>
            </a:r>
            <a:r>
              <a:rPr sz="1600" spc="-30" dirty="0">
                <a:latin typeface="Roboto Lt"/>
                <a:cs typeface="Roboto Lt"/>
              </a:rPr>
              <a:t> </a:t>
            </a:r>
            <a:r>
              <a:rPr sz="1600" spc="-95" dirty="0">
                <a:latin typeface="Roboto Lt"/>
                <a:cs typeface="Roboto Lt"/>
              </a:rPr>
              <a:t>percepisce</a:t>
            </a:r>
            <a:r>
              <a:rPr sz="1600" spc="-30" dirty="0">
                <a:latin typeface="Roboto Lt"/>
                <a:cs typeface="Roboto Lt"/>
              </a:rPr>
              <a:t> </a:t>
            </a:r>
            <a:r>
              <a:rPr sz="1600" spc="-70" dirty="0">
                <a:latin typeface="Roboto Lt"/>
                <a:cs typeface="Roboto Lt"/>
              </a:rPr>
              <a:t>la</a:t>
            </a:r>
            <a:r>
              <a:rPr sz="1600" spc="-35" dirty="0">
                <a:latin typeface="Roboto Lt"/>
                <a:cs typeface="Roboto Lt"/>
              </a:rPr>
              <a:t> </a:t>
            </a:r>
            <a:r>
              <a:rPr sz="1600" spc="-85" dirty="0">
                <a:latin typeface="Roboto Lt"/>
                <a:cs typeface="Roboto Lt"/>
              </a:rPr>
              <a:t>vittima</a:t>
            </a:r>
            <a:r>
              <a:rPr sz="1600" spc="-30" dirty="0">
                <a:latin typeface="Roboto Lt"/>
                <a:cs typeface="Roboto Lt"/>
              </a:rPr>
              <a:t> </a:t>
            </a:r>
            <a:r>
              <a:rPr sz="1600" spc="-130" dirty="0">
                <a:latin typeface="Roboto Lt"/>
                <a:cs typeface="Roboto Lt"/>
              </a:rPr>
              <a:t>come</a:t>
            </a:r>
            <a:r>
              <a:rPr sz="1600" spc="-35" dirty="0">
                <a:latin typeface="Roboto Lt"/>
                <a:cs typeface="Roboto Lt"/>
              </a:rPr>
              <a:t> </a:t>
            </a:r>
            <a:r>
              <a:rPr sz="1600" spc="-125" dirty="0">
                <a:latin typeface="Roboto Lt"/>
                <a:cs typeface="Roboto Lt"/>
              </a:rPr>
              <a:t>una </a:t>
            </a:r>
            <a:r>
              <a:rPr sz="1600" spc="-120" dirty="0">
                <a:latin typeface="Roboto Lt"/>
                <a:cs typeface="Roboto Lt"/>
              </a:rPr>
              <a:t> </a:t>
            </a:r>
            <a:r>
              <a:rPr sz="1600" spc="-105" dirty="0">
                <a:latin typeface="Roboto Lt"/>
                <a:cs typeface="Roboto Lt"/>
              </a:rPr>
              <a:t>persona</a:t>
            </a:r>
            <a:r>
              <a:rPr sz="1600" spc="-30" dirty="0">
                <a:latin typeface="Roboto Lt"/>
                <a:cs typeface="Roboto Lt"/>
              </a:rPr>
              <a:t> </a:t>
            </a:r>
            <a:r>
              <a:rPr sz="1600" spc="-95" dirty="0">
                <a:latin typeface="Roboto Lt"/>
                <a:cs typeface="Roboto Lt"/>
              </a:rPr>
              <a:t>vera</a:t>
            </a:r>
            <a:r>
              <a:rPr sz="1600" spc="-30" dirty="0">
                <a:latin typeface="Roboto Lt"/>
                <a:cs typeface="Roboto Lt"/>
              </a:rPr>
              <a:t> </a:t>
            </a:r>
            <a:r>
              <a:rPr sz="1600" spc="-95" dirty="0">
                <a:latin typeface="Roboto Lt"/>
                <a:cs typeface="Roboto Lt"/>
              </a:rPr>
              <a:t>e</a:t>
            </a:r>
            <a:r>
              <a:rPr sz="1600" spc="-30" dirty="0">
                <a:latin typeface="Roboto Lt"/>
                <a:cs typeface="Roboto Lt"/>
              </a:rPr>
              <a:t> </a:t>
            </a:r>
            <a:r>
              <a:rPr sz="1600" spc="-80" dirty="0">
                <a:latin typeface="Roboto Lt"/>
                <a:cs typeface="Roboto Lt"/>
              </a:rPr>
              <a:t>propria,</a:t>
            </a:r>
            <a:r>
              <a:rPr sz="1600" spc="-30" dirty="0">
                <a:latin typeface="Roboto Lt"/>
                <a:cs typeface="Roboto Lt"/>
              </a:rPr>
              <a:t> </a:t>
            </a:r>
            <a:r>
              <a:rPr sz="1600" spc="-95" dirty="0">
                <a:latin typeface="Roboto Lt"/>
                <a:cs typeface="Roboto Lt"/>
              </a:rPr>
              <a:t>bensì</a:t>
            </a:r>
            <a:r>
              <a:rPr sz="1600" spc="-30" dirty="0">
                <a:latin typeface="Roboto Lt"/>
                <a:cs typeface="Roboto Lt"/>
              </a:rPr>
              <a:t> </a:t>
            </a:r>
            <a:r>
              <a:rPr sz="1600" spc="-130" dirty="0">
                <a:latin typeface="Roboto Lt"/>
                <a:cs typeface="Roboto Lt"/>
              </a:rPr>
              <a:t>come</a:t>
            </a:r>
            <a:r>
              <a:rPr sz="1600" spc="-30" dirty="0">
                <a:latin typeface="Roboto Lt"/>
                <a:cs typeface="Roboto Lt"/>
              </a:rPr>
              <a:t> </a:t>
            </a:r>
            <a:r>
              <a:rPr sz="1600" spc="-90" dirty="0">
                <a:latin typeface="Roboto Lt"/>
                <a:cs typeface="Roboto Lt"/>
              </a:rPr>
              <a:t>un'entità</a:t>
            </a:r>
            <a:r>
              <a:rPr sz="1600" spc="-30" dirty="0">
                <a:latin typeface="Roboto Lt"/>
                <a:cs typeface="Roboto Lt"/>
              </a:rPr>
              <a:t> </a:t>
            </a:r>
            <a:r>
              <a:rPr sz="1600" spc="-130" dirty="0">
                <a:latin typeface="Roboto Lt"/>
                <a:cs typeface="Roboto Lt"/>
              </a:rPr>
              <a:t>semi-anonima</a:t>
            </a:r>
            <a:r>
              <a:rPr sz="1600" spc="-30" dirty="0">
                <a:latin typeface="Roboto Lt"/>
                <a:cs typeface="Roboto Lt"/>
              </a:rPr>
              <a:t> </a:t>
            </a:r>
            <a:r>
              <a:rPr sz="1600" spc="-95" dirty="0">
                <a:latin typeface="Roboto Lt"/>
                <a:cs typeface="Roboto Lt"/>
              </a:rPr>
              <a:t>e</a:t>
            </a:r>
            <a:r>
              <a:rPr sz="1600" spc="-30" dirty="0">
                <a:latin typeface="Roboto Lt"/>
                <a:cs typeface="Roboto Lt"/>
              </a:rPr>
              <a:t> </a:t>
            </a:r>
            <a:r>
              <a:rPr sz="1600" spc="-120" dirty="0">
                <a:latin typeface="Roboto Lt"/>
                <a:cs typeface="Roboto Lt"/>
              </a:rPr>
              <a:t>non</a:t>
            </a:r>
            <a:r>
              <a:rPr sz="1600" spc="-30" dirty="0">
                <a:latin typeface="Roboto Lt"/>
                <a:cs typeface="Roboto Lt"/>
              </a:rPr>
              <a:t> </a:t>
            </a:r>
            <a:r>
              <a:rPr sz="1600" spc="-95" dirty="0">
                <a:latin typeface="Roboto Lt"/>
                <a:cs typeface="Roboto Lt"/>
              </a:rPr>
              <a:t>dotata</a:t>
            </a:r>
            <a:r>
              <a:rPr sz="1600" spc="-30" dirty="0">
                <a:latin typeface="Roboto Lt"/>
                <a:cs typeface="Roboto Lt"/>
              </a:rPr>
              <a:t> </a:t>
            </a:r>
            <a:r>
              <a:rPr sz="1600" spc="-75" dirty="0">
                <a:latin typeface="Roboto Lt"/>
                <a:cs typeface="Roboto Lt"/>
              </a:rPr>
              <a:t>di</a:t>
            </a:r>
            <a:r>
              <a:rPr sz="1600" spc="-30" dirty="0">
                <a:latin typeface="Roboto Lt"/>
                <a:cs typeface="Roboto Lt"/>
              </a:rPr>
              <a:t> </a:t>
            </a:r>
            <a:r>
              <a:rPr sz="1600" spc="-105" dirty="0">
                <a:latin typeface="Roboto Lt"/>
                <a:cs typeface="Roboto Lt"/>
              </a:rPr>
              <a:t>emozioni</a:t>
            </a:r>
            <a:r>
              <a:rPr sz="1600" spc="-30" dirty="0">
                <a:latin typeface="Roboto Lt"/>
                <a:cs typeface="Roboto Lt"/>
              </a:rPr>
              <a:t> </a:t>
            </a:r>
            <a:r>
              <a:rPr sz="1600" spc="-110" dirty="0">
                <a:latin typeface="Roboto Lt"/>
                <a:cs typeface="Roboto Lt"/>
              </a:rPr>
              <a:t>o</a:t>
            </a:r>
            <a:r>
              <a:rPr sz="1600" spc="-30" dirty="0">
                <a:latin typeface="Roboto Lt"/>
                <a:cs typeface="Roboto Lt"/>
              </a:rPr>
              <a:t> </a:t>
            </a:r>
            <a:r>
              <a:rPr sz="1600" spc="-85" dirty="0">
                <a:latin typeface="Roboto Lt"/>
                <a:cs typeface="Roboto Lt"/>
              </a:rPr>
              <a:t>sentimenti.</a:t>
            </a:r>
            <a:r>
              <a:rPr sz="1600" spc="-30" dirty="0">
                <a:latin typeface="Roboto Lt"/>
                <a:cs typeface="Roboto Lt"/>
              </a:rPr>
              <a:t> </a:t>
            </a:r>
            <a:r>
              <a:rPr sz="1600" spc="-130" dirty="0">
                <a:latin typeface="Roboto Lt"/>
                <a:cs typeface="Roboto Lt"/>
              </a:rPr>
              <a:t>Manca </a:t>
            </a:r>
            <a:r>
              <a:rPr sz="1600" spc="-125" dirty="0">
                <a:latin typeface="Roboto Lt"/>
                <a:cs typeface="Roboto Lt"/>
              </a:rPr>
              <a:t> </a:t>
            </a:r>
            <a:r>
              <a:rPr sz="1600" spc="-70" dirty="0">
                <a:latin typeface="Roboto Lt"/>
                <a:cs typeface="Roboto Lt"/>
              </a:rPr>
              <a:t>cioè,</a:t>
            </a:r>
            <a:r>
              <a:rPr sz="1600" spc="-35" dirty="0">
                <a:latin typeface="Roboto Lt"/>
                <a:cs typeface="Roboto Lt"/>
              </a:rPr>
              <a:t> </a:t>
            </a:r>
            <a:r>
              <a:rPr sz="1600" spc="-85" dirty="0">
                <a:latin typeface="Roboto Lt"/>
                <a:cs typeface="Roboto Lt"/>
              </a:rPr>
              <a:t>nel</a:t>
            </a:r>
            <a:r>
              <a:rPr sz="1600" spc="-30" dirty="0">
                <a:latin typeface="Roboto Lt"/>
                <a:cs typeface="Roboto Lt"/>
              </a:rPr>
              <a:t> </a:t>
            </a:r>
            <a:r>
              <a:rPr sz="1600" spc="-95" dirty="0">
                <a:latin typeface="Roboto Lt"/>
                <a:cs typeface="Roboto Lt"/>
              </a:rPr>
              <a:t>rapporto</a:t>
            </a:r>
            <a:r>
              <a:rPr sz="1600" spc="-30" dirty="0">
                <a:latin typeface="Roboto Lt"/>
                <a:cs typeface="Roboto Lt"/>
              </a:rPr>
              <a:t> </a:t>
            </a:r>
            <a:r>
              <a:rPr sz="1600" spc="-80" dirty="0">
                <a:latin typeface="Roboto Lt"/>
                <a:cs typeface="Roboto Lt"/>
              </a:rPr>
              <a:t>tra</a:t>
            </a:r>
            <a:r>
              <a:rPr sz="1600" spc="-30" dirty="0">
                <a:latin typeface="Roboto Lt"/>
                <a:cs typeface="Roboto Lt"/>
              </a:rPr>
              <a:t> </a:t>
            </a:r>
            <a:r>
              <a:rPr sz="1600" spc="-110" dirty="0">
                <a:latin typeface="Roboto Lt"/>
                <a:cs typeface="Roboto Lt"/>
              </a:rPr>
              <a:t>cyber-bullo</a:t>
            </a:r>
            <a:r>
              <a:rPr sz="1600" spc="-30" dirty="0">
                <a:latin typeface="Roboto Lt"/>
                <a:cs typeface="Roboto Lt"/>
              </a:rPr>
              <a:t> </a:t>
            </a:r>
            <a:r>
              <a:rPr sz="1600" spc="-95" dirty="0">
                <a:latin typeface="Roboto Lt"/>
                <a:cs typeface="Roboto Lt"/>
              </a:rPr>
              <a:t>e</a:t>
            </a:r>
            <a:r>
              <a:rPr sz="1600" spc="-30" dirty="0">
                <a:latin typeface="Roboto Lt"/>
                <a:cs typeface="Roboto Lt"/>
              </a:rPr>
              <a:t> </a:t>
            </a:r>
            <a:r>
              <a:rPr sz="1600" spc="-100" dirty="0">
                <a:latin typeface="Roboto Lt"/>
                <a:cs typeface="Roboto Lt"/>
              </a:rPr>
              <a:t>cyber-vittima,</a:t>
            </a:r>
            <a:r>
              <a:rPr sz="1600" spc="-35" dirty="0">
                <a:latin typeface="Roboto Lt"/>
                <a:cs typeface="Roboto Lt"/>
              </a:rPr>
              <a:t> </a:t>
            </a:r>
            <a:r>
              <a:rPr sz="1600" spc="-125" dirty="0">
                <a:latin typeface="Roboto Lt"/>
                <a:cs typeface="Roboto Lt"/>
              </a:rPr>
              <a:t>un</a:t>
            </a:r>
            <a:r>
              <a:rPr sz="1600" spc="-30" dirty="0">
                <a:latin typeface="Roboto Lt"/>
                <a:cs typeface="Roboto Lt"/>
              </a:rPr>
              <a:t> </a:t>
            </a:r>
            <a:r>
              <a:rPr sz="1600" spc="-100" dirty="0">
                <a:latin typeface="Roboto Lt"/>
                <a:cs typeface="Roboto Lt"/>
              </a:rPr>
              <a:t>feedback</a:t>
            </a:r>
            <a:r>
              <a:rPr sz="1600" spc="-30" dirty="0">
                <a:latin typeface="Roboto Lt"/>
                <a:cs typeface="Roboto Lt"/>
              </a:rPr>
              <a:t> </a:t>
            </a:r>
            <a:r>
              <a:rPr sz="1600" spc="-90" dirty="0">
                <a:latin typeface="Roboto Lt"/>
                <a:cs typeface="Roboto Lt"/>
              </a:rPr>
              <a:t>verbale</a:t>
            </a:r>
            <a:r>
              <a:rPr sz="1600" spc="-30" dirty="0">
                <a:latin typeface="Roboto Lt"/>
                <a:cs typeface="Roboto Lt"/>
              </a:rPr>
              <a:t> </a:t>
            </a:r>
            <a:r>
              <a:rPr sz="1600" spc="-95" dirty="0">
                <a:latin typeface="Roboto Lt"/>
                <a:cs typeface="Roboto Lt"/>
              </a:rPr>
              <a:t>e</a:t>
            </a:r>
            <a:r>
              <a:rPr sz="1600" spc="-30" dirty="0">
                <a:latin typeface="Roboto Lt"/>
                <a:cs typeface="Roboto Lt"/>
              </a:rPr>
              <a:t> </a:t>
            </a:r>
            <a:r>
              <a:rPr sz="1600" spc="-100" dirty="0">
                <a:latin typeface="Roboto Lt"/>
                <a:cs typeface="Roboto Lt"/>
              </a:rPr>
              <a:t>corporeo</a:t>
            </a:r>
            <a:r>
              <a:rPr sz="1600" spc="-30" dirty="0">
                <a:latin typeface="Roboto Lt"/>
                <a:cs typeface="Roboto Lt"/>
              </a:rPr>
              <a:t> </a:t>
            </a:r>
            <a:r>
              <a:rPr sz="1600" spc="-110" dirty="0">
                <a:latin typeface="Roboto Lt"/>
                <a:cs typeface="Roboto Lt"/>
              </a:rPr>
              <a:t>che</a:t>
            </a:r>
            <a:r>
              <a:rPr sz="1600" spc="-35" dirty="0">
                <a:latin typeface="Roboto Lt"/>
                <a:cs typeface="Roboto Lt"/>
              </a:rPr>
              <a:t> </a:t>
            </a:r>
            <a:r>
              <a:rPr sz="1600" spc="-75" dirty="0">
                <a:latin typeface="Roboto Lt"/>
                <a:cs typeface="Roboto Lt"/>
              </a:rPr>
              <a:t>orienti</a:t>
            </a:r>
            <a:r>
              <a:rPr sz="1600" spc="-30" dirty="0">
                <a:latin typeface="Roboto Lt"/>
                <a:cs typeface="Roboto Lt"/>
              </a:rPr>
              <a:t> </a:t>
            </a:r>
            <a:r>
              <a:rPr sz="1600" spc="-90" dirty="0">
                <a:latin typeface="Roboto Lt"/>
                <a:cs typeface="Roboto Lt"/>
              </a:rPr>
              <a:t>chi</a:t>
            </a:r>
            <a:r>
              <a:rPr sz="1600" spc="-30" dirty="0">
                <a:latin typeface="Roboto Lt"/>
                <a:cs typeface="Roboto Lt"/>
              </a:rPr>
              <a:t> </a:t>
            </a:r>
            <a:r>
              <a:rPr sz="1600" spc="-95" dirty="0">
                <a:latin typeface="Roboto Lt"/>
                <a:cs typeface="Roboto Lt"/>
              </a:rPr>
              <a:t>agisce </a:t>
            </a:r>
            <a:r>
              <a:rPr sz="1600" spc="-90" dirty="0">
                <a:latin typeface="Roboto Lt"/>
                <a:cs typeface="Roboto Lt"/>
              </a:rPr>
              <a:t> </a:t>
            </a:r>
            <a:r>
              <a:rPr sz="1600" spc="-85" dirty="0">
                <a:latin typeface="Roboto Lt"/>
                <a:cs typeface="Roboto Lt"/>
              </a:rPr>
              <a:t>nell’interpretazione</a:t>
            </a:r>
            <a:r>
              <a:rPr sz="1600" spc="-30" dirty="0">
                <a:latin typeface="Roboto Lt"/>
                <a:cs typeface="Roboto Lt"/>
              </a:rPr>
              <a:t> </a:t>
            </a:r>
            <a:r>
              <a:rPr sz="1600" spc="-80" dirty="0">
                <a:latin typeface="Roboto Lt"/>
                <a:cs typeface="Roboto Lt"/>
              </a:rPr>
              <a:t>degli</a:t>
            </a:r>
            <a:r>
              <a:rPr sz="1600" spc="-30" dirty="0">
                <a:latin typeface="Roboto Lt"/>
                <a:cs typeface="Roboto Lt"/>
              </a:rPr>
              <a:t> </a:t>
            </a:r>
            <a:r>
              <a:rPr sz="1600" spc="-60" dirty="0">
                <a:latin typeface="Roboto Lt"/>
                <a:cs typeface="Roboto Lt"/>
              </a:rPr>
              <a:t>effetti</a:t>
            </a:r>
            <a:r>
              <a:rPr sz="1600" spc="-30" dirty="0">
                <a:latin typeface="Roboto Lt"/>
                <a:cs typeface="Roboto Lt"/>
              </a:rPr>
              <a:t> </a:t>
            </a:r>
            <a:r>
              <a:rPr sz="1600" spc="-100" dirty="0">
                <a:latin typeface="Roboto Lt"/>
                <a:cs typeface="Roboto Lt"/>
              </a:rPr>
              <a:t>immediati</a:t>
            </a:r>
            <a:r>
              <a:rPr sz="1600" spc="-30" dirty="0">
                <a:latin typeface="Roboto Lt"/>
                <a:cs typeface="Roboto Lt"/>
              </a:rPr>
              <a:t> </a:t>
            </a:r>
            <a:r>
              <a:rPr sz="1600" spc="-75" dirty="0">
                <a:latin typeface="Roboto Lt"/>
                <a:cs typeface="Roboto Lt"/>
              </a:rPr>
              <a:t>delle</a:t>
            </a:r>
            <a:r>
              <a:rPr sz="1600" spc="-30" dirty="0">
                <a:latin typeface="Roboto Lt"/>
                <a:cs typeface="Roboto Lt"/>
              </a:rPr>
              <a:t> </a:t>
            </a:r>
            <a:r>
              <a:rPr sz="1600" spc="-85" dirty="0">
                <a:latin typeface="Roboto Lt"/>
                <a:cs typeface="Roboto Lt"/>
              </a:rPr>
              <a:t>azioni</a:t>
            </a:r>
            <a:r>
              <a:rPr sz="1600" spc="-25" dirty="0">
                <a:latin typeface="Roboto Lt"/>
                <a:cs typeface="Roboto Lt"/>
              </a:rPr>
              <a:t> </a:t>
            </a:r>
            <a:r>
              <a:rPr sz="1600" spc="-85" dirty="0">
                <a:latin typeface="Roboto Lt"/>
                <a:cs typeface="Roboto Lt"/>
              </a:rPr>
              <a:t>sugli</a:t>
            </a:r>
            <a:r>
              <a:rPr sz="1600" spc="-30" dirty="0">
                <a:latin typeface="Roboto Lt"/>
                <a:cs typeface="Roboto Lt"/>
              </a:rPr>
              <a:t> </a:t>
            </a:r>
            <a:r>
              <a:rPr sz="1600" spc="-50" dirty="0">
                <a:latin typeface="Roboto Lt"/>
                <a:cs typeface="Roboto Lt"/>
              </a:rPr>
              <a:t>altri.</a:t>
            </a:r>
            <a:r>
              <a:rPr sz="1600" spc="-30" dirty="0">
                <a:latin typeface="Roboto Lt"/>
                <a:cs typeface="Roboto Lt"/>
              </a:rPr>
              <a:t> </a:t>
            </a:r>
            <a:r>
              <a:rPr sz="1600" spc="-40" dirty="0">
                <a:latin typeface="Roboto Lt"/>
                <a:cs typeface="Roboto Lt"/>
              </a:rPr>
              <a:t>Il</a:t>
            </a:r>
            <a:r>
              <a:rPr sz="1600" spc="-30" dirty="0">
                <a:latin typeface="Roboto Lt"/>
                <a:cs typeface="Roboto Lt"/>
              </a:rPr>
              <a:t> </a:t>
            </a:r>
            <a:r>
              <a:rPr sz="1600" spc="-85" dirty="0">
                <a:latin typeface="Roboto Lt"/>
                <a:cs typeface="Roboto Lt"/>
              </a:rPr>
              <a:t>bullo</a:t>
            </a:r>
            <a:r>
              <a:rPr sz="1600" spc="-30" dirty="0">
                <a:latin typeface="Roboto Lt"/>
                <a:cs typeface="Roboto Lt"/>
              </a:rPr>
              <a:t> </a:t>
            </a:r>
            <a:r>
              <a:rPr sz="1600" spc="-120" dirty="0">
                <a:latin typeface="Roboto Lt"/>
                <a:cs typeface="Roboto Lt"/>
              </a:rPr>
              <a:t>non</a:t>
            </a:r>
            <a:r>
              <a:rPr sz="1600" spc="-30" dirty="0">
                <a:latin typeface="Roboto Lt"/>
                <a:cs typeface="Roboto Lt"/>
              </a:rPr>
              <a:t> </a:t>
            </a:r>
            <a:r>
              <a:rPr sz="1600" spc="-85" dirty="0">
                <a:latin typeface="Roboto Lt"/>
                <a:cs typeface="Roboto Lt"/>
              </a:rPr>
              <a:t>riesce</a:t>
            </a:r>
            <a:r>
              <a:rPr sz="1600" spc="-25" dirty="0">
                <a:latin typeface="Roboto Lt"/>
                <a:cs typeface="Roboto Lt"/>
              </a:rPr>
              <a:t> </a:t>
            </a:r>
            <a:r>
              <a:rPr sz="1600" spc="-110" dirty="0">
                <a:latin typeface="Roboto Lt"/>
                <a:cs typeface="Roboto Lt"/>
              </a:rPr>
              <a:t>a</a:t>
            </a:r>
            <a:r>
              <a:rPr sz="1600" spc="-30" dirty="0">
                <a:latin typeface="Roboto Lt"/>
                <a:cs typeface="Roboto Lt"/>
              </a:rPr>
              <a:t> </a:t>
            </a:r>
            <a:r>
              <a:rPr sz="1600" spc="-90" dirty="0">
                <a:latin typeface="Roboto Lt"/>
                <a:cs typeface="Roboto Lt"/>
              </a:rPr>
              <a:t>capire</a:t>
            </a:r>
            <a:r>
              <a:rPr sz="1600" spc="-30" dirty="0">
                <a:latin typeface="Roboto Lt"/>
                <a:cs typeface="Roboto Lt"/>
              </a:rPr>
              <a:t> </a:t>
            </a:r>
            <a:r>
              <a:rPr sz="1600" spc="-110" dirty="0">
                <a:latin typeface="Roboto Lt"/>
                <a:cs typeface="Roboto Lt"/>
              </a:rPr>
              <a:t>che</a:t>
            </a:r>
            <a:r>
              <a:rPr sz="1600" spc="-30" dirty="0">
                <a:latin typeface="Roboto Lt"/>
                <a:cs typeface="Roboto Lt"/>
              </a:rPr>
              <a:t> il </a:t>
            </a:r>
            <a:r>
              <a:rPr sz="1600" spc="-80" dirty="0">
                <a:latin typeface="Roboto Lt"/>
                <a:cs typeface="Roboto Lt"/>
              </a:rPr>
              <a:t>dolore,</a:t>
            </a:r>
            <a:r>
              <a:rPr sz="1600" spc="-25" dirty="0">
                <a:latin typeface="Roboto Lt"/>
                <a:cs typeface="Roboto Lt"/>
              </a:rPr>
              <a:t> </a:t>
            </a:r>
            <a:r>
              <a:rPr sz="1600" spc="-75" dirty="0">
                <a:latin typeface="Roboto Lt"/>
                <a:cs typeface="Roboto Lt"/>
              </a:rPr>
              <a:t>la </a:t>
            </a:r>
            <a:r>
              <a:rPr sz="1600" spc="-70" dirty="0">
                <a:latin typeface="Roboto Lt"/>
                <a:cs typeface="Roboto Lt"/>
              </a:rPr>
              <a:t> </a:t>
            </a:r>
            <a:r>
              <a:rPr sz="1600" spc="-90" dirty="0">
                <a:latin typeface="Roboto Lt"/>
                <a:cs typeface="Roboto Lt"/>
              </a:rPr>
              <a:t>frustrazione</a:t>
            </a:r>
            <a:r>
              <a:rPr sz="1600" spc="-25" dirty="0">
                <a:latin typeface="Roboto Lt"/>
                <a:cs typeface="Roboto Lt"/>
              </a:rPr>
              <a:t> </a:t>
            </a:r>
            <a:r>
              <a:rPr sz="1600" spc="-95" dirty="0">
                <a:latin typeface="Roboto Lt"/>
                <a:cs typeface="Roboto Lt"/>
              </a:rPr>
              <a:t>e</a:t>
            </a:r>
            <a:r>
              <a:rPr sz="1600" spc="-25" dirty="0">
                <a:latin typeface="Roboto Lt"/>
                <a:cs typeface="Roboto Lt"/>
              </a:rPr>
              <a:t> </a:t>
            </a:r>
            <a:r>
              <a:rPr sz="1600" spc="-85" dirty="0">
                <a:latin typeface="Roboto Lt"/>
                <a:cs typeface="Roboto Lt"/>
              </a:rPr>
              <a:t>l'umiliazione</a:t>
            </a:r>
            <a:r>
              <a:rPr sz="1600" spc="-25" dirty="0">
                <a:latin typeface="Roboto Lt"/>
                <a:cs typeface="Roboto Lt"/>
              </a:rPr>
              <a:t> </a:t>
            </a:r>
            <a:r>
              <a:rPr sz="1600" spc="-100" dirty="0">
                <a:latin typeface="Roboto Lt"/>
                <a:cs typeface="Roboto Lt"/>
              </a:rPr>
              <a:t>generate</a:t>
            </a:r>
            <a:r>
              <a:rPr sz="1600" spc="-25" dirty="0">
                <a:latin typeface="Roboto Lt"/>
                <a:cs typeface="Roboto Lt"/>
              </a:rPr>
              <a:t> </a:t>
            </a:r>
            <a:r>
              <a:rPr sz="1600" spc="-80" dirty="0">
                <a:latin typeface="Roboto Lt"/>
                <a:cs typeface="Roboto Lt"/>
              </a:rPr>
              <a:t>nella</a:t>
            </a:r>
            <a:r>
              <a:rPr sz="1600" spc="-25" dirty="0">
                <a:latin typeface="Roboto Lt"/>
                <a:cs typeface="Roboto Lt"/>
              </a:rPr>
              <a:t> </a:t>
            </a:r>
            <a:r>
              <a:rPr sz="1600" spc="-75" dirty="0">
                <a:latin typeface="Roboto Lt"/>
                <a:cs typeface="Roboto Lt"/>
              </a:rPr>
              <a:t>vittima,</a:t>
            </a:r>
            <a:r>
              <a:rPr sz="1600" spc="-25" dirty="0">
                <a:latin typeface="Roboto Lt"/>
                <a:cs typeface="Roboto Lt"/>
              </a:rPr>
              <a:t> </a:t>
            </a:r>
            <a:r>
              <a:rPr sz="1600" spc="-114" dirty="0">
                <a:latin typeface="Roboto Lt"/>
                <a:cs typeface="Roboto Lt"/>
              </a:rPr>
              <a:t>sono</a:t>
            </a:r>
            <a:r>
              <a:rPr sz="1600" spc="-25" dirty="0">
                <a:latin typeface="Roboto Lt"/>
                <a:cs typeface="Roboto Lt"/>
              </a:rPr>
              <a:t> </a:t>
            </a:r>
            <a:r>
              <a:rPr sz="1600" spc="-65" dirty="0">
                <a:latin typeface="Roboto Lt"/>
                <a:cs typeface="Roboto Lt"/>
              </a:rPr>
              <a:t>tutti</a:t>
            </a:r>
            <a:r>
              <a:rPr sz="1600" spc="-25" dirty="0">
                <a:latin typeface="Roboto Lt"/>
                <a:cs typeface="Roboto Lt"/>
              </a:rPr>
              <a:t> </a:t>
            </a:r>
            <a:r>
              <a:rPr sz="1600" spc="-95" dirty="0">
                <a:latin typeface="Roboto Lt"/>
                <a:cs typeface="Roboto Lt"/>
              </a:rPr>
              <a:t>sentimenti</a:t>
            </a:r>
            <a:r>
              <a:rPr sz="1600" spc="-25" dirty="0">
                <a:latin typeface="Roboto Lt"/>
                <a:cs typeface="Roboto Lt"/>
              </a:rPr>
              <a:t> </a:t>
            </a:r>
            <a:r>
              <a:rPr sz="1600" spc="-70" dirty="0">
                <a:latin typeface="Roboto Lt"/>
                <a:cs typeface="Roboto Lt"/>
              </a:rPr>
              <a:t>reali</a:t>
            </a:r>
            <a:r>
              <a:rPr sz="1600" spc="-25" dirty="0">
                <a:latin typeface="Roboto Lt"/>
                <a:cs typeface="Roboto Lt"/>
              </a:rPr>
              <a:t> </a:t>
            </a:r>
            <a:r>
              <a:rPr sz="1600" spc="-95" dirty="0">
                <a:latin typeface="Roboto Lt"/>
                <a:cs typeface="Roboto Lt"/>
              </a:rPr>
              <a:t>e</a:t>
            </a:r>
            <a:r>
              <a:rPr sz="1600" spc="-25" dirty="0">
                <a:latin typeface="Roboto Lt"/>
                <a:cs typeface="Roboto Lt"/>
              </a:rPr>
              <a:t> </a:t>
            </a:r>
            <a:r>
              <a:rPr sz="1600" spc="-90" dirty="0">
                <a:latin typeface="Roboto Lt"/>
                <a:cs typeface="Roboto Lt"/>
              </a:rPr>
              <a:t>contestuali</a:t>
            </a:r>
            <a:r>
              <a:rPr sz="1600" spc="-25" dirty="0">
                <a:latin typeface="Roboto Lt"/>
                <a:cs typeface="Roboto Lt"/>
              </a:rPr>
              <a:t> </a:t>
            </a:r>
            <a:r>
              <a:rPr sz="1600" spc="-75" dirty="0">
                <a:latin typeface="Roboto Lt"/>
                <a:cs typeface="Roboto Lt"/>
              </a:rPr>
              <a:t>alla</a:t>
            </a:r>
            <a:r>
              <a:rPr sz="1600" spc="-25" dirty="0">
                <a:latin typeface="Roboto Lt"/>
                <a:cs typeface="Roboto Lt"/>
              </a:rPr>
              <a:t> </a:t>
            </a:r>
            <a:r>
              <a:rPr sz="1600" spc="-125" dirty="0">
                <a:latin typeface="Roboto Lt"/>
                <a:cs typeface="Roboto Lt"/>
              </a:rPr>
              <a:t>messa</a:t>
            </a:r>
            <a:r>
              <a:rPr sz="1600" spc="-25" dirty="0">
                <a:latin typeface="Roboto Lt"/>
                <a:cs typeface="Roboto Lt"/>
              </a:rPr>
              <a:t> </a:t>
            </a:r>
            <a:r>
              <a:rPr sz="1600" spc="-80" dirty="0">
                <a:latin typeface="Roboto Lt"/>
                <a:cs typeface="Roboto Lt"/>
              </a:rPr>
              <a:t>in</a:t>
            </a:r>
            <a:r>
              <a:rPr sz="1600" spc="-25" dirty="0">
                <a:latin typeface="Roboto Lt"/>
                <a:cs typeface="Roboto Lt"/>
              </a:rPr>
              <a:t> </a:t>
            </a:r>
            <a:r>
              <a:rPr sz="1600" spc="-85" dirty="0">
                <a:latin typeface="Roboto Lt"/>
                <a:cs typeface="Roboto Lt"/>
              </a:rPr>
              <a:t>atto </a:t>
            </a:r>
            <a:r>
              <a:rPr sz="1600" spc="-80" dirty="0">
                <a:latin typeface="Roboto Lt"/>
                <a:cs typeface="Roboto Lt"/>
              </a:rPr>
              <a:t> della</a:t>
            </a:r>
            <a:r>
              <a:rPr sz="1600" spc="-40" dirty="0">
                <a:latin typeface="Roboto Lt"/>
                <a:cs typeface="Roboto Lt"/>
              </a:rPr>
              <a:t> </a:t>
            </a:r>
            <a:r>
              <a:rPr sz="1600" spc="-100" dirty="0">
                <a:latin typeface="Roboto Lt"/>
                <a:cs typeface="Roboto Lt"/>
              </a:rPr>
              <a:t>prepotenza</a:t>
            </a:r>
            <a:r>
              <a:rPr sz="1600" spc="-35" dirty="0">
                <a:latin typeface="Roboto Lt"/>
                <a:cs typeface="Roboto Lt"/>
              </a:rPr>
              <a:t> </a:t>
            </a:r>
            <a:r>
              <a:rPr sz="1600" spc="-85" dirty="0">
                <a:latin typeface="Roboto Lt"/>
                <a:cs typeface="Roboto Lt"/>
              </a:rPr>
              <a:t>informatica.</a:t>
            </a:r>
            <a:endParaRPr sz="1600">
              <a:latin typeface="Roboto Lt"/>
              <a:cs typeface="Roboto Lt"/>
            </a:endParaRPr>
          </a:p>
        </p:txBody>
      </p:sp>
      <p:sp>
        <p:nvSpPr>
          <p:cNvPr id="3" name="object 3"/>
          <p:cNvSpPr txBox="1">
            <a:spLocks noGrp="1"/>
          </p:cNvSpPr>
          <p:nvPr>
            <p:ph type="title"/>
          </p:nvPr>
        </p:nvSpPr>
        <p:spPr>
          <a:xfrm>
            <a:off x="555200" y="700862"/>
            <a:ext cx="2721400" cy="391160"/>
          </a:xfrm>
          <a:prstGeom prst="rect">
            <a:avLst/>
          </a:prstGeom>
        </p:spPr>
        <p:txBody>
          <a:bodyPr vert="horz" wrap="square" lIns="0" tIns="12700" rIns="0" bIns="0" rtlCol="0">
            <a:spAutoFit/>
          </a:bodyPr>
          <a:lstStyle/>
          <a:p>
            <a:pPr marL="12700">
              <a:lnSpc>
                <a:spcPct val="100000"/>
              </a:lnSpc>
              <a:spcBef>
                <a:spcPts val="100"/>
              </a:spcBef>
            </a:pPr>
            <a:r>
              <a:rPr spc="-5" dirty="0"/>
              <a:t>CYBERBULLISMO</a:t>
            </a:r>
          </a:p>
        </p:txBody>
      </p:sp>
      <p:pic>
        <p:nvPicPr>
          <p:cNvPr id="4" name="object 4"/>
          <p:cNvPicPr/>
          <p:nvPr/>
        </p:nvPicPr>
        <p:blipFill>
          <a:blip r:embed="rId2" cstate="print"/>
          <a:stretch>
            <a:fillRect/>
          </a:stretch>
        </p:blipFill>
        <p:spPr>
          <a:xfrm>
            <a:off x="0" y="0"/>
            <a:ext cx="9143996" cy="1012323"/>
          </a:xfrm>
          <a:prstGeom prst="rect">
            <a:avLst/>
          </a:prstGeom>
        </p:spPr>
      </p:pic>
      <p:sp>
        <p:nvSpPr>
          <p:cNvPr id="5" name="object 5"/>
          <p:cNvSpPr txBox="1"/>
          <p:nvPr/>
        </p:nvSpPr>
        <p:spPr>
          <a:xfrm>
            <a:off x="132324" y="65913"/>
            <a:ext cx="2229875" cy="228268"/>
          </a:xfrm>
          <a:prstGeom prst="rect">
            <a:avLst/>
          </a:prstGeom>
        </p:spPr>
        <p:txBody>
          <a:bodyPr vert="horz" wrap="square" lIns="0" tIns="12700" rIns="0" bIns="0" rtlCol="0">
            <a:spAutoFit/>
          </a:bodyPr>
          <a:lstStyle/>
          <a:p>
            <a:pPr marL="12700">
              <a:lnSpc>
                <a:spcPct val="100000"/>
              </a:lnSpc>
              <a:spcBef>
                <a:spcPts val="100"/>
              </a:spcBef>
            </a:pPr>
            <a:r>
              <a:rPr sz="1400" spc="-10" dirty="0">
                <a:solidFill>
                  <a:srgbClr val="FFFFFF"/>
                </a:solidFill>
                <a:latin typeface="Roboto Lt"/>
                <a:cs typeface="Roboto Lt"/>
              </a:rPr>
              <a:t>I</a:t>
            </a:r>
            <a:r>
              <a:rPr sz="1400" spc="-35" dirty="0">
                <a:solidFill>
                  <a:srgbClr val="FFFFFF"/>
                </a:solidFill>
                <a:latin typeface="Roboto Lt"/>
                <a:cs typeface="Roboto Lt"/>
              </a:rPr>
              <a:t> </a:t>
            </a:r>
            <a:r>
              <a:rPr sz="1400" spc="-10" dirty="0">
                <a:solidFill>
                  <a:srgbClr val="FFFFFF"/>
                </a:solidFill>
                <a:latin typeface="Roboto Lt"/>
                <a:cs typeface="Roboto Lt"/>
              </a:rPr>
              <a:t>SOCIAL</a:t>
            </a:r>
            <a:r>
              <a:rPr sz="1400" spc="-35" dirty="0">
                <a:solidFill>
                  <a:srgbClr val="FFFFFF"/>
                </a:solidFill>
                <a:latin typeface="Roboto Lt"/>
                <a:cs typeface="Roboto Lt"/>
              </a:rPr>
              <a:t> </a:t>
            </a:r>
            <a:r>
              <a:rPr sz="1400" dirty="0">
                <a:solidFill>
                  <a:srgbClr val="FFFFFF"/>
                </a:solidFill>
                <a:latin typeface="Roboto Lt"/>
                <a:cs typeface="Roboto Lt"/>
              </a:rPr>
              <a:t>NETWORK</a:t>
            </a:r>
            <a:endParaRPr sz="1400" dirty="0">
              <a:latin typeface="Roboto Lt"/>
              <a:cs typeface="Roboto Lt"/>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TotalTime>
  <Words>8230</Words>
  <Application>Microsoft Office PowerPoint</Application>
  <PresentationFormat>Presentazione su schermo (4:3)</PresentationFormat>
  <Paragraphs>1017</Paragraphs>
  <Slides>142</Slides>
  <Notes>0</Notes>
  <HiddenSlides>0</HiddenSlides>
  <MMClips>0</MMClips>
  <ScaleCrop>false</ScaleCrop>
  <HeadingPairs>
    <vt:vector size="4" baseType="variant">
      <vt:variant>
        <vt:lpstr>Tema</vt:lpstr>
      </vt:variant>
      <vt:variant>
        <vt:i4>1</vt:i4>
      </vt:variant>
      <vt:variant>
        <vt:lpstr>Titoli diapositive</vt:lpstr>
      </vt:variant>
      <vt:variant>
        <vt:i4>142</vt:i4>
      </vt:variant>
    </vt:vector>
  </HeadingPairs>
  <TitlesOfParts>
    <vt:vector size="143" baseType="lpstr">
      <vt:lpstr>Office Theme</vt:lpstr>
      <vt:lpstr>EDUCAZIONE  A CORRETTI  STILI DI VITA</vt:lpstr>
      <vt:lpstr>EDUCAZIONE A CORRETTI STILI DI VITA</vt:lpstr>
      <vt:lpstr>IERI: i nostri antenati erano cacciatori e raccoglitori, dovevano percorrere lunghe  distanze per procurarsi il cibo (scarso) e spesso erano anche costretti a farlo di  corsa per sfuggire ai predatori</vt:lpstr>
      <vt:lpstr>Una sana e corretta alimentazione rappresenta  il primo intervento di tutela della salute. Gli alimenti contengono:</vt:lpstr>
      <vt:lpstr>Le proteine</vt:lpstr>
      <vt:lpstr>I Carboidrati (ZUCCHERI) </vt:lpstr>
      <vt:lpstr>I Grassi</vt:lpstr>
      <vt:lpstr>Le vitamine sono sostanze prive di valore energetico ma  indispensabili, anche se in piccole dosi, per lo svolgimento dei processi  che rendono possibile la vita.</vt:lpstr>
      <vt:lpstr>È preferibile ricavare vitamine e sali minerali dagli alimenti</vt:lpstr>
      <vt:lpstr>Il nostro organismo è formato principalmente da   ACQUA</vt:lpstr>
      <vt:lpstr>Impariamo a leggere l’etichetta nutrizionale</vt:lpstr>
      <vt:lpstr>Diapositiva 12</vt:lpstr>
      <vt:lpstr>Mantenere un peso salutare  durante il corso della vita</vt:lpstr>
      <vt:lpstr>Mantenersi fisicamente attivi tutti i giorni</vt:lpstr>
      <vt:lpstr>Limitare il consumo di alimenti ad alta densità calorica  e le bevande zuccherate</vt:lpstr>
      <vt:lpstr>Consumare più cibi di origine vegetale</vt:lpstr>
      <vt:lpstr>Limitare il consumo di carni rosse, lavorate e  conservate</vt:lpstr>
      <vt:lpstr>Evitare il consumo di bevande alcoliche</vt:lpstr>
      <vt:lpstr>Limitare il consumo di sale  (non più di 6 g/die di NaCl)</vt:lpstr>
      <vt:lpstr>Diapositiva 20</vt:lpstr>
      <vt:lpstr>Problematiche comuni ai ragazzi in età scolare  sono:</vt:lpstr>
      <vt:lpstr>- Scarsa attenzione all’importanza dello spuntino: si fa un consumo  eccessivo di alimenti troppo calorici rispetto al reale fabbisogno (pizze,  focacce farcite, pane, salumi, bibite gassate e dolci, snack dolci,  patatine) Preoccupante il consumo di bevande gassate  durante la ricreazione e durante i pasti.</vt:lpstr>
      <vt:lpstr>Attenzione a sintomi come il controllo ossessivo del proprio peso e  della quantità di cibo ingerito o, al contrario, ad un irrefrenabile  bisogno di mangiare che porta ad assumere frettolosamente grandi  quantità di cibo: entrambi possono essere spie di un disturbo del  comportamento alimentare che è una problematica molto seria</vt:lpstr>
      <vt:lpstr>EDUCAZIONE A CORRETTI STILI DI VITA</vt:lpstr>
      <vt:lpstr>ALCOL E GIOVANI</vt:lpstr>
      <vt:lpstr>MINISTERO DELLE POLITICHE AGRICOLE ALIMENTARI E FORESTALI</vt:lpstr>
      <vt:lpstr>COS’È L’UNITÀ ALCOLICA?  ETANOLO</vt:lpstr>
      <vt:lpstr>INGESTIONE DI ALCOL</vt:lpstr>
      <vt:lpstr>Diapositiva 29</vt:lpstr>
      <vt:lpstr>ALCOL: TUTTI GLI ORGANI SONO DANNEGGIATI</vt:lpstr>
      <vt:lpstr>Fegato Normale</vt:lpstr>
      <vt:lpstr>Diapositiva 32</vt:lpstr>
      <vt:lpstr>Aterosclerosi: placca di aterosclerosi coronarica</vt:lpstr>
      <vt:lpstr>ALCOL : LESIONI BENIGNE AL SENO IN ACCRESCIMENTO</vt:lpstr>
      <vt:lpstr>Polipi adenomatosi nell’intestino favoriti da alcol e fumo</vt:lpstr>
      <vt:lpstr>Maschio - Alcol e alterazioni sfera sessuale  Alterazione asse ipotalamico-ipofisario-gonadico</vt:lpstr>
      <vt:lpstr>Plasticità Neuronale</vt:lpstr>
      <vt:lpstr>Perché l’ALCOL danneggia lo sviluppo del CERVELLO degli adolescenti Cristallizzazione della persona in una modalità di comportamento impulsivo, aggressivo e  orientato al comportamento a rischio tipico degli adolescenti</vt:lpstr>
      <vt:lpstr>SPECT SCAN OF THE BRAIN</vt:lpstr>
      <vt:lpstr>IN RAPPORTO ALLO SVILUPPO NEUROLOGICO</vt:lpstr>
      <vt:lpstr>Diapositiva 41</vt:lpstr>
      <vt:lpstr>TESTICOLI – ALCOL (birra, vino, superalcolici)</vt:lpstr>
      <vt:lpstr>SVILUPPO EMBRIONE - FETO</vt:lpstr>
      <vt:lpstr>Diapositiva 44</vt:lpstr>
      <vt:lpstr>NON È VERO CHE…?</vt:lpstr>
      <vt:lpstr>NON È VERO CHE…?</vt:lpstr>
      <vt:lpstr>Diapositiva 47</vt:lpstr>
      <vt:lpstr>FUMO DI SIGARETTA</vt:lpstr>
      <vt:lpstr>FUMO E DANNI (I)</vt:lpstr>
      <vt:lpstr>FUMO E DANNI (II)</vt:lpstr>
      <vt:lpstr>CANNABIS TETRA-IDRO-CANNABINOLO (Thc) (I)</vt:lpstr>
      <vt:lpstr>Thc – RECETTORI (II)</vt:lpstr>
      <vt:lpstr>Thc – RECETTORI (III)</vt:lpstr>
      <vt:lpstr>Alcolemia e capacità di guida</vt:lpstr>
      <vt:lpstr>Diapositiva 55</vt:lpstr>
      <vt:lpstr>Diapositiva 56</vt:lpstr>
      <vt:lpstr>Diapositiva 57</vt:lpstr>
      <vt:lpstr>Diapositiva 58</vt:lpstr>
      <vt:lpstr>COCAINA (I) Danni psico-fisico devastanti!</vt:lpstr>
      <vt:lpstr>COCAINA (II)</vt:lpstr>
      <vt:lpstr>COCAINA (III)</vt:lpstr>
      <vt:lpstr>COCAINA (IV)</vt:lpstr>
      <vt:lpstr>DIACETIL-MORFINA (EROINA) Danni psico-fisico devastanti!</vt:lpstr>
      <vt:lpstr>Altre sostanze estremamente dannose utilizzate dai giovani</vt:lpstr>
      <vt:lpstr>EDUCAZIONE A CORRETTI STILI DI VITA</vt:lpstr>
      <vt:lpstr>La lingua inglese opera un'importante distinzione tra due termini, Addiction e Dependance</vt:lpstr>
      <vt:lpstr>Diapositiva 67</vt:lpstr>
      <vt:lpstr>Diapositiva 68</vt:lpstr>
      <vt:lpstr>Diapositiva 69</vt:lpstr>
      <vt:lpstr>INTERNET</vt:lpstr>
      <vt:lpstr>INTERNET</vt:lpstr>
      <vt:lpstr>ATTENZIONE !</vt:lpstr>
      <vt:lpstr>Nei giovanissimi possiamo assistere a profonde trasformazioni della  personalità indotte e favorite da alcune caratteristiche fondamentali  di internet, quali l’anonimato e l’assenza di vincoli spazio-temporali,  che offrono la possibilità di vivere esperienze particolari simili al  sogno, fino al punto di perdere il controllo di sé e della situazione. In sostanza possiamo vedere forme di depersonalizzazione</vt:lpstr>
      <vt:lpstr>Si pensi a tal proposito a tutti quei giochi di ruolo in internet (World of  Wordcraft uno per tutti) dove il giocatore ha un proprio avatar (di solito un guerriero) che, se chi lo manovra è abile, può diventare un  "eroe" conosciuto da centinaia di migliaia di altri frequentatori del  mondo epico virtuale.</vt:lpstr>
      <vt:lpstr>Diapositiva 75</vt:lpstr>
      <vt:lpstr>SPICE DRUGS</vt:lpstr>
      <vt:lpstr>Perchè le spice drugs sono così popolari?</vt:lpstr>
      <vt:lpstr>Diapositiva 78</vt:lpstr>
      <vt:lpstr>EFFETTI  PSICOATTIVI</vt:lpstr>
      <vt:lpstr>N-Joy: LA NUOVA SPICE</vt:lpstr>
      <vt:lpstr>N-Joy: un deodorante per ambienti</vt:lpstr>
      <vt:lpstr>N-Joy: effetti collaterali</vt:lpstr>
      <vt:lpstr>MEFEDRONE</vt:lpstr>
      <vt:lpstr>MEFEDRONE</vt:lpstr>
      <vt:lpstr>MEFEDRONE: effetti psicoattivi  desiderati</vt:lpstr>
      <vt:lpstr>MEFEDRONE: effetti collaterali</vt:lpstr>
      <vt:lpstr>I FARMACI individuati come sostanze d'abuso</vt:lpstr>
      <vt:lpstr>I FARMACI individuati come sostanze d'abuso</vt:lpstr>
      <vt:lpstr>Gli ultimi dati della letteratura che confrontano gli accessi ai  servizi dell'urgenza da parte di consumatori di sostanze riportano  la sempre maggior frequenza di situazioni di intossicazione  acuta in soggetti molto giovani, al di sotto dei 25 anni.</vt:lpstr>
      <vt:lpstr>CONCLUSIONI</vt:lpstr>
      <vt:lpstr>CONCLUSIONI</vt:lpstr>
      <vt:lpstr>CONCLUSIONI</vt:lpstr>
      <vt:lpstr>Diapositiva 93</vt:lpstr>
      <vt:lpstr>È necessario cambiare il nostro modo di pensare e guardare Internet considerandolo come  un mondo sì digitale, ma nello stesso tempo assolutamente reale: pur essendo ‘intangibile’,  ha effetti concreti che si possono ripercuotere anche pesantemente sulla nostra vita  quotidiana e su quella delle persone con cui interagiamo.</vt:lpstr>
      <vt:lpstr>”Poiché Internet è diventato uno strumento indispensabile per  realizzare una serie di diritti umani, combattendo l'ineguaglianza e  accelerando lo sviluppo ed il progresso, assicurare l'accesso  universale a Internet dovrebbe essere una priorità per tutti gli Stati”.</vt:lpstr>
      <vt:lpstr>Diapositiva 96</vt:lpstr>
      <vt:lpstr>NUOVI STRUMENTI PER COMUNICARE</vt:lpstr>
      <vt:lpstr>ADESCAMENTO</vt:lpstr>
      <vt:lpstr>CYBERBULLISMO</vt:lpstr>
      <vt:lpstr>CYBERBULLISMO - i reati configurabili</vt:lpstr>
      <vt:lpstr>Alcune risorse online - www.commissariatodips.it</vt:lpstr>
      <vt:lpstr>EDUCAZIONE A CORRETTI STILI DI VITA</vt:lpstr>
      <vt:lpstr>Diapositiva 103</vt:lpstr>
      <vt:lpstr>Liquidi biologici che non possono trasmettere l’HIV</vt:lpstr>
      <vt:lpstr>Il test HIV tutto quello che c’è da sapere a riguardo</vt:lpstr>
      <vt:lpstr>L’autotest VIH</vt:lpstr>
      <vt:lpstr>150.000 hiv+  MA il 30%</vt:lpstr>
      <vt:lpstr>Prevenire le MTS</vt:lpstr>
      <vt:lpstr>Being positive</vt:lpstr>
      <vt:lpstr>EDUCAZIONE A CORRETTI STILI DI VITA</vt:lpstr>
      <vt:lpstr>LE 4 C DEL PRIMO SOCCORSO</vt:lpstr>
      <vt:lpstr>COME CHIAMARE IL 112</vt:lpstr>
      <vt:lpstr>POSIZIONE LATERALE DI SICUREZZA</vt:lpstr>
      <vt:lpstr>PERCHÉ LA SCUOLA</vt:lpstr>
      <vt:lpstr>MANOVRE DI DISOSTRUZIONE DA CORPO ESTRANEO</vt:lpstr>
      <vt:lpstr>Diapositiva 116</vt:lpstr>
      <vt:lpstr>CAUSE DI SOFFOCAMENTO alimentari/oggetti</vt:lpstr>
      <vt:lpstr>CAUSE DI SOFFOCAMENTO oggetti, pile</vt:lpstr>
      <vt:lpstr>OSTRUZIONE - adulto / bambino / lattante  PARZIALE</vt:lpstr>
      <vt:lpstr>OSTRUZIONE - bambino cosciente  COMPLETA</vt:lpstr>
      <vt:lpstr>OSTRUZIONE - bambino cosciente  COMPLETA</vt:lpstr>
      <vt:lpstr>Diapositiva 122</vt:lpstr>
      <vt:lpstr>Diapositiva 123</vt:lpstr>
      <vt:lpstr>Diapositiva 124</vt:lpstr>
      <vt:lpstr>Diapositiva 125</vt:lpstr>
      <vt:lpstr>Diapositiva 126</vt:lpstr>
      <vt:lpstr>Diapositiva 127</vt:lpstr>
      <vt:lpstr>Diapositiva 128</vt:lpstr>
      <vt:lpstr>Diapositiva 129</vt:lpstr>
      <vt:lpstr>OSTRUZIONE - bambino cosciente  COMPLETA</vt:lpstr>
      <vt:lpstr>OSTRUZIONE - bambino cosciente  COMPLETA</vt:lpstr>
      <vt:lpstr>Diapositiva 132</vt:lpstr>
      <vt:lpstr>Diapositiva 133</vt:lpstr>
      <vt:lpstr>MANOVRE DI DISOSTRUZIONE DA CORPO ESTRANEO</vt:lpstr>
      <vt:lpstr>ANAFILASSI</vt:lpstr>
      <vt:lpstr>SINTOMATOLOGIA</vt:lpstr>
      <vt:lpstr>SCUOLA: PERCHÉ IL RISCHIO È ELEVATO?</vt:lpstr>
      <vt:lpstr>SCUOLA: PERCHÉ IL RISCHIO È ELEVATO?</vt:lpstr>
      <vt:lpstr>ANAFILASSI A SCUOLA</vt:lpstr>
      <vt:lpstr>ANAFILASSI A SCUOLA</vt:lpstr>
      <vt:lpstr>ANAFILASSI: LA PREVENZIONE</vt:lpstr>
      <vt:lpstr>ANAFILASSI A SCUOLA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EDUCAZIONE  A CORRETTI  STILI DI VITA</dc:title>
  <dc:creator>AMMINISTRATORE</dc:creator>
  <cp:lastModifiedBy>Cristina</cp:lastModifiedBy>
  <cp:revision>42</cp:revision>
  <dcterms:created xsi:type="dcterms:W3CDTF">2021-05-11T07:47:15Z</dcterms:created>
  <dcterms:modified xsi:type="dcterms:W3CDTF">2021-05-11T21:55:11Z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2018-01-16T00:00:00Z</vt:filetime>
  </property>
  <property fmtid="{D5CDD505-2E9C-101B-9397-08002B2CF9AE}" pid="3" name="Creator">
    <vt:lpwstr>Google</vt:lpwstr>
  </property>
  <property fmtid="{D5CDD505-2E9C-101B-9397-08002B2CF9AE}" pid="4" name="LastSaved">
    <vt:filetime>2021-05-11T00:00:00Z</vt:filetime>
  </property>
</Properties>
</file>