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6"/>
  </p:notesMasterIdLst>
  <p:handoutMasterIdLst>
    <p:handoutMasterId r:id="rId7"/>
  </p:handoutMasterIdLst>
  <p:sldIdLst>
    <p:sldId id="298" r:id="rId4"/>
    <p:sldId id="297" r:id="rId5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5" autoAdjust="0"/>
    <p:restoredTop sz="94574" autoAdjust="0"/>
  </p:normalViewPr>
  <p:slideViewPr>
    <p:cSldViewPr snapToGrid="0">
      <p:cViewPr varScale="1">
        <p:scale>
          <a:sx n="74" d="100"/>
          <a:sy n="74" d="100"/>
        </p:scale>
        <p:origin x="48" y="3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5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910C252-6BAA-4DA1-B375-5BC4F62E35DC}" type="datetime1">
              <a:rPr lang="it-IT" smtClean="0"/>
              <a:t>15/10/2025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40F9C-702C-4EF1-BBD5-EB8FAB3C4E97}" type="datetime1">
              <a:rPr lang="it-IT" smtClean="0"/>
              <a:pPr/>
              <a:t>15/10/2025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Modifica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71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lnSpc>
                <a:spcPct val="70000"/>
              </a:lnSpc>
              <a:defRPr lang="en-ZA" sz="4800" b="1" spc="-300" dirty="0"/>
            </a:lvl1pPr>
          </a:lstStyle>
          <a:p>
            <a:pPr lvl="0" algn="r" rtl="0"/>
            <a:r>
              <a:rPr lang="it-IT" dirty="0"/>
              <a:t>Fare clic per modificare il titolo della presentazione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6" name="Segnaposto testo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1" name="Segnaposto testo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Segnaposto testo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5" name="Segnaposto testo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ivisor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</a:t>
            </a:r>
            <a:br>
              <a:rPr lang="it-IT" dirty="0"/>
            </a:br>
            <a:r>
              <a:rPr lang="it-IT" dirty="0"/>
              <a:t>la foto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4800" b="1" spc="-300" dirty="0"/>
            </a:lvl1pPr>
          </a:lstStyle>
          <a:p>
            <a:pPr lvl="0" algn="r" rtl="0"/>
            <a:r>
              <a:rPr lang="it-IT" dirty="0"/>
              <a:t>Fare clic per modificare il divisore di sezione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 rtlCol="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ivisore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</a:t>
            </a:r>
            <a:br>
              <a:rPr lang="it-IT" dirty="0"/>
            </a:br>
            <a:r>
              <a:rPr lang="it-IT" dirty="0"/>
              <a:t>la foto qui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 rtlCol="0"/>
          <a:lstStyle>
            <a:lvl1pPr>
              <a:defRPr sz="48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it-IT" dirty="0"/>
              <a:t>Fare clic per modificare il divisore di sezione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 rtlCol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immagine tes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 rtlCol="0"/>
          <a:lstStyle>
            <a:lvl1pPr algn="r">
              <a:lnSpc>
                <a:spcPct val="70000"/>
              </a:lnSpc>
              <a:defRPr sz="36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Modificare il titolo della pagina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immagine tes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 rtlCol="0"/>
          <a:lstStyle>
            <a:lvl1pPr algn="l">
              <a:lnSpc>
                <a:spcPct val="70000"/>
              </a:lnSpc>
              <a:defRPr sz="44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sinistro confronto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2" name="Segnaposto sinistro confronto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testo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 dirty="0"/>
              <a:t>Immettere la didascalia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 rtl="0"/>
            <a:r>
              <a:rPr lang="it-IT" dirty="0"/>
              <a:t>Grazie</a:t>
            </a:r>
          </a:p>
        </p:txBody>
      </p:sp>
      <p:sp>
        <p:nvSpPr>
          <p:cNvPr id="9" name="Segnaposto testo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0" name="Segnaposto testo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Numero di telefono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Indirizzo di posta elettronica o </a:t>
            </a:r>
            <a:r>
              <a:rPr lang="it-IT" dirty="0" err="1"/>
              <a:t>handle</a:t>
            </a:r>
            <a:r>
              <a:rPr lang="it-IT" dirty="0"/>
              <a:t> di social media</a:t>
            </a:r>
          </a:p>
        </p:txBody>
      </p:sp>
      <p:sp>
        <p:nvSpPr>
          <p:cNvPr id="12" name="Segnaposto testo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Sito Web della società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1" name="Figura a mano libera: Forma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it-IT" dirty="0"/>
              <a:t>Modifica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4" name="Casella di testo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10243100" y="6430153"/>
            <a:ext cx="1053900" cy="365535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 rtl="0">
              <a:lnSpc>
                <a:spcPts val="1000"/>
              </a:lnSpc>
            </a:pPr>
            <a:r>
              <a:rPr lang="it-IT" sz="2500" b="1" i="0" spc="-10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it-IT" sz="1600" b="1" i="0" spc="-10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it-IT" sz="1600" b="1" i="0" spc="-100" baseline="0" dirty="0">
                <a:solidFill>
                  <a:schemeClr val="accent1"/>
                </a:solidFill>
                <a:latin typeface="+mj-lt"/>
              </a:rPr>
            </a:br>
            <a:r>
              <a:rPr lang="it-IT" sz="1200" b="0" i="0" spc="14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  <a:endParaRPr lang="it-IT" sz="1200" b="0" i="0" spc="14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54" r:id="rId13"/>
    <p:sldLayoutId id="2147483655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Segnaposto immagine 11" descr="Mani che si uniscono in cerchio">
            <a:extLst>
              <a:ext uri="{FF2B5EF4-FFF2-40B4-BE49-F238E27FC236}">
                <a16:creationId xmlns:a16="http://schemas.microsoft.com/office/drawing/2014/main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9332" y="9331"/>
            <a:ext cx="12192000" cy="6804025"/>
          </a:xfrm>
        </p:spPr>
      </p:pic>
      <p:sp>
        <p:nvSpPr>
          <p:cNvPr id="3" name="Titolo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5771" y="391885"/>
            <a:ext cx="6120882" cy="2183363"/>
          </a:xfrm>
        </p:spPr>
        <p:txBody>
          <a:bodyPr rtlCol="0"/>
          <a:lstStyle/>
          <a:p>
            <a:pPr algn="ctr">
              <a:lnSpc>
                <a:spcPct val="90000"/>
              </a:lnSpc>
              <a:tabLst>
                <a:tab pos="989013" algn="l"/>
              </a:tabLst>
            </a:pPr>
            <a:r>
              <a:rPr lang="it-IT" sz="4000" dirty="0">
                <a:solidFill>
                  <a:srgbClr val="FFC000"/>
                </a:solidFill>
              </a:rPr>
              <a:t>Corso   di    formazione                  </a:t>
            </a:r>
            <a:br>
              <a:rPr lang="it-IT" sz="3600" dirty="0">
                <a:solidFill>
                  <a:srgbClr val="FFC000"/>
                </a:solidFill>
              </a:rPr>
            </a:br>
            <a:r>
              <a:rPr lang="it-IT" sz="3600" dirty="0">
                <a:solidFill>
                  <a:srgbClr val="FFC000"/>
                </a:solidFill>
              </a:rPr>
              <a:t>1</a:t>
            </a: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it-IT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Passweb</a:t>
            </a: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e pratiche pensionistiche</a:t>
            </a:r>
            <a:b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it-IT" sz="2400" dirty="0">
                <a:solidFill>
                  <a:srgbClr val="FFC000"/>
                </a:solidFill>
                <a:latin typeface="Comic Sans MS" panose="030F0702030302020204" pitchFamily="66" charset="0"/>
              </a:rPr>
              <a:t>2 </a:t>
            </a: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Ricostruzioni di carriera docenti IRC e su sentenza</a:t>
            </a:r>
            <a:br>
              <a:rPr lang="it-IT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it-IT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it-IT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it-IT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</a:t>
            </a:r>
            <a:br>
              <a:rPr lang="it-IT" sz="36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it-IT" sz="36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               </a:t>
            </a:r>
            <a:endParaRPr lang="it-IT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3F41695-7E6C-3DA4-5AD5-11C78B10F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B9AA24DE-2A2C-E9D0-DE5A-298E411821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5074" y="961666"/>
            <a:ext cx="1310754" cy="213378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3F4DF861-5FE3-C17E-B984-99B4EB31E7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8387" y="0"/>
            <a:ext cx="1748930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Segnaposto immagine 13" descr="Mano che scrive un appunto su un post-it">
            <a:extLst>
              <a:ext uri="{FF2B5EF4-FFF2-40B4-BE49-F238E27FC236}">
                <a16:creationId xmlns:a16="http://schemas.microsoft.com/office/drawing/2014/main" id="{7E468295-904F-0743-AD06-67DA21353B9E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1726" y="135294"/>
            <a:ext cx="5712549" cy="6371351"/>
          </a:xfrm>
        </p:spPr>
      </p:pic>
      <p:sp>
        <p:nvSpPr>
          <p:cNvPr id="20" name="Rettangolo 19" descr="Blocco in evidenza">
            <a:extLst>
              <a:ext uri="{FF2B5EF4-FFF2-40B4-BE49-F238E27FC236}">
                <a16:creationId xmlns:a16="http://schemas.microsoft.com/office/drawing/2014/main" id="{EFA08948-2B6F-46B1-9D2D-8D7B2B3FB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8100" y="666001"/>
            <a:ext cx="6641900" cy="724649"/>
          </a:xfrm>
        </p:spPr>
        <p:txBody>
          <a:bodyPr rtlCol="0"/>
          <a:lstStyle/>
          <a:p>
            <a:pPr algn="ctr" rtl="0">
              <a:lnSpc>
                <a:spcPct val="90000"/>
              </a:lnSpc>
            </a:pPr>
            <a:r>
              <a:rPr lang="it-IT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Calendario del corso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118100" y="1453950"/>
            <a:ext cx="6641626" cy="100211"/>
          </a:xfrm>
        </p:spPr>
        <p:txBody>
          <a:bodyPr rtlCol="0"/>
          <a:lstStyle/>
          <a:p>
            <a:pPr rtl="0"/>
            <a:r>
              <a:rPr lang="it-IT" dirty="0"/>
              <a:t>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7726" y="1998427"/>
            <a:ext cx="5472000" cy="4050191"/>
          </a:xfrm>
        </p:spPr>
        <p:txBody>
          <a:bodyPr rtlCol="0"/>
          <a:lstStyle/>
          <a:p>
            <a:pPr marL="0" indent="0" rtl="0">
              <a:buNone/>
            </a:pPr>
            <a:r>
              <a:rPr lang="it-IT" sz="2400" dirty="0"/>
              <a:t>    </a:t>
            </a:r>
            <a:r>
              <a:rPr lang="it-IT" sz="2400" b="1" dirty="0">
                <a:solidFill>
                  <a:srgbClr val="0070C0"/>
                </a:solidFill>
              </a:rPr>
              <a:t>Il Corso si svolgerà in presenza</a:t>
            </a:r>
          </a:p>
          <a:p>
            <a:pPr marL="0" indent="0">
              <a:buNone/>
            </a:pPr>
            <a:r>
              <a:rPr lang="it-IT" sz="1400" dirty="0">
                <a:solidFill>
                  <a:schemeClr val="accent1">
                    <a:lumMod val="50000"/>
                  </a:schemeClr>
                </a:solidFill>
              </a:rPr>
              <a:t>                  Totale n. 12 ore suddivise in n. 4 Moduli  </a:t>
            </a:r>
          </a:p>
          <a:p>
            <a:pPr marL="0" indent="0">
              <a:buNone/>
            </a:pPr>
            <a:r>
              <a:rPr lang="it-IT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it-IT" sz="1400" dirty="0">
                <a:solidFill>
                  <a:schemeClr val="accent1">
                    <a:lumMod val="50000"/>
                  </a:schemeClr>
                </a:solidFill>
              </a:rPr>
              <a:t>Programma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200" dirty="0">
                <a:solidFill>
                  <a:schemeClr val="accent1">
                    <a:lumMod val="50000"/>
                  </a:schemeClr>
                </a:solidFill>
              </a:rPr>
              <a:t>Modulo </a:t>
            </a:r>
            <a:r>
              <a:rPr lang="it-IT" sz="14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it-IT" sz="1200" dirty="0">
                <a:solidFill>
                  <a:schemeClr val="accent1">
                    <a:lumMod val="50000"/>
                  </a:schemeClr>
                </a:solidFill>
              </a:rPr>
              <a:t>   Pratiche pensionistiche e sistemazione posizione assicurativa su </a:t>
            </a:r>
            <a:r>
              <a:rPr lang="it-IT" sz="1200" dirty="0" err="1">
                <a:solidFill>
                  <a:schemeClr val="accent1">
                    <a:lumMod val="50000"/>
                  </a:schemeClr>
                </a:solidFill>
              </a:rPr>
              <a:t>Passweb</a:t>
            </a:r>
            <a:r>
              <a:rPr lang="it-IT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200" dirty="0">
                <a:solidFill>
                  <a:schemeClr val="accent1">
                    <a:lumMod val="50000"/>
                  </a:schemeClr>
                </a:solidFill>
              </a:rPr>
              <a:t>Modulo 2   Gestione degli interessi di rivalsa, RVPA e COSPA Costituzione Posizione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200" dirty="0">
                <a:solidFill>
                  <a:schemeClr val="accent1">
                    <a:lumMod val="50000"/>
                  </a:schemeClr>
                </a:solidFill>
              </a:rPr>
              <a:t>                      Assicurativa.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200" dirty="0">
                <a:solidFill>
                  <a:schemeClr val="accent1">
                    <a:lumMod val="50000"/>
                  </a:schemeClr>
                </a:solidFill>
              </a:rPr>
              <a:t>Modulo 3   Come gestire i riallineamenti d’ufficio senza incorrere nella prescrizione –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200" dirty="0">
                <a:solidFill>
                  <a:schemeClr val="accent1">
                    <a:lumMod val="50000"/>
                  </a:schemeClr>
                </a:solidFill>
              </a:rPr>
              <a:t>                      Ricostruzioni di carriera su sentenza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200" dirty="0">
                <a:solidFill>
                  <a:schemeClr val="accent1">
                    <a:lumMod val="50000"/>
                  </a:schemeClr>
                </a:solidFill>
              </a:rPr>
              <a:t>Modulo 4   Docenti IRC tra aumenti biennali e ricostruzione di carriera personale a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200" dirty="0">
                <a:solidFill>
                  <a:schemeClr val="accent1">
                    <a:lumMod val="50000"/>
                  </a:schemeClr>
                </a:solidFill>
              </a:rPr>
              <a:t>                      tempo determinato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2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200" dirty="0"/>
              <a:t>Lunedì 3 novembre – Mercoledì 11 novembre </a:t>
            </a:r>
          </a:p>
          <a:p>
            <a:pPr marL="0" indent="0">
              <a:buNone/>
            </a:pPr>
            <a:r>
              <a:rPr lang="it-IT" sz="1200" dirty="0"/>
              <a:t>                                      Mercoledì 19 novembre – Lunedì 24 novembre  </a:t>
            </a:r>
          </a:p>
          <a:p>
            <a:pPr marL="0" indent="0">
              <a:buNone/>
            </a:pPr>
            <a:r>
              <a:rPr lang="it-IT" sz="1200" dirty="0"/>
              <a:t>                                                             Orario 15,00 –  18,00                   </a:t>
            </a:r>
          </a:p>
          <a:p>
            <a:pPr marL="0" indent="0" rtl="0">
              <a:buNone/>
            </a:pPr>
            <a:r>
              <a:rPr lang="it-IT" sz="2000" dirty="0"/>
              <a:t>         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2</a:t>
            </a:fld>
            <a:endParaRPr lang="it-IT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84F3F3A-EC0B-C4F1-C1EF-B3D758FB94FF}"/>
              </a:ext>
            </a:extLst>
          </p:cNvPr>
          <p:cNvSpPr txBox="1"/>
          <p:nvPr/>
        </p:nvSpPr>
        <p:spPr>
          <a:xfrm>
            <a:off x="348024" y="5452910"/>
            <a:ext cx="4735545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it-IT" dirty="0"/>
              <a:t>RELATRICE       </a:t>
            </a:r>
            <a:r>
              <a:rPr lang="it-IT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RAFFAELLA GEMMITI </a:t>
            </a:r>
          </a:p>
          <a:p>
            <a:r>
              <a:rPr lang="it-IT" sz="1400" dirty="0"/>
              <a:t>Assistente Amministrativo                            Formatore INDIRE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AA3327F-7198-3B1D-75A0-3FE8A16DDF3F}"/>
              </a:ext>
            </a:extLst>
          </p:cNvPr>
          <p:cNvSpPr txBox="1"/>
          <p:nvPr/>
        </p:nvSpPr>
        <p:spPr>
          <a:xfrm>
            <a:off x="0" y="1762069"/>
            <a:ext cx="43200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AE827A5-AAC8-B983-3636-785B84073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26" y="142876"/>
            <a:ext cx="2971800" cy="115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3EA702AC-1558-2065-7D05-6A68494D02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48" y="1017652"/>
            <a:ext cx="1310754" cy="21337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A47BCD8B-5DF2-48CC-0E5C-083DE53691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2379" y="142875"/>
            <a:ext cx="1612211" cy="115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098795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zata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6126_TF16411250.potx" id="{675E8371-EC70-4345-8B64-A71003B56298}" vid="{0F92AA19-00D6-4C71-B13F-219D7994A0B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2218FC-8412-44B9-9E82-D51F1F531141}">
  <ds:schemaRefs>
    <ds:schemaRef ds:uri="http://purl.org/dc/elements/1.1/"/>
    <ds:schemaRef ds:uri="http://schemas.microsoft.com/sharepoint/v3"/>
    <ds:schemaRef ds:uri="http://schemas.microsoft.com/office/2006/documentManagement/types"/>
    <ds:schemaRef ds:uri="fb0879af-3eba-417a-a55a-ffe6dcd6ca77"/>
    <ds:schemaRef ds:uri="http://schemas.microsoft.com/office/2006/metadata/properties"/>
    <ds:schemaRef ds:uri="http://schemas.microsoft.com/office/infopath/2007/PartnerControls"/>
    <ds:schemaRef ds:uri="6dc4bcd6-49db-4c07-9060-8acfc67cef9f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64A4C9D-F801-4923-BC6D-E0006F5123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{C466BEA5-4D7A-4742-B004-C430492A24F2}tf16411250_win32</Template>
  <TotalTime>41</TotalTime>
  <Words>141</Words>
  <Application>Microsoft Office PowerPoint</Application>
  <PresentationFormat>Widescreen</PresentationFormat>
  <Paragraphs>23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0" baseType="lpstr">
      <vt:lpstr>ADLaM Display</vt:lpstr>
      <vt:lpstr>Arial</vt:lpstr>
      <vt:lpstr>Calibri</vt:lpstr>
      <vt:lpstr>Candara</vt:lpstr>
      <vt:lpstr>Comic Sans MS</vt:lpstr>
      <vt:lpstr>Corbel</vt:lpstr>
      <vt:lpstr>Times New Roman</vt:lpstr>
      <vt:lpstr>Personalizzata</vt:lpstr>
      <vt:lpstr>Corso   di    formazione                   1 Passweb e pratiche pensionistiche 2 Ricostruzioni di carriera docenti IRC e su sentenza                                  </vt:lpstr>
      <vt:lpstr>Calendario del corso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della presentazione</dc:title>
  <dc:creator>Federico Giudici</dc:creator>
  <cp:lastModifiedBy>roberto garofani</cp:lastModifiedBy>
  <cp:revision>13</cp:revision>
  <dcterms:created xsi:type="dcterms:W3CDTF">2024-02-11T18:32:28Z</dcterms:created>
  <dcterms:modified xsi:type="dcterms:W3CDTF">2025-10-15T10:35:13Z</dcterms:modified>
</cp:coreProperties>
</file>