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9" r:id="rId31"/>
    <p:sldId id="310" r:id="rId32"/>
    <p:sldId id="288" r:id="rId33"/>
    <p:sldId id="289" r:id="rId34"/>
    <p:sldId id="290" r:id="rId35"/>
    <p:sldId id="291" r:id="rId36"/>
    <p:sldId id="292" r:id="rId37"/>
    <p:sldId id="302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300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7AB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300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7AB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300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4903" y="2252218"/>
            <a:ext cx="5191125" cy="39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7AB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7788" y="2581526"/>
            <a:ext cx="5104765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F7AB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9300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584" y="0"/>
            <a:ext cx="11242562" cy="20803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8203" y="0"/>
            <a:ext cx="11167745" cy="2019300"/>
          </a:xfrm>
          <a:custGeom>
            <a:avLst/>
            <a:gdLst/>
            <a:ahLst/>
            <a:cxnLst/>
            <a:rect l="l" t="t" r="r" b="b"/>
            <a:pathLst>
              <a:path w="11167745" h="2019300">
                <a:moveTo>
                  <a:pt x="11167491" y="0"/>
                </a:moveTo>
                <a:lnTo>
                  <a:pt x="0" y="0"/>
                </a:lnTo>
                <a:lnTo>
                  <a:pt x="0" y="2018791"/>
                </a:lnTo>
                <a:lnTo>
                  <a:pt x="11167491" y="2018791"/>
                </a:lnTo>
                <a:lnTo>
                  <a:pt x="11167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8203" y="0"/>
            <a:ext cx="11167745" cy="2019300"/>
          </a:xfrm>
          <a:custGeom>
            <a:avLst/>
            <a:gdLst/>
            <a:ahLst/>
            <a:cxnLst/>
            <a:rect l="l" t="t" r="r" b="b"/>
            <a:pathLst>
              <a:path w="11167745" h="2019300">
                <a:moveTo>
                  <a:pt x="0" y="2018791"/>
                </a:moveTo>
                <a:lnTo>
                  <a:pt x="11167491" y="2018791"/>
                </a:lnTo>
                <a:lnTo>
                  <a:pt x="11167491" y="0"/>
                </a:lnTo>
                <a:lnTo>
                  <a:pt x="0" y="0"/>
                </a:lnTo>
                <a:lnTo>
                  <a:pt x="0" y="2018791"/>
                </a:lnTo>
                <a:close/>
              </a:path>
            </a:pathLst>
          </a:custGeom>
          <a:ln w="9525">
            <a:solidFill>
              <a:srgbClr val="E1E9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98830" y="787400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5">
                <a:moveTo>
                  <a:pt x="128015" y="0"/>
                </a:moveTo>
                <a:lnTo>
                  <a:pt x="0" y="0"/>
                </a:lnTo>
                <a:lnTo>
                  <a:pt x="0" y="704088"/>
                </a:lnTo>
                <a:lnTo>
                  <a:pt x="128015" y="704088"/>
                </a:lnTo>
                <a:lnTo>
                  <a:pt x="128015" y="0"/>
                </a:lnTo>
                <a:close/>
              </a:path>
            </a:pathLst>
          </a:custGeom>
          <a:solidFill>
            <a:srgbClr val="3B9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336" y="485394"/>
            <a:ext cx="11266474" cy="1255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9300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172" y="2301341"/>
            <a:ext cx="7233920" cy="384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F7AB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people-equation.com/how-do-leaders-create-continuous-improve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iancosulnero.blogspot.com/2010/12/pdf-compilati-alcuni-esempi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-685800"/>
            <a:ext cx="12192000" cy="6858000"/>
            <a:chOff x="-76200" y="-1524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-1524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567" y="1440180"/>
              <a:ext cx="9258300" cy="31226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8699" y="1473200"/>
              <a:ext cx="9144000" cy="3007995"/>
            </a:xfrm>
            <a:custGeom>
              <a:avLst/>
              <a:gdLst/>
              <a:ahLst/>
              <a:cxnLst/>
              <a:rect l="l" t="t" r="r" b="b"/>
              <a:pathLst>
                <a:path w="9144000" h="3007995">
                  <a:moveTo>
                    <a:pt x="9144000" y="0"/>
                  </a:moveTo>
                  <a:lnTo>
                    <a:pt x="0" y="0"/>
                  </a:lnTo>
                  <a:lnTo>
                    <a:pt x="0" y="3007487"/>
                  </a:lnTo>
                  <a:lnTo>
                    <a:pt x="9144000" y="30074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8699" y="1600201"/>
              <a:ext cx="9144000" cy="2764218"/>
            </a:xfrm>
            <a:custGeom>
              <a:avLst/>
              <a:gdLst/>
              <a:ahLst/>
              <a:cxnLst/>
              <a:rect l="l" t="t" r="r" b="b"/>
              <a:pathLst>
                <a:path w="9144000" h="3007995">
                  <a:moveTo>
                    <a:pt x="0" y="3007487"/>
                  </a:moveTo>
                  <a:lnTo>
                    <a:pt x="9144000" y="300748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07487"/>
                  </a:lnTo>
                  <a:close/>
                </a:path>
              </a:pathLst>
            </a:custGeom>
            <a:ln w="12700">
              <a:solidFill>
                <a:srgbClr val="E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1099" y="1066800"/>
            <a:ext cx="9144000" cy="276421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143635" marR="5080" indent="-1131570" algn="l">
              <a:lnSpc>
                <a:spcPts val="5180"/>
              </a:lnSpc>
              <a:spcBef>
                <a:spcPts val="755"/>
              </a:spcBef>
            </a:pPr>
            <a:r>
              <a:rPr lang="it-IT" sz="4800" spc="-100" dirty="0" smtClean="0">
                <a:solidFill>
                  <a:srgbClr val="3B9ADF"/>
                </a:solidFill>
              </a:rPr>
              <a:t>      </a:t>
            </a:r>
            <a:r>
              <a:rPr sz="4800" spc="-100" dirty="0" err="1" smtClean="0">
                <a:solidFill>
                  <a:srgbClr val="3B9ADF"/>
                </a:solidFill>
              </a:rPr>
              <a:t>Valutazione</a:t>
            </a:r>
            <a:r>
              <a:rPr sz="4800" spc="-240" dirty="0" smtClean="0">
                <a:solidFill>
                  <a:srgbClr val="3B9ADF"/>
                </a:solidFill>
              </a:rPr>
              <a:t> </a:t>
            </a:r>
            <a:r>
              <a:rPr sz="4800" spc="-40" dirty="0" smtClean="0">
                <a:solidFill>
                  <a:srgbClr val="3B9ADF"/>
                </a:solidFill>
              </a:rPr>
              <a:t>primo</a:t>
            </a:r>
            <a:r>
              <a:rPr sz="4800" spc="-215" dirty="0" smtClean="0">
                <a:solidFill>
                  <a:srgbClr val="3B9ADF"/>
                </a:solidFill>
              </a:rPr>
              <a:t> </a:t>
            </a:r>
            <a:r>
              <a:rPr sz="4800" spc="-45" dirty="0" err="1" smtClean="0">
                <a:solidFill>
                  <a:srgbClr val="3B9ADF"/>
                </a:solidFill>
              </a:rPr>
              <a:t>ciclo</a:t>
            </a:r>
            <a:r>
              <a:rPr lang="it-IT" sz="4800" spc="-45" dirty="0" smtClean="0">
                <a:solidFill>
                  <a:srgbClr val="3B9ADF"/>
                </a:solidFill>
              </a:rPr>
              <a:t/>
            </a:r>
            <a:br>
              <a:rPr lang="it-IT" sz="4800" spc="-45" dirty="0" smtClean="0">
                <a:solidFill>
                  <a:srgbClr val="3B9ADF"/>
                </a:solidFill>
              </a:rPr>
            </a:br>
            <a:r>
              <a:rPr lang="it-IT" sz="4800" spc="-45" dirty="0" smtClean="0">
                <a:solidFill>
                  <a:srgbClr val="3B9ADF"/>
                </a:solidFill>
              </a:rPr>
              <a:t>          </a:t>
            </a:r>
            <a:r>
              <a:rPr lang="it-IT" sz="3600" spc="-45" dirty="0" smtClean="0">
                <a:solidFill>
                  <a:srgbClr val="3B9ADF"/>
                </a:solidFill>
              </a:rPr>
              <a:t>O.M. del 2025</a:t>
            </a:r>
            <a:r>
              <a:rPr lang="it-IT" sz="4800" spc="-45" dirty="0" smtClean="0">
                <a:solidFill>
                  <a:srgbClr val="3B9ADF"/>
                </a:solidFill>
              </a:rPr>
              <a:t/>
            </a:r>
            <a:br>
              <a:rPr lang="it-IT" sz="4800" spc="-45" dirty="0" smtClean="0">
                <a:solidFill>
                  <a:srgbClr val="3B9ADF"/>
                </a:solidFill>
              </a:rPr>
            </a:br>
            <a:r>
              <a:rPr lang="it-IT" sz="4800" spc="-45" dirty="0" smtClean="0">
                <a:solidFill>
                  <a:srgbClr val="3B9ADF"/>
                </a:solidFill>
              </a:rPr>
              <a:t/>
            </a:r>
            <a:br>
              <a:rPr lang="it-IT" sz="4800" spc="-45" dirty="0" smtClean="0">
                <a:solidFill>
                  <a:srgbClr val="3B9ADF"/>
                </a:solidFill>
              </a:rPr>
            </a:br>
            <a:r>
              <a:rPr lang="it-IT" sz="1200" spc="-45" dirty="0" smtClean="0">
                <a:solidFill>
                  <a:srgbClr val="3B9ADF"/>
                </a:solidFill>
              </a:rPr>
              <a:t>Istituto comprensivo Casatenovo           </a:t>
            </a:r>
            <a:r>
              <a:rPr lang="it-IT" sz="1050" spc="-45" dirty="0" smtClean="0">
                <a:solidFill>
                  <a:srgbClr val="3B9ADF"/>
                </a:solidFill>
              </a:rPr>
              <a:t> </a:t>
            </a:r>
            <a:r>
              <a:rPr lang="it-IT" sz="1200" spc="-45" dirty="0" smtClean="0">
                <a:solidFill>
                  <a:srgbClr val="3B9ADF"/>
                </a:solidFill>
              </a:rPr>
              <a:t>        Incontro con i genitori             14 aprile 2025</a:t>
            </a:r>
            <a:endParaRPr sz="1200" dirty="0"/>
          </a:p>
        </p:txBody>
      </p:sp>
      <p:sp>
        <p:nvSpPr>
          <p:cNvPr id="11" name="object 11"/>
          <p:cNvSpPr txBox="1"/>
          <p:nvPr/>
        </p:nvSpPr>
        <p:spPr>
          <a:xfrm>
            <a:off x="442468" y="5882132"/>
            <a:ext cx="3710940" cy="494366"/>
          </a:xfrm>
          <a:prstGeom prst="rect">
            <a:avLst/>
          </a:prstGeom>
          <a:solidFill>
            <a:srgbClr val="FFFFFF">
              <a:alpha val="82743"/>
            </a:srgbClr>
          </a:solidFill>
        </p:spPr>
        <p:txBody>
          <a:bodyPr vert="horz" wrap="square" lIns="0" tIns="184785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455"/>
              </a:spcBef>
            </a:pP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90" dirty="0">
                <a:solidFill>
                  <a:srgbClr val="448B83"/>
                </a:solidFill>
              </a:rPr>
              <a:t>Funzioni</a:t>
            </a:r>
            <a:r>
              <a:rPr spc="-204" dirty="0">
                <a:solidFill>
                  <a:srgbClr val="448B83"/>
                </a:solidFill>
              </a:rPr>
              <a:t> </a:t>
            </a:r>
            <a:r>
              <a:rPr dirty="0">
                <a:solidFill>
                  <a:srgbClr val="448B83"/>
                </a:solidFill>
              </a:rPr>
              <a:t>della</a:t>
            </a:r>
            <a:r>
              <a:rPr spc="-220" dirty="0">
                <a:solidFill>
                  <a:srgbClr val="448B83"/>
                </a:solidFill>
              </a:rPr>
              <a:t> </a:t>
            </a:r>
            <a:r>
              <a:rPr spc="-70" dirty="0">
                <a:solidFill>
                  <a:srgbClr val="448B83"/>
                </a:solidFill>
              </a:rPr>
              <a:t>valutazione</a:t>
            </a:r>
            <a:r>
              <a:rPr spc="-190" dirty="0">
                <a:solidFill>
                  <a:srgbClr val="448B83"/>
                </a:solidFill>
              </a:rPr>
              <a:t> </a:t>
            </a:r>
            <a:r>
              <a:rPr spc="-75" dirty="0">
                <a:solidFill>
                  <a:srgbClr val="448B83"/>
                </a:solidFill>
              </a:rPr>
              <a:t>formativa</a:t>
            </a:r>
          </a:p>
        </p:txBody>
      </p:sp>
      <p:sp>
        <p:nvSpPr>
          <p:cNvPr id="3" name="object 3"/>
          <p:cNvSpPr/>
          <p:nvPr/>
        </p:nvSpPr>
        <p:spPr>
          <a:xfrm>
            <a:off x="1856104" y="2270760"/>
            <a:ext cx="4239895" cy="2019300"/>
          </a:xfrm>
          <a:custGeom>
            <a:avLst/>
            <a:gdLst/>
            <a:ahLst/>
            <a:cxnLst/>
            <a:rect l="l" t="t" r="r" b="b"/>
            <a:pathLst>
              <a:path w="4239895" h="2019300">
                <a:moveTo>
                  <a:pt x="4239895" y="0"/>
                </a:moveTo>
                <a:lnTo>
                  <a:pt x="336550" y="0"/>
                </a:lnTo>
                <a:lnTo>
                  <a:pt x="290870" y="3071"/>
                </a:lnTo>
                <a:lnTo>
                  <a:pt x="247062" y="12017"/>
                </a:lnTo>
                <a:lnTo>
                  <a:pt x="205525" y="26439"/>
                </a:lnTo>
                <a:lnTo>
                  <a:pt x="166661" y="45936"/>
                </a:lnTo>
                <a:lnTo>
                  <a:pt x="130870" y="70107"/>
                </a:lnTo>
                <a:lnTo>
                  <a:pt x="98551" y="98551"/>
                </a:lnTo>
                <a:lnTo>
                  <a:pt x="70107" y="130870"/>
                </a:lnTo>
                <a:lnTo>
                  <a:pt x="45936" y="166661"/>
                </a:lnTo>
                <a:lnTo>
                  <a:pt x="26439" y="205525"/>
                </a:lnTo>
                <a:lnTo>
                  <a:pt x="12017" y="247062"/>
                </a:lnTo>
                <a:lnTo>
                  <a:pt x="3071" y="290870"/>
                </a:lnTo>
                <a:lnTo>
                  <a:pt x="0" y="336550"/>
                </a:lnTo>
                <a:lnTo>
                  <a:pt x="0" y="2019300"/>
                </a:lnTo>
                <a:lnTo>
                  <a:pt x="4239895" y="2019300"/>
                </a:lnTo>
                <a:lnTo>
                  <a:pt x="4239895" y="0"/>
                </a:lnTo>
                <a:close/>
              </a:path>
            </a:pathLst>
          </a:custGeom>
          <a:solidFill>
            <a:srgbClr val="C6B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1585" y="2247972"/>
            <a:ext cx="3277870" cy="9601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500" b="1" spc="-10" dirty="0">
                <a:solidFill>
                  <a:srgbClr val="448B83"/>
                </a:solidFill>
                <a:latin typeface="Tahoma"/>
                <a:cs typeface="Tahoma"/>
              </a:rPr>
              <a:t>DIAGNOSTICA</a:t>
            </a:r>
            <a:endParaRPr sz="25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875"/>
              </a:spcBef>
              <a:buFont typeface="Tahoma"/>
              <a:buChar char="•"/>
              <a:tabLst>
                <a:tab pos="240665" algn="l"/>
              </a:tabLst>
            </a:pP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rileva</a:t>
            </a: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livelli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partenza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89650" y="2264410"/>
            <a:ext cx="4252595" cy="2032000"/>
            <a:chOff x="6089650" y="2264410"/>
            <a:chExt cx="4252595" cy="2032000"/>
          </a:xfrm>
        </p:grpSpPr>
        <p:sp>
          <p:nvSpPr>
            <p:cNvPr id="6" name="object 6"/>
            <p:cNvSpPr/>
            <p:nvPr/>
          </p:nvSpPr>
          <p:spPr>
            <a:xfrm>
              <a:off x="6096000" y="2270760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3903345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4239895" y="2019300"/>
                  </a:lnTo>
                  <a:lnTo>
                    <a:pt x="4239895" y="336550"/>
                  </a:lnTo>
                  <a:lnTo>
                    <a:pt x="4236823" y="290870"/>
                  </a:lnTo>
                  <a:lnTo>
                    <a:pt x="4227877" y="247062"/>
                  </a:lnTo>
                  <a:lnTo>
                    <a:pt x="4213455" y="205525"/>
                  </a:lnTo>
                  <a:lnTo>
                    <a:pt x="4193958" y="166661"/>
                  </a:lnTo>
                  <a:lnTo>
                    <a:pt x="4169787" y="130870"/>
                  </a:lnTo>
                  <a:lnTo>
                    <a:pt x="4141343" y="98551"/>
                  </a:lnTo>
                  <a:lnTo>
                    <a:pt x="4109024" y="70107"/>
                  </a:lnTo>
                  <a:lnTo>
                    <a:pt x="4073233" y="45936"/>
                  </a:lnTo>
                  <a:lnTo>
                    <a:pt x="4034369" y="26439"/>
                  </a:lnTo>
                  <a:lnTo>
                    <a:pt x="3992832" y="12017"/>
                  </a:lnTo>
                  <a:lnTo>
                    <a:pt x="3949024" y="3071"/>
                  </a:lnTo>
                  <a:lnTo>
                    <a:pt x="3903345" y="0"/>
                  </a:lnTo>
                  <a:close/>
                </a:path>
              </a:pathLst>
            </a:custGeom>
            <a:solidFill>
              <a:srgbClr val="D2C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2270760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0" y="0"/>
                  </a:moveTo>
                  <a:lnTo>
                    <a:pt x="3903345" y="0"/>
                  </a:lnTo>
                  <a:lnTo>
                    <a:pt x="3949024" y="3071"/>
                  </a:lnTo>
                  <a:lnTo>
                    <a:pt x="3992832" y="12017"/>
                  </a:lnTo>
                  <a:lnTo>
                    <a:pt x="4034369" y="26439"/>
                  </a:lnTo>
                  <a:lnTo>
                    <a:pt x="4073233" y="45936"/>
                  </a:lnTo>
                  <a:lnTo>
                    <a:pt x="4109024" y="70107"/>
                  </a:lnTo>
                  <a:lnTo>
                    <a:pt x="4141343" y="98551"/>
                  </a:lnTo>
                  <a:lnTo>
                    <a:pt x="4169787" y="130870"/>
                  </a:lnTo>
                  <a:lnTo>
                    <a:pt x="4193958" y="166661"/>
                  </a:lnTo>
                  <a:lnTo>
                    <a:pt x="4213455" y="205525"/>
                  </a:lnTo>
                  <a:lnTo>
                    <a:pt x="4227877" y="247062"/>
                  </a:lnTo>
                  <a:lnTo>
                    <a:pt x="4236823" y="290870"/>
                  </a:lnTo>
                  <a:lnTo>
                    <a:pt x="4239895" y="336550"/>
                  </a:lnTo>
                  <a:lnTo>
                    <a:pt x="4239895" y="2019300"/>
                  </a:lnTo>
                  <a:lnTo>
                    <a:pt x="0" y="2019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61861" y="2247972"/>
            <a:ext cx="3018790" cy="9601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500" b="1" spc="-10" dirty="0">
                <a:solidFill>
                  <a:srgbClr val="448B83"/>
                </a:solidFill>
                <a:latin typeface="Tahoma"/>
                <a:cs typeface="Tahoma"/>
              </a:rPr>
              <a:t>REGOLATIVA</a:t>
            </a:r>
            <a:endParaRPr sz="25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875"/>
              </a:spcBef>
              <a:buFont typeface="Tahoma"/>
              <a:buChar char="•"/>
              <a:tabLst>
                <a:tab pos="240665" algn="l"/>
              </a:tabLst>
            </a:pPr>
            <a:r>
              <a:rPr sz="2000" b="1" spc="-70" dirty="0">
                <a:solidFill>
                  <a:srgbClr val="FFFFFF"/>
                </a:solidFill>
                <a:latin typeface="Tahoma"/>
                <a:cs typeface="Tahoma"/>
              </a:rPr>
              <a:t>adatta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l'insegnamento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9754" y="4283709"/>
            <a:ext cx="4252595" cy="2032000"/>
            <a:chOff x="1849754" y="4283709"/>
            <a:chExt cx="4252595" cy="2032000"/>
          </a:xfrm>
        </p:grpSpPr>
        <p:sp>
          <p:nvSpPr>
            <p:cNvPr id="10" name="object 10"/>
            <p:cNvSpPr/>
            <p:nvPr/>
          </p:nvSpPr>
          <p:spPr>
            <a:xfrm>
              <a:off x="1856104" y="4290059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4239895" y="0"/>
                  </a:moveTo>
                  <a:lnTo>
                    <a:pt x="0" y="0"/>
                  </a:lnTo>
                  <a:lnTo>
                    <a:pt x="0" y="1682750"/>
                  </a:lnTo>
                  <a:lnTo>
                    <a:pt x="3071" y="1728416"/>
                  </a:lnTo>
                  <a:lnTo>
                    <a:pt x="12017" y="1772215"/>
                  </a:lnTo>
                  <a:lnTo>
                    <a:pt x="26439" y="1813747"/>
                  </a:lnTo>
                  <a:lnTo>
                    <a:pt x="45936" y="1852610"/>
                  </a:lnTo>
                  <a:lnTo>
                    <a:pt x="70107" y="1888402"/>
                  </a:lnTo>
                  <a:lnTo>
                    <a:pt x="98552" y="1920724"/>
                  </a:lnTo>
                  <a:lnTo>
                    <a:pt x="130870" y="1949173"/>
                  </a:lnTo>
                  <a:lnTo>
                    <a:pt x="166661" y="1973349"/>
                  </a:lnTo>
                  <a:lnTo>
                    <a:pt x="205525" y="1992851"/>
                  </a:lnTo>
                  <a:lnTo>
                    <a:pt x="247062" y="2007277"/>
                  </a:lnTo>
                  <a:lnTo>
                    <a:pt x="290870" y="2016227"/>
                  </a:lnTo>
                  <a:lnTo>
                    <a:pt x="336550" y="2019300"/>
                  </a:lnTo>
                  <a:lnTo>
                    <a:pt x="4239895" y="2019300"/>
                  </a:lnTo>
                  <a:lnTo>
                    <a:pt x="4239895" y="0"/>
                  </a:lnTo>
                  <a:close/>
                </a:path>
              </a:pathLst>
            </a:custGeom>
            <a:solidFill>
              <a:srgbClr val="DDD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6104" y="4290059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4239895" y="2019300"/>
                  </a:moveTo>
                  <a:lnTo>
                    <a:pt x="336550" y="2019300"/>
                  </a:lnTo>
                  <a:lnTo>
                    <a:pt x="290870" y="2016227"/>
                  </a:lnTo>
                  <a:lnTo>
                    <a:pt x="247062" y="2007277"/>
                  </a:lnTo>
                  <a:lnTo>
                    <a:pt x="205525" y="1992851"/>
                  </a:lnTo>
                  <a:lnTo>
                    <a:pt x="166661" y="1973349"/>
                  </a:lnTo>
                  <a:lnTo>
                    <a:pt x="130870" y="1949173"/>
                  </a:lnTo>
                  <a:lnTo>
                    <a:pt x="98552" y="1920724"/>
                  </a:lnTo>
                  <a:lnTo>
                    <a:pt x="70107" y="1888402"/>
                  </a:lnTo>
                  <a:lnTo>
                    <a:pt x="45936" y="1852610"/>
                  </a:lnTo>
                  <a:lnTo>
                    <a:pt x="26439" y="1813747"/>
                  </a:lnTo>
                  <a:lnTo>
                    <a:pt x="12017" y="1772215"/>
                  </a:lnTo>
                  <a:lnTo>
                    <a:pt x="3071" y="1728416"/>
                  </a:lnTo>
                  <a:lnTo>
                    <a:pt x="0" y="1682750"/>
                  </a:lnTo>
                  <a:lnTo>
                    <a:pt x="0" y="0"/>
                  </a:lnTo>
                  <a:lnTo>
                    <a:pt x="4239895" y="0"/>
                  </a:lnTo>
                  <a:lnTo>
                    <a:pt x="4239895" y="20193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21585" y="4911090"/>
            <a:ext cx="18237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60" dirty="0">
                <a:solidFill>
                  <a:srgbClr val="448B83"/>
                </a:solidFill>
                <a:latin typeface="Tahoma"/>
                <a:cs typeface="Tahoma"/>
              </a:rPr>
              <a:t>PROATTIVA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89650" y="4283709"/>
            <a:ext cx="4252595" cy="2032000"/>
            <a:chOff x="6089650" y="4283709"/>
            <a:chExt cx="4252595" cy="2032000"/>
          </a:xfrm>
        </p:grpSpPr>
        <p:sp>
          <p:nvSpPr>
            <p:cNvPr id="14" name="object 14"/>
            <p:cNvSpPr/>
            <p:nvPr/>
          </p:nvSpPr>
          <p:spPr>
            <a:xfrm>
              <a:off x="6096000" y="4290059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4239895" y="0"/>
                  </a:moveTo>
                  <a:lnTo>
                    <a:pt x="0" y="0"/>
                  </a:lnTo>
                  <a:lnTo>
                    <a:pt x="0" y="2019300"/>
                  </a:lnTo>
                  <a:lnTo>
                    <a:pt x="3903345" y="2019300"/>
                  </a:lnTo>
                  <a:lnTo>
                    <a:pt x="3949024" y="2016227"/>
                  </a:lnTo>
                  <a:lnTo>
                    <a:pt x="3992832" y="2007277"/>
                  </a:lnTo>
                  <a:lnTo>
                    <a:pt x="4034369" y="1992851"/>
                  </a:lnTo>
                  <a:lnTo>
                    <a:pt x="4073233" y="1973349"/>
                  </a:lnTo>
                  <a:lnTo>
                    <a:pt x="4109024" y="1949172"/>
                  </a:lnTo>
                  <a:lnTo>
                    <a:pt x="4141343" y="1920722"/>
                  </a:lnTo>
                  <a:lnTo>
                    <a:pt x="4169787" y="1888400"/>
                  </a:lnTo>
                  <a:lnTo>
                    <a:pt x="4193958" y="1852606"/>
                  </a:lnTo>
                  <a:lnTo>
                    <a:pt x="4213455" y="1813742"/>
                  </a:lnTo>
                  <a:lnTo>
                    <a:pt x="4227877" y="1772208"/>
                  </a:lnTo>
                  <a:lnTo>
                    <a:pt x="4236823" y="1728406"/>
                  </a:lnTo>
                  <a:lnTo>
                    <a:pt x="4239895" y="1682737"/>
                  </a:lnTo>
                  <a:lnTo>
                    <a:pt x="4239895" y="0"/>
                  </a:lnTo>
                  <a:close/>
                </a:path>
              </a:pathLst>
            </a:custGeom>
            <a:solidFill>
              <a:srgbClr val="E7E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4290059"/>
              <a:ext cx="4239895" cy="2019300"/>
            </a:xfrm>
            <a:custGeom>
              <a:avLst/>
              <a:gdLst/>
              <a:ahLst/>
              <a:cxnLst/>
              <a:rect l="l" t="t" r="r" b="b"/>
              <a:pathLst>
                <a:path w="4239895" h="2019300">
                  <a:moveTo>
                    <a:pt x="4239895" y="0"/>
                  </a:moveTo>
                  <a:lnTo>
                    <a:pt x="4239895" y="1682737"/>
                  </a:lnTo>
                  <a:lnTo>
                    <a:pt x="4236823" y="1728406"/>
                  </a:lnTo>
                  <a:lnTo>
                    <a:pt x="4227877" y="1772208"/>
                  </a:lnTo>
                  <a:lnTo>
                    <a:pt x="4213455" y="1813742"/>
                  </a:lnTo>
                  <a:lnTo>
                    <a:pt x="4193958" y="1852606"/>
                  </a:lnTo>
                  <a:lnTo>
                    <a:pt x="4169787" y="1888400"/>
                  </a:lnTo>
                  <a:lnTo>
                    <a:pt x="4141343" y="1920722"/>
                  </a:lnTo>
                  <a:lnTo>
                    <a:pt x="4109024" y="1949172"/>
                  </a:lnTo>
                  <a:lnTo>
                    <a:pt x="4073233" y="1973349"/>
                  </a:lnTo>
                  <a:lnTo>
                    <a:pt x="4034369" y="1992851"/>
                  </a:lnTo>
                  <a:lnTo>
                    <a:pt x="3992832" y="2007277"/>
                  </a:lnTo>
                  <a:lnTo>
                    <a:pt x="3949024" y="2016227"/>
                  </a:lnTo>
                  <a:lnTo>
                    <a:pt x="3903345" y="2019300"/>
                  </a:lnTo>
                  <a:lnTo>
                    <a:pt x="0" y="2019300"/>
                  </a:lnTo>
                  <a:lnTo>
                    <a:pt x="0" y="0"/>
                  </a:lnTo>
                  <a:lnTo>
                    <a:pt x="423989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021585" y="5401767"/>
            <a:ext cx="75730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240665" algn="l"/>
                <a:tab pos="4252595" algn="l"/>
              </a:tabLst>
            </a:pPr>
            <a:r>
              <a:rPr sz="2000" b="1" spc="-55" dirty="0">
                <a:solidFill>
                  <a:srgbClr val="FFFFFF"/>
                </a:solidFill>
                <a:latin typeface="Tahoma"/>
                <a:cs typeface="Tahoma"/>
              </a:rPr>
              <a:t>stimola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miglioramento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•</a:t>
            </a:r>
            <a:r>
              <a:rPr sz="20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sviluppa</a:t>
            </a:r>
            <a:r>
              <a:rPr sz="20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consapevolezza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17617" y="3778884"/>
            <a:ext cx="2557145" cy="1022350"/>
            <a:chOff x="4817617" y="3778884"/>
            <a:chExt cx="2557145" cy="1022350"/>
          </a:xfrm>
        </p:grpSpPr>
        <p:sp>
          <p:nvSpPr>
            <p:cNvPr id="18" name="object 18"/>
            <p:cNvSpPr/>
            <p:nvPr/>
          </p:nvSpPr>
          <p:spPr>
            <a:xfrm>
              <a:off x="4823967" y="3785234"/>
              <a:ext cx="2544445" cy="1009650"/>
            </a:xfrm>
            <a:custGeom>
              <a:avLst/>
              <a:gdLst/>
              <a:ahLst/>
              <a:cxnLst/>
              <a:rect l="l" t="t" r="r" b="b"/>
              <a:pathLst>
                <a:path w="2544445" h="1009650">
                  <a:moveTo>
                    <a:pt x="2375789" y="0"/>
                  </a:moveTo>
                  <a:lnTo>
                    <a:pt x="168275" y="0"/>
                  </a:lnTo>
                  <a:lnTo>
                    <a:pt x="123575" y="6008"/>
                  </a:lnTo>
                  <a:lnTo>
                    <a:pt x="83387" y="22968"/>
                  </a:lnTo>
                  <a:lnTo>
                    <a:pt x="49323" y="49275"/>
                  </a:lnTo>
                  <a:lnTo>
                    <a:pt x="22996" y="83330"/>
                  </a:lnTo>
                  <a:lnTo>
                    <a:pt x="6017" y="123531"/>
                  </a:lnTo>
                  <a:lnTo>
                    <a:pt x="0" y="168275"/>
                  </a:lnTo>
                  <a:lnTo>
                    <a:pt x="0" y="841375"/>
                  </a:lnTo>
                  <a:lnTo>
                    <a:pt x="6017" y="886118"/>
                  </a:lnTo>
                  <a:lnTo>
                    <a:pt x="22996" y="926319"/>
                  </a:lnTo>
                  <a:lnTo>
                    <a:pt x="49323" y="960374"/>
                  </a:lnTo>
                  <a:lnTo>
                    <a:pt x="83387" y="986681"/>
                  </a:lnTo>
                  <a:lnTo>
                    <a:pt x="123575" y="1003641"/>
                  </a:lnTo>
                  <a:lnTo>
                    <a:pt x="168275" y="1009650"/>
                  </a:lnTo>
                  <a:lnTo>
                    <a:pt x="2375789" y="1009650"/>
                  </a:lnTo>
                  <a:lnTo>
                    <a:pt x="2420488" y="1003641"/>
                  </a:lnTo>
                  <a:lnTo>
                    <a:pt x="2460676" y="986681"/>
                  </a:lnTo>
                  <a:lnTo>
                    <a:pt x="2494740" y="960374"/>
                  </a:lnTo>
                  <a:lnTo>
                    <a:pt x="2521067" y="926319"/>
                  </a:lnTo>
                  <a:lnTo>
                    <a:pt x="2538046" y="886118"/>
                  </a:lnTo>
                  <a:lnTo>
                    <a:pt x="2544064" y="841375"/>
                  </a:lnTo>
                  <a:lnTo>
                    <a:pt x="2544064" y="168275"/>
                  </a:lnTo>
                  <a:lnTo>
                    <a:pt x="2538046" y="123531"/>
                  </a:lnTo>
                  <a:lnTo>
                    <a:pt x="2521067" y="83330"/>
                  </a:lnTo>
                  <a:lnTo>
                    <a:pt x="2494740" y="49275"/>
                  </a:lnTo>
                  <a:lnTo>
                    <a:pt x="2460676" y="22968"/>
                  </a:lnTo>
                  <a:lnTo>
                    <a:pt x="2420488" y="6008"/>
                  </a:lnTo>
                  <a:lnTo>
                    <a:pt x="2375789" y="0"/>
                  </a:lnTo>
                  <a:close/>
                </a:path>
              </a:pathLst>
            </a:custGeom>
            <a:solidFill>
              <a:srgbClr val="44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23967" y="3785234"/>
              <a:ext cx="2544445" cy="1009650"/>
            </a:xfrm>
            <a:custGeom>
              <a:avLst/>
              <a:gdLst/>
              <a:ahLst/>
              <a:cxnLst/>
              <a:rect l="l" t="t" r="r" b="b"/>
              <a:pathLst>
                <a:path w="2544445" h="1009650">
                  <a:moveTo>
                    <a:pt x="0" y="168275"/>
                  </a:moveTo>
                  <a:lnTo>
                    <a:pt x="6017" y="123531"/>
                  </a:lnTo>
                  <a:lnTo>
                    <a:pt x="22996" y="83330"/>
                  </a:lnTo>
                  <a:lnTo>
                    <a:pt x="49323" y="49275"/>
                  </a:lnTo>
                  <a:lnTo>
                    <a:pt x="83387" y="22968"/>
                  </a:lnTo>
                  <a:lnTo>
                    <a:pt x="123575" y="6008"/>
                  </a:lnTo>
                  <a:lnTo>
                    <a:pt x="168275" y="0"/>
                  </a:lnTo>
                  <a:lnTo>
                    <a:pt x="2375789" y="0"/>
                  </a:lnTo>
                  <a:lnTo>
                    <a:pt x="2420488" y="6008"/>
                  </a:lnTo>
                  <a:lnTo>
                    <a:pt x="2460676" y="22968"/>
                  </a:lnTo>
                  <a:lnTo>
                    <a:pt x="2494740" y="49275"/>
                  </a:lnTo>
                  <a:lnTo>
                    <a:pt x="2521067" y="83330"/>
                  </a:lnTo>
                  <a:lnTo>
                    <a:pt x="2538046" y="123531"/>
                  </a:lnTo>
                  <a:lnTo>
                    <a:pt x="2544064" y="168275"/>
                  </a:lnTo>
                  <a:lnTo>
                    <a:pt x="2544064" y="841375"/>
                  </a:lnTo>
                  <a:lnTo>
                    <a:pt x="2538046" y="886118"/>
                  </a:lnTo>
                  <a:lnTo>
                    <a:pt x="2521067" y="926319"/>
                  </a:lnTo>
                  <a:lnTo>
                    <a:pt x="2494740" y="960374"/>
                  </a:lnTo>
                  <a:lnTo>
                    <a:pt x="2460676" y="986681"/>
                  </a:lnTo>
                  <a:lnTo>
                    <a:pt x="2420488" y="1003641"/>
                  </a:lnTo>
                  <a:lnTo>
                    <a:pt x="2375789" y="1009650"/>
                  </a:lnTo>
                  <a:lnTo>
                    <a:pt x="168275" y="1009650"/>
                  </a:lnTo>
                  <a:lnTo>
                    <a:pt x="123575" y="1003641"/>
                  </a:lnTo>
                  <a:lnTo>
                    <a:pt x="83387" y="986681"/>
                  </a:lnTo>
                  <a:lnTo>
                    <a:pt x="49323" y="960374"/>
                  </a:lnTo>
                  <a:lnTo>
                    <a:pt x="22996" y="926319"/>
                  </a:lnTo>
                  <a:lnTo>
                    <a:pt x="6017" y="886118"/>
                  </a:lnTo>
                  <a:lnTo>
                    <a:pt x="0" y="841375"/>
                  </a:lnTo>
                  <a:lnTo>
                    <a:pt x="0" y="1682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12816" y="3881373"/>
            <a:ext cx="3965575" cy="14357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42900" marR="1804670" indent="-330835">
              <a:lnSpc>
                <a:spcPts val="2740"/>
              </a:lnSpc>
              <a:spcBef>
                <a:spcPts val="405"/>
              </a:spcBef>
            </a:pPr>
            <a:r>
              <a:rPr sz="2500" b="1" spc="-45" dirty="0">
                <a:solidFill>
                  <a:srgbClr val="E7E6E6"/>
                </a:solidFill>
                <a:latin typeface="Tahoma"/>
                <a:cs typeface="Tahoma"/>
              </a:rPr>
              <a:t>la</a:t>
            </a:r>
            <a:r>
              <a:rPr sz="2500" b="1" spc="-135" dirty="0">
                <a:solidFill>
                  <a:srgbClr val="E7E6E6"/>
                </a:solidFill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E7E6E6"/>
                </a:solidFill>
                <a:latin typeface="Tahoma"/>
                <a:cs typeface="Tahoma"/>
              </a:rPr>
              <a:t>valutazione </a:t>
            </a:r>
            <a:r>
              <a:rPr sz="2500" b="1" spc="-10" dirty="0">
                <a:solidFill>
                  <a:srgbClr val="E7E6E6"/>
                </a:solidFill>
                <a:latin typeface="Tahoma"/>
                <a:cs typeface="Tahoma"/>
              </a:rPr>
              <a:t>formativa</a:t>
            </a:r>
            <a:endParaRPr sz="2500">
              <a:latin typeface="Tahoma"/>
              <a:cs typeface="Tahoma"/>
            </a:endParaRPr>
          </a:p>
          <a:p>
            <a:pPr marL="1261745">
              <a:lnSpc>
                <a:spcPct val="100000"/>
              </a:lnSpc>
              <a:spcBef>
                <a:spcPts val="2320"/>
              </a:spcBef>
            </a:pPr>
            <a:r>
              <a:rPr sz="2500" b="1" spc="-45" dirty="0">
                <a:solidFill>
                  <a:srgbClr val="448B83"/>
                </a:solidFill>
                <a:latin typeface="Tahoma"/>
                <a:cs typeface="Tahoma"/>
              </a:rPr>
              <a:t>METACOGNITIVA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830" y="1147548"/>
            <a:ext cx="3864610" cy="4721860"/>
            <a:chOff x="498830" y="1147548"/>
            <a:chExt cx="3864610" cy="4721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53" y="1147548"/>
              <a:ext cx="3819172" cy="47213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215" y="1161999"/>
              <a:ext cx="3740785" cy="4643755"/>
            </a:xfrm>
            <a:custGeom>
              <a:avLst/>
              <a:gdLst/>
              <a:ahLst/>
              <a:cxnLst/>
              <a:rect l="l" t="t" r="r" b="b"/>
              <a:pathLst>
                <a:path w="3740785" h="4643755">
                  <a:moveTo>
                    <a:pt x="3740785" y="0"/>
                  </a:moveTo>
                  <a:lnTo>
                    <a:pt x="0" y="0"/>
                  </a:lnTo>
                  <a:lnTo>
                    <a:pt x="0" y="4643374"/>
                  </a:lnTo>
                  <a:lnTo>
                    <a:pt x="3740785" y="4643374"/>
                  </a:lnTo>
                  <a:lnTo>
                    <a:pt x="3740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830" y="1618360"/>
              <a:ext cx="146685" cy="822960"/>
            </a:xfrm>
            <a:custGeom>
              <a:avLst/>
              <a:gdLst/>
              <a:ahLst/>
              <a:cxnLst/>
              <a:rect l="l" t="t" r="r" b="b"/>
              <a:pathLst>
                <a:path w="146684" h="822960">
                  <a:moveTo>
                    <a:pt x="146304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146304" y="822960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3B9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8215" y="1161999"/>
            <a:ext cx="3740785" cy="4660891"/>
          </a:xfrm>
          <a:prstGeom prst="rect">
            <a:avLst/>
          </a:prstGeom>
          <a:ln w="12700">
            <a:solidFill>
              <a:srgbClr val="E1E9F7"/>
            </a:solidFill>
          </a:ln>
        </p:spPr>
        <p:txBody>
          <a:bodyPr vert="horz" wrap="square" lIns="0" tIns="409575" rIns="0" bIns="0" rtlCol="0">
            <a:spAutoFit/>
          </a:bodyPr>
          <a:lstStyle/>
          <a:p>
            <a:pPr marL="401320" marR="457200">
              <a:lnSpc>
                <a:spcPct val="100000"/>
              </a:lnSpc>
              <a:spcBef>
                <a:spcPts val="3225"/>
              </a:spcBef>
            </a:pPr>
            <a:r>
              <a:rPr sz="3200" b="1" spc="-280" dirty="0">
                <a:solidFill>
                  <a:srgbClr val="448B83"/>
                </a:solidFill>
                <a:latin typeface="Tahoma"/>
                <a:cs typeface="Tahoma"/>
              </a:rPr>
              <a:t>Il</a:t>
            </a:r>
            <a:r>
              <a:rPr sz="3200" b="1" spc="-15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448B83"/>
                </a:solidFill>
                <a:latin typeface="Tahoma"/>
                <a:cs typeface="Tahoma"/>
              </a:rPr>
              <a:t>principio</a:t>
            </a:r>
            <a:r>
              <a:rPr sz="3200" b="1" spc="-18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448B83"/>
                </a:solidFill>
                <a:latin typeface="Tahoma"/>
                <a:cs typeface="Tahoma"/>
              </a:rPr>
              <a:t>di </a:t>
            </a:r>
            <a:r>
              <a:rPr sz="3200" b="1" spc="-40" dirty="0">
                <a:solidFill>
                  <a:srgbClr val="448B83"/>
                </a:solidFill>
                <a:latin typeface="Tahoma"/>
                <a:cs typeface="Tahoma"/>
              </a:rPr>
              <a:t>triangolazione</a:t>
            </a:r>
            <a:endParaRPr sz="3200" dirty="0">
              <a:latin typeface="Tahoma"/>
              <a:cs typeface="Tahoma"/>
            </a:endParaRPr>
          </a:p>
          <a:p>
            <a:pPr marL="401320" marR="415925">
              <a:lnSpc>
                <a:spcPct val="100000"/>
              </a:lnSpc>
            </a:pPr>
            <a:endParaRPr lang="it-IT" sz="3200" dirty="0">
              <a:latin typeface="Tahoma"/>
              <a:cs typeface="Tahoma"/>
            </a:endParaRPr>
          </a:p>
          <a:p>
            <a:pPr marL="401320" marR="415925">
              <a:lnSpc>
                <a:spcPct val="100000"/>
              </a:lnSpc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Lo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sguardo</a:t>
            </a:r>
            <a:r>
              <a:rPr sz="18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1F7ABE"/>
                </a:solidFill>
                <a:latin typeface="Tahoma"/>
                <a:cs typeface="Tahoma"/>
              </a:rPr>
              <a:t>TRIFOCALE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implica</a:t>
            </a:r>
            <a:r>
              <a:rPr sz="18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l’attivazione</a:t>
            </a:r>
            <a:r>
              <a:rPr sz="18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il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confronto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più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livelli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di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osservazione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consentire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una</a:t>
            </a:r>
            <a:r>
              <a:rPr sz="1800" spc="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ricostruzione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compiuta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pluriprospettica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dell’oggetto</a:t>
            </a:r>
            <a:r>
              <a:rPr sz="1800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 err="1">
                <a:solidFill>
                  <a:srgbClr val="1F7ABE"/>
                </a:solidFill>
                <a:latin typeface="Tahoma"/>
                <a:cs typeface="Tahoma"/>
              </a:rPr>
              <a:t>analisi</a:t>
            </a:r>
            <a:r>
              <a:rPr lang="it-IT" sz="1800" spc="-10" dirty="0">
                <a:solidFill>
                  <a:srgbClr val="1F7ABE"/>
                </a:solidFill>
                <a:latin typeface="Tahoma"/>
                <a:cs typeface="Tahoma"/>
              </a:rPr>
              <a:t>.</a:t>
            </a:r>
          </a:p>
          <a:p>
            <a:pPr marL="401320" marR="415925">
              <a:lnSpc>
                <a:spcPct val="100000"/>
              </a:lnSpc>
            </a:pPr>
            <a:r>
              <a:rPr lang="it-IT" spc="-10" dirty="0">
                <a:solidFill>
                  <a:srgbClr val="1F7ABE"/>
                </a:solidFill>
                <a:latin typeface="Tahoma"/>
                <a:cs typeface="Tahoma"/>
              </a:rPr>
              <a:t>Al centro delle tre prospettive si colloca il concetto di competenza.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5098" y="192531"/>
            <a:ext cx="6851654" cy="64697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51701" y="773429"/>
            <a:ext cx="2844165" cy="2324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50" dirty="0">
                <a:solidFill>
                  <a:srgbClr val="1F376A"/>
                </a:solidFill>
                <a:latin typeface="Tahoma"/>
                <a:cs typeface="Tahoma"/>
              </a:rPr>
              <a:t>Dimensione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solidFill>
                  <a:srgbClr val="1F376A"/>
                </a:solidFill>
                <a:latin typeface="Tahoma"/>
                <a:cs typeface="Tahoma"/>
              </a:rPr>
              <a:t>SOGGETTIVA</a:t>
            </a:r>
            <a:endParaRPr sz="1800" dirty="0">
              <a:latin typeface="Tahoma"/>
              <a:cs typeface="Tahoma"/>
            </a:endParaRPr>
          </a:p>
          <a:p>
            <a:pPr marL="12700" marR="5080" algn="ctr">
              <a:lnSpc>
                <a:spcPct val="91000"/>
              </a:lnSpc>
              <a:spcBef>
                <a:spcPts val="770"/>
              </a:spcBef>
            </a:pP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autobiografie,</a:t>
            </a:r>
            <a:r>
              <a:rPr sz="1600" spc="5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diari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6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F376A"/>
                </a:solidFill>
                <a:latin typeface="Tahoma"/>
                <a:cs typeface="Tahoma"/>
              </a:rPr>
              <a:t>bordo,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questionari</a:t>
            </a:r>
            <a:r>
              <a:rPr sz="1600" spc="12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autopercezione,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portfolio,</a:t>
            </a:r>
            <a:r>
              <a:rPr sz="1600" spc="14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resoconti</a:t>
            </a:r>
            <a:r>
              <a:rPr sz="1600" spc="18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verbali,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dossier</a:t>
            </a:r>
            <a:r>
              <a:rPr sz="1600" spc="4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F376A"/>
                </a:solidFill>
                <a:latin typeface="Tahoma"/>
                <a:cs typeface="Tahoma"/>
              </a:rPr>
              <a:t>e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altri</a:t>
            </a:r>
            <a:r>
              <a:rPr sz="1600" spc="1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strumenti</a:t>
            </a:r>
            <a:r>
              <a:rPr sz="1600" spc="5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1F376A"/>
                </a:solidFill>
                <a:latin typeface="Tahoma"/>
                <a:cs typeface="Tahoma"/>
              </a:rPr>
              <a:t>che 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consentano</a:t>
            </a:r>
            <a:r>
              <a:rPr sz="1600" spc="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1F376A"/>
                </a:solidFill>
                <a:latin typeface="Tahoma"/>
                <a:cs typeface="Tahoma"/>
              </a:rPr>
              <a:t>indagare </a:t>
            </a:r>
            <a:r>
              <a:rPr sz="1600" dirty="0" err="1">
                <a:solidFill>
                  <a:srgbClr val="1F376A"/>
                </a:solidFill>
                <a:latin typeface="Tahoma"/>
                <a:cs typeface="Tahoma"/>
              </a:rPr>
              <a:t>l'aspetto</a:t>
            </a:r>
            <a:r>
              <a:rPr sz="1600" spc="204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1F376A"/>
                </a:solidFill>
                <a:latin typeface="Tahoma"/>
                <a:cs typeface="Tahoma"/>
              </a:rPr>
              <a:t>metacognitivo</a:t>
            </a:r>
            <a:r>
              <a:rPr lang="it-IT" sz="1600" spc="-10" dirty="0">
                <a:solidFill>
                  <a:srgbClr val="1F376A"/>
                </a:solidFill>
                <a:latin typeface="Tahoma"/>
                <a:cs typeface="Tahoma"/>
              </a:rPr>
              <a:t>,</a:t>
            </a:r>
          </a:p>
          <a:p>
            <a:pPr marL="12700" marR="5080" algn="ctr">
              <a:lnSpc>
                <a:spcPct val="91000"/>
              </a:lnSpc>
              <a:spcBef>
                <a:spcPts val="770"/>
              </a:spcBef>
            </a:pPr>
            <a:r>
              <a:rPr lang="it-IT" sz="1600" b="1" spc="-10" dirty="0">
                <a:solidFill>
                  <a:srgbClr val="1F376A"/>
                </a:solidFill>
                <a:latin typeface="Tahoma"/>
                <a:cs typeface="Tahoma"/>
              </a:rPr>
              <a:t>Istanza </a:t>
            </a:r>
            <a:r>
              <a:rPr lang="it-IT" sz="1600" b="1" spc="-10" dirty="0" err="1">
                <a:solidFill>
                  <a:srgbClr val="1F376A"/>
                </a:solidFill>
                <a:latin typeface="Tahoma"/>
                <a:cs typeface="Tahoma"/>
              </a:rPr>
              <a:t>autovalutativa</a:t>
            </a:r>
            <a:endParaRPr sz="1600" b="1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0630" y="3683889"/>
            <a:ext cx="2360930" cy="2772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50" dirty="0">
                <a:solidFill>
                  <a:srgbClr val="1F376A"/>
                </a:solidFill>
                <a:latin typeface="Tahoma"/>
                <a:cs typeface="Tahoma"/>
              </a:rPr>
              <a:t>Dimensione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solidFill>
                  <a:srgbClr val="1F376A"/>
                </a:solidFill>
                <a:latin typeface="Tahoma"/>
                <a:cs typeface="Tahoma"/>
              </a:rPr>
              <a:t>OGGETTIVA</a:t>
            </a:r>
            <a:endParaRPr sz="1800" dirty="0">
              <a:latin typeface="Tahoma"/>
              <a:cs typeface="Tahoma"/>
            </a:endParaRPr>
          </a:p>
          <a:p>
            <a:pPr marL="12700" marR="5080" indent="-1905" algn="ctr">
              <a:lnSpc>
                <a:spcPct val="91100"/>
              </a:lnSpc>
              <a:spcBef>
                <a:spcPts val="765"/>
              </a:spcBef>
            </a:pP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prestazioni</a:t>
            </a:r>
            <a:r>
              <a:rPr sz="1600" spc="21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F376A"/>
                </a:solidFill>
                <a:latin typeface="Tahoma"/>
                <a:cs typeface="Tahoma"/>
              </a:rPr>
              <a:t>dell’individuo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durante</a:t>
            </a:r>
            <a:r>
              <a:rPr sz="1600" spc="2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5" dirty="0" err="1">
                <a:solidFill>
                  <a:srgbClr val="1F376A"/>
                </a:solidFill>
                <a:latin typeface="Tahoma"/>
                <a:cs typeface="Tahoma"/>
              </a:rPr>
              <a:t>compiti</a:t>
            </a:r>
            <a:r>
              <a:rPr sz="1600" spc="4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1F376A"/>
                </a:solidFill>
                <a:latin typeface="Tahoma"/>
                <a:cs typeface="Tahoma"/>
              </a:rPr>
              <a:t>operativi</a:t>
            </a:r>
            <a:r>
              <a:rPr lang="it-IT" sz="1600" spc="-10" dirty="0">
                <a:solidFill>
                  <a:srgbClr val="1F376A"/>
                </a:solidFill>
                <a:latin typeface="Tahoma"/>
                <a:cs typeface="Tahoma"/>
              </a:rPr>
              <a:t>, evidenze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(prove</a:t>
            </a:r>
            <a:r>
              <a:rPr sz="1600" spc="-4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-3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verifica</a:t>
            </a:r>
            <a:r>
              <a:rPr sz="1600" spc="-3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più</a:t>
            </a:r>
            <a:r>
              <a:rPr sz="1600" spc="-3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F376A"/>
                </a:solidFill>
                <a:latin typeface="Tahoma"/>
                <a:cs typeface="Tahoma"/>
              </a:rPr>
              <a:t>o 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meno</a:t>
            </a:r>
            <a:r>
              <a:rPr sz="1600" spc="-4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1F376A"/>
                </a:solidFill>
                <a:latin typeface="Tahoma"/>
                <a:cs typeface="Tahoma"/>
              </a:rPr>
              <a:t>strutturate,</a:t>
            </a:r>
            <a:r>
              <a:rPr sz="1600" spc="-6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F376A"/>
                </a:solidFill>
                <a:latin typeface="Tahoma"/>
                <a:cs typeface="Tahoma"/>
              </a:rPr>
              <a:t>compiti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realtà,</a:t>
            </a:r>
            <a:r>
              <a:rPr sz="1600" spc="-6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realizzazione</a:t>
            </a:r>
            <a:r>
              <a:rPr sz="1600" spc="2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F376A"/>
                </a:solidFill>
                <a:latin typeface="Tahoma"/>
                <a:cs typeface="Tahoma"/>
              </a:rPr>
              <a:t>di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prodotti</a:t>
            </a:r>
            <a:r>
              <a:rPr sz="1600" spc="10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F376A"/>
                </a:solidFill>
                <a:latin typeface="Tahoma"/>
                <a:cs typeface="Tahoma"/>
              </a:rPr>
              <a:t>che</a:t>
            </a:r>
            <a:r>
              <a:rPr sz="1600" spc="7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esprimano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una</a:t>
            </a:r>
            <a:r>
              <a:rPr sz="1600" spc="-3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1F376A"/>
                </a:solidFill>
                <a:latin typeface="Tahoma"/>
                <a:cs typeface="Tahoma"/>
              </a:rPr>
              <a:t>competenza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)</a:t>
            </a:r>
            <a:endParaRPr lang="it-IT" sz="1600" spc="-10" dirty="0">
              <a:solidFill>
                <a:srgbClr val="1F376A"/>
              </a:solidFill>
              <a:latin typeface="Tahoma"/>
              <a:cs typeface="Tahoma"/>
            </a:endParaRPr>
          </a:p>
          <a:p>
            <a:pPr marL="12700" marR="5080" indent="-1905" algn="ctr">
              <a:lnSpc>
                <a:spcPct val="91100"/>
              </a:lnSpc>
              <a:spcBef>
                <a:spcPts val="765"/>
              </a:spcBef>
            </a:pPr>
            <a:r>
              <a:rPr lang="it-IT" sz="1600" b="1" spc="-10" dirty="0">
                <a:solidFill>
                  <a:srgbClr val="1F376A"/>
                </a:solidFill>
                <a:latin typeface="Tahoma"/>
                <a:cs typeface="Tahoma"/>
              </a:rPr>
              <a:t>Istanza empirica</a:t>
            </a:r>
            <a:endParaRPr sz="1600" b="1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5559" y="3462020"/>
            <a:ext cx="2393950" cy="2996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sz="1800" spc="50" dirty="0">
                <a:solidFill>
                  <a:srgbClr val="1F376A"/>
                </a:solidFill>
                <a:latin typeface="Tahoma"/>
                <a:cs typeface="Tahoma"/>
              </a:rPr>
              <a:t>Dimensione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ts val="2065"/>
              </a:lnSpc>
            </a:pPr>
            <a:r>
              <a:rPr sz="1800" b="1" spc="-10" dirty="0">
                <a:solidFill>
                  <a:srgbClr val="1F376A"/>
                </a:solidFill>
                <a:latin typeface="Tahoma"/>
                <a:cs typeface="Tahoma"/>
              </a:rPr>
              <a:t>INTERSOGGETTIVA</a:t>
            </a:r>
            <a:endParaRPr sz="1800" dirty="0">
              <a:latin typeface="Tahoma"/>
              <a:cs typeface="Tahoma"/>
            </a:endParaRPr>
          </a:p>
          <a:p>
            <a:pPr marL="12700" marR="5080" indent="5080" algn="ctr">
              <a:lnSpc>
                <a:spcPct val="91000"/>
              </a:lnSpc>
              <a:spcBef>
                <a:spcPts val="765"/>
              </a:spcBef>
            </a:pP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rubriche</a:t>
            </a:r>
            <a:r>
              <a:rPr sz="1600" spc="27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valutative, 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protocolli</a:t>
            </a:r>
            <a:r>
              <a:rPr sz="1600" spc="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1600" spc="11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osservazione strutturati</a:t>
            </a:r>
            <a:r>
              <a:rPr sz="1600" spc="-8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F376A"/>
                </a:solidFill>
                <a:latin typeface="Tahoma"/>
                <a:cs typeface="Tahoma"/>
              </a:rPr>
              <a:t>e</a:t>
            </a:r>
            <a:r>
              <a:rPr sz="1600" spc="-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1F376A"/>
                </a:solidFill>
                <a:latin typeface="Tahoma"/>
                <a:cs typeface="Tahoma"/>
              </a:rPr>
              <a:t>non</a:t>
            </a:r>
            <a:r>
              <a:rPr sz="1600" spc="50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1F376A"/>
                </a:solidFill>
                <a:latin typeface="Tahoma"/>
                <a:cs typeface="Tahoma"/>
              </a:rPr>
              <a:t>strutturati,</a:t>
            </a:r>
            <a:r>
              <a:rPr sz="1600" spc="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questionari</a:t>
            </a:r>
            <a:r>
              <a:rPr sz="1600" spc="18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F376A"/>
                </a:solidFill>
                <a:latin typeface="Tahoma"/>
                <a:cs typeface="Tahoma"/>
              </a:rPr>
              <a:t>o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interviste</a:t>
            </a:r>
            <a:r>
              <a:rPr sz="1600" spc="3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F376A"/>
                </a:solidFill>
                <a:latin typeface="Tahoma"/>
                <a:cs typeface="Tahoma"/>
              </a:rPr>
              <a:t>per</a:t>
            </a:r>
            <a:r>
              <a:rPr sz="1600" spc="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rilevare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1F376A"/>
                </a:solidFill>
                <a:latin typeface="Tahoma"/>
                <a:cs typeface="Tahoma"/>
              </a:rPr>
              <a:t>le </a:t>
            </a:r>
            <a:r>
              <a:rPr sz="1600" spc="10" dirty="0">
                <a:solidFill>
                  <a:srgbClr val="1F376A"/>
                </a:solidFill>
                <a:latin typeface="Tahoma"/>
                <a:cs typeface="Tahoma"/>
              </a:rPr>
              <a:t>percezioni</a:t>
            </a:r>
            <a:r>
              <a:rPr sz="1600" spc="9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F376A"/>
                </a:solidFill>
                <a:latin typeface="Tahoma"/>
                <a:cs typeface="Tahoma"/>
              </a:rPr>
              <a:t>dei</a:t>
            </a:r>
            <a:r>
              <a:rPr sz="1600" spc="8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376A"/>
                </a:solidFill>
                <a:latin typeface="Tahoma"/>
                <a:cs typeface="Tahoma"/>
              </a:rPr>
              <a:t>diversi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soggetti</a:t>
            </a:r>
            <a:r>
              <a:rPr sz="1600" spc="24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coinvolti</a:t>
            </a:r>
            <a:r>
              <a:rPr sz="1600" spc="22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1F376A"/>
                </a:solidFill>
                <a:latin typeface="Tahoma"/>
                <a:cs typeface="Tahoma"/>
              </a:rPr>
              <a:t>nel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processo,</a:t>
            </a:r>
            <a:r>
              <a:rPr sz="1600" spc="15" dirty="0">
                <a:solidFill>
                  <a:srgbClr val="1F376A"/>
                </a:solidFill>
                <a:latin typeface="Tahoma"/>
                <a:cs typeface="Tahoma"/>
              </a:rPr>
              <a:t>  </a:t>
            </a:r>
            <a:r>
              <a:rPr sz="1600" dirty="0">
                <a:solidFill>
                  <a:srgbClr val="1F376A"/>
                </a:solidFill>
                <a:latin typeface="Tahoma"/>
                <a:cs typeface="Tahoma"/>
              </a:rPr>
              <a:t>note</a:t>
            </a:r>
            <a:r>
              <a:rPr sz="1600" spc="6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1F376A"/>
                </a:solidFill>
                <a:latin typeface="Tahoma"/>
                <a:cs typeface="Tahoma"/>
              </a:rPr>
              <a:t>e </a:t>
            </a:r>
            <a:r>
              <a:rPr sz="1600" dirty="0" err="1">
                <a:solidFill>
                  <a:srgbClr val="1F376A"/>
                </a:solidFill>
                <a:latin typeface="Tahoma"/>
                <a:cs typeface="Tahoma"/>
              </a:rPr>
              <a:t>commenti</a:t>
            </a:r>
            <a:r>
              <a:rPr sz="1600" spc="27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1F376A"/>
                </a:solidFill>
                <a:latin typeface="Tahoma"/>
                <a:cs typeface="Tahoma"/>
              </a:rPr>
              <a:t>valutativi</a:t>
            </a:r>
            <a:endParaRPr lang="it-IT" sz="1600" spc="-10" dirty="0">
              <a:solidFill>
                <a:srgbClr val="1F376A"/>
              </a:solidFill>
              <a:latin typeface="Tahoma"/>
              <a:cs typeface="Tahoma"/>
            </a:endParaRPr>
          </a:p>
          <a:p>
            <a:pPr marL="12700" marR="5080" indent="5080" algn="ctr">
              <a:lnSpc>
                <a:spcPct val="91000"/>
              </a:lnSpc>
              <a:spcBef>
                <a:spcPts val="765"/>
              </a:spcBef>
            </a:pPr>
            <a:r>
              <a:rPr lang="it-IT" sz="1600" b="1" spc="-10" dirty="0">
                <a:solidFill>
                  <a:srgbClr val="1F376A"/>
                </a:solidFill>
                <a:latin typeface="Tahoma"/>
                <a:cs typeface="Tahoma"/>
              </a:rPr>
              <a:t>Istanza sociale</a:t>
            </a:r>
            <a:endParaRPr sz="16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199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8B83"/>
                </a:solidFill>
              </a:rPr>
              <a:t>Gli</a:t>
            </a:r>
            <a:r>
              <a:rPr sz="3600" spc="-190" dirty="0">
                <a:solidFill>
                  <a:srgbClr val="448B83"/>
                </a:solidFill>
              </a:rPr>
              <a:t> </a:t>
            </a:r>
            <a:r>
              <a:rPr sz="3600" spc="-125" dirty="0">
                <a:solidFill>
                  <a:srgbClr val="448B83"/>
                </a:solidFill>
              </a:rPr>
              <a:t>strumenti</a:t>
            </a:r>
            <a:r>
              <a:rPr sz="3600" spc="-165" dirty="0">
                <a:solidFill>
                  <a:srgbClr val="448B83"/>
                </a:solidFill>
              </a:rPr>
              <a:t> </a:t>
            </a:r>
            <a:r>
              <a:rPr sz="3600" dirty="0">
                <a:solidFill>
                  <a:srgbClr val="448B83"/>
                </a:solidFill>
              </a:rPr>
              <a:t>della</a:t>
            </a:r>
            <a:r>
              <a:rPr sz="3600" spc="-145" dirty="0">
                <a:solidFill>
                  <a:srgbClr val="448B83"/>
                </a:solidFill>
              </a:rPr>
              <a:t> </a:t>
            </a:r>
            <a:r>
              <a:rPr sz="3600" spc="-65" dirty="0">
                <a:solidFill>
                  <a:srgbClr val="448B83"/>
                </a:solidFill>
              </a:rPr>
              <a:t>valutazione</a:t>
            </a:r>
            <a:r>
              <a:rPr sz="3600" spc="-165" dirty="0">
                <a:solidFill>
                  <a:srgbClr val="448B83"/>
                </a:solidFill>
              </a:rPr>
              <a:t> </a:t>
            </a:r>
            <a:r>
              <a:rPr sz="3600" spc="-45" dirty="0">
                <a:solidFill>
                  <a:srgbClr val="448B83"/>
                </a:solidFill>
              </a:rPr>
              <a:t>formativa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11530" y="1997455"/>
            <a:ext cx="1086866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Nel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PTOF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vanno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indicati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gli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strumenti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dei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quali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ci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si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avvale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(</a:t>
            </a:r>
            <a:r>
              <a:rPr sz="1800" b="1" spc="-35" dirty="0">
                <a:solidFill>
                  <a:srgbClr val="448B83"/>
                </a:solidFill>
                <a:latin typeface="Tahoma"/>
                <a:cs typeface="Tahoma"/>
              </a:rPr>
              <a:t>protocollo</a:t>
            </a:r>
            <a:r>
              <a:rPr sz="1800" b="1" dirty="0">
                <a:solidFill>
                  <a:srgbClr val="448B83"/>
                </a:solidFill>
                <a:latin typeface="Tahoma"/>
                <a:cs typeface="Tahoma"/>
              </a:rPr>
              <a:t> di </a:t>
            </a:r>
            <a:r>
              <a:rPr sz="1800" b="1" spc="-10" dirty="0">
                <a:solidFill>
                  <a:srgbClr val="448B83"/>
                </a:solidFill>
                <a:latin typeface="Tahoma"/>
                <a:cs typeface="Tahoma"/>
              </a:rPr>
              <a:t>valutazione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  <a:p>
            <a:pPr marL="12700" marR="56515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Strumenti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modalità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dialogano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funzione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valenza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formativa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nonché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della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necessità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plasmare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processo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essa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connesso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vista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dell’osservazione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rilevazione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delle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dimensioni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correlate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ai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livelli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apprendimento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-10" dirty="0">
                <a:solidFill>
                  <a:srgbClr val="448B83"/>
                </a:solidFill>
                <a:latin typeface="Tahoma"/>
                <a:cs typeface="Tahoma"/>
              </a:rPr>
              <a:t>STRUMENTI: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Osservazioni</a:t>
            </a:r>
            <a:r>
              <a:rPr sz="1800" spc="2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sistematiche</a:t>
            </a:r>
            <a:endParaRPr sz="1800" dirty="0">
              <a:latin typeface="Tahoma"/>
              <a:cs typeface="Tahoma"/>
            </a:endParaRPr>
          </a:p>
          <a:p>
            <a:pPr marL="241300" marR="18669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Prove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verifica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diversificate</a:t>
            </a:r>
            <a:r>
              <a:rPr sz="18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(</a:t>
            </a:r>
            <a:r>
              <a:rPr sz="1800" i="1" spc="-60" dirty="0">
                <a:solidFill>
                  <a:srgbClr val="1F7ABE"/>
                </a:solidFill>
                <a:latin typeface="Verdana"/>
                <a:cs typeface="Verdana"/>
              </a:rPr>
              <a:t>colloqui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individuali;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esercizi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o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compiti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 esecutivi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semplici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risoluzione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di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problemi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percorso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obbligato;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elaborati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scritti;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compiti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autentici)</a:t>
            </a:r>
            <a:endParaRPr sz="18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Rubriche</a:t>
            </a:r>
            <a:r>
              <a:rPr sz="1800" spc="2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valutative</a:t>
            </a:r>
            <a:endParaRPr sz="1800" dirty="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Feedback</a:t>
            </a:r>
            <a:r>
              <a:rPr sz="1800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descrittivi</a:t>
            </a:r>
            <a:endParaRPr sz="1800" dirty="0">
              <a:latin typeface="Tahoma"/>
              <a:cs typeface="Tahoma"/>
            </a:endParaRPr>
          </a:p>
          <a:p>
            <a:pPr marL="241300" marR="66802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Autovalutazione</a:t>
            </a:r>
            <a:r>
              <a:rPr sz="18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degli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studenti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5" dirty="0">
                <a:solidFill>
                  <a:srgbClr val="1F7ABE"/>
                </a:solidFill>
                <a:latin typeface="Tahoma"/>
                <a:cs typeface="Tahoma"/>
              </a:rPr>
              <a:t>(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analisi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interazioni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verbali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argomentazioni</a:t>
            </a:r>
            <a:r>
              <a:rPr sz="1800" i="1" spc="-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scritte,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dei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prodotti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compiti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pratici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complessi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realizzate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dagli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83695" y="5975057"/>
            <a:ext cx="908685" cy="180975"/>
          </a:xfrm>
          <a:custGeom>
            <a:avLst/>
            <a:gdLst/>
            <a:ahLst/>
            <a:cxnLst/>
            <a:rect l="l" t="t" r="r" b="b"/>
            <a:pathLst>
              <a:path w="908684" h="180975">
                <a:moveTo>
                  <a:pt x="575818" y="0"/>
                </a:moveTo>
                <a:lnTo>
                  <a:pt x="531749" y="3860"/>
                </a:lnTo>
                <a:lnTo>
                  <a:pt x="496950" y="13665"/>
                </a:lnTo>
                <a:lnTo>
                  <a:pt x="469646" y="26695"/>
                </a:lnTo>
                <a:lnTo>
                  <a:pt x="432943" y="49504"/>
                </a:lnTo>
                <a:lnTo>
                  <a:pt x="419100" y="56261"/>
                </a:lnTo>
                <a:lnTo>
                  <a:pt x="403478" y="60426"/>
                </a:lnTo>
                <a:lnTo>
                  <a:pt x="383539" y="61836"/>
                </a:lnTo>
                <a:lnTo>
                  <a:pt x="363854" y="60426"/>
                </a:lnTo>
                <a:lnTo>
                  <a:pt x="348360" y="56261"/>
                </a:lnTo>
                <a:lnTo>
                  <a:pt x="334518" y="49504"/>
                </a:lnTo>
                <a:lnTo>
                  <a:pt x="297814" y="26695"/>
                </a:lnTo>
                <a:lnTo>
                  <a:pt x="270382" y="13665"/>
                </a:lnTo>
                <a:lnTo>
                  <a:pt x="235584" y="3860"/>
                </a:lnTo>
                <a:lnTo>
                  <a:pt x="191770" y="0"/>
                </a:lnTo>
                <a:lnTo>
                  <a:pt x="147700" y="3860"/>
                </a:lnTo>
                <a:lnTo>
                  <a:pt x="113029" y="13665"/>
                </a:lnTo>
                <a:lnTo>
                  <a:pt x="85598" y="26695"/>
                </a:lnTo>
                <a:lnTo>
                  <a:pt x="48895" y="49504"/>
                </a:lnTo>
                <a:lnTo>
                  <a:pt x="35178" y="56261"/>
                </a:lnTo>
                <a:lnTo>
                  <a:pt x="19684" y="60426"/>
                </a:lnTo>
                <a:lnTo>
                  <a:pt x="0" y="61836"/>
                </a:lnTo>
                <a:lnTo>
                  <a:pt x="0" y="180721"/>
                </a:lnTo>
                <a:lnTo>
                  <a:pt x="43814" y="176784"/>
                </a:lnTo>
                <a:lnTo>
                  <a:pt x="78612" y="166827"/>
                </a:lnTo>
                <a:lnTo>
                  <a:pt x="106045" y="153619"/>
                </a:lnTo>
                <a:lnTo>
                  <a:pt x="142748" y="130746"/>
                </a:lnTo>
                <a:lnTo>
                  <a:pt x="156463" y="123977"/>
                </a:lnTo>
                <a:lnTo>
                  <a:pt x="171830" y="119824"/>
                </a:lnTo>
                <a:lnTo>
                  <a:pt x="191770" y="118402"/>
                </a:lnTo>
                <a:lnTo>
                  <a:pt x="211581" y="119824"/>
                </a:lnTo>
                <a:lnTo>
                  <a:pt x="227075" y="123977"/>
                </a:lnTo>
                <a:lnTo>
                  <a:pt x="240792" y="130746"/>
                </a:lnTo>
                <a:lnTo>
                  <a:pt x="277495" y="153619"/>
                </a:lnTo>
                <a:lnTo>
                  <a:pt x="304926" y="166827"/>
                </a:lnTo>
                <a:lnTo>
                  <a:pt x="339725" y="176784"/>
                </a:lnTo>
                <a:lnTo>
                  <a:pt x="383539" y="180721"/>
                </a:lnTo>
                <a:lnTo>
                  <a:pt x="427481" y="176784"/>
                </a:lnTo>
                <a:lnTo>
                  <a:pt x="462279" y="166827"/>
                </a:lnTo>
                <a:lnTo>
                  <a:pt x="489838" y="153619"/>
                </a:lnTo>
                <a:lnTo>
                  <a:pt x="526542" y="130746"/>
                </a:lnTo>
                <a:lnTo>
                  <a:pt x="540257" y="123977"/>
                </a:lnTo>
                <a:lnTo>
                  <a:pt x="555878" y="119824"/>
                </a:lnTo>
                <a:lnTo>
                  <a:pt x="575818" y="118402"/>
                </a:lnTo>
                <a:lnTo>
                  <a:pt x="595376" y="119824"/>
                </a:lnTo>
                <a:lnTo>
                  <a:pt x="610870" y="123977"/>
                </a:lnTo>
                <a:lnTo>
                  <a:pt x="624712" y="130746"/>
                </a:lnTo>
                <a:lnTo>
                  <a:pt x="661415" y="153619"/>
                </a:lnTo>
                <a:lnTo>
                  <a:pt x="688975" y="166827"/>
                </a:lnTo>
                <a:lnTo>
                  <a:pt x="723773" y="176784"/>
                </a:lnTo>
                <a:lnTo>
                  <a:pt x="767460" y="180721"/>
                </a:lnTo>
                <a:lnTo>
                  <a:pt x="811529" y="176784"/>
                </a:lnTo>
                <a:lnTo>
                  <a:pt x="846327" y="166827"/>
                </a:lnTo>
                <a:lnTo>
                  <a:pt x="873886" y="153619"/>
                </a:lnTo>
                <a:lnTo>
                  <a:pt x="908303" y="132191"/>
                </a:lnTo>
                <a:lnTo>
                  <a:pt x="908303" y="5971"/>
                </a:lnTo>
                <a:lnTo>
                  <a:pt x="880999" y="13665"/>
                </a:lnTo>
                <a:lnTo>
                  <a:pt x="853694" y="26695"/>
                </a:lnTo>
                <a:lnTo>
                  <a:pt x="816990" y="49504"/>
                </a:lnTo>
                <a:lnTo>
                  <a:pt x="803021" y="56261"/>
                </a:lnTo>
                <a:lnTo>
                  <a:pt x="787526" y="60426"/>
                </a:lnTo>
                <a:lnTo>
                  <a:pt x="767460" y="61836"/>
                </a:lnTo>
                <a:lnTo>
                  <a:pt x="747902" y="60426"/>
                </a:lnTo>
                <a:lnTo>
                  <a:pt x="732408" y="56261"/>
                </a:lnTo>
                <a:lnTo>
                  <a:pt x="718565" y="49504"/>
                </a:lnTo>
                <a:lnTo>
                  <a:pt x="681862" y="26695"/>
                </a:lnTo>
                <a:lnTo>
                  <a:pt x="654303" y="13665"/>
                </a:lnTo>
                <a:lnTo>
                  <a:pt x="619505" y="3860"/>
                </a:lnTo>
                <a:lnTo>
                  <a:pt x="575818" y="0"/>
                </a:lnTo>
                <a:close/>
              </a:path>
            </a:pathLst>
          </a:custGeom>
          <a:solidFill>
            <a:srgbClr val="448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83695" y="6224816"/>
            <a:ext cx="908685" cy="180975"/>
          </a:xfrm>
          <a:custGeom>
            <a:avLst/>
            <a:gdLst/>
            <a:ahLst/>
            <a:cxnLst/>
            <a:rect l="l" t="t" r="r" b="b"/>
            <a:pathLst>
              <a:path w="908684" h="180975">
                <a:moveTo>
                  <a:pt x="575818" y="0"/>
                </a:moveTo>
                <a:lnTo>
                  <a:pt x="531749" y="3860"/>
                </a:lnTo>
                <a:lnTo>
                  <a:pt x="496950" y="13652"/>
                </a:lnTo>
                <a:lnTo>
                  <a:pt x="469646" y="26695"/>
                </a:lnTo>
                <a:lnTo>
                  <a:pt x="432943" y="49491"/>
                </a:lnTo>
                <a:lnTo>
                  <a:pt x="419100" y="56260"/>
                </a:lnTo>
                <a:lnTo>
                  <a:pt x="403478" y="60413"/>
                </a:lnTo>
                <a:lnTo>
                  <a:pt x="383539" y="61836"/>
                </a:lnTo>
                <a:lnTo>
                  <a:pt x="363854" y="60413"/>
                </a:lnTo>
                <a:lnTo>
                  <a:pt x="348360" y="56260"/>
                </a:lnTo>
                <a:lnTo>
                  <a:pt x="334518" y="49491"/>
                </a:lnTo>
                <a:lnTo>
                  <a:pt x="297814" y="26695"/>
                </a:lnTo>
                <a:lnTo>
                  <a:pt x="270382" y="13652"/>
                </a:lnTo>
                <a:lnTo>
                  <a:pt x="235584" y="3860"/>
                </a:lnTo>
                <a:lnTo>
                  <a:pt x="191770" y="0"/>
                </a:lnTo>
                <a:lnTo>
                  <a:pt x="147700" y="3860"/>
                </a:lnTo>
                <a:lnTo>
                  <a:pt x="113029" y="13652"/>
                </a:lnTo>
                <a:lnTo>
                  <a:pt x="85598" y="26695"/>
                </a:lnTo>
                <a:lnTo>
                  <a:pt x="48895" y="49491"/>
                </a:lnTo>
                <a:lnTo>
                  <a:pt x="35178" y="56260"/>
                </a:lnTo>
                <a:lnTo>
                  <a:pt x="19684" y="60413"/>
                </a:lnTo>
                <a:lnTo>
                  <a:pt x="0" y="61836"/>
                </a:lnTo>
                <a:lnTo>
                  <a:pt x="0" y="180720"/>
                </a:lnTo>
                <a:lnTo>
                  <a:pt x="43814" y="176771"/>
                </a:lnTo>
                <a:lnTo>
                  <a:pt x="78612" y="166814"/>
                </a:lnTo>
                <a:lnTo>
                  <a:pt x="106045" y="153619"/>
                </a:lnTo>
                <a:lnTo>
                  <a:pt x="142748" y="130733"/>
                </a:lnTo>
                <a:lnTo>
                  <a:pt x="156463" y="123977"/>
                </a:lnTo>
                <a:lnTo>
                  <a:pt x="171830" y="119811"/>
                </a:lnTo>
                <a:lnTo>
                  <a:pt x="191770" y="118402"/>
                </a:lnTo>
                <a:lnTo>
                  <a:pt x="211581" y="119811"/>
                </a:lnTo>
                <a:lnTo>
                  <a:pt x="227075" y="123977"/>
                </a:lnTo>
                <a:lnTo>
                  <a:pt x="240792" y="130733"/>
                </a:lnTo>
                <a:lnTo>
                  <a:pt x="277495" y="153619"/>
                </a:lnTo>
                <a:lnTo>
                  <a:pt x="304926" y="166814"/>
                </a:lnTo>
                <a:lnTo>
                  <a:pt x="339725" y="176771"/>
                </a:lnTo>
                <a:lnTo>
                  <a:pt x="383539" y="180720"/>
                </a:lnTo>
                <a:lnTo>
                  <a:pt x="427481" y="176771"/>
                </a:lnTo>
                <a:lnTo>
                  <a:pt x="462279" y="166814"/>
                </a:lnTo>
                <a:lnTo>
                  <a:pt x="489838" y="153619"/>
                </a:lnTo>
                <a:lnTo>
                  <a:pt x="526542" y="130733"/>
                </a:lnTo>
                <a:lnTo>
                  <a:pt x="540257" y="123977"/>
                </a:lnTo>
                <a:lnTo>
                  <a:pt x="555878" y="119811"/>
                </a:lnTo>
                <a:lnTo>
                  <a:pt x="575818" y="118402"/>
                </a:lnTo>
                <a:lnTo>
                  <a:pt x="595376" y="119811"/>
                </a:lnTo>
                <a:lnTo>
                  <a:pt x="610870" y="123977"/>
                </a:lnTo>
                <a:lnTo>
                  <a:pt x="624712" y="130733"/>
                </a:lnTo>
                <a:lnTo>
                  <a:pt x="661415" y="153619"/>
                </a:lnTo>
                <a:lnTo>
                  <a:pt x="688975" y="166814"/>
                </a:lnTo>
                <a:lnTo>
                  <a:pt x="723773" y="176771"/>
                </a:lnTo>
                <a:lnTo>
                  <a:pt x="767460" y="180720"/>
                </a:lnTo>
                <a:lnTo>
                  <a:pt x="811529" y="176771"/>
                </a:lnTo>
                <a:lnTo>
                  <a:pt x="846327" y="166814"/>
                </a:lnTo>
                <a:lnTo>
                  <a:pt x="873886" y="153619"/>
                </a:lnTo>
                <a:lnTo>
                  <a:pt x="908303" y="132178"/>
                </a:lnTo>
                <a:lnTo>
                  <a:pt x="908303" y="5969"/>
                </a:lnTo>
                <a:lnTo>
                  <a:pt x="880999" y="13652"/>
                </a:lnTo>
                <a:lnTo>
                  <a:pt x="853694" y="26695"/>
                </a:lnTo>
                <a:lnTo>
                  <a:pt x="816990" y="49491"/>
                </a:lnTo>
                <a:lnTo>
                  <a:pt x="803021" y="56260"/>
                </a:lnTo>
                <a:lnTo>
                  <a:pt x="787526" y="60413"/>
                </a:lnTo>
                <a:lnTo>
                  <a:pt x="767460" y="61836"/>
                </a:lnTo>
                <a:lnTo>
                  <a:pt x="747902" y="60413"/>
                </a:lnTo>
                <a:lnTo>
                  <a:pt x="732408" y="56260"/>
                </a:lnTo>
                <a:lnTo>
                  <a:pt x="718565" y="49491"/>
                </a:lnTo>
                <a:lnTo>
                  <a:pt x="681862" y="26695"/>
                </a:lnTo>
                <a:lnTo>
                  <a:pt x="654303" y="13652"/>
                </a:lnTo>
                <a:lnTo>
                  <a:pt x="619505" y="3860"/>
                </a:lnTo>
                <a:lnTo>
                  <a:pt x="575818" y="0"/>
                </a:lnTo>
                <a:close/>
              </a:path>
            </a:pathLst>
          </a:custGeom>
          <a:solidFill>
            <a:srgbClr val="448B8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90" dirty="0">
                <a:solidFill>
                  <a:srgbClr val="448B83"/>
                </a:solidFill>
              </a:rPr>
              <a:t>Valutazione</a:t>
            </a:r>
            <a:r>
              <a:rPr spc="-140" dirty="0">
                <a:solidFill>
                  <a:srgbClr val="448B83"/>
                </a:solidFill>
              </a:rPr>
              <a:t> </a:t>
            </a:r>
            <a:r>
              <a:rPr spc="-110" dirty="0">
                <a:solidFill>
                  <a:srgbClr val="448B83"/>
                </a:solidFill>
              </a:rPr>
              <a:t>formativa</a:t>
            </a:r>
            <a:r>
              <a:rPr spc="-150" dirty="0">
                <a:solidFill>
                  <a:srgbClr val="448B83"/>
                </a:solidFill>
              </a:rPr>
              <a:t> </a:t>
            </a:r>
            <a:r>
              <a:rPr dirty="0">
                <a:solidFill>
                  <a:srgbClr val="448B83"/>
                </a:solidFill>
              </a:rPr>
              <a:t>e</a:t>
            </a:r>
            <a:r>
              <a:rPr spc="-150" dirty="0">
                <a:solidFill>
                  <a:srgbClr val="448B83"/>
                </a:solidFill>
              </a:rPr>
              <a:t> </a:t>
            </a:r>
            <a:r>
              <a:rPr spc="-85" dirty="0">
                <a:solidFill>
                  <a:srgbClr val="448B83"/>
                </a:solidFill>
              </a:rPr>
              <a:t>sommativa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3211" y="2393137"/>
            <a:ext cx="5106035" cy="369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48B83"/>
                </a:solidFill>
                <a:latin typeface="Tahoma"/>
                <a:cs typeface="Tahoma"/>
              </a:rPr>
              <a:t>Valutazione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448B83"/>
                </a:solidFill>
                <a:latin typeface="Tahoma"/>
                <a:cs typeface="Tahoma"/>
              </a:rPr>
              <a:t>formativa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3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Avviene</a:t>
            </a:r>
            <a:r>
              <a:rPr sz="17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48B83"/>
                </a:solidFill>
                <a:latin typeface="Tahoma"/>
                <a:cs typeface="Tahoma"/>
              </a:rPr>
              <a:t>DURANTE</a:t>
            </a:r>
            <a:r>
              <a:rPr sz="1700" b="1" spc="-2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17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processo</a:t>
            </a:r>
            <a:r>
              <a:rPr sz="17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1F7ABE"/>
                </a:solidFill>
                <a:latin typeface="Tahoma"/>
                <a:cs typeface="Tahoma"/>
              </a:rPr>
              <a:t>apprendimento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continua</a:t>
            </a:r>
            <a:r>
              <a:rPr sz="17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 processuale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Ha</a:t>
            </a:r>
            <a:r>
              <a:rPr sz="17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1F7ABE"/>
                </a:solidFill>
                <a:latin typeface="Tahoma"/>
                <a:cs typeface="Tahoma"/>
              </a:rPr>
              <a:t>lo</a:t>
            </a:r>
            <a:r>
              <a:rPr sz="17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1F7ABE"/>
                </a:solidFill>
                <a:latin typeface="Tahoma"/>
                <a:cs typeface="Tahoma"/>
              </a:rPr>
              <a:t>scopo</a:t>
            </a:r>
            <a:r>
              <a:rPr sz="17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7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aiutare</a:t>
            </a:r>
            <a:r>
              <a:rPr sz="17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l'apprendimento</a:t>
            </a:r>
            <a:r>
              <a:rPr sz="17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mentre</a:t>
            </a:r>
            <a:r>
              <a:rPr sz="17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1F7ABE"/>
                </a:solidFill>
                <a:latin typeface="Tahoma"/>
                <a:cs typeface="Tahoma"/>
              </a:rPr>
              <a:t>si</a:t>
            </a:r>
            <a:endParaRPr sz="17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sviluppa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10" dirty="0">
                <a:solidFill>
                  <a:srgbClr val="1F7ABE"/>
                </a:solidFill>
                <a:latin typeface="Tahoma"/>
                <a:cs typeface="Tahoma"/>
              </a:rPr>
              <a:t>Permette</a:t>
            </a:r>
            <a:r>
              <a:rPr sz="17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1F7ABE"/>
                </a:solidFill>
                <a:latin typeface="Tahoma"/>
                <a:cs typeface="Tahoma"/>
              </a:rPr>
              <a:t>aggiustamenti</a:t>
            </a:r>
            <a:r>
              <a:rPr sz="17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2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7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corso</a:t>
            </a:r>
            <a:r>
              <a:rPr sz="17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1F7ABE"/>
                </a:solidFill>
                <a:latin typeface="Tahoma"/>
                <a:cs typeface="Tahoma"/>
              </a:rPr>
              <a:t>d'opera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Fornisce</a:t>
            </a:r>
            <a:r>
              <a:rPr sz="17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1F7ABE"/>
                </a:solidFill>
                <a:latin typeface="Tahoma"/>
                <a:cs typeface="Tahoma"/>
              </a:rPr>
              <a:t>feedback</a:t>
            </a:r>
            <a:r>
              <a:rPr sz="17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1F7ABE"/>
                </a:solidFill>
                <a:latin typeface="Tahoma"/>
                <a:cs typeface="Tahoma"/>
              </a:rPr>
              <a:t>immediati</a:t>
            </a:r>
            <a:r>
              <a:rPr sz="17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7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35" dirty="0">
                <a:solidFill>
                  <a:srgbClr val="1F7ABE"/>
                </a:solidFill>
                <a:latin typeface="Tahoma"/>
                <a:cs typeface="Tahoma"/>
              </a:rPr>
              <a:t>migliorare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Ha</a:t>
            </a:r>
            <a:r>
              <a:rPr sz="1700" spc="60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una</a:t>
            </a:r>
            <a:r>
              <a:rPr sz="1700" spc="2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funzione</a:t>
            </a:r>
            <a:r>
              <a:rPr sz="1700" spc="20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48B83"/>
                </a:solidFill>
                <a:latin typeface="Tahoma"/>
                <a:cs typeface="Tahoma"/>
              </a:rPr>
              <a:t>orientativa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7538" y="2391283"/>
            <a:ext cx="4711065" cy="3415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48B83"/>
                </a:solidFill>
                <a:latin typeface="Tahoma"/>
                <a:cs typeface="Tahoma"/>
              </a:rPr>
              <a:t>Valutazione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448B83"/>
                </a:solidFill>
                <a:latin typeface="Tahoma"/>
                <a:cs typeface="Tahoma"/>
              </a:rPr>
              <a:t>sommativa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265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Avviene</a:t>
            </a:r>
            <a:r>
              <a:rPr sz="17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48B83"/>
                </a:solidFill>
                <a:latin typeface="Tahoma"/>
                <a:cs typeface="Tahoma"/>
              </a:rPr>
              <a:t>AL</a:t>
            </a:r>
            <a:r>
              <a:rPr sz="1700" b="1" spc="-9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b="1" spc="-60" dirty="0">
                <a:solidFill>
                  <a:srgbClr val="448B83"/>
                </a:solidFill>
                <a:latin typeface="Tahoma"/>
                <a:cs typeface="Tahoma"/>
              </a:rPr>
              <a:t>TERMINE</a:t>
            </a:r>
            <a:r>
              <a:rPr sz="1700" b="1" spc="-3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un</a:t>
            </a:r>
            <a:r>
              <a:rPr sz="17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periodo</a:t>
            </a:r>
            <a:r>
              <a:rPr sz="17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didattico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17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puntuale</a:t>
            </a:r>
            <a:r>
              <a:rPr sz="17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7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conclusiva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Ha</a:t>
            </a:r>
            <a:r>
              <a:rPr sz="17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1F7ABE"/>
                </a:solidFill>
                <a:latin typeface="Tahoma"/>
                <a:cs typeface="Tahoma"/>
              </a:rPr>
              <a:t>lo</a:t>
            </a:r>
            <a:r>
              <a:rPr sz="17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1F7ABE"/>
                </a:solidFill>
                <a:latin typeface="Tahoma"/>
                <a:cs typeface="Tahoma"/>
              </a:rPr>
              <a:t>scopo</a:t>
            </a:r>
            <a:r>
              <a:rPr sz="17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7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verificare</a:t>
            </a:r>
            <a:r>
              <a:rPr sz="17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7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risultati</a:t>
            </a:r>
            <a:r>
              <a:rPr sz="17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raggiunti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Serve</a:t>
            </a:r>
            <a:r>
              <a:rPr sz="17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17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certificare</a:t>
            </a:r>
            <a:r>
              <a:rPr sz="17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1F7ABE"/>
                </a:solidFill>
                <a:latin typeface="Tahoma"/>
                <a:cs typeface="Tahoma"/>
              </a:rPr>
              <a:t>gli</a:t>
            </a:r>
            <a:r>
              <a:rPr sz="17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40" dirty="0">
                <a:solidFill>
                  <a:srgbClr val="1F7ABE"/>
                </a:solidFill>
                <a:latin typeface="Tahoma"/>
                <a:cs typeface="Tahoma"/>
              </a:rPr>
              <a:t>apprendimenti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F7ABE"/>
                </a:solidFill>
                <a:latin typeface="Tahoma"/>
                <a:cs typeface="Tahoma"/>
              </a:rPr>
              <a:t>Produce</a:t>
            </a:r>
            <a:r>
              <a:rPr sz="1700" spc="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55" dirty="0">
                <a:solidFill>
                  <a:srgbClr val="1F7ABE"/>
                </a:solidFill>
                <a:latin typeface="Tahoma"/>
                <a:cs typeface="Tahoma"/>
              </a:rPr>
              <a:t>documenti</a:t>
            </a:r>
            <a:r>
              <a:rPr sz="17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F7ABE"/>
                </a:solidFill>
                <a:latin typeface="Tahoma"/>
                <a:cs typeface="Tahoma"/>
              </a:rPr>
              <a:t>ufficiali</a:t>
            </a:r>
            <a:endParaRPr sz="17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Ha</a:t>
            </a:r>
            <a:r>
              <a:rPr sz="1700" spc="6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una</a:t>
            </a:r>
            <a:r>
              <a:rPr sz="1700" spc="40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448B83"/>
                </a:solidFill>
                <a:latin typeface="Tahoma"/>
                <a:cs typeface="Tahoma"/>
              </a:rPr>
              <a:t>funzione</a:t>
            </a:r>
            <a:r>
              <a:rPr sz="1700" spc="5" dirty="0">
                <a:solidFill>
                  <a:srgbClr val="448B83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48B83"/>
                </a:solidFill>
                <a:latin typeface="Tahoma"/>
                <a:cs typeface="Tahoma"/>
              </a:rPr>
              <a:t>certificativa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448B83"/>
                </a:solidFill>
              </a:rPr>
              <a:t>La</a:t>
            </a:r>
            <a:r>
              <a:rPr spc="-155" dirty="0">
                <a:solidFill>
                  <a:srgbClr val="448B83"/>
                </a:solidFill>
              </a:rPr>
              <a:t> </a:t>
            </a:r>
            <a:r>
              <a:rPr spc="-95" dirty="0">
                <a:solidFill>
                  <a:srgbClr val="448B83"/>
                </a:solidFill>
              </a:rPr>
              <a:t>valutazione</a:t>
            </a:r>
            <a:r>
              <a:rPr spc="-130" dirty="0">
                <a:solidFill>
                  <a:srgbClr val="448B83"/>
                </a:solidFill>
              </a:rPr>
              <a:t> </a:t>
            </a:r>
            <a:r>
              <a:rPr spc="-145" dirty="0">
                <a:solidFill>
                  <a:srgbClr val="448B83"/>
                </a:solidFill>
              </a:rPr>
              <a:t>PER</a:t>
            </a:r>
            <a:r>
              <a:rPr spc="-150" dirty="0">
                <a:solidFill>
                  <a:srgbClr val="448B83"/>
                </a:solidFill>
              </a:rPr>
              <a:t> </a:t>
            </a:r>
            <a:r>
              <a:rPr spc="-30" dirty="0">
                <a:solidFill>
                  <a:srgbClr val="448B83"/>
                </a:solidFill>
              </a:rPr>
              <a:t>l’apprendimento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279" y="2280986"/>
            <a:ext cx="10718217" cy="41267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3717" y="3598290"/>
            <a:ext cx="2407920" cy="144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</a:pP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prospettiva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185"/>
              </a:lnSpc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20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ts val="2180"/>
              </a:lnSpc>
              <a:spcBef>
                <a:spcPts val="150"/>
              </a:spcBef>
            </a:pPr>
            <a:r>
              <a:rPr sz="2000" b="1" spc="-30" dirty="0">
                <a:solidFill>
                  <a:srgbClr val="1F7ABE"/>
                </a:solidFill>
                <a:latin typeface="Tahoma"/>
                <a:cs typeface="Tahoma"/>
              </a:rPr>
              <a:t>l’apprendimento</a:t>
            </a:r>
            <a:r>
              <a:rPr sz="20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F7ABE"/>
                </a:solidFill>
                <a:latin typeface="Tahoma"/>
                <a:cs typeface="Tahoma"/>
              </a:rPr>
              <a:t>è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presente</a:t>
            </a:r>
            <a:r>
              <a:rPr sz="2000" spc="25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F7ABE"/>
                </a:solidFill>
                <a:latin typeface="Tahoma"/>
                <a:cs typeface="Tahoma"/>
              </a:rPr>
              <a:t>nelle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Indicazioni</a:t>
            </a:r>
            <a:r>
              <a:rPr sz="2000" spc="1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F7ABE"/>
                </a:solidFill>
                <a:latin typeface="Tahoma"/>
                <a:cs typeface="Tahoma"/>
              </a:rPr>
              <a:t>Nazionali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8036" y="3598290"/>
            <a:ext cx="2456180" cy="14408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3175" algn="ctr">
              <a:lnSpc>
                <a:spcPts val="2180"/>
              </a:lnSpc>
              <a:spcBef>
                <a:spcPts val="359"/>
              </a:spcBef>
            </a:pP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valutazione 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come</a:t>
            </a:r>
            <a:r>
              <a:rPr sz="20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processo </a:t>
            </a:r>
            <a:r>
              <a:rPr sz="2000" b="1" spc="-30" dirty="0">
                <a:solidFill>
                  <a:srgbClr val="1F7ABE"/>
                </a:solidFill>
                <a:latin typeface="Tahoma"/>
                <a:cs typeface="Tahoma"/>
              </a:rPr>
              <a:t>regolativo</a:t>
            </a: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F7ABE"/>
                </a:solidFill>
                <a:latin typeface="Tahoma"/>
                <a:cs typeface="Tahoma"/>
              </a:rPr>
              <a:t>non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giunge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alla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fine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un </a:t>
            </a:r>
            <a:r>
              <a:rPr sz="2000" spc="55" dirty="0">
                <a:solidFill>
                  <a:srgbClr val="1F7ABE"/>
                </a:solidFill>
                <a:latin typeface="Tahoma"/>
                <a:cs typeface="Tahoma"/>
              </a:rPr>
              <a:t>percorso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0356" y="3043555"/>
            <a:ext cx="2408555" cy="25501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marR="365125" indent="635" algn="ctr">
              <a:lnSpc>
                <a:spcPts val="2180"/>
              </a:lnSpc>
              <a:spcBef>
                <a:spcPts val="360"/>
              </a:spcBef>
            </a:pP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“Precede, </a:t>
            </a:r>
            <a:r>
              <a:rPr sz="2000" b="1" spc="-35" dirty="0">
                <a:solidFill>
                  <a:srgbClr val="1F7ABE"/>
                </a:solidFill>
                <a:latin typeface="Tahoma"/>
                <a:cs typeface="Tahoma"/>
              </a:rPr>
              <a:t>accompagna,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segue”</a:t>
            </a:r>
            <a:r>
              <a:rPr sz="2000" b="1" spc="-1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ogni</a:t>
            </a:r>
            <a:endParaRPr sz="2000">
              <a:latin typeface="Tahoma"/>
              <a:cs typeface="Tahoma"/>
            </a:endParaRPr>
          </a:p>
          <a:p>
            <a:pPr marL="2540" algn="ctr">
              <a:lnSpc>
                <a:spcPts val="2050"/>
              </a:lnSpc>
            </a:pP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processo</a:t>
            </a:r>
            <a:r>
              <a:rPr sz="2000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curricolare</a:t>
            </a:r>
            <a:endParaRPr sz="2000">
              <a:latin typeface="Tahoma"/>
              <a:cs typeface="Tahoma"/>
            </a:endParaRPr>
          </a:p>
          <a:p>
            <a:pPr marL="12700" marR="5080" indent="1270" algn="ctr">
              <a:lnSpc>
                <a:spcPct val="91000"/>
              </a:lnSpc>
              <a:spcBef>
                <a:spcPts val="105"/>
              </a:spcBef>
            </a:pP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deve</a:t>
            </a:r>
            <a:r>
              <a:rPr sz="20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consentire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di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valorizzare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i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progressi</a:t>
            </a:r>
            <a:r>
              <a:rPr sz="2000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negli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apprendimenti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degli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allievi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079" y="1519392"/>
            <a:ext cx="11047095" cy="3869690"/>
            <a:chOff x="609079" y="1519392"/>
            <a:chExt cx="11047095" cy="3869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40" y="1519392"/>
              <a:ext cx="11004815" cy="38695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848" y="1533525"/>
              <a:ext cx="10917555" cy="3790950"/>
            </a:xfrm>
            <a:custGeom>
              <a:avLst/>
              <a:gdLst/>
              <a:ahLst/>
              <a:cxnLst/>
              <a:rect l="l" t="t" r="r" b="b"/>
              <a:pathLst>
                <a:path w="10917555" h="3790950">
                  <a:moveTo>
                    <a:pt x="10917047" y="0"/>
                  </a:moveTo>
                  <a:lnTo>
                    <a:pt x="0" y="0"/>
                  </a:lnTo>
                  <a:lnTo>
                    <a:pt x="0" y="3790950"/>
                  </a:lnTo>
                  <a:lnTo>
                    <a:pt x="10917047" y="3790950"/>
                  </a:lnTo>
                  <a:lnTo>
                    <a:pt x="10917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79" y="2965069"/>
              <a:ext cx="128270" cy="914400"/>
            </a:xfrm>
            <a:custGeom>
              <a:avLst/>
              <a:gdLst/>
              <a:ahLst/>
              <a:cxnLst/>
              <a:rect l="l" t="t" r="r" b="b"/>
              <a:pathLst>
                <a:path w="128270" h="914400">
                  <a:moveTo>
                    <a:pt x="128015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28015" y="9143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3B9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7527" y="2377439"/>
              <a:ext cx="9525" cy="2103120"/>
            </a:xfrm>
            <a:custGeom>
              <a:avLst/>
              <a:gdLst/>
              <a:ahLst/>
              <a:cxnLst/>
              <a:rect l="l" t="t" r="r" b="b"/>
              <a:pathLst>
                <a:path w="9525" h="2103120">
                  <a:moveTo>
                    <a:pt x="9143" y="0"/>
                  </a:moveTo>
                  <a:lnTo>
                    <a:pt x="0" y="0"/>
                  </a:lnTo>
                  <a:lnTo>
                    <a:pt x="0" y="2103119"/>
                  </a:lnTo>
                  <a:lnTo>
                    <a:pt x="9143" y="210311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B7C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5848" y="1533525"/>
            <a:ext cx="10917555" cy="3790950"/>
          </a:xfrm>
          <a:prstGeom prst="rect">
            <a:avLst/>
          </a:prstGeom>
          <a:ln w="12700">
            <a:solidFill>
              <a:srgbClr val="E1E9F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/>
          </a:p>
          <a:p>
            <a:pPr marL="504825" marR="3839845">
              <a:lnSpc>
                <a:spcPts val="4320"/>
              </a:lnSpc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65" dirty="0">
                <a:solidFill>
                  <a:srgbClr val="FFAD0D"/>
                </a:solidFill>
              </a:rPr>
              <a:t> </a:t>
            </a:r>
            <a:r>
              <a:rPr spc="-80" dirty="0">
                <a:solidFill>
                  <a:srgbClr val="FFAD0D"/>
                </a:solidFill>
              </a:rPr>
              <a:t>valutazione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spc="-55" dirty="0">
                <a:solidFill>
                  <a:srgbClr val="FFAD0D"/>
                </a:solidFill>
              </a:rPr>
              <a:t>nella</a:t>
            </a:r>
            <a:r>
              <a:rPr spc="-170" dirty="0">
                <a:solidFill>
                  <a:srgbClr val="FFAD0D"/>
                </a:solidFill>
              </a:rPr>
              <a:t> </a:t>
            </a:r>
            <a:r>
              <a:rPr spc="-80" dirty="0">
                <a:solidFill>
                  <a:srgbClr val="FFAD0D"/>
                </a:solidFill>
              </a:rPr>
              <a:t>scuola </a:t>
            </a:r>
            <a:r>
              <a:rPr spc="-10" dirty="0">
                <a:solidFill>
                  <a:srgbClr val="FFAD0D"/>
                </a:solidFill>
              </a:rPr>
              <a:t>primaria</a:t>
            </a:r>
          </a:p>
        </p:txBody>
      </p:sp>
      <p:sp>
        <p:nvSpPr>
          <p:cNvPr id="8" name="object 8"/>
          <p:cNvSpPr/>
          <p:nvPr/>
        </p:nvSpPr>
        <p:spPr>
          <a:xfrm>
            <a:off x="8712707" y="2168905"/>
            <a:ext cx="2520315" cy="2520315"/>
          </a:xfrm>
          <a:custGeom>
            <a:avLst/>
            <a:gdLst/>
            <a:ahLst/>
            <a:cxnLst/>
            <a:rect l="l" t="t" r="r" b="b"/>
            <a:pathLst>
              <a:path w="2520315" h="2520315">
                <a:moveTo>
                  <a:pt x="2520061" y="0"/>
                </a:moveTo>
                <a:lnTo>
                  <a:pt x="0" y="0"/>
                </a:lnTo>
                <a:lnTo>
                  <a:pt x="0" y="2520061"/>
                </a:lnTo>
                <a:lnTo>
                  <a:pt x="2520061" y="2520061"/>
                </a:lnTo>
                <a:lnTo>
                  <a:pt x="2520061" y="0"/>
                </a:lnTo>
                <a:close/>
              </a:path>
            </a:pathLst>
          </a:custGeom>
          <a:solidFill>
            <a:srgbClr val="FFAD0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830" y="-4762"/>
            <a:ext cx="11289665" cy="2085339"/>
            <a:chOff x="498830" y="-4762"/>
            <a:chExt cx="11289665" cy="20853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84" y="0"/>
              <a:ext cx="11242562" cy="20803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203" y="0"/>
              <a:ext cx="11167745" cy="2019300"/>
            </a:xfrm>
            <a:custGeom>
              <a:avLst/>
              <a:gdLst/>
              <a:ahLst/>
              <a:cxnLst/>
              <a:rect l="l" t="t" r="r" b="b"/>
              <a:pathLst>
                <a:path w="11167745" h="2019300">
                  <a:moveTo>
                    <a:pt x="11167491" y="0"/>
                  </a:moveTo>
                  <a:lnTo>
                    <a:pt x="0" y="0"/>
                  </a:lnTo>
                  <a:lnTo>
                    <a:pt x="0" y="2018791"/>
                  </a:lnTo>
                  <a:lnTo>
                    <a:pt x="11167491" y="2018791"/>
                  </a:lnTo>
                  <a:lnTo>
                    <a:pt x="11167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203" y="0"/>
              <a:ext cx="11167745" cy="2019300"/>
            </a:xfrm>
            <a:custGeom>
              <a:avLst/>
              <a:gdLst/>
              <a:ahLst/>
              <a:cxnLst/>
              <a:rect l="l" t="t" r="r" b="b"/>
              <a:pathLst>
                <a:path w="11167745" h="2019300">
                  <a:moveTo>
                    <a:pt x="0" y="2018791"/>
                  </a:moveTo>
                  <a:lnTo>
                    <a:pt x="11167491" y="2018791"/>
                  </a:lnTo>
                  <a:lnTo>
                    <a:pt x="11167491" y="0"/>
                  </a:lnTo>
                  <a:lnTo>
                    <a:pt x="0" y="0"/>
                  </a:lnTo>
                  <a:lnTo>
                    <a:pt x="0" y="2018791"/>
                  </a:lnTo>
                  <a:close/>
                </a:path>
              </a:pathLst>
            </a:custGeom>
            <a:ln w="9525">
              <a:solidFill>
                <a:srgbClr val="E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8830" y="787400"/>
              <a:ext cx="128270" cy="704215"/>
            </a:xfrm>
            <a:custGeom>
              <a:avLst/>
              <a:gdLst/>
              <a:ahLst/>
              <a:cxnLst/>
              <a:rect l="l" t="t" r="r" b="b"/>
              <a:pathLst>
                <a:path w="128270" h="704215">
                  <a:moveTo>
                    <a:pt x="128015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128015" y="704088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3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75" dirty="0">
                <a:solidFill>
                  <a:srgbClr val="FFAD0D"/>
                </a:solidFill>
              </a:rPr>
              <a:t> </a:t>
            </a:r>
            <a:r>
              <a:rPr spc="-95" dirty="0">
                <a:solidFill>
                  <a:srgbClr val="FFAD0D"/>
                </a:solidFill>
              </a:rPr>
              <a:t>valutazione</a:t>
            </a:r>
            <a:r>
              <a:rPr spc="-175" dirty="0">
                <a:solidFill>
                  <a:srgbClr val="FFAD0D"/>
                </a:solidFill>
              </a:rPr>
              <a:t> </a:t>
            </a:r>
            <a:r>
              <a:rPr spc="-50" dirty="0">
                <a:solidFill>
                  <a:srgbClr val="FFAD0D"/>
                </a:solidFill>
              </a:rPr>
              <a:t>nella</a:t>
            </a:r>
            <a:r>
              <a:rPr spc="-180" dirty="0">
                <a:solidFill>
                  <a:srgbClr val="FFAD0D"/>
                </a:solidFill>
              </a:rPr>
              <a:t> </a:t>
            </a:r>
            <a:r>
              <a:rPr spc="-90" dirty="0">
                <a:solidFill>
                  <a:srgbClr val="FFAD0D"/>
                </a:solidFill>
              </a:rPr>
              <a:t>scuola</a:t>
            </a:r>
            <a:r>
              <a:rPr spc="-160" dirty="0">
                <a:solidFill>
                  <a:srgbClr val="FFAD0D"/>
                </a:solidFill>
              </a:rPr>
              <a:t> </a:t>
            </a:r>
            <a:r>
              <a:rPr spc="-45" dirty="0">
                <a:solidFill>
                  <a:srgbClr val="FFAD0D"/>
                </a:solidFill>
              </a:rPr>
              <a:t>primaria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003" y="2322347"/>
            <a:ext cx="427101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b="1" spc="-40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1600" b="1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1F7ABE"/>
                </a:solidFill>
                <a:latin typeface="Tahoma"/>
                <a:cs typeface="Tahoma"/>
              </a:rPr>
              <a:t>2,</a:t>
            </a:r>
            <a:r>
              <a:rPr sz="16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16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16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1600" b="1" spc="-1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r>
              <a:rPr sz="1600" b="1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180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6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600" b="1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1F7ABE"/>
                </a:solidFill>
                <a:latin typeface="Tahoma"/>
                <a:cs typeface="Tahoma"/>
              </a:rPr>
              <a:t>nel </a:t>
            </a:r>
            <a:r>
              <a:rPr sz="1600" b="1" spc="-20" dirty="0">
                <a:solidFill>
                  <a:srgbClr val="1F7ABE"/>
                </a:solidFill>
                <a:latin typeface="Tahoma"/>
                <a:cs typeface="Tahoma"/>
              </a:rPr>
              <a:t>primo</a:t>
            </a:r>
            <a:r>
              <a:rPr sz="1600" b="1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1F7ABE"/>
                </a:solidFill>
                <a:latin typeface="Tahoma"/>
                <a:cs typeface="Tahoma"/>
              </a:rPr>
              <a:t>ciclo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003" y="3253892"/>
            <a:ext cx="4589145" cy="297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i="1" spc="-25" dirty="0">
                <a:solidFill>
                  <a:srgbClr val="1F7ABE"/>
                </a:solidFill>
                <a:latin typeface="Verdana"/>
                <a:cs typeface="Verdana"/>
              </a:rPr>
              <a:t>1.</a:t>
            </a:r>
            <a:r>
              <a:rPr sz="1600" i="1" dirty="0">
                <a:solidFill>
                  <a:srgbClr val="1F7ABE"/>
                </a:solidFill>
                <a:latin typeface="Verdana"/>
                <a:cs typeface="Verdana"/>
              </a:rPr>
              <a:t>	</a:t>
            </a:r>
            <a:r>
              <a:rPr sz="1600" i="1" spc="-80" dirty="0">
                <a:solidFill>
                  <a:srgbClr val="1F7ABE"/>
                </a:solidFill>
                <a:latin typeface="Verdana"/>
                <a:cs typeface="Verdana"/>
              </a:rPr>
              <a:t>(…)</a:t>
            </a:r>
            <a:r>
              <a:rPr sz="16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6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decorrere</a:t>
            </a:r>
            <a:r>
              <a:rPr sz="1600" i="1" spc="-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dall'anno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scolastico 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2024/2025,</a:t>
            </a:r>
            <a:r>
              <a:rPr sz="16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6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600" b="1" i="1" spc="-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30" dirty="0">
                <a:solidFill>
                  <a:srgbClr val="1F7ABE"/>
                </a:solidFill>
                <a:latin typeface="Verdana"/>
                <a:cs typeface="Verdana"/>
              </a:rPr>
              <a:t>periodica</a:t>
            </a:r>
            <a:r>
              <a:rPr sz="1600" b="1" i="1" spc="-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3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6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95" dirty="0">
                <a:solidFill>
                  <a:srgbClr val="1F7ABE"/>
                </a:solidFill>
                <a:latin typeface="Verdana"/>
                <a:cs typeface="Verdana"/>
              </a:rPr>
              <a:t>finale </a:t>
            </a:r>
            <a:r>
              <a:rPr sz="1600" b="1" i="1" spc="-10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600" b="1" i="1" spc="-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55" dirty="0">
                <a:solidFill>
                  <a:srgbClr val="1F7ABE"/>
                </a:solidFill>
                <a:latin typeface="Verdana"/>
                <a:cs typeface="Verdana"/>
              </a:rPr>
              <a:t>apprendimenti</a:t>
            </a:r>
            <a:r>
              <a:rPr sz="1600" i="1" spc="-155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ivi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compreso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l'insegnamento</a:t>
            </a:r>
            <a:r>
              <a:rPr sz="1600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educazione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civica,</a:t>
            </a:r>
            <a:r>
              <a:rPr sz="16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delle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alunne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6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classi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25" dirty="0">
                <a:solidFill>
                  <a:srgbClr val="1F7ABE"/>
                </a:solidFill>
                <a:latin typeface="Verdana"/>
                <a:cs typeface="Verdana"/>
              </a:rPr>
              <a:t>scuola </a:t>
            </a:r>
            <a:r>
              <a:rPr sz="1600" b="1" i="1" spc="-170" dirty="0">
                <a:solidFill>
                  <a:srgbClr val="1F7ABE"/>
                </a:solidFill>
                <a:latin typeface="Verdana"/>
                <a:cs typeface="Verdana"/>
              </a:rPr>
              <a:t>primaria</a:t>
            </a:r>
            <a:r>
              <a:rPr sz="1600" b="1" i="1" spc="-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10" dirty="0">
                <a:solidFill>
                  <a:srgbClr val="1F7ABE"/>
                </a:solidFill>
                <a:latin typeface="Verdana"/>
                <a:cs typeface="Verdana"/>
              </a:rPr>
              <a:t>espressa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05" dirty="0">
                <a:solidFill>
                  <a:srgbClr val="1F7ABE"/>
                </a:solidFill>
                <a:latin typeface="Verdana"/>
                <a:cs typeface="Verdana"/>
              </a:rPr>
              <a:t>giudizi</a:t>
            </a:r>
            <a:r>
              <a:rPr sz="1600" b="1" i="1" spc="-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20" dirty="0">
                <a:solidFill>
                  <a:srgbClr val="1F7ABE"/>
                </a:solidFill>
                <a:latin typeface="Verdana"/>
                <a:cs typeface="Verdana"/>
              </a:rPr>
              <a:t>sintetici </a:t>
            </a:r>
            <a:r>
              <a:rPr sz="1600" b="1" i="1" spc="-160" dirty="0">
                <a:solidFill>
                  <a:srgbClr val="1F7ABE"/>
                </a:solidFill>
                <a:latin typeface="Verdana"/>
                <a:cs typeface="Verdana"/>
              </a:rPr>
              <a:t>correlati</a:t>
            </a:r>
            <a:r>
              <a:rPr sz="1600" b="1" i="1" spc="-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45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600" b="1" i="1" spc="-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40" dirty="0">
                <a:solidFill>
                  <a:srgbClr val="1F7ABE"/>
                </a:solidFill>
                <a:latin typeface="Verdana"/>
                <a:cs typeface="Verdana"/>
              </a:rPr>
              <a:t>descrizione</a:t>
            </a:r>
            <a:r>
              <a:rPr sz="1600" b="1" i="1" spc="-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0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600" b="1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05" dirty="0">
                <a:solidFill>
                  <a:srgbClr val="1F7ABE"/>
                </a:solidFill>
                <a:latin typeface="Verdana"/>
                <a:cs typeface="Verdana"/>
              </a:rPr>
              <a:t>livelli</a:t>
            </a:r>
            <a:r>
              <a:rPr sz="1600" b="1" i="1" spc="-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25" dirty="0">
                <a:solidFill>
                  <a:srgbClr val="1F7ABE"/>
                </a:solidFill>
                <a:latin typeface="Verdana"/>
                <a:cs typeface="Verdana"/>
              </a:rPr>
              <a:t>di </a:t>
            </a:r>
            <a:r>
              <a:rPr sz="1600" b="1" i="1" spc="-150" dirty="0">
                <a:solidFill>
                  <a:srgbClr val="1F7ABE"/>
                </a:solidFill>
                <a:latin typeface="Verdana"/>
                <a:cs typeface="Verdana"/>
              </a:rPr>
              <a:t>apprendimento</a:t>
            </a:r>
            <a:r>
              <a:rPr sz="1600" b="1" i="1" spc="-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1F7ABE"/>
                </a:solidFill>
                <a:latin typeface="Verdana"/>
                <a:cs typeface="Verdana"/>
              </a:rPr>
              <a:t>raggiunti</a:t>
            </a:r>
            <a:r>
              <a:rPr sz="1600" i="1" spc="-150" dirty="0">
                <a:solidFill>
                  <a:srgbClr val="1F7ABE"/>
                </a:solidFill>
                <a:latin typeface="Verdana"/>
                <a:cs typeface="Verdana"/>
              </a:rPr>
              <a:t>.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0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1600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della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6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6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6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primo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6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secondo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periodo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sono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definite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ordinanza </a:t>
            </a:r>
            <a:r>
              <a:rPr sz="1600" i="1" spc="-25" dirty="0">
                <a:solidFill>
                  <a:srgbClr val="1F7ABE"/>
                </a:solidFill>
                <a:latin typeface="Verdana"/>
                <a:cs typeface="Verdana"/>
              </a:rPr>
              <a:t>del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Ministro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0" dirty="0">
                <a:solidFill>
                  <a:srgbClr val="1F7ABE"/>
                </a:solidFill>
                <a:latin typeface="Verdana"/>
                <a:cs typeface="Verdana"/>
              </a:rPr>
              <a:t>dell'istruzione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merito.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310853"/>
            <a:ext cx="5611748" cy="39655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80631" y="5823000"/>
            <a:ext cx="3870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1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4"/>
              </a:rPr>
              <a:t>Questa</a:t>
            </a:r>
            <a:r>
              <a:rPr sz="900" u="sng" spc="3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900" u="sng" spc="1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4"/>
              </a:rPr>
              <a:t>foto</a:t>
            </a:r>
            <a:r>
              <a:rPr sz="900" spc="35" dirty="0">
                <a:solidFill>
                  <a:srgbClr val="ADC0D9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9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Autore</a:t>
            </a:r>
            <a:r>
              <a:rPr sz="9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sconosciuto</a:t>
            </a:r>
            <a:r>
              <a:rPr sz="9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9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concesso</a:t>
            </a:r>
            <a:r>
              <a:rPr sz="9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9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licenza</a:t>
            </a:r>
            <a:r>
              <a:rPr sz="9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spc="10" dirty="0">
                <a:solidFill>
                  <a:srgbClr val="1F7ABE"/>
                </a:solidFill>
                <a:latin typeface="Tahoma"/>
                <a:cs typeface="Tahoma"/>
              </a:rPr>
              <a:t>da</a:t>
            </a:r>
            <a:r>
              <a:rPr sz="9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900" u="sng" spc="105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5"/>
              </a:rPr>
              <a:t>CC</a:t>
            </a:r>
            <a:r>
              <a:rPr sz="900" u="sng" spc="4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900" u="sng" spc="1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5"/>
              </a:rPr>
              <a:t>BY-NC-</a:t>
            </a:r>
            <a:r>
              <a:rPr sz="900" u="sng" spc="40" dirty="0">
                <a:solidFill>
                  <a:srgbClr val="ADC0D9"/>
                </a:solidFill>
                <a:uFill>
                  <a:solidFill>
                    <a:srgbClr val="ADC0D9"/>
                  </a:solidFill>
                </a:uFill>
                <a:latin typeface="Tahoma"/>
                <a:cs typeface="Tahoma"/>
                <a:hlinkClick r:id="rId5"/>
              </a:rPr>
              <a:t>ND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19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60" dirty="0">
                <a:solidFill>
                  <a:srgbClr val="FFAD0D"/>
                </a:solidFill>
              </a:rPr>
              <a:t> </a:t>
            </a:r>
            <a:r>
              <a:rPr spc="-70" dirty="0">
                <a:solidFill>
                  <a:srgbClr val="FFAD0D"/>
                </a:solidFill>
              </a:rPr>
              <a:t>funzione</a:t>
            </a:r>
            <a:r>
              <a:rPr spc="-155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del</a:t>
            </a:r>
            <a:r>
              <a:rPr spc="-155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giudizio</a:t>
            </a:r>
            <a:r>
              <a:rPr spc="-140" dirty="0">
                <a:solidFill>
                  <a:srgbClr val="FFAD0D"/>
                </a:solidFill>
              </a:rPr>
              <a:t> </a:t>
            </a:r>
            <a:r>
              <a:rPr spc="-60" dirty="0">
                <a:solidFill>
                  <a:srgbClr val="FFAD0D"/>
                </a:solidFill>
              </a:rPr>
              <a:t>sintetico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274" y="2169288"/>
            <a:ext cx="6273165" cy="35979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18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18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1800" b="1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1800" b="1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1800" b="1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spcBef>
                <a:spcPts val="994"/>
              </a:spcBef>
            </a:pP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1F7ABE"/>
                </a:solidFill>
                <a:latin typeface="Verdana"/>
                <a:cs typeface="Verdana"/>
              </a:rPr>
              <a:t>decorrere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dall’anno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scolastico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2024/2025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salvo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quanto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stabilito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dall’articolo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7,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periodica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finale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degli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apprendimenti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espressa,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ciascuna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discipline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di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studio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previste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dalle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Indicazioni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Nazionali,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ivi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compreso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l’insegnamento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trasversale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educazione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civica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35" dirty="0">
                <a:solidFill>
                  <a:srgbClr val="1F7ABE"/>
                </a:solidFill>
                <a:latin typeface="Verdana"/>
                <a:cs typeface="Verdana"/>
              </a:rPr>
              <a:t>legge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20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agosto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2019,</a:t>
            </a:r>
            <a:r>
              <a:rPr sz="18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92,</a:t>
            </a:r>
            <a:r>
              <a:rPr sz="1800" i="1" spc="-2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attraverso 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giudizi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30" dirty="0">
                <a:solidFill>
                  <a:srgbClr val="1F7ABE"/>
                </a:solidFill>
                <a:latin typeface="Verdana"/>
                <a:cs typeface="Verdana"/>
              </a:rPr>
              <a:t>sintetici</a:t>
            </a:r>
            <a:endParaRPr sz="1800">
              <a:latin typeface="Verdana"/>
              <a:cs typeface="Verdana"/>
            </a:endParaRPr>
          </a:p>
          <a:p>
            <a:pPr marL="12700" marR="37465">
              <a:lnSpc>
                <a:spcPct val="110000"/>
              </a:lnSpc>
            </a:pP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correlati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descrizione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livelli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70" dirty="0">
                <a:solidFill>
                  <a:srgbClr val="1F7ABE"/>
                </a:solidFill>
                <a:latin typeface="Verdana"/>
                <a:cs typeface="Verdana"/>
              </a:rPr>
              <a:t>apprendimento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raggiunti,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nella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prospettiva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FFAD0D"/>
                </a:solidFill>
                <a:latin typeface="Verdana"/>
                <a:cs typeface="Verdana"/>
              </a:rPr>
              <a:t>formativa</a:t>
            </a:r>
            <a:r>
              <a:rPr sz="1800" b="1" i="1" spc="-10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50" dirty="0">
                <a:solidFill>
                  <a:srgbClr val="1F7ABE"/>
                </a:solidFill>
                <a:latin typeface="Verdana"/>
                <a:cs typeface="Verdana"/>
              </a:rPr>
              <a:t>e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valorizzazione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FFAD0D"/>
                </a:solidFill>
                <a:latin typeface="Verdana"/>
                <a:cs typeface="Verdana"/>
              </a:rPr>
              <a:t>miglioramento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1F7ABE"/>
                </a:solidFill>
                <a:latin typeface="Verdana"/>
                <a:cs typeface="Verdana"/>
              </a:rPr>
              <a:t>degli </a:t>
            </a:r>
            <a:r>
              <a:rPr sz="1800" b="1" i="1" spc="-85" dirty="0">
                <a:solidFill>
                  <a:srgbClr val="1F7ABE"/>
                </a:solidFill>
                <a:latin typeface="Verdana"/>
                <a:cs typeface="Verdana"/>
              </a:rPr>
              <a:t>apprendimenti.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75818" y="2882467"/>
            <a:ext cx="3041650" cy="2098040"/>
            <a:chOff x="8175818" y="2882467"/>
            <a:chExt cx="3041650" cy="2098040"/>
          </a:xfrm>
        </p:grpSpPr>
        <p:sp>
          <p:nvSpPr>
            <p:cNvPr id="6" name="object 6"/>
            <p:cNvSpPr/>
            <p:nvPr/>
          </p:nvSpPr>
          <p:spPr>
            <a:xfrm>
              <a:off x="8175818" y="2958107"/>
              <a:ext cx="3041650" cy="1972945"/>
            </a:xfrm>
            <a:custGeom>
              <a:avLst/>
              <a:gdLst/>
              <a:ahLst/>
              <a:cxnLst/>
              <a:rect l="l" t="t" r="r" b="b"/>
              <a:pathLst>
                <a:path w="3041650" h="1972945">
                  <a:moveTo>
                    <a:pt x="2991941" y="0"/>
                  </a:moveTo>
                  <a:lnTo>
                    <a:pt x="49317" y="0"/>
                  </a:lnTo>
                  <a:lnTo>
                    <a:pt x="3876" y="30113"/>
                  </a:lnTo>
                  <a:lnTo>
                    <a:pt x="0" y="49321"/>
                  </a:lnTo>
                  <a:lnTo>
                    <a:pt x="0" y="1923544"/>
                  </a:lnTo>
                  <a:lnTo>
                    <a:pt x="30122" y="1968994"/>
                  </a:lnTo>
                  <a:lnTo>
                    <a:pt x="2991941" y="1972866"/>
                  </a:lnTo>
                  <a:lnTo>
                    <a:pt x="3011148" y="1968994"/>
                  </a:lnTo>
                  <a:lnTo>
                    <a:pt x="3026823" y="1958429"/>
                  </a:lnTo>
                  <a:lnTo>
                    <a:pt x="3037386" y="1942753"/>
                  </a:lnTo>
                  <a:lnTo>
                    <a:pt x="3041259" y="1923544"/>
                  </a:lnTo>
                  <a:lnTo>
                    <a:pt x="3041258" y="49321"/>
                  </a:lnTo>
                  <a:lnTo>
                    <a:pt x="3037386" y="30113"/>
                  </a:lnTo>
                  <a:lnTo>
                    <a:pt x="3026823" y="14436"/>
                  </a:lnTo>
                  <a:lnTo>
                    <a:pt x="3011147" y="3872"/>
                  </a:lnTo>
                  <a:lnTo>
                    <a:pt x="2991941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6913" y="2958109"/>
              <a:ext cx="2959100" cy="1972945"/>
            </a:xfrm>
            <a:custGeom>
              <a:avLst/>
              <a:gdLst/>
              <a:ahLst/>
              <a:cxnLst/>
              <a:rect l="l" t="t" r="r" b="b"/>
              <a:pathLst>
                <a:path w="2959100" h="1972945">
                  <a:moveTo>
                    <a:pt x="1339799" y="0"/>
                  </a:moveTo>
                  <a:lnTo>
                    <a:pt x="49314" y="0"/>
                  </a:lnTo>
                  <a:lnTo>
                    <a:pt x="30124" y="3873"/>
                  </a:lnTo>
                  <a:lnTo>
                    <a:pt x="14439" y="14439"/>
                  </a:lnTo>
                  <a:lnTo>
                    <a:pt x="3873" y="30111"/>
                  </a:lnTo>
                  <a:lnTo>
                    <a:pt x="0" y="49326"/>
                  </a:lnTo>
                  <a:lnTo>
                    <a:pt x="0" y="1923554"/>
                  </a:lnTo>
                  <a:lnTo>
                    <a:pt x="3873" y="1942757"/>
                  </a:lnTo>
                  <a:lnTo>
                    <a:pt x="14439" y="1958428"/>
                  </a:lnTo>
                  <a:lnTo>
                    <a:pt x="30124" y="1968995"/>
                  </a:lnTo>
                  <a:lnTo>
                    <a:pt x="49314" y="1972868"/>
                  </a:lnTo>
                  <a:lnTo>
                    <a:pt x="1339799" y="1972868"/>
                  </a:lnTo>
                  <a:lnTo>
                    <a:pt x="1339799" y="0"/>
                  </a:lnTo>
                  <a:close/>
                </a:path>
                <a:path w="2959100" h="1972945">
                  <a:moveTo>
                    <a:pt x="2959062" y="49326"/>
                  </a:moveTo>
                  <a:lnTo>
                    <a:pt x="2955188" y="30111"/>
                  </a:lnTo>
                  <a:lnTo>
                    <a:pt x="2944622" y="14439"/>
                  </a:lnTo>
                  <a:lnTo>
                    <a:pt x="2928950" y="3873"/>
                  </a:lnTo>
                  <a:lnTo>
                    <a:pt x="2909747" y="0"/>
                  </a:lnTo>
                  <a:lnTo>
                    <a:pt x="1602816" y="0"/>
                  </a:lnTo>
                  <a:lnTo>
                    <a:pt x="1602828" y="1972868"/>
                  </a:lnTo>
                  <a:lnTo>
                    <a:pt x="2909747" y="1972868"/>
                  </a:lnTo>
                  <a:lnTo>
                    <a:pt x="2928950" y="1968995"/>
                  </a:lnTo>
                  <a:lnTo>
                    <a:pt x="2944622" y="1958428"/>
                  </a:lnTo>
                  <a:lnTo>
                    <a:pt x="2955188" y="1942757"/>
                  </a:lnTo>
                  <a:lnTo>
                    <a:pt x="2959062" y="1923554"/>
                  </a:lnTo>
                  <a:lnTo>
                    <a:pt x="2959062" y="49326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4186" y="2958107"/>
              <a:ext cx="90805" cy="189230"/>
            </a:xfrm>
            <a:custGeom>
              <a:avLst/>
              <a:gdLst/>
              <a:ahLst/>
              <a:cxnLst/>
              <a:rect l="l" t="t" r="r" b="b"/>
              <a:pathLst>
                <a:path w="90804" h="189230">
                  <a:moveTo>
                    <a:pt x="0" y="189066"/>
                  </a:moveTo>
                  <a:lnTo>
                    <a:pt x="90415" y="189066"/>
                  </a:lnTo>
                  <a:lnTo>
                    <a:pt x="90415" y="0"/>
                  </a:lnTo>
                  <a:lnTo>
                    <a:pt x="0" y="0"/>
                  </a:lnTo>
                  <a:lnTo>
                    <a:pt x="0" y="189066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04593" y="2882468"/>
              <a:ext cx="1939925" cy="2098040"/>
            </a:xfrm>
            <a:custGeom>
              <a:avLst/>
              <a:gdLst/>
              <a:ahLst/>
              <a:cxnLst/>
              <a:rect l="l" t="t" r="r" b="b"/>
              <a:pathLst>
                <a:path w="1939925" h="2098040">
                  <a:moveTo>
                    <a:pt x="764425" y="0"/>
                  </a:moveTo>
                  <a:lnTo>
                    <a:pt x="0" y="0"/>
                  </a:lnTo>
                  <a:lnTo>
                    <a:pt x="0" y="264706"/>
                  </a:lnTo>
                  <a:lnTo>
                    <a:pt x="764425" y="264706"/>
                  </a:lnTo>
                  <a:lnTo>
                    <a:pt x="764425" y="0"/>
                  </a:lnTo>
                  <a:close/>
                </a:path>
                <a:path w="1939925" h="2098040">
                  <a:moveTo>
                    <a:pt x="1939836" y="1892325"/>
                  </a:moveTo>
                  <a:lnTo>
                    <a:pt x="460298" y="1892325"/>
                  </a:lnTo>
                  <a:lnTo>
                    <a:pt x="460298" y="2097836"/>
                  </a:lnTo>
                  <a:lnTo>
                    <a:pt x="1939836" y="2097836"/>
                  </a:lnTo>
                  <a:lnTo>
                    <a:pt x="1939836" y="1892325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81340" y="2958107"/>
              <a:ext cx="197485" cy="115570"/>
            </a:xfrm>
            <a:custGeom>
              <a:avLst/>
              <a:gdLst/>
              <a:ahLst/>
              <a:cxnLst/>
              <a:rect l="l" t="t" r="r" b="b"/>
              <a:pathLst>
                <a:path w="197484" h="115569">
                  <a:moveTo>
                    <a:pt x="197270" y="0"/>
                  </a:moveTo>
                  <a:lnTo>
                    <a:pt x="0" y="0"/>
                  </a:lnTo>
                  <a:lnTo>
                    <a:pt x="0" y="115083"/>
                  </a:lnTo>
                  <a:lnTo>
                    <a:pt x="197270" y="115083"/>
                  </a:lnTo>
                  <a:lnTo>
                    <a:pt x="197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1581" y="3081411"/>
              <a:ext cx="2650490" cy="1726564"/>
            </a:xfrm>
            <a:custGeom>
              <a:avLst/>
              <a:gdLst/>
              <a:ahLst/>
              <a:cxnLst/>
              <a:rect l="l" t="t" r="r" b="b"/>
              <a:pathLst>
                <a:path w="2650490" h="1726564">
                  <a:moveTo>
                    <a:pt x="2619181" y="0"/>
                  </a:moveTo>
                  <a:lnTo>
                    <a:pt x="34008" y="0"/>
                  </a:lnTo>
                  <a:lnTo>
                    <a:pt x="3287" y="27948"/>
                  </a:lnTo>
                  <a:lnTo>
                    <a:pt x="0" y="1678580"/>
                  </a:lnTo>
                  <a:lnTo>
                    <a:pt x="34214" y="1726258"/>
                  </a:lnTo>
                  <a:lnTo>
                    <a:pt x="2619592" y="1726258"/>
                  </a:lnTo>
                  <a:lnTo>
                    <a:pt x="2650004" y="1691733"/>
                  </a:lnTo>
                  <a:lnTo>
                    <a:pt x="2650004" y="37813"/>
                  </a:lnTo>
                  <a:lnTo>
                    <a:pt x="261918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0890" y="3081413"/>
              <a:ext cx="2795270" cy="1726564"/>
            </a:xfrm>
            <a:custGeom>
              <a:avLst/>
              <a:gdLst/>
              <a:ahLst/>
              <a:cxnLst/>
              <a:rect l="l" t="t" r="r" b="b"/>
              <a:pathLst>
                <a:path w="2795270" h="1726564">
                  <a:moveTo>
                    <a:pt x="105130" y="0"/>
                  </a:moveTo>
                  <a:lnTo>
                    <a:pt x="0" y="0"/>
                  </a:lnTo>
                  <a:lnTo>
                    <a:pt x="0" y="1726260"/>
                  </a:lnTo>
                  <a:lnTo>
                    <a:pt x="105130" y="1726260"/>
                  </a:lnTo>
                  <a:lnTo>
                    <a:pt x="105130" y="0"/>
                  </a:lnTo>
                  <a:close/>
                </a:path>
                <a:path w="2795270" h="1726564">
                  <a:moveTo>
                    <a:pt x="2794647" y="0"/>
                  </a:moveTo>
                  <a:lnTo>
                    <a:pt x="2689517" y="0"/>
                  </a:lnTo>
                  <a:lnTo>
                    <a:pt x="2689529" y="1726260"/>
                  </a:lnTo>
                  <a:lnTo>
                    <a:pt x="2794647" y="1726260"/>
                  </a:lnTo>
                  <a:lnTo>
                    <a:pt x="279464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1439" y="3002165"/>
              <a:ext cx="2753995" cy="1805939"/>
            </a:xfrm>
            <a:custGeom>
              <a:avLst/>
              <a:gdLst/>
              <a:ahLst/>
              <a:cxnLst/>
              <a:rect l="l" t="t" r="r" b="b"/>
              <a:pathLst>
                <a:path w="2753995" h="1805939">
                  <a:moveTo>
                    <a:pt x="8216" y="79248"/>
                  </a:moveTo>
                  <a:lnTo>
                    <a:pt x="0" y="79248"/>
                  </a:lnTo>
                  <a:lnTo>
                    <a:pt x="0" y="1435595"/>
                  </a:lnTo>
                  <a:lnTo>
                    <a:pt x="8216" y="1435595"/>
                  </a:lnTo>
                  <a:lnTo>
                    <a:pt x="8216" y="79248"/>
                  </a:lnTo>
                  <a:close/>
                </a:path>
                <a:path w="2753995" h="1805939">
                  <a:moveTo>
                    <a:pt x="32880" y="79248"/>
                  </a:moveTo>
                  <a:lnTo>
                    <a:pt x="24650" y="79248"/>
                  </a:lnTo>
                  <a:lnTo>
                    <a:pt x="24650" y="1435595"/>
                  </a:lnTo>
                  <a:lnTo>
                    <a:pt x="32880" y="1435595"/>
                  </a:lnTo>
                  <a:lnTo>
                    <a:pt x="32880" y="79248"/>
                  </a:lnTo>
                  <a:close/>
                </a:path>
                <a:path w="2753995" h="1805939">
                  <a:moveTo>
                    <a:pt x="57531" y="79248"/>
                  </a:moveTo>
                  <a:lnTo>
                    <a:pt x="49314" y="79248"/>
                  </a:lnTo>
                  <a:lnTo>
                    <a:pt x="49314" y="1435595"/>
                  </a:lnTo>
                  <a:lnTo>
                    <a:pt x="57531" y="1435595"/>
                  </a:lnTo>
                  <a:lnTo>
                    <a:pt x="57531" y="79248"/>
                  </a:lnTo>
                  <a:close/>
                </a:path>
                <a:path w="2753995" h="1805939">
                  <a:moveTo>
                    <a:pt x="2573972" y="0"/>
                  </a:moveTo>
                  <a:lnTo>
                    <a:pt x="1376781" y="79248"/>
                  </a:lnTo>
                  <a:lnTo>
                    <a:pt x="1376781" y="1805508"/>
                  </a:lnTo>
                  <a:lnTo>
                    <a:pt x="2573972" y="1726247"/>
                  </a:lnTo>
                  <a:lnTo>
                    <a:pt x="2573972" y="0"/>
                  </a:lnTo>
                  <a:close/>
                </a:path>
                <a:path w="2753995" h="1805939">
                  <a:moveTo>
                    <a:pt x="2704249" y="79248"/>
                  </a:moveTo>
                  <a:lnTo>
                    <a:pt x="2696032" y="79248"/>
                  </a:lnTo>
                  <a:lnTo>
                    <a:pt x="2696032" y="1805508"/>
                  </a:lnTo>
                  <a:lnTo>
                    <a:pt x="2704249" y="1805508"/>
                  </a:lnTo>
                  <a:lnTo>
                    <a:pt x="2704249" y="79248"/>
                  </a:lnTo>
                  <a:close/>
                </a:path>
                <a:path w="2753995" h="1805939">
                  <a:moveTo>
                    <a:pt x="2728912" y="79248"/>
                  </a:moveTo>
                  <a:lnTo>
                    <a:pt x="2720695" y="79248"/>
                  </a:lnTo>
                  <a:lnTo>
                    <a:pt x="2720695" y="1805508"/>
                  </a:lnTo>
                  <a:lnTo>
                    <a:pt x="2728912" y="1805508"/>
                  </a:lnTo>
                  <a:lnTo>
                    <a:pt x="2728912" y="79248"/>
                  </a:lnTo>
                  <a:close/>
                </a:path>
                <a:path w="2753995" h="1805939">
                  <a:moveTo>
                    <a:pt x="2753563" y="79248"/>
                  </a:moveTo>
                  <a:lnTo>
                    <a:pt x="2745346" y="79248"/>
                  </a:lnTo>
                  <a:lnTo>
                    <a:pt x="2745346" y="1805508"/>
                  </a:lnTo>
                  <a:lnTo>
                    <a:pt x="2753563" y="1805508"/>
                  </a:lnTo>
                  <a:lnTo>
                    <a:pt x="2753563" y="79248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88227" y="2955161"/>
              <a:ext cx="1045210" cy="1852930"/>
            </a:xfrm>
            <a:custGeom>
              <a:avLst/>
              <a:gdLst/>
              <a:ahLst/>
              <a:cxnLst/>
              <a:rect l="l" t="t" r="r" b="b"/>
              <a:pathLst>
                <a:path w="1045209" h="1852929">
                  <a:moveTo>
                    <a:pt x="1045055" y="0"/>
                  </a:moveTo>
                  <a:lnTo>
                    <a:pt x="0" y="126249"/>
                  </a:lnTo>
                  <a:lnTo>
                    <a:pt x="0" y="1852507"/>
                  </a:lnTo>
                  <a:lnTo>
                    <a:pt x="1045056" y="1726258"/>
                  </a:lnTo>
                  <a:lnTo>
                    <a:pt x="1045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04593" y="3162452"/>
              <a:ext cx="2113915" cy="1332865"/>
            </a:xfrm>
            <a:custGeom>
              <a:avLst/>
              <a:gdLst/>
              <a:ahLst/>
              <a:cxnLst/>
              <a:rect l="l" t="t" r="r" b="b"/>
              <a:pathLst>
                <a:path w="2113915" h="1332864">
                  <a:moveTo>
                    <a:pt x="484962" y="711403"/>
                  </a:moveTo>
                  <a:lnTo>
                    <a:pt x="477634" y="703999"/>
                  </a:lnTo>
                  <a:lnTo>
                    <a:pt x="7404" y="703999"/>
                  </a:lnTo>
                  <a:lnTo>
                    <a:pt x="0" y="711403"/>
                  </a:lnTo>
                  <a:lnTo>
                    <a:pt x="0" y="729488"/>
                  </a:lnTo>
                  <a:lnTo>
                    <a:pt x="7404" y="736879"/>
                  </a:lnTo>
                  <a:lnTo>
                    <a:pt x="468515" y="736879"/>
                  </a:lnTo>
                  <a:lnTo>
                    <a:pt x="477634" y="736879"/>
                  </a:lnTo>
                  <a:lnTo>
                    <a:pt x="484962" y="729488"/>
                  </a:lnTo>
                  <a:lnTo>
                    <a:pt x="484962" y="711403"/>
                  </a:lnTo>
                  <a:close/>
                </a:path>
                <a:path w="2113915" h="1332864">
                  <a:moveTo>
                    <a:pt x="772642" y="1307376"/>
                  </a:moveTo>
                  <a:lnTo>
                    <a:pt x="765314" y="1299972"/>
                  </a:lnTo>
                  <a:lnTo>
                    <a:pt x="7404" y="1299972"/>
                  </a:lnTo>
                  <a:lnTo>
                    <a:pt x="0" y="1307376"/>
                  </a:lnTo>
                  <a:lnTo>
                    <a:pt x="0" y="1325460"/>
                  </a:lnTo>
                  <a:lnTo>
                    <a:pt x="7404" y="1332852"/>
                  </a:lnTo>
                  <a:lnTo>
                    <a:pt x="756208" y="1332852"/>
                  </a:lnTo>
                  <a:lnTo>
                    <a:pt x="765314" y="1332852"/>
                  </a:lnTo>
                  <a:lnTo>
                    <a:pt x="772642" y="1325460"/>
                  </a:lnTo>
                  <a:lnTo>
                    <a:pt x="772642" y="1307376"/>
                  </a:lnTo>
                  <a:close/>
                </a:path>
                <a:path w="2113915" h="1332864">
                  <a:moveTo>
                    <a:pt x="772642" y="1188110"/>
                  </a:moveTo>
                  <a:lnTo>
                    <a:pt x="765314" y="1180782"/>
                  </a:lnTo>
                  <a:lnTo>
                    <a:pt x="7404" y="1180782"/>
                  </a:lnTo>
                  <a:lnTo>
                    <a:pt x="0" y="1188110"/>
                  </a:lnTo>
                  <a:lnTo>
                    <a:pt x="0" y="1206258"/>
                  </a:lnTo>
                  <a:lnTo>
                    <a:pt x="7404" y="1213662"/>
                  </a:lnTo>
                  <a:lnTo>
                    <a:pt x="756208" y="1213662"/>
                  </a:lnTo>
                  <a:lnTo>
                    <a:pt x="765314" y="1213662"/>
                  </a:lnTo>
                  <a:lnTo>
                    <a:pt x="772642" y="1206258"/>
                  </a:lnTo>
                  <a:lnTo>
                    <a:pt x="772642" y="1188110"/>
                  </a:lnTo>
                  <a:close/>
                </a:path>
                <a:path w="2113915" h="1332864">
                  <a:moveTo>
                    <a:pt x="772642" y="1068984"/>
                  </a:moveTo>
                  <a:lnTo>
                    <a:pt x="765314" y="1061580"/>
                  </a:lnTo>
                  <a:lnTo>
                    <a:pt x="7404" y="1061580"/>
                  </a:lnTo>
                  <a:lnTo>
                    <a:pt x="0" y="1068984"/>
                  </a:lnTo>
                  <a:lnTo>
                    <a:pt x="0" y="1087069"/>
                  </a:lnTo>
                  <a:lnTo>
                    <a:pt x="7404" y="1094460"/>
                  </a:lnTo>
                  <a:lnTo>
                    <a:pt x="756208" y="1094460"/>
                  </a:lnTo>
                  <a:lnTo>
                    <a:pt x="765314" y="1094460"/>
                  </a:lnTo>
                  <a:lnTo>
                    <a:pt x="772642" y="1087069"/>
                  </a:lnTo>
                  <a:lnTo>
                    <a:pt x="772642" y="1068984"/>
                  </a:lnTo>
                  <a:close/>
                </a:path>
                <a:path w="2113915" h="1332864">
                  <a:moveTo>
                    <a:pt x="772642" y="949782"/>
                  </a:moveTo>
                  <a:lnTo>
                    <a:pt x="765314" y="942390"/>
                  </a:lnTo>
                  <a:lnTo>
                    <a:pt x="7404" y="942390"/>
                  </a:lnTo>
                  <a:lnTo>
                    <a:pt x="0" y="949782"/>
                  </a:lnTo>
                  <a:lnTo>
                    <a:pt x="0" y="967867"/>
                  </a:lnTo>
                  <a:lnTo>
                    <a:pt x="7404" y="975271"/>
                  </a:lnTo>
                  <a:lnTo>
                    <a:pt x="756208" y="975271"/>
                  </a:lnTo>
                  <a:lnTo>
                    <a:pt x="765314" y="975271"/>
                  </a:lnTo>
                  <a:lnTo>
                    <a:pt x="772642" y="967867"/>
                  </a:lnTo>
                  <a:lnTo>
                    <a:pt x="772642" y="949782"/>
                  </a:lnTo>
                  <a:close/>
                </a:path>
                <a:path w="2113915" h="1332864">
                  <a:moveTo>
                    <a:pt x="772642" y="830592"/>
                  </a:moveTo>
                  <a:lnTo>
                    <a:pt x="765314" y="823201"/>
                  </a:lnTo>
                  <a:lnTo>
                    <a:pt x="7404" y="823201"/>
                  </a:lnTo>
                  <a:lnTo>
                    <a:pt x="0" y="830592"/>
                  </a:lnTo>
                  <a:lnTo>
                    <a:pt x="0" y="848677"/>
                  </a:lnTo>
                  <a:lnTo>
                    <a:pt x="7404" y="856081"/>
                  </a:lnTo>
                  <a:lnTo>
                    <a:pt x="756208" y="856081"/>
                  </a:lnTo>
                  <a:lnTo>
                    <a:pt x="765314" y="856081"/>
                  </a:lnTo>
                  <a:lnTo>
                    <a:pt x="772642" y="848677"/>
                  </a:lnTo>
                  <a:lnTo>
                    <a:pt x="772642" y="830592"/>
                  </a:lnTo>
                  <a:close/>
                </a:path>
                <a:path w="2113915" h="1332864">
                  <a:moveTo>
                    <a:pt x="772642" y="592201"/>
                  </a:moveTo>
                  <a:lnTo>
                    <a:pt x="765314" y="584809"/>
                  </a:lnTo>
                  <a:lnTo>
                    <a:pt x="7404" y="584809"/>
                  </a:lnTo>
                  <a:lnTo>
                    <a:pt x="0" y="592201"/>
                  </a:lnTo>
                  <a:lnTo>
                    <a:pt x="0" y="610285"/>
                  </a:lnTo>
                  <a:lnTo>
                    <a:pt x="7404" y="617689"/>
                  </a:lnTo>
                  <a:lnTo>
                    <a:pt x="756208" y="617689"/>
                  </a:lnTo>
                  <a:lnTo>
                    <a:pt x="765314" y="617689"/>
                  </a:lnTo>
                  <a:lnTo>
                    <a:pt x="772642" y="610285"/>
                  </a:lnTo>
                  <a:lnTo>
                    <a:pt x="772642" y="592201"/>
                  </a:lnTo>
                  <a:close/>
                </a:path>
                <a:path w="2113915" h="1332864">
                  <a:moveTo>
                    <a:pt x="772642" y="473011"/>
                  </a:moveTo>
                  <a:lnTo>
                    <a:pt x="765314" y="465620"/>
                  </a:lnTo>
                  <a:lnTo>
                    <a:pt x="7404" y="465620"/>
                  </a:lnTo>
                  <a:lnTo>
                    <a:pt x="0" y="473011"/>
                  </a:lnTo>
                  <a:lnTo>
                    <a:pt x="0" y="491096"/>
                  </a:lnTo>
                  <a:lnTo>
                    <a:pt x="7404" y="498500"/>
                  </a:lnTo>
                  <a:lnTo>
                    <a:pt x="756208" y="498500"/>
                  </a:lnTo>
                  <a:lnTo>
                    <a:pt x="765314" y="498500"/>
                  </a:lnTo>
                  <a:lnTo>
                    <a:pt x="772642" y="491096"/>
                  </a:lnTo>
                  <a:lnTo>
                    <a:pt x="772642" y="473011"/>
                  </a:lnTo>
                  <a:close/>
                </a:path>
                <a:path w="2113915" h="1332864">
                  <a:moveTo>
                    <a:pt x="772642" y="353822"/>
                  </a:moveTo>
                  <a:lnTo>
                    <a:pt x="765314" y="346417"/>
                  </a:lnTo>
                  <a:lnTo>
                    <a:pt x="7404" y="346417"/>
                  </a:lnTo>
                  <a:lnTo>
                    <a:pt x="0" y="353822"/>
                  </a:lnTo>
                  <a:lnTo>
                    <a:pt x="0" y="371906"/>
                  </a:lnTo>
                  <a:lnTo>
                    <a:pt x="7404" y="379298"/>
                  </a:lnTo>
                  <a:lnTo>
                    <a:pt x="756208" y="379298"/>
                  </a:lnTo>
                  <a:lnTo>
                    <a:pt x="765314" y="379298"/>
                  </a:lnTo>
                  <a:lnTo>
                    <a:pt x="772642" y="371906"/>
                  </a:lnTo>
                  <a:lnTo>
                    <a:pt x="772642" y="353822"/>
                  </a:lnTo>
                  <a:close/>
                </a:path>
                <a:path w="2113915" h="1332864">
                  <a:moveTo>
                    <a:pt x="772642" y="234619"/>
                  </a:moveTo>
                  <a:lnTo>
                    <a:pt x="765314" y="227228"/>
                  </a:lnTo>
                  <a:lnTo>
                    <a:pt x="7404" y="227228"/>
                  </a:lnTo>
                  <a:lnTo>
                    <a:pt x="0" y="234619"/>
                  </a:lnTo>
                  <a:lnTo>
                    <a:pt x="0" y="252704"/>
                  </a:lnTo>
                  <a:lnTo>
                    <a:pt x="7404" y="260108"/>
                  </a:lnTo>
                  <a:lnTo>
                    <a:pt x="756208" y="260108"/>
                  </a:lnTo>
                  <a:lnTo>
                    <a:pt x="765314" y="260108"/>
                  </a:lnTo>
                  <a:lnTo>
                    <a:pt x="772642" y="252704"/>
                  </a:lnTo>
                  <a:lnTo>
                    <a:pt x="772642" y="234619"/>
                  </a:lnTo>
                  <a:close/>
                </a:path>
                <a:path w="2113915" h="1332864">
                  <a:moveTo>
                    <a:pt x="772642" y="115430"/>
                  </a:moveTo>
                  <a:lnTo>
                    <a:pt x="765314" y="108026"/>
                  </a:lnTo>
                  <a:lnTo>
                    <a:pt x="7404" y="108026"/>
                  </a:lnTo>
                  <a:lnTo>
                    <a:pt x="0" y="115430"/>
                  </a:lnTo>
                  <a:lnTo>
                    <a:pt x="0" y="133515"/>
                  </a:lnTo>
                  <a:lnTo>
                    <a:pt x="7404" y="140919"/>
                  </a:lnTo>
                  <a:lnTo>
                    <a:pt x="756208" y="140919"/>
                  </a:lnTo>
                  <a:lnTo>
                    <a:pt x="765314" y="140919"/>
                  </a:lnTo>
                  <a:lnTo>
                    <a:pt x="772642" y="133515"/>
                  </a:lnTo>
                  <a:lnTo>
                    <a:pt x="772642" y="115430"/>
                  </a:lnTo>
                  <a:close/>
                </a:path>
                <a:path w="2113915" h="1332864">
                  <a:moveTo>
                    <a:pt x="2097100" y="1224622"/>
                  </a:moveTo>
                  <a:lnTo>
                    <a:pt x="2094699" y="1206601"/>
                  </a:lnTo>
                  <a:lnTo>
                    <a:pt x="2086419" y="1200238"/>
                  </a:lnTo>
                  <a:lnTo>
                    <a:pt x="1324521" y="1301343"/>
                  </a:lnTo>
                  <a:lnTo>
                    <a:pt x="1318221" y="1309560"/>
                  </a:lnTo>
                  <a:lnTo>
                    <a:pt x="1320482" y="1326819"/>
                  </a:lnTo>
                  <a:lnTo>
                    <a:pt x="1327543" y="1332852"/>
                  </a:lnTo>
                  <a:lnTo>
                    <a:pt x="1335697" y="1332852"/>
                  </a:lnTo>
                  <a:lnTo>
                    <a:pt x="2090737" y="1232903"/>
                  </a:lnTo>
                  <a:lnTo>
                    <a:pt x="2097100" y="1224622"/>
                  </a:lnTo>
                  <a:close/>
                </a:path>
                <a:path w="2113915" h="1332864">
                  <a:moveTo>
                    <a:pt x="2098675" y="1104607"/>
                  </a:moveTo>
                  <a:lnTo>
                    <a:pt x="2096274" y="1086586"/>
                  </a:lnTo>
                  <a:lnTo>
                    <a:pt x="2088057" y="1080211"/>
                  </a:lnTo>
                  <a:lnTo>
                    <a:pt x="1326172" y="1182154"/>
                  </a:lnTo>
                  <a:lnTo>
                    <a:pt x="1319872" y="1190371"/>
                  </a:lnTo>
                  <a:lnTo>
                    <a:pt x="1322133" y="1207630"/>
                  </a:lnTo>
                  <a:lnTo>
                    <a:pt x="1329182" y="1213662"/>
                  </a:lnTo>
                  <a:lnTo>
                    <a:pt x="1337335" y="1213662"/>
                  </a:lnTo>
                  <a:lnTo>
                    <a:pt x="2092375" y="1112824"/>
                  </a:lnTo>
                  <a:lnTo>
                    <a:pt x="2098675" y="1104607"/>
                  </a:lnTo>
                  <a:close/>
                </a:path>
                <a:path w="2113915" h="1332864">
                  <a:moveTo>
                    <a:pt x="2100389" y="984516"/>
                  </a:moveTo>
                  <a:lnTo>
                    <a:pt x="2097925" y="966571"/>
                  </a:lnTo>
                  <a:lnTo>
                    <a:pt x="2089632" y="960132"/>
                  </a:lnTo>
                  <a:lnTo>
                    <a:pt x="1327810" y="1062951"/>
                  </a:lnTo>
                  <a:lnTo>
                    <a:pt x="1321447" y="1071245"/>
                  </a:lnTo>
                  <a:lnTo>
                    <a:pt x="1323835" y="1088504"/>
                  </a:lnTo>
                  <a:lnTo>
                    <a:pt x="1330833" y="1094460"/>
                  </a:lnTo>
                  <a:lnTo>
                    <a:pt x="1338973" y="1094460"/>
                  </a:lnTo>
                  <a:lnTo>
                    <a:pt x="2094014" y="992809"/>
                  </a:lnTo>
                  <a:lnTo>
                    <a:pt x="2100389" y="984516"/>
                  </a:lnTo>
                  <a:close/>
                </a:path>
                <a:path w="2113915" h="1332864">
                  <a:moveTo>
                    <a:pt x="2102027" y="864501"/>
                  </a:moveTo>
                  <a:lnTo>
                    <a:pt x="2099564" y="846493"/>
                  </a:lnTo>
                  <a:lnTo>
                    <a:pt x="2091283" y="840117"/>
                  </a:lnTo>
                  <a:lnTo>
                    <a:pt x="1329385" y="943762"/>
                  </a:lnTo>
                  <a:lnTo>
                    <a:pt x="1323086" y="952042"/>
                  </a:lnTo>
                  <a:lnTo>
                    <a:pt x="1325486" y="969314"/>
                  </a:lnTo>
                  <a:lnTo>
                    <a:pt x="1332534" y="975271"/>
                  </a:lnTo>
                  <a:lnTo>
                    <a:pt x="1340624" y="975271"/>
                  </a:lnTo>
                  <a:lnTo>
                    <a:pt x="2095728" y="872794"/>
                  </a:lnTo>
                  <a:lnTo>
                    <a:pt x="2102027" y="864501"/>
                  </a:lnTo>
                  <a:close/>
                </a:path>
                <a:path w="2113915" h="1332864">
                  <a:moveTo>
                    <a:pt x="2103678" y="744486"/>
                  </a:moveTo>
                  <a:lnTo>
                    <a:pt x="2101215" y="726465"/>
                  </a:lnTo>
                  <a:lnTo>
                    <a:pt x="2092921" y="720102"/>
                  </a:lnTo>
                  <a:lnTo>
                    <a:pt x="1331036" y="824560"/>
                  </a:lnTo>
                  <a:lnTo>
                    <a:pt x="1324737" y="832853"/>
                  </a:lnTo>
                  <a:lnTo>
                    <a:pt x="1327124" y="850112"/>
                  </a:lnTo>
                  <a:lnTo>
                    <a:pt x="1334185" y="856081"/>
                  </a:lnTo>
                  <a:lnTo>
                    <a:pt x="1342263" y="856081"/>
                  </a:lnTo>
                  <a:lnTo>
                    <a:pt x="2097379" y="752779"/>
                  </a:lnTo>
                  <a:lnTo>
                    <a:pt x="2103678" y="744486"/>
                  </a:lnTo>
                  <a:close/>
                </a:path>
                <a:path w="2113915" h="1332864">
                  <a:moveTo>
                    <a:pt x="2105317" y="624471"/>
                  </a:moveTo>
                  <a:lnTo>
                    <a:pt x="2102853" y="606450"/>
                  </a:lnTo>
                  <a:lnTo>
                    <a:pt x="2094572" y="600087"/>
                  </a:lnTo>
                  <a:lnTo>
                    <a:pt x="1332674" y="705370"/>
                  </a:lnTo>
                  <a:lnTo>
                    <a:pt x="1326375" y="713663"/>
                  </a:lnTo>
                  <a:lnTo>
                    <a:pt x="1328775" y="730923"/>
                  </a:lnTo>
                  <a:lnTo>
                    <a:pt x="1335824" y="736879"/>
                  </a:lnTo>
                  <a:lnTo>
                    <a:pt x="1343914" y="736879"/>
                  </a:lnTo>
                  <a:lnTo>
                    <a:pt x="2099017" y="632764"/>
                  </a:lnTo>
                  <a:lnTo>
                    <a:pt x="2105317" y="624471"/>
                  </a:lnTo>
                  <a:close/>
                </a:path>
                <a:path w="2113915" h="1332864">
                  <a:moveTo>
                    <a:pt x="2106968" y="504380"/>
                  </a:moveTo>
                  <a:lnTo>
                    <a:pt x="2104504" y="486435"/>
                  </a:lnTo>
                  <a:lnTo>
                    <a:pt x="2096147" y="480072"/>
                  </a:lnTo>
                  <a:lnTo>
                    <a:pt x="1334325" y="586244"/>
                  </a:lnTo>
                  <a:lnTo>
                    <a:pt x="1328013" y="594537"/>
                  </a:lnTo>
                  <a:lnTo>
                    <a:pt x="1330413" y="611733"/>
                  </a:lnTo>
                  <a:lnTo>
                    <a:pt x="1337475" y="617689"/>
                  </a:lnTo>
                  <a:lnTo>
                    <a:pt x="1345552" y="617689"/>
                  </a:lnTo>
                  <a:lnTo>
                    <a:pt x="2100732" y="512673"/>
                  </a:lnTo>
                  <a:lnTo>
                    <a:pt x="2106968" y="504380"/>
                  </a:lnTo>
                  <a:close/>
                </a:path>
                <a:path w="2113915" h="1332864">
                  <a:moveTo>
                    <a:pt x="2108606" y="384365"/>
                  </a:moveTo>
                  <a:lnTo>
                    <a:pt x="2106079" y="366356"/>
                  </a:lnTo>
                  <a:lnTo>
                    <a:pt x="2097786" y="360057"/>
                  </a:lnTo>
                  <a:lnTo>
                    <a:pt x="1335963" y="467055"/>
                  </a:lnTo>
                  <a:lnTo>
                    <a:pt x="1329664" y="475335"/>
                  </a:lnTo>
                  <a:lnTo>
                    <a:pt x="1332064" y="492531"/>
                  </a:lnTo>
                  <a:lnTo>
                    <a:pt x="1339113" y="498500"/>
                  </a:lnTo>
                  <a:lnTo>
                    <a:pt x="1347203" y="498500"/>
                  </a:lnTo>
                  <a:lnTo>
                    <a:pt x="2102370" y="392658"/>
                  </a:lnTo>
                  <a:lnTo>
                    <a:pt x="2108606" y="384365"/>
                  </a:lnTo>
                  <a:close/>
                </a:path>
                <a:path w="2113915" h="1332864">
                  <a:moveTo>
                    <a:pt x="2110257" y="264350"/>
                  </a:moveTo>
                  <a:lnTo>
                    <a:pt x="2107717" y="246341"/>
                  </a:lnTo>
                  <a:lnTo>
                    <a:pt x="2099424" y="240030"/>
                  </a:lnTo>
                  <a:lnTo>
                    <a:pt x="1337538" y="347853"/>
                  </a:lnTo>
                  <a:lnTo>
                    <a:pt x="1331302" y="356146"/>
                  </a:lnTo>
                  <a:lnTo>
                    <a:pt x="1333703" y="373341"/>
                  </a:lnTo>
                  <a:lnTo>
                    <a:pt x="1340764" y="379298"/>
                  </a:lnTo>
                  <a:lnTo>
                    <a:pt x="1348841" y="379298"/>
                  </a:lnTo>
                  <a:lnTo>
                    <a:pt x="2104021" y="272643"/>
                  </a:lnTo>
                  <a:lnTo>
                    <a:pt x="2110257" y="264350"/>
                  </a:lnTo>
                  <a:close/>
                </a:path>
                <a:path w="2113915" h="1332864">
                  <a:moveTo>
                    <a:pt x="2111895" y="144272"/>
                  </a:moveTo>
                  <a:lnTo>
                    <a:pt x="2109368" y="126326"/>
                  </a:lnTo>
                  <a:lnTo>
                    <a:pt x="2101075" y="120015"/>
                  </a:lnTo>
                  <a:lnTo>
                    <a:pt x="1339189" y="228663"/>
                  </a:lnTo>
                  <a:lnTo>
                    <a:pt x="1332953" y="237020"/>
                  </a:lnTo>
                  <a:lnTo>
                    <a:pt x="1335417" y="254215"/>
                  </a:lnTo>
                  <a:lnTo>
                    <a:pt x="1342402" y="260108"/>
                  </a:lnTo>
                  <a:lnTo>
                    <a:pt x="1350492" y="260108"/>
                  </a:lnTo>
                  <a:lnTo>
                    <a:pt x="2105660" y="152628"/>
                  </a:lnTo>
                  <a:lnTo>
                    <a:pt x="2111895" y="144272"/>
                  </a:lnTo>
                  <a:close/>
                </a:path>
                <a:path w="2113915" h="1332864">
                  <a:moveTo>
                    <a:pt x="2113546" y="24257"/>
                  </a:moveTo>
                  <a:lnTo>
                    <a:pt x="2111006" y="6311"/>
                  </a:lnTo>
                  <a:lnTo>
                    <a:pt x="2102650" y="0"/>
                  </a:lnTo>
                  <a:lnTo>
                    <a:pt x="1340827" y="109474"/>
                  </a:lnTo>
                  <a:lnTo>
                    <a:pt x="1334592" y="117830"/>
                  </a:lnTo>
                  <a:lnTo>
                    <a:pt x="1337056" y="135026"/>
                  </a:lnTo>
                  <a:lnTo>
                    <a:pt x="1344053" y="140919"/>
                  </a:lnTo>
                  <a:lnTo>
                    <a:pt x="1352130" y="140919"/>
                  </a:lnTo>
                  <a:lnTo>
                    <a:pt x="2107311" y="32613"/>
                  </a:lnTo>
                  <a:lnTo>
                    <a:pt x="2113546" y="24257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3003" y="3081206"/>
              <a:ext cx="213995" cy="912494"/>
            </a:xfrm>
            <a:custGeom>
              <a:avLst/>
              <a:gdLst/>
              <a:ahLst/>
              <a:cxnLst/>
              <a:rect l="l" t="t" r="r" b="b"/>
              <a:pathLst>
                <a:path w="213995" h="912495">
                  <a:moveTo>
                    <a:pt x="213710" y="0"/>
                  </a:moveTo>
                  <a:lnTo>
                    <a:pt x="0" y="0"/>
                  </a:lnTo>
                  <a:lnTo>
                    <a:pt x="0" y="912450"/>
                  </a:lnTo>
                  <a:lnTo>
                    <a:pt x="106855" y="838468"/>
                  </a:lnTo>
                  <a:lnTo>
                    <a:pt x="213710" y="912450"/>
                  </a:lnTo>
                  <a:lnTo>
                    <a:pt x="213710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390644" y="5414770"/>
            <a:ext cx="1915160" cy="1404620"/>
            <a:chOff x="4390644" y="5414770"/>
            <a:chExt cx="1915160" cy="14046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0644" y="5414770"/>
              <a:ext cx="1914905" cy="14043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3504" y="5576315"/>
              <a:ext cx="704850" cy="515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2648" y="5620511"/>
              <a:ext cx="209550" cy="7856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AD0D"/>
                </a:solidFill>
              </a:rPr>
              <a:t>Quali</a:t>
            </a:r>
            <a:r>
              <a:rPr spc="-190" dirty="0">
                <a:solidFill>
                  <a:srgbClr val="FFAD0D"/>
                </a:solidFill>
              </a:rPr>
              <a:t> </a:t>
            </a:r>
            <a:r>
              <a:rPr spc="-10" dirty="0">
                <a:solidFill>
                  <a:srgbClr val="FFAD0D"/>
                </a:solidFill>
              </a:rPr>
              <a:t>giudizi?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5080">
              <a:lnSpc>
                <a:spcPct val="110000"/>
              </a:lnSpc>
              <a:spcBef>
                <a:spcPts val="100"/>
              </a:spcBef>
            </a:pPr>
            <a:r>
              <a:rPr b="0" spc="-240" dirty="0">
                <a:latin typeface="Tahoma"/>
                <a:cs typeface="Tahoma"/>
              </a:rPr>
              <a:t>I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spc="65" dirty="0">
                <a:latin typeface="Tahoma"/>
                <a:cs typeface="Tahoma"/>
              </a:rPr>
              <a:t>giudizi</a:t>
            </a:r>
            <a:r>
              <a:rPr b="0" spc="-8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sintetici,</a:t>
            </a:r>
            <a:r>
              <a:rPr b="0" spc="-140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da</a:t>
            </a:r>
            <a:r>
              <a:rPr b="0" spc="-7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riportare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dirty="0"/>
              <a:t>nel</a:t>
            </a:r>
            <a:r>
              <a:rPr spc="-20" dirty="0"/>
              <a:t> </a:t>
            </a:r>
            <a:r>
              <a:rPr spc="-30" dirty="0"/>
              <a:t>documento</a:t>
            </a:r>
            <a:r>
              <a:rPr spc="-55" dirty="0"/>
              <a:t> </a:t>
            </a:r>
            <a:r>
              <a:rPr spc="-25" dirty="0"/>
              <a:t>di </a:t>
            </a:r>
            <a:r>
              <a:rPr spc="-40" dirty="0"/>
              <a:t>valutazione</a:t>
            </a:r>
            <a:r>
              <a:rPr spc="-50" dirty="0"/>
              <a:t> </a:t>
            </a:r>
            <a:r>
              <a:rPr dirty="0"/>
              <a:t>per</a:t>
            </a:r>
            <a:r>
              <a:rPr spc="-40" dirty="0"/>
              <a:t> </a:t>
            </a:r>
            <a:r>
              <a:rPr spc="-55" dirty="0"/>
              <a:t>ciascuna</a:t>
            </a:r>
            <a:r>
              <a:rPr spc="-20" dirty="0"/>
              <a:t> </a:t>
            </a:r>
            <a:r>
              <a:rPr spc="-20" dirty="0">
                <a:solidFill>
                  <a:srgbClr val="FFAD0D"/>
                </a:solidFill>
              </a:rPr>
              <a:t>disciplina</a:t>
            </a:r>
            <a:r>
              <a:rPr spc="-35" dirty="0">
                <a:solidFill>
                  <a:srgbClr val="FFAD0D"/>
                </a:solidFill>
              </a:rPr>
              <a:t> </a:t>
            </a:r>
            <a:r>
              <a:rPr b="0" spc="95" dirty="0">
                <a:latin typeface="Tahoma"/>
                <a:cs typeface="Tahoma"/>
              </a:rPr>
              <a:t>del</a:t>
            </a:r>
            <a:r>
              <a:rPr b="0" spc="-6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curricolo,</a:t>
            </a:r>
            <a:r>
              <a:rPr b="0" spc="-125" dirty="0">
                <a:latin typeface="Tahoma"/>
                <a:cs typeface="Tahoma"/>
              </a:rPr>
              <a:t> </a:t>
            </a:r>
            <a:r>
              <a:rPr b="0" spc="-25" dirty="0">
                <a:latin typeface="Tahoma"/>
                <a:cs typeface="Tahoma"/>
              </a:rPr>
              <a:t>ivi </a:t>
            </a:r>
            <a:r>
              <a:rPr b="0" spc="80" dirty="0">
                <a:latin typeface="Tahoma"/>
                <a:cs typeface="Tahoma"/>
              </a:rPr>
              <a:t>compreso</a:t>
            </a:r>
            <a:r>
              <a:rPr b="0" spc="-9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l’insegnamento</a:t>
            </a:r>
            <a:r>
              <a:rPr b="0" spc="-105" dirty="0">
                <a:latin typeface="Tahoma"/>
                <a:cs typeface="Tahoma"/>
              </a:rPr>
              <a:t> </a:t>
            </a:r>
            <a:r>
              <a:rPr b="0" spc="60" dirty="0">
                <a:latin typeface="Tahoma"/>
                <a:cs typeface="Tahoma"/>
              </a:rPr>
              <a:t>dell’educazione</a:t>
            </a:r>
            <a:r>
              <a:rPr b="0" spc="-11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civica</a:t>
            </a:r>
            <a:r>
              <a:rPr b="0" spc="-114" dirty="0">
                <a:latin typeface="Tahoma"/>
                <a:cs typeface="Tahoma"/>
              </a:rPr>
              <a:t> </a:t>
            </a:r>
            <a:r>
              <a:rPr b="0" spc="100" dirty="0">
                <a:latin typeface="Tahoma"/>
                <a:cs typeface="Tahoma"/>
              </a:rPr>
              <a:t>di</a:t>
            </a:r>
            <a:r>
              <a:rPr b="0" spc="-80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cui</a:t>
            </a:r>
            <a:r>
              <a:rPr b="0" spc="-95" dirty="0">
                <a:latin typeface="Tahoma"/>
                <a:cs typeface="Tahoma"/>
              </a:rPr>
              <a:t> </a:t>
            </a:r>
            <a:r>
              <a:rPr b="0" spc="-20" dirty="0">
                <a:latin typeface="Tahoma"/>
                <a:cs typeface="Tahoma"/>
              </a:rPr>
              <a:t>alla </a:t>
            </a:r>
            <a:r>
              <a:rPr b="0" spc="110" dirty="0">
                <a:latin typeface="Tahoma"/>
                <a:cs typeface="Tahoma"/>
              </a:rPr>
              <a:t>legge</a:t>
            </a:r>
            <a:r>
              <a:rPr b="0" spc="-110" dirty="0">
                <a:latin typeface="Tahoma"/>
                <a:cs typeface="Tahoma"/>
              </a:rPr>
              <a:t> </a:t>
            </a:r>
            <a:r>
              <a:rPr b="0" spc="60" dirty="0">
                <a:latin typeface="Tahoma"/>
                <a:cs typeface="Tahoma"/>
              </a:rPr>
              <a:t>20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spc="65" dirty="0">
                <a:latin typeface="Tahoma"/>
                <a:cs typeface="Tahoma"/>
              </a:rPr>
              <a:t>agosto</a:t>
            </a:r>
            <a:r>
              <a:rPr b="0" spc="-8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2019,</a:t>
            </a:r>
            <a:r>
              <a:rPr b="0" spc="-135" dirty="0">
                <a:latin typeface="Tahoma"/>
                <a:cs typeface="Tahoma"/>
              </a:rPr>
              <a:t> </a:t>
            </a:r>
            <a:r>
              <a:rPr b="0" spc="-25" dirty="0">
                <a:latin typeface="Tahoma"/>
                <a:cs typeface="Tahoma"/>
              </a:rPr>
              <a:t>n.</a:t>
            </a:r>
            <a:r>
              <a:rPr b="0" spc="-12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92,</a:t>
            </a:r>
            <a:r>
              <a:rPr b="0" spc="-13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sono,</a:t>
            </a:r>
            <a:r>
              <a:rPr b="0" spc="-13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in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spc="70" dirty="0">
                <a:latin typeface="Tahoma"/>
                <a:cs typeface="Tahoma"/>
              </a:rPr>
              <a:t>ordine</a:t>
            </a:r>
            <a:r>
              <a:rPr b="0" spc="-7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decrescente:</a:t>
            </a:r>
          </a:p>
          <a:p>
            <a:pPr marL="1398905" indent="-457200">
              <a:lnSpc>
                <a:spcPct val="100000"/>
              </a:lnSpc>
              <a:spcBef>
                <a:spcPts val="740"/>
              </a:spcBef>
              <a:buAutoNum type="alphaLcParenR"/>
              <a:tabLst>
                <a:tab pos="1398905" algn="l"/>
              </a:tabLst>
            </a:pPr>
            <a:r>
              <a:rPr spc="-10" dirty="0"/>
              <a:t>ottimo</a:t>
            </a:r>
          </a:p>
          <a:p>
            <a:pPr marL="1398905" indent="-457200">
              <a:lnSpc>
                <a:spcPct val="100000"/>
              </a:lnSpc>
              <a:spcBef>
                <a:spcPts val="735"/>
              </a:spcBef>
              <a:buAutoNum type="alphaLcParenR"/>
              <a:tabLst>
                <a:tab pos="1398905" algn="l"/>
              </a:tabLst>
            </a:pPr>
            <a:r>
              <a:rPr spc="-10" dirty="0"/>
              <a:t>distinto</a:t>
            </a:r>
          </a:p>
          <a:p>
            <a:pPr marL="1398905" indent="-457200">
              <a:lnSpc>
                <a:spcPct val="100000"/>
              </a:lnSpc>
              <a:spcBef>
                <a:spcPts val="745"/>
              </a:spcBef>
              <a:buAutoNum type="alphaLcParenR"/>
              <a:tabLst>
                <a:tab pos="1398905" algn="l"/>
              </a:tabLst>
            </a:pPr>
            <a:r>
              <a:rPr spc="-10" dirty="0"/>
              <a:t>buono</a:t>
            </a:r>
          </a:p>
          <a:p>
            <a:pPr marL="1398905" indent="-457200">
              <a:lnSpc>
                <a:spcPct val="100000"/>
              </a:lnSpc>
              <a:spcBef>
                <a:spcPts val="745"/>
              </a:spcBef>
              <a:buAutoNum type="alphaLcParenR"/>
              <a:tabLst>
                <a:tab pos="1398905" algn="l"/>
              </a:tabLst>
            </a:pPr>
            <a:r>
              <a:rPr spc="-10" dirty="0"/>
              <a:t>discreto</a:t>
            </a:r>
          </a:p>
          <a:p>
            <a:pPr marL="1398905" indent="-457200">
              <a:lnSpc>
                <a:spcPct val="100000"/>
              </a:lnSpc>
              <a:spcBef>
                <a:spcPts val="730"/>
              </a:spcBef>
              <a:buAutoNum type="alphaLcParenR"/>
              <a:tabLst>
                <a:tab pos="1398905" algn="l"/>
              </a:tabLst>
            </a:pPr>
            <a:r>
              <a:rPr spc="-10" dirty="0"/>
              <a:t>sufficiente</a:t>
            </a:r>
          </a:p>
          <a:p>
            <a:pPr marL="1398905" indent="-457200">
              <a:lnSpc>
                <a:spcPct val="100000"/>
              </a:lnSpc>
              <a:spcBef>
                <a:spcPts val="750"/>
              </a:spcBef>
              <a:buAutoNum type="alphaLcParenR"/>
              <a:tabLst>
                <a:tab pos="1398905" algn="l"/>
              </a:tabLst>
            </a:pPr>
            <a:r>
              <a:rPr spc="-20" dirty="0"/>
              <a:t>non</a:t>
            </a:r>
            <a:r>
              <a:rPr spc="-114" dirty="0"/>
              <a:t> </a:t>
            </a:r>
            <a:r>
              <a:rPr spc="-10" dirty="0"/>
              <a:t>sufficiente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457450" y="2909268"/>
            <a:ext cx="2331085" cy="2419350"/>
            <a:chOff x="8457450" y="2909268"/>
            <a:chExt cx="2331085" cy="2419350"/>
          </a:xfrm>
        </p:grpSpPr>
        <p:sp>
          <p:nvSpPr>
            <p:cNvPr id="6" name="object 6"/>
            <p:cNvSpPr/>
            <p:nvPr/>
          </p:nvSpPr>
          <p:spPr>
            <a:xfrm>
              <a:off x="8678624" y="3457123"/>
              <a:ext cx="1168400" cy="1169035"/>
            </a:xfrm>
            <a:custGeom>
              <a:avLst/>
              <a:gdLst/>
              <a:ahLst/>
              <a:cxnLst/>
              <a:rect l="l" t="t" r="r" b="b"/>
              <a:pathLst>
                <a:path w="1168400" h="1169035">
                  <a:moveTo>
                    <a:pt x="220565" y="0"/>
                  </a:moveTo>
                  <a:lnTo>
                    <a:pt x="0" y="220572"/>
                  </a:lnTo>
                  <a:lnTo>
                    <a:pt x="840534" y="1061134"/>
                  </a:lnTo>
                  <a:lnTo>
                    <a:pt x="1168402" y="1168439"/>
                  </a:lnTo>
                  <a:lnTo>
                    <a:pt x="1129025" y="1049211"/>
                  </a:lnTo>
                  <a:lnTo>
                    <a:pt x="1022351" y="1049211"/>
                  </a:lnTo>
                  <a:lnTo>
                    <a:pt x="876301" y="1001519"/>
                  </a:lnTo>
                  <a:lnTo>
                    <a:pt x="873321" y="998539"/>
                  </a:lnTo>
                  <a:lnTo>
                    <a:pt x="854925" y="970688"/>
                  </a:lnTo>
                  <a:lnTo>
                    <a:pt x="849103" y="938924"/>
                  </a:lnTo>
                  <a:lnTo>
                    <a:pt x="856135" y="907161"/>
                  </a:lnTo>
                  <a:lnTo>
                    <a:pt x="876301" y="879310"/>
                  </a:lnTo>
                  <a:lnTo>
                    <a:pt x="905921" y="860401"/>
                  </a:lnTo>
                  <a:lnTo>
                    <a:pt x="938894" y="853229"/>
                  </a:lnTo>
                  <a:lnTo>
                    <a:pt x="1064299" y="853229"/>
                  </a:lnTo>
                  <a:lnTo>
                    <a:pt x="1061099" y="843541"/>
                  </a:lnTo>
                  <a:lnTo>
                    <a:pt x="220565" y="0"/>
                  </a:lnTo>
                  <a:close/>
                </a:path>
                <a:path w="1168400" h="1169035">
                  <a:moveTo>
                    <a:pt x="1064299" y="853229"/>
                  </a:moveTo>
                  <a:lnTo>
                    <a:pt x="938894" y="853229"/>
                  </a:lnTo>
                  <a:lnTo>
                    <a:pt x="971867" y="858352"/>
                  </a:lnTo>
                  <a:lnTo>
                    <a:pt x="1001487" y="876329"/>
                  </a:lnTo>
                  <a:lnTo>
                    <a:pt x="1049177" y="1022384"/>
                  </a:lnTo>
                  <a:lnTo>
                    <a:pt x="1022351" y="1049211"/>
                  </a:lnTo>
                  <a:lnTo>
                    <a:pt x="1129025" y="1049211"/>
                  </a:lnTo>
                  <a:lnTo>
                    <a:pt x="1064299" y="853229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0341" y="4292965"/>
              <a:ext cx="234848" cy="2307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78624" y="3457123"/>
              <a:ext cx="1168400" cy="1169035"/>
            </a:xfrm>
            <a:custGeom>
              <a:avLst/>
              <a:gdLst/>
              <a:ahLst/>
              <a:cxnLst/>
              <a:rect l="l" t="t" r="r" b="b"/>
              <a:pathLst>
                <a:path w="1168400" h="1169035">
                  <a:moveTo>
                    <a:pt x="0" y="220572"/>
                  </a:moveTo>
                  <a:lnTo>
                    <a:pt x="840534" y="1061134"/>
                  </a:lnTo>
                  <a:lnTo>
                    <a:pt x="1168402" y="1168439"/>
                  </a:lnTo>
                  <a:lnTo>
                    <a:pt x="1061099" y="843541"/>
                  </a:lnTo>
                  <a:lnTo>
                    <a:pt x="220565" y="0"/>
                  </a:lnTo>
                  <a:lnTo>
                    <a:pt x="0" y="220572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74837" y="3255179"/>
              <a:ext cx="358775" cy="357505"/>
            </a:xfrm>
            <a:custGeom>
              <a:avLst/>
              <a:gdLst/>
              <a:ahLst/>
              <a:cxnLst/>
              <a:rect l="l" t="t" r="r" b="b"/>
              <a:pathLst>
                <a:path w="358775" h="357504">
                  <a:moveTo>
                    <a:pt x="190747" y="0"/>
                  </a:moveTo>
                  <a:lnTo>
                    <a:pt x="165365" y="5029"/>
                  </a:lnTo>
                  <a:lnTo>
                    <a:pt x="144174" y="20119"/>
                  </a:lnTo>
                  <a:lnTo>
                    <a:pt x="21982" y="142329"/>
                  </a:lnTo>
                  <a:lnTo>
                    <a:pt x="19001" y="142329"/>
                  </a:lnTo>
                  <a:lnTo>
                    <a:pt x="19001" y="145309"/>
                  </a:lnTo>
                  <a:lnTo>
                    <a:pt x="16020" y="145309"/>
                  </a:lnTo>
                  <a:lnTo>
                    <a:pt x="3120" y="167711"/>
                  </a:lnTo>
                  <a:lnTo>
                    <a:pt x="0" y="192628"/>
                  </a:lnTo>
                  <a:lnTo>
                    <a:pt x="6380" y="216986"/>
                  </a:lnTo>
                  <a:lnTo>
                    <a:pt x="21982" y="237711"/>
                  </a:lnTo>
                  <a:lnTo>
                    <a:pt x="141194" y="356940"/>
                  </a:lnTo>
                  <a:lnTo>
                    <a:pt x="358779" y="139348"/>
                  </a:lnTo>
                  <a:lnTo>
                    <a:pt x="239554" y="20119"/>
                  </a:lnTo>
                  <a:lnTo>
                    <a:pt x="216687" y="5029"/>
                  </a:lnTo>
                  <a:lnTo>
                    <a:pt x="190747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74837" y="3255179"/>
              <a:ext cx="358775" cy="357505"/>
            </a:xfrm>
            <a:custGeom>
              <a:avLst/>
              <a:gdLst/>
              <a:ahLst/>
              <a:cxnLst/>
              <a:rect l="l" t="t" r="r" b="b"/>
              <a:pathLst>
                <a:path w="358775" h="357504">
                  <a:moveTo>
                    <a:pt x="16020" y="145309"/>
                  </a:moveTo>
                  <a:lnTo>
                    <a:pt x="3120" y="167711"/>
                  </a:lnTo>
                  <a:lnTo>
                    <a:pt x="0" y="192628"/>
                  </a:lnTo>
                  <a:lnTo>
                    <a:pt x="6380" y="216986"/>
                  </a:lnTo>
                  <a:lnTo>
                    <a:pt x="21982" y="237711"/>
                  </a:lnTo>
                  <a:lnTo>
                    <a:pt x="141194" y="356940"/>
                  </a:lnTo>
                  <a:lnTo>
                    <a:pt x="358779" y="139348"/>
                  </a:lnTo>
                  <a:lnTo>
                    <a:pt x="239554" y="20119"/>
                  </a:lnTo>
                  <a:lnTo>
                    <a:pt x="216687" y="5029"/>
                  </a:lnTo>
                  <a:lnTo>
                    <a:pt x="190747" y="0"/>
                  </a:lnTo>
                  <a:lnTo>
                    <a:pt x="165365" y="5029"/>
                  </a:lnTo>
                  <a:lnTo>
                    <a:pt x="144174" y="20119"/>
                  </a:lnTo>
                  <a:lnTo>
                    <a:pt x="21982" y="142329"/>
                  </a:lnTo>
                  <a:lnTo>
                    <a:pt x="19001" y="142329"/>
                  </a:lnTo>
                  <a:lnTo>
                    <a:pt x="19001" y="145309"/>
                  </a:lnTo>
                  <a:lnTo>
                    <a:pt x="16020" y="145309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0678" y="4506334"/>
              <a:ext cx="513080" cy="119380"/>
            </a:xfrm>
            <a:custGeom>
              <a:avLst/>
              <a:gdLst/>
              <a:ahLst/>
              <a:cxnLst/>
              <a:rect l="l" t="t" r="r" b="b"/>
              <a:pathLst>
                <a:path w="513079" h="119379">
                  <a:moveTo>
                    <a:pt x="512666" y="0"/>
                  </a:moveTo>
                  <a:lnTo>
                    <a:pt x="0" y="0"/>
                  </a:lnTo>
                  <a:lnTo>
                    <a:pt x="41728" y="119228"/>
                  </a:lnTo>
                  <a:lnTo>
                    <a:pt x="512666" y="119228"/>
                  </a:lnTo>
                  <a:lnTo>
                    <a:pt x="512666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0678" y="4506334"/>
              <a:ext cx="513080" cy="119380"/>
            </a:xfrm>
            <a:custGeom>
              <a:avLst/>
              <a:gdLst/>
              <a:ahLst/>
              <a:cxnLst/>
              <a:rect l="l" t="t" r="r" b="b"/>
              <a:pathLst>
                <a:path w="513079" h="119379">
                  <a:moveTo>
                    <a:pt x="512666" y="0"/>
                  </a:moveTo>
                  <a:lnTo>
                    <a:pt x="0" y="0"/>
                  </a:lnTo>
                  <a:lnTo>
                    <a:pt x="41728" y="119228"/>
                  </a:lnTo>
                  <a:lnTo>
                    <a:pt x="512666" y="119228"/>
                  </a:lnTo>
                  <a:lnTo>
                    <a:pt x="512666" y="0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58205" y="3790963"/>
              <a:ext cx="1055370" cy="119380"/>
            </a:xfrm>
            <a:custGeom>
              <a:avLst/>
              <a:gdLst/>
              <a:ahLst/>
              <a:cxnLst/>
              <a:rect l="l" t="t" r="r" b="b"/>
              <a:pathLst>
                <a:path w="1055370" h="119379">
                  <a:moveTo>
                    <a:pt x="1055138" y="0"/>
                  </a:moveTo>
                  <a:lnTo>
                    <a:pt x="0" y="0"/>
                  </a:lnTo>
                  <a:lnTo>
                    <a:pt x="119224" y="119228"/>
                  </a:lnTo>
                  <a:lnTo>
                    <a:pt x="1055138" y="119228"/>
                  </a:lnTo>
                  <a:lnTo>
                    <a:pt x="1055138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58205" y="3790963"/>
              <a:ext cx="1055370" cy="119380"/>
            </a:xfrm>
            <a:custGeom>
              <a:avLst/>
              <a:gdLst/>
              <a:ahLst/>
              <a:cxnLst/>
              <a:rect l="l" t="t" r="r" b="b"/>
              <a:pathLst>
                <a:path w="1055370" h="119379">
                  <a:moveTo>
                    <a:pt x="1055138" y="0"/>
                  </a:moveTo>
                  <a:lnTo>
                    <a:pt x="0" y="0"/>
                  </a:lnTo>
                  <a:lnTo>
                    <a:pt x="119224" y="119228"/>
                  </a:lnTo>
                  <a:lnTo>
                    <a:pt x="1055138" y="119228"/>
                  </a:lnTo>
                  <a:lnTo>
                    <a:pt x="1055138" y="0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23035" y="2926655"/>
              <a:ext cx="1848485" cy="2385060"/>
            </a:xfrm>
            <a:custGeom>
              <a:avLst/>
              <a:gdLst/>
              <a:ahLst/>
              <a:cxnLst/>
              <a:rect l="l" t="t" r="r" b="b"/>
              <a:pathLst>
                <a:path w="1848484" h="2385060">
                  <a:moveTo>
                    <a:pt x="0" y="1120648"/>
                  </a:moveTo>
                  <a:lnTo>
                    <a:pt x="0" y="2265242"/>
                  </a:lnTo>
                  <a:lnTo>
                    <a:pt x="9408" y="2311537"/>
                  </a:lnTo>
                  <a:lnTo>
                    <a:pt x="35022" y="2349448"/>
                  </a:lnTo>
                  <a:lnTo>
                    <a:pt x="72932" y="2375063"/>
                  </a:lnTo>
                  <a:lnTo>
                    <a:pt x="119225" y="2384471"/>
                  </a:lnTo>
                  <a:lnTo>
                    <a:pt x="1728758" y="2384471"/>
                  </a:lnTo>
                  <a:lnTo>
                    <a:pt x="1775051" y="2375063"/>
                  </a:lnTo>
                  <a:lnTo>
                    <a:pt x="1812960" y="2349448"/>
                  </a:lnTo>
                  <a:lnTo>
                    <a:pt x="1838575" y="2311537"/>
                  </a:lnTo>
                  <a:lnTo>
                    <a:pt x="1847983" y="2265242"/>
                  </a:lnTo>
                  <a:lnTo>
                    <a:pt x="1847983" y="2205628"/>
                  </a:lnTo>
                  <a:lnTo>
                    <a:pt x="178837" y="2205628"/>
                  </a:lnTo>
                  <a:lnTo>
                    <a:pt x="178837" y="1299491"/>
                  </a:lnTo>
                  <a:lnTo>
                    <a:pt x="0" y="1120648"/>
                  </a:lnTo>
                  <a:close/>
                </a:path>
                <a:path w="1848484" h="2385060">
                  <a:moveTo>
                    <a:pt x="1847982" y="357586"/>
                  </a:moveTo>
                  <a:lnTo>
                    <a:pt x="1669145" y="357586"/>
                  </a:lnTo>
                  <a:lnTo>
                    <a:pt x="1669146" y="2205628"/>
                  </a:lnTo>
                  <a:lnTo>
                    <a:pt x="1847983" y="2205628"/>
                  </a:lnTo>
                  <a:lnTo>
                    <a:pt x="1847982" y="357586"/>
                  </a:lnTo>
                  <a:close/>
                </a:path>
                <a:path w="1848484" h="2385060">
                  <a:moveTo>
                    <a:pt x="1102828" y="0"/>
                  </a:moveTo>
                  <a:lnTo>
                    <a:pt x="745154" y="0"/>
                  </a:lnTo>
                  <a:lnTo>
                    <a:pt x="698861" y="9407"/>
                  </a:lnTo>
                  <a:lnTo>
                    <a:pt x="660951" y="35023"/>
                  </a:lnTo>
                  <a:lnTo>
                    <a:pt x="635337" y="72934"/>
                  </a:lnTo>
                  <a:lnTo>
                    <a:pt x="625929" y="119228"/>
                  </a:lnTo>
                  <a:lnTo>
                    <a:pt x="625929" y="178743"/>
                  </a:lnTo>
                  <a:lnTo>
                    <a:pt x="119224" y="178743"/>
                  </a:lnTo>
                  <a:lnTo>
                    <a:pt x="72931" y="188151"/>
                  </a:lnTo>
                  <a:lnTo>
                    <a:pt x="35022" y="213766"/>
                  </a:lnTo>
                  <a:lnTo>
                    <a:pt x="9407" y="251677"/>
                  </a:lnTo>
                  <a:lnTo>
                    <a:pt x="0" y="297972"/>
                  </a:lnTo>
                  <a:lnTo>
                    <a:pt x="0" y="429123"/>
                  </a:lnTo>
                  <a:lnTo>
                    <a:pt x="178837" y="607966"/>
                  </a:lnTo>
                  <a:lnTo>
                    <a:pt x="178837" y="357586"/>
                  </a:lnTo>
                  <a:lnTo>
                    <a:pt x="1847982" y="357586"/>
                  </a:lnTo>
                  <a:lnTo>
                    <a:pt x="1847982" y="297972"/>
                  </a:lnTo>
                  <a:lnTo>
                    <a:pt x="923991" y="297972"/>
                  </a:lnTo>
                  <a:lnTo>
                    <a:pt x="888643" y="291125"/>
                  </a:lnTo>
                  <a:lnTo>
                    <a:pt x="860280" y="272263"/>
                  </a:lnTo>
                  <a:lnTo>
                    <a:pt x="841418" y="243899"/>
                  </a:lnTo>
                  <a:lnTo>
                    <a:pt x="834572" y="208550"/>
                  </a:lnTo>
                  <a:lnTo>
                    <a:pt x="841418" y="173216"/>
                  </a:lnTo>
                  <a:lnTo>
                    <a:pt x="860280" y="144887"/>
                  </a:lnTo>
                  <a:lnTo>
                    <a:pt x="888643" y="126059"/>
                  </a:lnTo>
                  <a:lnTo>
                    <a:pt x="923991" y="119228"/>
                  </a:lnTo>
                  <a:lnTo>
                    <a:pt x="1222053" y="119228"/>
                  </a:lnTo>
                  <a:lnTo>
                    <a:pt x="1212645" y="72934"/>
                  </a:lnTo>
                  <a:lnTo>
                    <a:pt x="1187030" y="35023"/>
                  </a:lnTo>
                  <a:lnTo>
                    <a:pt x="1149121" y="9407"/>
                  </a:lnTo>
                  <a:lnTo>
                    <a:pt x="1102828" y="0"/>
                  </a:lnTo>
                  <a:close/>
                </a:path>
                <a:path w="1848484" h="2385060">
                  <a:moveTo>
                    <a:pt x="1341277" y="357586"/>
                  </a:moveTo>
                  <a:lnTo>
                    <a:pt x="506704" y="357586"/>
                  </a:lnTo>
                  <a:lnTo>
                    <a:pt x="506704" y="536429"/>
                  </a:lnTo>
                  <a:lnTo>
                    <a:pt x="1341277" y="536429"/>
                  </a:lnTo>
                  <a:lnTo>
                    <a:pt x="1341277" y="357586"/>
                  </a:lnTo>
                  <a:close/>
                </a:path>
                <a:path w="1848484" h="2385060">
                  <a:moveTo>
                    <a:pt x="1222053" y="119228"/>
                  </a:moveTo>
                  <a:lnTo>
                    <a:pt x="923991" y="119228"/>
                  </a:lnTo>
                  <a:lnTo>
                    <a:pt x="941735" y="120905"/>
                  </a:lnTo>
                  <a:lnTo>
                    <a:pt x="959058" y="126059"/>
                  </a:lnTo>
                  <a:lnTo>
                    <a:pt x="958866" y="126059"/>
                  </a:lnTo>
                  <a:lnTo>
                    <a:pt x="973870" y="134318"/>
                  </a:lnTo>
                  <a:lnTo>
                    <a:pt x="986584" y="146054"/>
                  </a:lnTo>
                  <a:lnTo>
                    <a:pt x="998320" y="158712"/>
                  </a:lnTo>
                  <a:lnTo>
                    <a:pt x="1006703" y="173912"/>
                  </a:lnTo>
                  <a:lnTo>
                    <a:pt x="1011733" y="190807"/>
                  </a:lnTo>
                  <a:lnTo>
                    <a:pt x="1013409" y="208550"/>
                  </a:lnTo>
                  <a:lnTo>
                    <a:pt x="1006563" y="243899"/>
                  </a:lnTo>
                  <a:lnTo>
                    <a:pt x="987702" y="272263"/>
                  </a:lnTo>
                  <a:lnTo>
                    <a:pt x="959339" y="291125"/>
                  </a:lnTo>
                  <a:lnTo>
                    <a:pt x="923991" y="297972"/>
                  </a:lnTo>
                  <a:lnTo>
                    <a:pt x="1847982" y="297972"/>
                  </a:lnTo>
                  <a:lnTo>
                    <a:pt x="1838575" y="251677"/>
                  </a:lnTo>
                  <a:lnTo>
                    <a:pt x="1812960" y="213766"/>
                  </a:lnTo>
                  <a:lnTo>
                    <a:pt x="1775050" y="188151"/>
                  </a:lnTo>
                  <a:lnTo>
                    <a:pt x="1728757" y="178743"/>
                  </a:lnTo>
                  <a:lnTo>
                    <a:pt x="1222053" y="178743"/>
                  </a:lnTo>
                  <a:lnTo>
                    <a:pt x="1222053" y="119228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23035" y="2926655"/>
              <a:ext cx="1848485" cy="2385060"/>
            </a:xfrm>
            <a:custGeom>
              <a:avLst/>
              <a:gdLst/>
              <a:ahLst/>
              <a:cxnLst/>
              <a:rect l="l" t="t" r="r" b="b"/>
              <a:pathLst>
                <a:path w="1848484" h="2385060">
                  <a:moveTo>
                    <a:pt x="0" y="1120648"/>
                  </a:moveTo>
                  <a:lnTo>
                    <a:pt x="0" y="2265243"/>
                  </a:lnTo>
                  <a:lnTo>
                    <a:pt x="9408" y="2311537"/>
                  </a:lnTo>
                  <a:lnTo>
                    <a:pt x="35022" y="2349448"/>
                  </a:lnTo>
                  <a:lnTo>
                    <a:pt x="72932" y="2375063"/>
                  </a:lnTo>
                  <a:lnTo>
                    <a:pt x="119225" y="2384471"/>
                  </a:lnTo>
                  <a:lnTo>
                    <a:pt x="1728758" y="2384471"/>
                  </a:lnTo>
                  <a:lnTo>
                    <a:pt x="1775051" y="2375063"/>
                  </a:lnTo>
                  <a:lnTo>
                    <a:pt x="1812960" y="2349448"/>
                  </a:lnTo>
                  <a:lnTo>
                    <a:pt x="1838575" y="2311537"/>
                  </a:lnTo>
                  <a:lnTo>
                    <a:pt x="1847983" y="2265243"/>
                  </a:lnTo>
                  <a:lnTo>
                    <a:pt x="1847982" y="297972"/>
                  </a:lnTo>
                  <a:lnTo>
                    <a:pt x="1838575" y="251677"/>
                  </a:lnTo>
                  <a:lnTo>
                    <a:pt x="1812960" y="213766"/>
                  </a:lnTo>
                  <a:lnTo>
                    <a:pt x="1775050" y="188151"/>
                  </a:lnTo>
                  <a:lnTo>
                    <a:pt x="1728757" y="178743"/>
                  </a:lnTo>
                  <a:lnTo>
                    <a:pt x="1222053" y="178743"/>
                  </a:lnTo>
                  <a:lnTo>
                    <a:pt x="1222053" y="119228"/>
                  </a:lnTo>
                  <a:lnTo>
                    <a:pt x="1212645" y="72934"/>
                  </a:lnTo>
                  <a:lnTo>
                    <a:pt x="1187030" y="35023"/>
                  </a:lnTo>
                  <a:lnTo>
                    <a:pt x="1149121" y="9407"/>
                  </a:lnTo>
                  <a:lnTo>
                    <a:pt x="1102828" y="0"/>
                  </a:lnTo>
                  <a:lnTo>
                    <a:pt x="745154" y="0"/>
                  </a:lnTo>
                  <a:lnTo>
                    <a:pt x="698861" y="9407"/>
                  </a:lnTo>
                  <a:lnTo>
                    <a:pt x="660951" y="35023"/>
                  </a:lnTo>
                  <a:lnTo>
                    <a:pt x="635337" y="72934"/>
                  </a:lnTo>
                  <a:lnTo>
                    <a:pt x="625929" y="119228"/>
                  </a:lnTo>
                  <a:lnTo>
                    <a:pt x="625929" y="178743"/>
                  </a:lnTo>
                  <a:lnTo>
                    <a:pt x="119224" y="178743"/>
                  </a:lnTo>
                  <a:lnTo>
                    <a:pt x="72931" y="188151"/>
                  </a:lnTo>
                  <a:lnTo>
                    <a:pt x="35022" y="213766"/>
                  </a:lnTo>
                  <a:lnTo>
                    <a:pt x="9407" y="251677"/>
                  </a:lnTo>
                  <a:lnTo>
                    <a:pt x="0" y="297972"/>
                  </a:lnTo>
                  <a:lnTo>
                    <a:pt x="0" y="429123"/>
                  </a:lnTo>
                  <a:lnTo>
                    <a:pt x="32786" y="461911"/>
                  </a:lnTo>
                  <a:lnTo>
                    <a:pt x="38748" y="467872"/>
                  </a:lnTo>
                  <a:lnTo>
                    <a:pt x="178837" y="607966"/>
                  </a:lnTo>
                  <a:lnTo>
                    <a:pt x="178837" y="357586"/>
                  </a:lnTo>
                  <a:lnTo>
                    <a:pt x="506704" y="357586"/>
                  </a:lnTo>
                  <a:lnTo>
                    <a:pt x="506704" y="536429"/>
                  </a:lnTo>
                  <a:lnTo>
                    <a:pt x="1341277" y="536429"/>
                  </a:lnTo>
                  <a:lnTo>
                    <a:pt x="1341277" y="357586"/>
                  </a:lnTo>
                  <a:lnTo>
                    <a:pt x="1669145" y="357586"/>
                  </a:lnTo>
                  <a:lnTo>
                    <a:pt x="1669146" y="2205628"/>
                  </a:lnTo>
                  <a:lnTo>
                    <a:pt x="178837" y="2205628"/>
                  </a:lnTo>
                  <a:lnTo>
                    <a:pt x="178837" y="1299491"/>
                  </a:lnTo>
                  <a:lnTo>
                    <a:pt x="0" y="1120648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0221" y="3028496"/>
              <a:ext cx="213611" cy="2135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15879" y="4148648"/>
              <a:ext cx="697865" cy="119380"/>
            </a:xfrm>
            <a:custGeom>
              <a:avLst/>
              <a:gdLst/>
              <a:ahLst/>
              <a:cxnLst/>
              <a:rect l="l" t="t" r="r" b="b"/>
              <a:pathLst>
                <a:path w="697865" h="119379">
                  <a:moveTo>
                    <a:pt x="697464" y="0"/>
                  </a:moveTo>
                  <a:lnTo>
                    <a:pt x="0" y="0"/>
                  </a:lnTo>
                  <a:lnTo>
                    <a:pt x="119224" y="119228"/>
                  </a:lnTo>
                  <a:lnTo>
                    <a:pt x="697464" y="119228"/>
                  </a:lnTo>
                  <a:lnTo>
                    <a:pt x="697464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5879" y="4148648"/>
              <a:ext cx="697865" cy="119380"/>
            </a:xfrm>
            <a:custGeom>
              <a:avLst/>
              <a:gdLst/>
              <a:ahLst/>
              <a:cxnLst/>
              <a:rect l="l" t="t" r="r" b="b"/>
              <a:pathLst>
                <a:path w="697865" h="119379">
                  <a:moveTo>
                    <a:pt x="697464" y="0"/>
                  </a:moveTo>
                  <a:lnTo>
                    <a:pt x="0" y="0"/>
                  </a:lnTo>
                  <a:lnTo>
                    <a:pt x="119224" y="119228"/>
                  </a:lnTo>
                  <a:lnTo>
                    <a:pt x="697464" y="119228"/>
                  </a:lnTo>
                  <a:lnTo>
                    <a:pt x="697464" y="0"/>
                  </a:lnTo>
                  <a:close/>
                </a:path>
              </a:pathLst>
            </a:custGeom>
            <a:ln w="34774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AD0D"/>
                </a:solidFill>
              </a:rPr>
              <a:t>Uno</a:t>
            </a:r>
            <a:r>
              <a:rPr spc="-229" dirty="0">
                <a:solidFill>
                  <a:srgbClr val="FFAD0D"/>
                </a:solidFill>
              </a:rPr>
              <a:t> </a:t>
            </a:r>
            <a:r>
              <a:rPr spc="-60" dirty="0">
                <a:solidFill>
                  <a:srgbClr val="FFAD0D"/>
                </a:solidFill>
              </a:rPr>
              <a:t>sguardo</a:t>
            </a:r>
            <a:r>
              <a:rPr spc="-190" dirty="0">
                <a:solidFill>
                  <a:srgbClr val="FFAD0D"/>
                </a:solidFill>
              </a:rPr>
              <a:t> </a:t>
            </a:r>
            <a:r>
              <a:rPr spc="-45" dirty="0">
                <a:solidFill>
                  <a:srgbClr val="FFAD0D"/>
                </a:solidFill>
              </a:rPr>
              <a:t>alle</a:t>
            </a:r>
            <a:r>
              <a:rPr spc="-215" dirty="0">
                <a:solidFill>
                  <a:srgbClr val="FFAD0D"/>
                </a:solidFill>
              </a:rPr>
              <a:t> </a:t>
            </a:r>
            <a:r>
              <a:rPr spc="-105" dirty="0">
                <a:solidFill>
                  <a:srgbClr val="FFAD0D"/>
                </a:solidFill>
              </a:rPr>
              <a:t>Indicazioni</a:t>
            </a:r>
            <a:r>
              <a:rPr spc="-180" dirty="0">
                <a:solidFill>
                  <a:srgbClr val="FFAD0D"/>
                </a:solidFill>
              </a:rPr>
              <a:t> </a:t>
            </a:r>
            <a:r>
              <a:rPr spc="-20" dirty="0">
                <a:solidFill>
                  <a:srgbClr val="FFAD0D"/>
                </a:solidFill>
              </a:rPr>
              <a:t>Nazionali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675" y="2343150"/>
            <a:ext cx="9935845" cy="390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>
              <a:lnSpc>
                <a:spcPct val="110000"/>
              </a:lnSpc>
              <a:spcBef>
                <a:spcPts val="100"/>
              </a:spcBef>
            </a:pP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discipline,</a:t>
            </a:r>
            <a:r>
              <a:rPr sz="1800" spc="-1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così</a:t>
            </a:r>
            <a:r>
              <a:rPr sz="18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come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noi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conosciamo,</a:t>
            </a:r>
            <a:r>
              <a:rPr sz="1800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state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storicamente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separate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l’una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dall’altra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da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confini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convenzionali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hanno</a:t>
            </a:r>
            <a:r>
              <a:rPr sz="18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alcun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riscontro</a:t>
            </a:r>
            <a:r>
              <a:rPr sz="18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l’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unitarietà</a:t>
            </a:r>
            <a:r>
              <a:rPr sz="1800" b="1" spc="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tipica</a:t>
            </a:r>
            <a:r>
              <a:rPr sz="1800" b="1" spc="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dei</a:t>
            </a:r>
            <a:r>
              <a:rPr sz="1800" b="1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processi</a:t>
            </a:r>
            <a:r>
              <a:rPr sz="1800" b="1" spc="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di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apprendimento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.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1F7ABE"/>
                </a:solidFill>
                <a:latin typeface="Tahoma"/>
                <a:cs typeface="Tahoma"/>
              </a:rPr>
              <a:t>Ogni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persona,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scuola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come</a:t>
            </a:r>
            <a:r>
              <a:rPr sz="18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nella</a:t>
            </a:r>
            <a:r>
              <a:rPr sz="18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vita,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impara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infatti</a:t>
            </a:r>
            <a:r>
              <a:rPr sz="18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attingendo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liberamente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dalla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sua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esperienza,</a:t>
            </a:r>
            <a:r>
              <a:rPr sz="1800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dalle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conoscenze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14" dirty="0">
                <a:solidFill>
                  <a:srgbClr val="1F7ABE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dalle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discipline,</a:t>
            </a:r>
            <a:r>
              <a:rPr sz="1800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elaborandole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un’attività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continua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autonoma.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800" spc="95" dirty="0">
                <a:solidFill>
                  <a:srgbClr val="1F7ABE"/>
                </a:solidFill>
                <a:latin typeface="Tahoma"/>
                <a:cs typeface="Tahoma"/>
              </a:rPr>
              <a:t>Oggi,</a:t>
            </a:r>
            <a:r>
              <a:rPr sz="1800" spc="-1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inoltre,</a:t>
            </a:r>
            <a:r>
              <a:rPr sz="1800" spc="-1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stesse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fondamenta</a:t>
            </a:r>
            <a:r>
              <a:rPr sz="18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discipline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caratterizzate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da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un’intrinseca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complessità</a:t>
            </a:r>
            <a:r>
              <a:rPr sz="18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da</a:t>
            </a:r>
            <a:r>
              <a:rPr sz="18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vaste</a:t>
            </a:r>
            <a:r>
              <a:rPr sz="1800" b="1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aree</a:t>
            </a:r>
            <a:r>
              <a:rPr sz="1800" b="1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connessione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18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rendono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improponibili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rigide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separazioni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700" marR="843915">
              <a:lnSpc>
                <a:spcPct val="110000"/>
              </a:lnSpc>
              <a:spcBef>
                <a:spcPts val="1000"/>
              </a:spcBef>
            </a:pP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Nelle</a:t>
            </a:r>
            <a:r>
              <a:rPr sz="18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Indicazioni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discipline</a:t>
            </a:r>
            <a:r>
              <a:rPr sz="18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aggregate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aree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precostituite</a:t>
            </a:r>
            <a:r>
              <a:rPr sz="18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favorire un’affinità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più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intensa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tra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alcune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rispetto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ad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altre,</a:t>
            </a:r>
            <a:r>
              <a:rPr sz="18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volendo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rafforzare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così</a:t>
            </a:r>
            <a:r>
              <a:rPr sz="18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trasversalità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e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interconnessioni</a:t>
            </a:r>
            <a:r>
              <a:rPr sz="1800" b="1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più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ampie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assicurare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l’unitarietà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loro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insegnamento.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Sul</a:t>
            </a:r>
            <a:r>
              <a:rPr sz="1800" b="1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piano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organizzativo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didattico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definizione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aree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o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assi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funzionali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all’ottimale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utilizzazione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risorse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comunque</a:t>
            </a:r>
            <a:r>
              <a:rPr sz="18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rimessa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all’autonoma</a:t>
            </a:r>
            <a:r>
              <a:rPr sz="18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ogni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scuola.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80" dirty="0">
                <a:solidFill>
                  <a:srgbClr val="3B9ADF"/>
                </a:solidFill>
              </a:rPr>
              <a:t>Principali</a:t>
            </a:r>
            <a:r>
              <a:rPr spc="-155" dirty="0">
                <a:solidFill>
                  <a:srgbClr val="3B9ADF"/>
                </a:solidFill>
              </a:rPr>
              <a:t> </a:t>
            </a:r>
            <a:r>
              <a:rPr spc="-90" dirty="0">
                <a:solidFill>
                  <a:srgbClr val="3B9ADF"/>
                </a:solidFill>
              </a:rPr>
              <a:t>riferimenti</a:t>
            </a:r>
            <a:r>
              <a:rPr spc="-160" dirty="0">
                <a:solidFill>
                  <a:srgbClr val="3B9ADF"/>
                </a:solidFill>
              </a:rPr>
              <a:t> </a:t>
            </a:r>
            <a:r>
              <a:rPr spc="-70" dirty="0">
                <a:solidFill>
                  <a:srgbClr val="3B9ADF"/>
                </a:solidFill>
              </a:rPr>
              <a:t>normativi</a:t>
            </a:r>
          </a:p>
        </p:txBody>
      </p:sp>
      <p:sp>
        <p:nvSpPr>
          <p:cNvPr id="4" name="object 4"/>
          <p:cNvSpPr/>
          <p:nvPr/>
        </p:nvSpPr>
        <p:spPr>
          <a:xfrm>
            <a:off x="625640" y="2261107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640" y="2648076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640" y="3035045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640" y="3422015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640" y="3809110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640" y="4196079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640" y="4583048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640" y="4970145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640" y="5357114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5640" y="5744083"/>
            <a:ext cx="10918825" cy="0"/>
          </a:xfrm>
          <a:custGeom>
            <a:avLst/>
            <a:gdLst/>
            <a:ahLst/>
            <a:cxnLst/>
            <a:rect l="l" t="t" r="r" b="b"/>
            <a:pathLst>
              <a:path w="10918825">
                <a:moveTo>
                  <a:pt x="0" y="0"/>
                </a:moveTo>
                <a:lnTo>
                  <a:pt x="10918659" y="0"/>
                </a:lnTo>
              </a:path>
            </a:pathLst>
          </a:custGeom>
          <a:ln w="12700">
            <a:solidFill>
              <a:srgbClr val="DCD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1634" y="2168144"/>
            <a:ext cx="10419715" cy="414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31335">
              <a:lnSpc>
                <a:spcPct val="141100"/>
              </a:lnSpc>
              <a:spcBef>
                <a:spcPts val="100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DPR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249/1998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Statuto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studentesse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degli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studenti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DPR 275/1999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Regolamento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autonomia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Indicazioni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Nazionali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8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curricolo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scuola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dell’infanzia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primo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ciclo</a:t>
            </a:r>
            <a:r>
              <a:rPr sz="18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istruzione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2012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Legge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107/2015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Buona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scuola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18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1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ciclo</a:t>
            </a:r>
            <a:endParaRPr sz="1800">
              <a:latin typeface="Tahoma"/>
              <a:cs typeface="Tahoma"/>
            </a:endParaRPr>
          </a:p>
          <a:p>
            <a:pPr marL="12700" marR="2826385">
              <a:lnSpc>
                <a:spcPct val="141100"/>
              </a:lnSpc>
            </a:pP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Legge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71/2017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novellata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dalla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legge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70/2024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Bullismo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cyberbullismo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Indicazioni</a:t>
            </a:r>
            <a:r>
              <a:rPr sz="1800" spc="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Nazionali</a:t>
            </a:r>
            <a:r>
              <a:rPr sz="1800" spc="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nuovi</a:t>
            </a:r>
            <a:r>
              <a:rPr sz="1800" spc="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scenari</a:t>
            </a:r>
            <a:r>
              <a:rPr sz="1800" spc="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2018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D.M.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14/2024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spc="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Certificazione</a:t>
            </a:r>
            <a:r>
              <a:rPr sz="18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competenze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Legge</a:t>
            </a:r>
            <a:r>
              <a:rPr sz="18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150/2024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b="1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Valutazione,</a:t>
            </a:r>
            <a:r>
              <a:rPr sz="1800" b="1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tutela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autorevolezza,</a:t>
            </a:r>
            <a:r>
              <a:rPr sz="1800" b="1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indirizzi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scolastici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differenziati</a:t>
            </a:r>
            <a:endParaRPr sz="1800">
              <a:latin typeface="Tahoma"/>
              <a:cs typeface="Tahoma"/>
            </a:endParaRPr>
          </a:p>
          <a:p>
            <a:pPr marL="12700" marR="112395">
              <a:lnSpc>
                <a:spcPts val="1970"/>
              </a:lnSpc>
              <a:spcBef>
                <a:spcPts val="1110"/>
              </a:spcBef>
            </a:pP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18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1F7ABE"/>
                </a:solidFill>
                <a:latin typeface="Tahoma"/>
                <a:cs typeface="Tahoma"/>
              </a:rPr>
              <a:t>-</a:t>
            </a:r>
            <a:r>
              <a:rPr sz="18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apprendimenti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 scuola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primaria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comportamento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scuola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secondaria</a:t>
            </a: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1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grado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rgbClr val="FFAD0D"/>
                </a:solidFill>
              </a:rPr>
              <a:t>Descrizione</a:t>
            </a:r>
            <a:r>
              <a:rPr spc="-155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dei</a:t>
            </a:r>
            <a:r>
              <a:rPr spc="-155" dirty="0">
                <a:solidFill>
                  <a:srgbClr val="FFAD0D"/>
                </a:solidFill>
              </a:rPr>
              <a:t> </a:t>
            </a:r>
            <a:r>
              <a:rPr spc="-20" dirty="0">
                <a:solidFill>
                  <a:srgbClr val="FFAD0D"/>
                </a:solidFill>
              </a:rPr>
              <a:t>livelli</a:t>
            </a:r>
            <a:r>
              <a:rPr spc="-170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di</a:t>
            </a:r>
            <a:r>
              <a:rPr spc="-160" dirty="0">
                <a:solidFill>
                  <a:srgbClr val="FFAD0D"/>
                </a:solidFill>
              </a:rPr>
              <a:t> </a:t>
            </a:r>
            <a:r>
              <a:rPr spc="-20" dirty="0">
                <a:solidFill>
                  <a:srgbClr val="FFAD0D"/>
                </a:solidFill>
              </a:rPr>
              <a:t>apprendimento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675" y="2216658"/>
            <a:ext cx="5149215" cy="329692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18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18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18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6,</a:t>
            </a:r>
            <a:r>
              <a:rPr sz="18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1800" b="1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scolastiche,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nell’ambito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10000"/>
              </a:lnSpc>
            </a:pP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dell’autonomia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didattica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all’articolo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4,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comma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4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DPR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275/1999,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elaborano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50" dirty="0">
                <a:solidFill>
                  <a:srgbClr val="1F7ABE"/>
                </a:solidFill>
                <a:latin typeface="Verdana"/>
                <a:cs typeface="Verdana"/>
              </a:rPr>
              <a:t>i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inserire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Piano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triennale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dell’offerta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formativa,</a:t>
            </a:r>
            <a:r>
              <a:rPr sz="18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40" dirty="0">
                <a:solidFill>
                  <a:srgbClr val="1F7ABE"/>
                </a:solidFill>
                <a:latin typeface="Verdana"/>
                <a:cs typeface="Verdana"/>
              </a:rPr>
              <a:t>declinando,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altresì,</a:t>
            </a:r>
            <a:r>
              <a:rPr sz="1800" b="1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1F7ABE"/>
                </a:solidFill>
                <a:latin typeface="Verdana"/>
                <a:cs typeface="Verdana"/>
              </a:rPr>
              <a:t>ciascun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1F7ABE"/>
                </a:solidFill>
                <a:latin typeface="Verdana"/>
                <a:cs typeface="Verdana"/>
              </a:rPr>
              <a:t>anno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corso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0" dirty="0">
                <a:solidFill>
                  <a:srgbClr val="1F7ABE"/>
                </a:solidFill>
                <a:latin typeface="Verdana"/>
                <a:cs typeface="Verdana"/>
              </a:rPr>
              <a:t>ogni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disciplina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curricolo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descrizione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85" dirty="0">
                <a:solidFill>
                  <a:srgbClr val="1F7ABE"/>
                </a:solidFill>
                <a:latin typeface="Verdana"/>
                <a:cs typeface="Verdana"/>
              </a:rPr>
              <a:t>livelli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apprendimento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correlati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ai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giudizi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sintetici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riportati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nell’</a:t>
            </a:r>
            <a:r>
              <a:rPr sz="1800" b="1" i="1" spc="-120" dirty="0">
                <a:solidFill>
                  <a:srgbClr val="175C8F"/>
                </a:solidFill>
                <a:latin typeface="Verdana"/>
                <a:cs typeface="Verdana"/>
              </a:rPr>
              <a:t>Allegato</a:t>
            </a:r>
            <a:r>
              <a:rPr sz="1800" b="1" i="1" spc="-17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A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presente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ordinanza.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74580" y="3775091"/>
            <a:ext cx="2982595" cy="2073910"/>
            <a:chOff x="7374580" y="3775091"/>
            <a:chExt cx="2982595" cy="2073910"/>
          </a:xfrm>
        </p:grpSpPr>
        <p:sp>
          <p:nvSpPr>
            <p:cNvPr id="5" name="object 5"/>
            <p:cNvSpPr/>
            <p:nvPr/>
          </p:nvSpPr>
          <p:spPr>
            <a:xfrm>
              <a:off x="7383846" y="3795670"/>
              <a:ext cx="2957830" cy="2043430"/>
            </a:xfrm>
            <a:custGeom>
              <a:avLst/>
              <a:gdLst/>
              <a:ahLst/>
              <a:cxnLst/>
              <a:rect l="l" t="t" r="r" b="b"/>
              <a:pathLst>
                <a:path w="2957829" h="2043429">
                  <a:moveTo>
                    <a:pt x="1589896" y="0"/>
                  </a:moveTo>
                  <a:lnTo>
                    <a:pt x="1541828" y="353"/>
                  </a:lnTo>
                  <a:lnTo>
                    <a:pt x="1497774" y="1514"/>
                  </a:lnTo>
                  <a:lnTo>
                    <a:pt x="1458528" y="3661"/>
                  </a:lnTo>
                  <a:lnTo>
                    <a:pt x="1415760" y="6435"/>
                  </a:lnTo>
                  <a:lnTo>
                    <a:pt x="1374309" y="8342"/>
                  </a:lnTo>
                  <a:lnTo>
                    <a:pt x="1332891" y="9477"/>
                  </a:lnTo>
                  <a:lnTo>
                    <a:pt x="1290224" y="9933"/>
                  </a:lnTo>
                  <a:lnTo>
                    <a:pt x="1245025" y="9804"/>
                  </a:lnTo>
                  <a:lnTo>
                    <a:pt x="1196013" y="9184"/>
                  </a:lnTo>
                  <a:lnTo>
                    <a:pt x="1141905" y="8165"/>
                  </a:lnTo>
                  <a:lnTo>
                    <a:pt x="936177" y="3661"/>
                  </a:lnTo>
                  <a:lnTo>
                    <a:pt x="872277" y="2773"/>
                  </a:lnTo>
                  <a:lnTo>
                    <a:pt x="816250" y="2761"/>
                  </a:lnTo>
                  <a:lnTo>
                    <a:pt x="766535" y="3411"/>
                  </a:lnTo>
                  <a:lnTo>
                    <a:pt x="721571" y="4507"/>
                  </a:lnTo>
                  <a:lnTo>
                    <a:pt x="599567" y="8337"/>
                  </a:lnTo>
                  <a:lnTo>
                    <a:pt x="557990" y="9079"/>
                  </a:lnTo>
                  <a:lnTo>
                    <a:pt x="513356" y="9197"/>
                  </a:lnTo>
                  <a:lnTo>
                    <a:pt x="464105" y="8476"/>
                  </a:lnTo>
                  <a:lnTo>
                    <a:pt x="408673" y="6702"/>
                  </a:lnTo>
                  <a:lnTo>
                    <a:pt x="345500" y="3661"/>
                  </a:lnTo>
                  <a:lnTo>
                    <a:pt x="294237" y="10727"/>
                  </a:lnTo>
                  <a:lnTo>
                    <a:pt x="245974" y="21528"/>
                  </a:lnTo>
                  <a:lnTo>
                    <a:pt x="201077" y="36089"/>
                  </a:lnTo>
                  <a:lnTo>
                    <a:pt x="159911" y="54437"/>
                  </a:lnTo>
                  <a:lnTo>
                    <a:pt x="122840" y="76597"/>
                  </a:lnTo>
                  <a:lnTo>
                    <a:pt x="90230" y="102594"/>
                  </a:lnTo>
                  <a:lnTo>
                    <a:pt x="62446" y="132454"/>
                  </a:lnTo>
                  <a:lnTo>
                    <a:pt x="39853" y="166202"/>
                  </a:lnTo>
                  <a:lnTo>
                    <a:pt x="22817" y="203864"/>
                  </a:lnTo>
                  <a:lnTo>
                    <a:pt x="11702" y="245466"/>
                  </a:lnTo>
                  <a:lnTo>
                    <a:pt x="6873" y="291034"/>
                  </a:lnTo>
                  <a:lnTo>
                    <a:pt x="8696" y="340592"/>
                  </a:lnTo>
                  <a:lnTo>
                    <a:pt x="8512" y="389881"/>
                  </a:lnTo>
                  <a:lnTo>
                    <a:pt x="9043" y="439360"/>
                  </a:lnTo>
                  <a:lnTo>
                    <a:pt x="10116" y="488974"/>
                  </a:lnTo>
                  <a:lnTo>
                    <a:pt x="11562" y="538666"/>
                  </a:lnTo>
                  <a:lnTo>
                    <a:pt x="16411" y="687667"/>
                  </a:lnTo>
                  <a:lnTo>
                    <a:pt x="17627" y="737123"/>
                  </a:lnTo>
                  <a:lnTo>
                    <a:pt x="18356" y="786383"/>
                  </a:lnTo>
                  <a:lnTo>
                    <a:pt x="18427" y="835390"/>
                  </a:lnTo>
                  <a:lnTo>
                    <a:pt x="17668" y="884089"/>
                  </a:lnTo>
                  <a:lnTo>
                    <a:pt x="15907" y="932426"/>
                  </a:lnTo>
                  <a:lnTo>
                    <a:pt x="12974" y="980344"/>
                  </a:lnTo>
                  <a:lnTo>
                    <a:pt x="4218" y="1078456"/>
                  </a:lnTo>
                  <a:lnTo>
                    <a:pt x="1451" y="1128869"/>
                  </a:lnTo>
                  <a:lnTo>
                    <a:pt x="133" y="1179103"/>
                  </a:lnTo>
                  <a:lnTo>
                    <a:pt x="0" y="1229233"/>
                  </a:lnTo>
                  <a:lnTo>
                    <a:pt x="788" y="1279333"/>
                  </a:lnTo>
                  <a:lnTo>
                    <a:pt x="2236" y="1329478"/>
                  </a:lnTo>
                  <a:lnTo>
                    <a:pt x="7897" y="1480936"/>
                  </a:lnTo>
                  <a:lnTo>
                    <a:pt x="9346" y="1532013"/>
                  </a:lnTo>
                  <a:lnTo>
                    <a:pt x="10138" y="1583509"/>
                  </a:lnTo>
                  <a:lnTo>
                    <a:pt x="10009" y="1635500"/>
                  </a:lnTo>
                  <a:lnTo>
                    <a:pt x="8696" y="1688062"/>
                  </a:lnTo>
                  <a:lnTo>
                    <a:pt x="15114" y="1735579"/>
                  </a:lnTo>
                  <a:lnTo>
                    <a:pt x="27012" y="1781263"/>
                  </a:lnTo>
                  <a:lnTo>
                    <a:pt x="43927" y="1824604"/>
                  </a:lnTo>
                  <a:lnTo>
                    <a:pt x="65395" y="1865091"/>
                  </a:lnTo>
                  <a:lnTo>
                    <a:pt x="90953" y="1902214"/>
                  </a:lnTo>
                  <a:lnTo>
                    <a:pt x="120139" y="1935462"/>
                  </a:lnTo>
                  <a:lnTo>
                    <a:pt x="152489" y="1964326"/>
                  </a:lnTo>
                  <a:lnTo>
                    <a:pt x="187540" y="1988294"/>
                  </a:lnTo>
                  <a:lnTo>
                    <a:pt x="224830" y="2006857"/>
                  </a:lnTo>
                  <a:lnTo>
                    <a:pt x="263896" y="2019503"/>
                  </a:lnTo>
                  <a:lnTo>
                    <a:pt x="304273" y="2025723"/>
                  </a:lnTo>
                  <a:lnTo>
                    <a:pt x="345500" y="2025005"/>
                  </a:lnTo>
                  <a:lnTo>
                    <a:pt x="405748" y="2026170"/>
                  </a:lnTo>
                  <a:lnTo>
                    <a:pt x="464898" y="2026075"/>
                  </a:lnTo>
                  <a:lnTo>
                    <a:pt x="522679" y="2025036"/>
                  </a:lnTo>
                  <a:lnTo>
                    <a:pt x="578818" y="2023366"/>
                  </a:lnTo>
                  <a:lnTo>
                    <a:pt x="734663" y="2017714"/>
                  </a:lnTo>
                  <a:lnTo>
                    <a:pt x="781515" y="2016663"/>
                  </a:lnTo>
                  <a:lnTo>
                    <a:pt x="825364" y="2016553"/>
                  </a:lnTo>
                  <a:lnTo>
                    <a:pt x="865938" y="2017697"/>
                  </a:lnTo>
                  <a:lnTo>
                    <a:pt x="936177" y="2025005"/>
                  </a:lnTo>
                  <a:lnTo>
                    <a:pt x="969217" y="2030224"/>
                  </a:lnTo>
                  <a:lnTo>
                    <a:pt x="1005798" y="2034580"/>
                  </a:lnTo>
                  <a:lnTo>
                    <a:pt x="1045738" y="2038046"/>
                  </a:lnTo>
                  <a:lnTo>
                    <a:pt x="1088859" y="2040598"/>
                  </a:lnTo>
                  <a:lnTo>
                    <a:pt x="1134981" y="2042210"/>
                  </a:lnTo>
                  <a:lnTo>
                    <a:pt x="1183922" y="2042855"/>
                  </a:lnTo>
                  <a:lnTo>
                    <a:pt x="1235505" y="2042509"/>
                  </a:lnTo>
                  <a:lnTo>
                    <a:pt x="1289548" y="2041146"/>
                  </a:lnTo>
                  <a:lnTo>
                    <a:pt x="1345871" y="2038739"/>
                  </a:lnTo>
                  <a:lnTo>
                    <a:pt x="1404296" y="2035264"/>
                  </a:lnTo>
                  <a:lnTo>
                    <a:pt x="1464641" y="2030695"/>
                  </a:lnTo>
                  <a:lnTo>
                    <a:pt x="1593301" y="2019116"/>
                  </a:lnTo>
                  <a:lnTo>
                    <a:pt x="1655990" y="2014976"/>
                  </a:lnTo>
                  <a:lnTo>
                    <a:pt x="1715094" y="2012394"/>
                  </a:lnTo>
                  <a:lnTo>
                    <a:pt x="1770909" y="2011180"/>
                  </a:lnTo>
                  <a:lnTo>
                    <a:pt x="1823733" y="2011144"/>
                  </a:lnTo>
                  <a:lnTo>
                    <a:pt x="1873864" y="2012096"/>
                  </a:lnTo>
                  <a:lnTo>
                    <a:pt x="1921600" y="2013844"/>
                  </a:lnTo>
                  <a:lnTo>
                    <a:pt x="1967238" y="2016200"/>
                  </a:lnTo>
                  <a:lnTo>
                    <a:pt x="2011077" y="2018972"/>
                  </a:lnTo>
                  <a:lnTo>
                    <a:pt x="2094544" y="2025005"/>
                  </a:lnTo>
                  <a:lnTo>
                    <a:pt x="2142318" y="2027512"/>
                  </a:lnTo>
                  <a:lnTo>
                    <a:pt x="2195163" y="2028652"/>
                  </a:lnTo>
                  <a:lnTo>
                    <a:pt x="2251549" y="2028728"/>
                  </a:lnTo>
                  <a:lnTo>
                    <a:pt x="2309948" y="2028045"/>
                  </a:lnTo>
                  <a:lnTo>
                    <a:pt x="2481940" y="2024475"/>
                  </a:lnTo>
                  <a:lnTo>
                    <a:pt x="2533107" y="2023791"/>
                  </a:lnTo>
                  <a:lnTo>
                    <a:pt x="2578643" y="2023867"/>
                  </a:lnTo>
                  <a:lnTo>
                    <a:pt x="2617022" y="2025005"/>
                  </a:lnTo>
                  <a:lnTo>
                    <a:pt x="2667606" y="2023730"/>
                  </a:lnTo>
                  <a:lnTo>
                    <a:pt x="2715455" y="2015372"/>
                  </a:lnTo>
                  <a:lnTo>
                    <a:pt x="2760161" y="2000595"/>
                  </a:lnTo>
                  <a:lnTo>
                    <a:pt x="2801318" y="1980062"/>
                  </a:lnTo>
                  <a:lnTo>
                    <a:pt x="2838518" y="1954434"/>
                  </a:lnTo>
                  <a:lnTo>
                    <a:pt x="2871355" y="1924375"/>
                  </a:lnTo>
                  <a:lnTo>
                    <a:pt x="2899422" y="1890547"/>
                  </a:lnTo>
                  <a:lnTo>
                    <a:pt x="2922311" y="1853613"/>
                  </a:lnTo>
                  <a:lnTo>
                    <a:pt x="2939616" y="1814234"/>
                  </a:lnTo>
                  <a:lnTo>
                    <a:pt x="2950929" y="1773075"/>
                  </a:lnTo>
                  <a:lnTo>
                    <a:pt x="2955844" y="1730796"/>
                  </a:lnTo>
                  <a:lnTo>
                    <a:pt x="2953953" y="1688062"/>
                  </a:lnTo>
                  <a:lnTo>
                    <a:pt x="2951137" y="1646659"/>
                  </a:lnTo>
                  <a:lnTo>
                    <a:pt x="2949528" y="1600878"/>
                  </a:lnTo>
                  <a:lnTo>
                    <a:pt x="2948931" y="1551442"/>
                  </a:lnTo>
                  <a:lnTo>
                    <a:pt x="2949154" y="1499078"/>
                  </a:lnTo>
                  <a:lnTo>
                    <a:pt x="2950004" y="1444511"/>
                  </a:lnTo>
                  <a:lnTo>
                    <a:pt x="2951287" y="1388466"/>
                  </a:lnTo>
                  <a:lnTo>
                    <a:pt x="2955803" y="1218716"/>
                  </a:lnTo>
                  <a:lnTo>
                    <a:pt x="2956886" y="1164013"/>
                  </a:lnTo>
                  <a:lnTo>
                    <a:pt x="2957435" y="1111458"/>
                  </a:lnTo>
                  <a:lnTo>
                    <a:pt x="2957259" y="1061778"/>
                  </a:lnTo>
                  <a:lnTo>
                    <a:pt x="2956162" y="1015697"/>
                  </a:lnTo>
                  <a:lnTo>
                    <a:pt x="2953953" y="973941"/>
                  </a:lnTo>
                  <a:lnTo>
                    <a:pt x="2947841" y="884860"/>
                  </a:lnTo>
                  <a:lnTo>
                    <a:pt x="2945291" y="841244"/>
                  </a:lnTo>
                  <a:lnTo>
                    <a:pt x="2943200" y="797237"/>
                  </a:lnTo>
                  <a:lnTo>
                    <a:pt x="2941660" y="752085"/>
                  </a:lnTo>
                  <a:lnTo>
                    <a:pt x="2940761" y="705034"/>
                  </a:lnTo>
                  <a:lnTo>
                    <a:pt x="2940595" y="655329"/>
                  </a:lnTo>
                  <a:lnTo>
                    <a:pt x="2941253" y="602216"/>
                  </a:lnTo>
                  <a:lnTo>
                    <a:pt x="2942827" y="544941"/>
                  </a:lnTo>
                  <a:lnTo>
                    <a:pt x="2945407" y="482748"/>
                  </a:lnTo>
                  <a:lnTo>
                    <a:pt x="2949085" y="414883"/>
                  </a:lnTo>
                  <a:lnTo>
                    <a:pt x="2953953" y="340592"/>
                  </a:lnTo>
                  <a:lnTo>
                    <a:pt x="2952174" y="288257"/>
                  </a:lnTo>
                  <a:lnTo>
                    <a:pt x="2944782" y="240871"/>
                  </a:lnTo>
                  <a:lnTo>
                    <a:pt x="2932026" y="198274"/>
                  </a:lnTo>
                  <a:lnTo>
                    <a:pt x="2914155" y="160303"/>
                  </a:lnTo>
                  <a:lnTo>
                    <a:pt x="2891420" y="126797"/>
                  </a:lnTo>
                  <a:lnTo>
                    <a:pt x="2864069" y="97593"/>
                  </a:lnTo>
                  <a:lnTo>
                    <a:pt x="2832352" y="72530"/>
                  </a:lnTo>
                  <a:lnTo>
                    <a:pt x="2796520" y="51446"/>
                  </a:lnTo>
                  <a:lnTo>
                    <a:pt x="2756821" y="34178"/>
                  </a:lnTo>
                  <a:lnTo>
                    <a:pt x="2713506" y="20566"/>
                  </a:lnTo>
                  <a:lnTo>
                    <a:pt x="2666823" y="10448"/>
                  </a:lnTo>
                  <a:lnTo>
                    <a:pt x="2617022" y="3661"/>
                  </a:lnTo>
                  <a:lnTo>
                    <a:pt x="2572742" y="7954"/>
                  </a:lnTo>
                  <a:lnTo>
                    <a:pt x="2526658" y="10333"/>
                  </a:lnTo>
                  <a:lnTo>
                    <a:pt x="2479021" y="11149"/>
                  </a:lnTo>
                  <a:lnTo>
                    <a:pt x="2430079" y="10754"/>
                  </a:lnTo>
                  <a:lnTo>
                    <a:pt x="2380083" y="9500"/>
                  </a:lnTo>
                  <a:lnTo>
                    <a:pt x="2226263" y="4107"/>
                  </a:lnTo>
                  <a:lnTo>
                    <a:pt x="2174545" y="2939"/>
                  </a:lnTo>
                  <a:lnTo>
                    <a:pt x="2123020" y="2673"/>
                  </a:lnTo>
                  <a:lnTo>
                    <a:pt x="2023525" y="4788"/>
                  </a:lnTo>
                  <a:lnTo>
                    <a:pt x="1971970" y="5116"/>
                  </a:lnTo>
                  <a:lnTo>
                    <a:pt x="1918068" y="4822"/>
                  </a:lnTo>
                  <a:lnTo>
                    <a:pt x="1862614" y="4084"/>
                  </a:lnTo>
                  <a:lnTo>
                    <a:pt x="1750231" y="1994"/>
                  </a:lnTo>
                  <a:lnTo>
                    <a:pt x="1641182" y="274"/>
                  </a:lnTo>
                  <a:lnTo>
                    <a:pt x="1589896" y="0"/>
                  </a:lnTo>
                  <a:close/>
                </a:path>
              </a:pathLst>
            </a:custGeom>
            <a:solidFill>
              <a:srgbClr val="FFF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8868" y="3789379"/>
              <a:ext cx="2954020" cy="2045335"/>
            </a:xfrm>
            <a:custGeom>
              <a:avLst/>
              <a:gdLst/>
              <a:ahLst/>
              <a:cxnLst/>
              <a:rect l="l" t="t" r="r" b="b"/>
              <a:pathLst>
                <a:path w="2954020" h="2045335">
                  <a:moveTo>
                    <a:pt x="3674" y="346883"/>
                  </a:moveTo>
                  <a:lnTo>
                    <a:pt x="9598" y="293522"/>
                  </a:lnTo>
                  <a:lnTo>
                    <a:pt x="21091" y="244068"/>
                  </a:lnTo>
                  <a:lnTo>
                    <a:pt x="37690" y="198726"/>
                  </a:lnTo>
                  <a:lnTo>
                    <a:pt x="58933" y="157705"/>
                  </a:lnTo>
                  <a:lnTo>
                    <a:pt x="84357" y="121212"/>
                  </a:lnTo>
                  <a:lnTo>
                    <a:pt x="113498" y="89454"/>
                  </a:lnTo>
                  <a:lnTo>
                    <a:pt x="145893" y="62639"/>
                  </a:lnTo>
                  <a:lnTo>
                    <a:pt x="181079" y="40973"/>
                  </a:lnTo>
                  <a:lnTo>
                    <a:pt x="218594" y="24665"/>
                  </a:lnTo>
                  <a:lnTo>
                    <a:pt x="257974" y="13920"/>
                  </a:lnTo>
                  <a:lnTo>
                    <a:pt x="298757" y="8947"/>
                  </a:lnTo>
                  <a:lnTo>
                    <a:pt x="340478" y="9952"/>
                  </a:lnTo>
                  <a:lnTo>
                    <a:pt x="404927" y="11740"/>
                  </a:lnTo>
                  <a:lnTo>
                    <a:pt x="463140" y="12642"/>
                  </a:lnTo>
                  <a:lnTo>
                    <a:pt x="516157" y="12828"/>
                  </a:lnTo>
                  <a:lnTo>
                    <a:pt x="565019" y="12464"/>
                  </a:lnTo>
                  <a:lnTo>
                    <a:pt x="610766" y="11720"/>
                  </a:lnTo>
                  <a:lnTo>
                    <a:pt x="654438" y="10762"/>
                  </a:lnTo>
                  <a:lnTo>
                    <a:pt x="697076" y="9760"/>
                  </a:lnTo>
                  <a:lnTo>
                    <a:pt x="739719" y="8880"/>
                  </a:lnTo>
                  <a:lnTo>
                    <a:pt x="783409" y="8292"/>
                  </a:lnTo>
                  <a:lnTo>
                    <a:pt x="829184" y="8162"/>
                  </a:lnTo>
                  <a:lnTo>
                    <a:pt x="878086" y="8660"/>
                  </a:lnTo>
                  <a:lnTo>
                    <a:pt x="931155" y="9952"/>
                  </a:lnTo>
                  <a:lnTo>
                    <a:pt x="986619" y="11092"/>
                  </a:lnTo>
                  <a:lnTo>
                    <a:pt x="1041892" y="11187"/>
                  </a:lnTo>
                  <a:lnTo>
                    <a:pt x="1096793" y="10488"/>
                  </a:lnTo>
                  <a:lnTo>
                    <a:pt x="1151143" y="9247"/>
                  </a:lnTo>
                  <a:lnTo>
                    <a:pt x="1204761" y="7715"/>
                  </a:lnTo>
                  <a:lnTo>
                    <a:pt x="1257466" y="6142"/>
                  </a:lnTo>
                  <a:lnTo>
                    <a:pt x="1309079" y="4782"/>
                  </a:lnTo>
                  <a:lnTo>
                    <a:pt x="1359418" y="3885"/>
                  </a:lnTo>
                  <a:lnTo>
                    <a:pt x="1408304" y="3702"/>
                  </a:lnTo>
                  <a:lnTo>
                    <a:pt x="1455556" y="4484"/>
                  </a:lnTo>
                  <a:lnTo>
                    <a:pt x="1500995" y="6484"/>
                  </a:lnTo>
                  <a:lnTo>
                    <a:pt x="1544438" y="9952"/>
                  </a:lnTo>
                  <a:lnTo>
                    <a:pt x="1595840" y="14544"/>
                  </a:lnTo>
                  <a:lnTo>
                    <a:pt x="1648141" y="18048"/>
                  </a:lnTo>
                  <a:lnTo>
                    <a:pt x="1701075" y="20490"/>
                  </a:lnTo>
                  <a:lnTo>
                    <a:pt x="1754374" y="21895"/>
                  </a:lnTo>
                  <a:lnTo>
                    <a:pt x="1807773" y="22287"/>
                  </a:lnTo>
                  <a:lnTo>
                    <a:pt x="1861004" y="21693"/>
                  </a:lnTo>
                  <a:lnTo>
                    <a:pt x="1913800" y="20138"/>
                  </a:lnTo>
                  <a:lnTo>
                    <a:pt x="1965895" y="17646"/>
                  </a:lnTo>
                  <a:lnTo>
                    <a:pt x="2017023" y="14242"/>
                  </a:lnTo>
                  <a:lnTo>
                    <a:pt x="2066916" y="9952"/>
                  </a:lnTo>
                  <a:lnTo>
                    <a:pt x="2111792" y="6165"/>
                  </a:lnTo>
                  <a:lnTo>
                    <a:pt x="2157157" y="3347"/>
                  </a:lnTo>
                  <a:lnTo>
                    <a:pt x="2203159" y="1427"/>
                  </a:lnTo>
                  <a:lnTo>
                    <a:pt x="2249948" y="334"/>
                  </a:lnTo>
                  <a:lnTo>
                    <a:pt x="2297673" y="0"/>
                  </a:lnTo>
                  <a:lnTo>
                    <a:pt x="2346482" y="352"/>
                  </a:lnTo>
                  <a:lnTo>
                    <a:pt x="2396524" y="1320"/>
                  </a:lnTo>
                  <a:lnTo>
                    <a:pt x="2447948" y="2835"/>
                  </a:lnTo>
                  <a:lnTo>
                    <a:pt x="2500902" y="4826"/>
                  </a:lnTo>
                  <a:lnTo>
                    <a:pt x="2555537" y="7222"/>
                  </a:lnTo>
                  <a:lnTo>
                    <a:pt x="2612000" y="9952"/>
                  </a:lnTo>
                  <a:lnTo>
                    <a:pt x="2656065" y="9653"/>
                  </a:lnTo>
                  <a:lnTo>
                    <a:pt x="2699215" y="16063"/>
                  </a:lnTo>
                  <a:lnTo>
                    <a:pt x="2740852" y="28719"/>
                  </a:lnTo>
                  <a:lnTo>
                    <a:pt x="2780379" y="47154"/>
                  </a:lnTo>
                  <a:lnTo>
                    <a:pt x="2817198" y="70904"/>
                  </a:lnTo>
                  <a:lnTo>
                    <a:pt x="2850713" y="99503"/>
                  </a:lnTo>
                  <a:lnTo>
                    <a:pt x="2880324" y="132487"/>
                  </a:lnTo>
                  <a:lnTo>
                    <a:pt x="2905436" y="169389"/>
                  </a:lnTo>
                  <a:lnTo>
                    <a:pt x="2925450" y="209745"/>
                  </a:lnTo>
                  <a:lnTo>
                    <a:pt x="2939769" y="253090"/>
                  </a:lnTo>
                  <a:lnTo>
                    <a:pt x="2947795" y="298958"/>
                  </a:lnTo>
                  <a:lnTo>
                    <a:pt x="2948931" y="346883"/>
                  </a:lnTo>
                  <a:lnTo>
                    <a:pt x="2945450" y="413577"/>
                  </a:lnTo>
                  <a:lnTo>
                    <a:pt x="2943605" y="472577"/>
                  </a:lnTo>
                  <a:lnTo>
                    <a:pt x="2943110" y="525211"/>
                  </a:lnTo>
                  <a:lnTo>
                    <a:pt x="2943675" y="572808"/>
                  </a:lnTo>
                  <a:lnTo>
                    <a:pt x="2945012" y="616696"/>
                  </a:lnTo>
                  <a:lnTo>
                    <a:pt x="2946834" y="658204"/>
                  </a:lnTo>
                  <a:lnTo>
                    <a:pt x="2948851" y="698660"/>
                  </a:lnTo>
                  <a:lnTo>
                    <a:pt x="2950776" y="739392"/>
                  </a:lnTo>
                  <a:lnTo>
                    <a:pt x="2952321" y="781730"/>
                  </a:lnTo>
                  <a:lnTo>
                    <a:pt x="2953197" y="827000"/>
                  </a:lnTo>
                  <a:lnTo>
                    <a:pt x="2953117" y="876532"/>
                  </a:lnTo>
                  <a:lnTo>
                    <a:pt x="2951791" y="931654"/>
                  </a:lnTo>
                  <a:lnTo>
                    <a:pt x="2948931" y="993694"/>
                  </a:lnTo>
                  <a:lnTo>
                    <a:pt x="2946083" y="1054285"/>
                  </a:lnTo>
                  <a:lnTo>
                    <a:pt x="2944339" y="1113543"/>
                  </a:lnTo>
                  <a:lnTo>
                    <a:pt x="2943534" y="1171396"/>
                  </a:lnTo>
                  <a:lnTo>
                    <a:pt x="2943500" y="1227773"/>
                  </a:lnTo>
                  <a:lnTo>
                    <a:pt x="2944070" y="1282600"/>
                  </a:lnTo>
                  <a:lnTo>
                    <a:pt x="2945079" y="1335805"/>
                  </a:lnTo>
                  <a:lnTo>
                    <a:pt x="2946360" y="1387315"/>
                  </a:lnTo>
                  <a:lnTo>
                    <a:pt x="2947745" y="1437058"/>
                  </a:lnTo>
                  <a:lnTo>
                    <a:pt x="2949069" y="1484962"/>
                  </a:lnTo>
                  <a:lnTo>
                    <a:pt x="2950164" y="1530954"/>
                  </a:lnTo>
                  <a:lnTo>
                    <a:pt x="2950865" y="1574962"/>
                  </a:lnTo>
                  <a:lnTo>
                    <a:pt x="2951004" y="1616913"/>
                  </a:lnTo>
                  <a:lnTo>
                    <a:pt x="2950415" y="1656734"/>
                  </a:lnTo>
                  <a:lnTo>
                    <a:pt x="2948931" y="1694353"/>
                  </a:lnTo>
                  <a:lnTo>
                    <a:pt x="2953589" y="1740641"/>
                  </a:lnTo>
                  <a:lnTo>
                    <a:pt x="2950996" y="1784910"/>
                  </a:lnTo>
                  <a:lnTo>
                    <a:pt x="2941541" y="1826773"/>
                  </a:lnTo>
                  <a:lnTo>
                    <a:pt x="2925615" y="1865842"/>
                  </a:lnTo>
                  <a:lnTo>
                    <a:pt x="2903607" y="1901730"/>
                  </a:lnTo>
                  <a:lnTo>
                    <a:pt x="2875906" y="1934048"/>
                  </a:lnTo>
                  <a:lnTo>
                    <a:pt x="2842904" y="1962410"/>
                  </a:lnTo>
                  <a:lnTo>
                    <a:pt x="2804989" y="1986427"/>
                  </a:lnTo>
                  <a:lnTo>
                    <a:pt x="2762551" y="2005712"/>
                  </a:lnTo>
                  <a:lnTo>
                    <a:pt x="2715980" y="2019877"/>
                  </a:lnTo>
                  <a:lnTo>
                    <a:pt x="2665667" y="2028535"/>
                  </a:lnTo>
                  <a:lnTo>
                    <a:pt x="2612000" y="2031297"/>
                  </a:lnTo>
                  <a:lnTo>
                    <a:pt x="2566214" y="2029841"/>
                  </a:lnTo>
                  <a:lnTo>
                    <a:pt x="2520750" y="2027766"/>
                  </a:lnTo>
                  <a:lnTo>
                    <a:pt x="2475249" y="2025375"/>
                  </a:lnTo>
                  <a:lnTo>
                    <a:pt x="2429353" y="2022973"/>
                  </a:lnTo>
                  <a:lnTo>
                    <a:pt x="2382704" y="2020862"/>
                  </a:lnTo>
                  <a:lnTo>
                    <a:pt x="2334943" y="2019345"/>
                  </a:lnTo>
                  <a:lnTo>
                    <a:pt x="2285711" y="2018726"/>
                  </a:lnTo>
                  <a:lnTo>
                    <a:pt x="2234651" y="2019309"/>
                  </a:lnTo>
                  <a:lnTo>
                    <a:pt x="2181404" y="2021396"/>
                  </a:lnTo>
                  <a:lnTo>
                    <a:pt x="2125612" y="2025291"/>
                  </a:lnTo>
                  <a:lnTo>
                    <a:pt x="2066916" y="2031297"/>
                  </a:lnTo>
                  <a:lnTo>
                    <a:pt x="2014073" y="2036978"/>
                  </a:lnTo>
                  <a:lnTo>
                    <a:pt x="1965395" y="2041013"/>
                  </a:lnTo>
                  <a:lnTo>
                    <a:pt x="1919830" y="2043584"/>
                  </a:lnTo>
                  <a:lnTo>
                    <a:pt x="1876327" y="2044878"/>
                  </a:lnTo>
                  <a:lnTo>
                    <a:pt x="1833832" y="2045077"/>
                  </a:lnTo>
                  <a:lnTo>
                    <a:pt x="1791295" y="2044365"/>
                  </a:lnTo>
                  <a:lnTo>
                    <a:pt x="1747661" y="2042928"/>
                  </a:lnTo>
                  <a:lnTo>
                    <a:pt x="1701881" y="2040949"/>
                  </a:lnTo>
                  <a:lnTo>
                    <a:pt x="1652900" y="2038612"/>
                  </a:lnTo>
                  <a:lnTo>
                    <a:pt x="1599668" y="2036102"/>
                  </a:lnTo>
                  <a:lnTo>
                    <a:pt x="1541132" y="2033602"/>
                  </a:lnTo>
                  <a:lnTo>
                    <a:pt x="1476239" y="2031297"/>
                  </a:lnTo>
                  <a:lnTo>
                    <a:pt x="1411947" y="2029549"/>
                  </a:lnTo>
                  <a:lnTo>
                    <a:pt x="1354884" y="2028516"/>
                  </a:lnTo>
                  <a:lnTo>
                    <a:pt x="1303601" y="2028081"/>
                  </a:lnTo>
                  <a:lnTo>
                    <a:pt x="1256647" y="2028122"/>
                  </a:lnTo>
                  <a:lnTo>
                    <a:pt x="1212574" y="2028521"/>
                  </a:lnTo>
                  <a:lnTo>
                    <a:pt x="1169931" y="2029159"/>
                  </a:lnTo>
                  <a:lnTo>
                    <a:pt x="1127270" y="2029915"/>
                  </a:lnTo>
                  <a:lnTo>
                    <a:pt x="1083141" y="2030671"/>
                  </a:lnTo>
                  <a:lnTo>
                    <a:pt x="1036095" y="2031306"/>
                  </a:lnTo>
                  <a:lnTo>
                    <a:pt x="984682" y="2031702"/>
                  </a:lnTo>
                  <a:lnTo>
                    <a:pt x="927452" y="2031739"/>
                  </a:lnTo>
                  <a:lnTo>
                    <a:pt x="862956" y="2031297"/>
                  </a:lnTo>
                  <a:lnTo>
                    <a:pt x="785264" y="2031162"/>
                  </a:lnTo>
                  <a:lnTo>
                    <a:pt x="716069" y="2032202"/>
                  </a:lnTo>
                  <a:lnTo>
                    <a:pt x="654305" y="2033986"/>
                  </a:lnTo>
                  <a:lnTo>
                    <a:pt x="598906" y="2036087"/>
                  </a:lnTo>
                  <a:lnTo>
                    <a:pt x="548806" y="2038074"/>
                  </a:lnTo>
                  <a:lnTo>
                    <a:pt x="502939" y="2039519"/>
                  </a:lnTo>
                  <a:lnTo>
                    <a:pt x="460238" y="2039993"/>
                  </a:lnTo>
                  <a:lnTo>
                    <a:pt x="419639" y="2039067"/>
                  </a:lnTo>
                  <a:lnTo>
                    <a:pt x="380074" y="2036311"/>
                  </a:lnTo>
                  <a:lnTo>
                    <a:pt x="340478" y="2031297"/>
                  </a:lnTo>
                  <a:lnTo>
                    <a:pt x="290231" y="2018375"/>
                  </a:lnTo>
                  <a:lnTo>
                    <a:pt x="241623" y="2000172"/>
                  </a:lnTo>
                  <a:lnTo>
                    <a:pt x="195414" y="1977269"/>
                  </a:lnTo>
                  <a:lnTo>
                    <a:pt x="152369" y="1950245"/>
                  </a:lnTo>
                  <a:lnTo>
                    <a:pt x="113249" y="1919679"/>
                  </a:lnTo>
                  <a:lnTo>
                    <a:pt x="78818" y="1886151"/>
                  </a:lnTo>
                  <a:lnTo>
                    <a:pt x="49837" y="1850240"/>
                  </a:lnTo>
                  <a:lnTo>
                    <a:pt x="27070" y="1812525"/>
                  </a:lnTo>
                  <a:lnTo>
                    <a:pt x="11279" y="1773587"/>
                  </a:lnTo>
                  <a:lnTo>
                    <a:pt x="3226" y="1734003"/>
                  </a:lnTo>
                  <a:lnTo>
                    <a:pt x="3674" y="1694353"/>
                  </a:lnTo>
                  <a:lnTo>
                    <a:pt x="5403" y="1648357"/>
                  </a:lnTo>
                  <a:lnTo>
                    <a:pt x="6280" y="1602264"/>
                  </a:lnTo>
                  <a:lnTo>
                    <a:pt x="6451" y="1555942"/>
                  </a:lnTo>
                  <a:lnTo>
                    <a:pt x="6062" y="1509261"/>
                  </a:lnTo>
                  <a:lnTo>
                    <a:pt x="5261" y="1462088"/>
                  </a:lnTo>
                  <a:lnTo>
                    <a:pt x="4194" y="1414292"/>
                  </a:lnTo>
                  <a:lnTo>
                    <a:pt x="3008" y="1365741"/>
                  </a:lnTo>
                  <a:lnTo>
                    <a:pt x="1848" y="1316304"/>
                  </a:lnTo>
                  <a:lnTo>
                    <a:pt x="863" y="1265848"/>
                  </a:lnTo>
                  <a:lnTo>
                    <a:pt x="197" y="1214243"/>
                  </a:lnTo>
                  <a:lnTo>
                    <a:pt x="0" y="1161357"/>
                  </a:lnTo>
                  <a:lnTo>
                    <a:pt x="415" y="1107058"/>
                  </a:lnTo>
                  <a:lnTo>
                    <a:pt x="1591" y="1051214"/>
                  </a:lnTo>
                  <a:lnTo>
                    <a:pt x="3674" y="993694"/>
                  </a:lnTo>
                  <a:lnTo>
                    <a:pt x="5847" y="933933"/>
                  </a:lnTo>
                  <a:lnTo>
                    <a:pt x="6978" y="879729"/>
                  </a:lnTo>
                  <a:lnTo>
                    <a:pt x="7254" y="830023"/>
                  </a:lnTo>
                  <a:lnTo>
                    <a:pt x="6858" y="783752"/>
                  </a:lnTo>
                  <a:lnTo>
                    <a:pt x="5977" y="739857"/>
                  </a:lnTo>
                  <a:lnTo>
                    <a:pt x="4796" y="697276"/>
                  </a:lnTo>
                  <a:lnTo>
                    <a:pt x="3499" y="654948"/>
                  </a:lnTo>
                  <a:lnTo>
                    <a:pt x="2273" y="611813"/>
                  </a:lnTo>
                  <a:lnTo>
                    <a:pt x="1302" y="566808"/>
                  </a:lnTo>
                  <a:lnTo>
                    <a:pt x="771" y="518874"/>
                  </a:lnTo>
                  <a:lnTo>
                    <a:pt x="866" y="466949"/>
                  </a:lnTo>
                  <a:lnTo>
                    <a:pt x="1772" y="409973"/>
                  </a:lnTo>
                  <a:lnTo>
                    <a:pt x="3674" y="346883"/>
                  </a:lnTo>
                  <a:close/>
                </a:path>
              </a:pathLst>
            </a:custGeom>
            <a:ln w="28575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70723" y="3980179"/>
            <a:ext cx="2391410" cy="16306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65"/>
              </a:spcBef>
            </a:pP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Allegato</a:t>
            </a:r>
            <a:r>
              <a:rPr sz="1800" b="1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175C8F"/>
                </a:solidFill>
                <a:latin typeface="Tahoma"/>
                <a:cs typeface="Tahoma"/>
              </a:rPr>
              <a:t>A </a:t>
            </a:r>
            <a:r>
              <a:rPr sz="1800" spc="50" dirty="0">
                <a:solidFill>
                  <a:srgbClr val="175C8F"/>
                </a:solidFill>
                <a:latin typeface="Tahoma"/>
                <a:cs typeface="Tahoma"/>
              </a:rPr>
              <a:t>Descrizione</a:t>
            </a:r>
            <a:r>
              <a:rPr sz="1800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75C8F"/>
                </a:solidFill>
                <a:latin typeface="Tahoma"/>
                <a:cs typeface="Tahoma"/>
              </a:rPr>
              <a:t>dei</a:t>
            </a:r>
            <a:r>
              <a:rPr sz="1800" spc="-11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75C8F"/>
                </a:solidFill>
                <a:latin typeface="Tahoma"/>
                <a:cs typeface="Tahoma"/>
              </a:rPr>
              <a:t>giudizi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sintetici</a:t>
            </a:r>
            <a:r>
              <a:rPr sz="1800" spc="-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75C8F"/>
                </a:solidFill>
                <a:latin typeface="Tahoma"/>
                <a:cs typeface="Tahoma"/>
              </a:rPr>
              <a:t>per</a:t>
            </a:r>
            <a:r>
              <a:rPr sz="1800" spc="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75C8F"/>
                </a:solidFill>
                <a:latin typeface="Tahoma"/>
                <a:cs typeface="Tahoma"/>
              </a:rPr>
              <a:t>la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valutazione</a:t>
            </a:r>
            <a:r>
              <a:rPr sz="1800" spc="21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75C8F"/>
                </a:solidFill>
                <a:latin typeface="Tahoma"/>
                <a:cs typeface="Tahoma"/>
              </a:rPr>
              <a:t>degli </a:t>
            </a:r>
            <a:r>
              <a:rPr sz="1800" spc="50" dirty="0">
                <a:solidFill>
                  <a:srgbClr val="175C8F"/>
                </a:solidFill>
                <a:latin typeface="Tahoma"/>
                <a:cs typeface="Tahoma"/>
              </a:rPr>
              <a:t>apprendimenti</a:t>
            </a:r>
            <a:r>
              <a:rPr sz="1800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75C8F"/>
                </a:solidFill>
                <a:latin typeface="Tahoma"/>
                <a:cs typeface="Tahoma"/>
              </a:rPr>
              <a:t>nella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scuola</a:t>
            </a:r>
            <a:r>
              <a:rPr sz="1800" spc="14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75C8F"/>
                </a:solidFill>
                <a:latin typeface="Tahoma"/>
                <a:cs typeface="Tahoma"/>
              </a:rPr>
              <a:t>primaria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38928" y="5492496"/>
            <a:ext cx="2081530" cy="1141095"/>
            <a:chOff x="5138928" y="5492496"/>
            <a:chExt cx="2081530" cy="11410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8928" y="5492496"/>
              <a:ext cx="1913381" cy="11407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504" y="5826252"/>
              <a:ext cx="520446" cy="704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0" y="5832348"/>
              <a:ext cx="785622" cy="21412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411060" y="2412822"/>
            <a:ext cx="1280160" cy="1130300"/>
            <a:chOff x="10411060" y="2412822"/>
            <a:chExt cx="1280160" cy="1130300"/>
          </a:xfrm>
        </p:grpSpPr>
        <p:sp>
          <p:nvSpPr>
            <p:cNvPr id="13" name="object 13"/>
            <p:cNvSpPr/>
            <p:nvPr/>
          </p:nvSpPr>
          <p:spPr>
            <a:xfrm>
              <a:off x="10419601" y="2421363"/>
              <a:ext cx="1263015" cy="1113155"/>
            </a:xfrm>
            <a:custGeom>
              <a:avLst/>
              <a:gdLst/>
              <a:ahLst/>
              <a:cxnLst/>
              <a:rect l="l" t="t" r="r" b="b"/>
              <a:pathLst>
                <a:path w="1263015" h="1113154">
                  <a:moveTo>
                    <a:pt x="632111" y="0"/>
                  </a:moveTo>
                  <a:lnTo>
                    <a:pt x="603559" y="7412"/>
                  </a:lnTo>
                  <a:lnTo>
                    <a:pt x="581596" y="29650"/>
                  </a:lnTo>
                  <a:lnTo>
                    <a:pt x="7641" y="1025282"/>
                  </a:lnTo>
                  <a:lnTo>
                    <a:pt x="0" y="1055688"/>
                  </a:lnTo>
                  <a:lnTo>
                    <a:pt x="8006" y="1084035"/>
                  </a:lnTo>
                  <a:lnTo>
                    <a:pt x="28640" y="1104969"/>
                  </a:lnTo>
                  <a:lnTo>
                    <a:pt x="58881" y="1113136"/>
                  </a:lnTo>
                  <a:lnTo>
                    <a:pt x="1203877" y="1113137"/>
                  </a:lnTo>
                  <a:lnTo>
                    <a:pt x="1234122" y="1104969"/>
                  </a:lnTo>
                  <a:lnTo>
                    <a:pt x="1254758" y="1084035"/>
                  </a:lnTo>
                  <a:lnTo>
                    <a:pt x="1262765" y="1055688"/>
                  </a:lnTo>
                  <a:lnTo>
                    <a:pt x="1255124" y="1025283"/>
                  </a:lnTo>
                  <a:lnTo>
                    <a:pt x="1229865" y="981355"/>
                  </a:lnTo>
                  <a:lnTo>
                    <a:pt x="631379" y="981355"/>
                  </a:lnTo>
                  <a:lnTo>
                    <a:pt x="602645" y="975681"/>
                  </a:lnTo>
                  <a:lnTo>
                    <a:pt x="579401" y="960124"/>
                  </a:lnTo>
                  <a:lnTo>
                    <a:pt x="563844" y="936879"/>
                  </a:lnTo>
                  <a:lnTo>
                    <a:pt x="558170" y="908143"/>
                  </a:lnTo>
                  <a:lnTo>
                    <a:pt x="563844" y="879408"/>
                  </a:lnTo>
                  <a:lnTo>
                    <a:pt x="579401" y="856163"/>
                  </a:lnTo>
                  <a:lnTo>
                    <a:pt x="602645" y="840606"/>
                  </a:lnTo>
                  <a:lnTo>
                    <a:pt x="631379" y="834932"/>
                  </a:lnTo>
                  <a:lnTo>
                    <a:pt x="1145670" y="834932"/>
                  </a:lnTo>
                  <a:lnTo>
                    <a:pt x="1111992" y="776362"/>
                  </a:lnTo>
                  <a:lnTo>
                    <a:pt x="587454" y="776362"/>
                  </a:lnTo>
                  <a:lnTo>
                    <a:pt x="587453" y="263879"/>
                  </a:lnTo>
                  <a:lnTo>
                    <a:pt x="817310" y="263879"/>
                  </a:lnTo>
                  <a:lnTo>
                    <a:pt x="682625" y="29650"/>
                  </a:lnTo>
                  <a:lnTo>
                    <a:pt x="660663" y="7412"/>
                  </a:lnTo>
                  <a:lnTo>
                    <a:pt x="632111" y="0"/>
                  </a:lnTo>
                  <a:close/>
                </a:path>
                <a:path w="1263015" h="1113154">
                  <a:moveTo>
                    <a:pt x="1145670" y="834932"/>
                  </a:moveTo>
                  <a:lnTo>
                    <a:pt x="631379" y="834932"/>
                  </a:lnTo>
                  <a:lnTo>
                    <a:pt x="660114" y="840606"/>
                  </a:lnTo>
                  <a:lnTo>
                    <a:pt x="683358" y="856163"/>
                  </a:lnTo>
                  <a:lnTo>
                    <a:pt x="698915" y="879408"/>
                  </a:lnTo>
                  <a:lnTo>
                    <a:pt x="704589" y="908143"/>
                  </a:lnTo>
                  <a:lnTo>
                    <a:pt x="698915" y="936879"/>
                  </a:lnTo>
                  <a:lnTo>
                    <a:pt x="683358" y="960124"/>
                  </a:lnTo>
                  <a:lnTo>
                    <a:pt x="660114" y="975681"/>
                  </a:lnTo>
                  <a:lnTo>
                    <a:pt x="631379" y="981355"/>
                  </a:lnTo>
                  <a:lnTo>
                    <a:pt x="1229865" y="981355"/>
                  </a:lnTo>
                  <a:lnTo>
                    <a:pt x="1145670" y="834932"/>
                  </a:lnTo>
                  <a:close/>
                </a:path>
                <a:path w="1263015" h="1113154">
                  <a:moveTo>
                    <a:pt x="817310" y="263879"/>
                  </a:moveTo>
                  <a:lnTo>
                    <a:pt x="675305" y="263879"/>
                  </a:lnTo>
                  <a:lnTo>
                    <a:pt x="675305" y="776362"/>
                  </a:lnTo>
                  <a:lnTo>
                    <a:pt x="1111992" y="776362"/>
                  </a:lnTo>
                  <a:lnTo>
                    <a:pt x="817310" y="263879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19601" y="2421363"/>
              <a:ext cx="1263015" cy="1113155"/>
            </a:xfrm>
            <a:custGeom>
              <a:avLst/>
              <a:gdLst/>
              <a:ahLst/>
              <a:cxnLst/>
              <a:rect l="l" t="t" r="r" b="b"/>
              <a:pathLst>
                <a:path w="1263015" h="1113154">
                  <a:moveTo>
                    <a:pt x="1255124" y="1025283"/>
                  </a:moveTo>
                  <a:lnTo>
                    <a:pt x="682625" y="29650"/>
                  </a:lnTo>
                  <a:lnTo>
                    <a:pt x="660663" y="7412"/>
                  </a:lnTo>
                  <a:lnTo>
                    <a:pt x="632111" y="0"/>
                  </a:lnTo>
                  <a:lnTo>
                    <a:pt x="603559" y="7412"/>
                  </a:lnTo>
                  <a:lnTo>
                    <a:pt x="581596" y="29650"/>
                  </a:lnTo>
                  <a:lnTo>
                    <a:pt x="7641" y="1025282"/>
                  </a:lnTo>
                  <a:lnTo>
                    <a:pt x="0" y="1055688"/>
                  </a:lnTo>
                  <a:lnTo>
                    <a:pt x="8006" y="1084035"/>
                  </a:lnTo>
                  <a:lnTo>
                    <a:pt x="28640" y="1104969"/>
                  </a:lnTo>
                  <a:lnTo>
                    <a:pt x="58881" y="1113136"/>
                  </a:lnTo>
                  <a:lnTo>
                    <a:pt x="631379" y="1113137"/>
                  </a:lnTo>
                  <a:lnTo>
                    <a:pt x="1203877" y="1113137"/>
                  </a:lnTo>
                  <a:lnTo>
                    <a:pt x="1234122" y="1104969"/>
                  </a:lnTo>
                  <a:lnTo>
                    <a:pt x="1254758" y="1084035"/>
                  </a:lnTo>
                  <a:lnTo>
                    <a:pt x="1262765" y="1055688"/>
                  </a:lnTo>
                  <a:lnTo>
                    <a:pt x="1255124" y="1025283"/>
                  </a:lnTo>
                  <a:close/>
                </a:path>
                <a:path w="1263015" h="1113154">
                  <a:moveTo>
                    <a:pt x="587453" y="263879"/>
                  </a:moveTo>
                  <a:lnTo>
                    <a:pt x="675305" y="263879"/>
                  </a:lnTo>
                  <a:lnTo>
                    <a:pt x="675305" y="776362"/>
                  </a:lnTo>
                  <a:lnTo>
                    <a:pt x="587454" y="776362"/>
                  </a:lnTo>
                  <a:lnTo>
                    <a:pt x="587453" y="263879"/>
                  </a:lnTo>
                  <a:close/>
                </a:path>
              </a:pathLst>
            </a:custGeom>
            <a:ln w="17082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9230" y="3247754"/>
              <a:ext cx="163501" cy="1635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84546" y="611505"/>
          <a:ext cx="6572885" cy="6131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240665" marR="231775" indent="4445">
                        <a:lnSpc>
                          <a:spcPts val="142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Giudizio 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sintetico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Descrizione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Ottimo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0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autonomia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consapevolezza,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riuscendo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</a:t>
                      </a:r>
                      <a:r>
                        <a:rPr sz="1050" spc="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affrontare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complesse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proposte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precedenza.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290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utilizzare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conoscenze,</a:t>
                      </a:r>
                      <a:r>
                        <a:rPr sz="1050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competenze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risolvere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problemi,</a:t>
                      </a:r>
                      <a:r>
                        <a:rPr sz="1050" spc="-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difficili,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originale</a:t>
                      </a:r>
                      <a:r>
                        <a:rPr sz="1050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personale.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ts val="1250"/>
                        </a:lnSpc>
                        <a:spcBef>
                          <a:spcPts val="300"/>
                        </a:spcBef>
                      </a:pP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correttamente,</a:t>
                      </a:r>
                      <a:r>
                        <a:rPr sz="1050" spc="-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particolare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linguaggio,</a:t>
                      </a:r>
                      <a:r>
                        <a:rPr sz="1050" spc="-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capacità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critica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ts val="1225"/>
                        </a:lnSpc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argomentazione,</a:t>
                      </a:r>
                      <a:r>
                        <a:rPr sz="1050" spc="-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modalità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Distinto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0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autonomia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consapevolezza,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riuscendo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affrontare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</a:t>
                      </a:r>
                      <a:r>
                        <a:rPr sz="105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complesse.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290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utilizzare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conoscenze,</a:t>
                      </a:r>
                      <a:r>
                        <a:rPr sz="1050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competenze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risolvere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difficili.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142875">
                        <a:lnSpc>
                          <a:spcPts val="1240"/>
                        </a:lnSpc>
                        <a:spcBef>
                          <a:spcPts val="290"/>
                        </a:spcBef>
                      </a:pP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correttamente,</a:t>
                      </a:r>
                      <a:r>
                        <a:rPr sz="1050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linguaggio</a:t>
                      </a:r>
                      <a:r>
                        <a:rPr sz="1050" spc="-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capacità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argomentazione,</a:t>
                      </a:r>
                      <a:r>
                        <a:rPr sz="1050" spc="-1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modalità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Buono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0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 a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autonomia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consapevolezza.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290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utilizzare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conoscenze,</a:t>
                      </a:r>
                      <a:r>
                        <a:rPr sz="1050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competenze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5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risolvere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120014">
                        <a:lnSpc>
                          <a:spcPts val="1240"/>
                        </a:lnSpc>
                        <a:spcBef>
                          <a:spcPts val="360"/>
                        </a:spcBef>
                      </a:pP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correttamente,</a:t>
                      </a:r>
                      <a:r>
                        <a:rPr sz="1050" spc="-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collegando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principali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informazioni</a:t>
                      </a:r>
                      <a:r>
                        <a:rPr sz="1050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usando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linguaggio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adeguato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Discreto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5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parziale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autonomia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consapevolezza.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1485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50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utilizzare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alcune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conoscenze,</a:t>
                      </a:r>
                      <a:r>
                        <a:rPr sz="1050" spc="-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competenze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50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risolvere</a:t>
                      </a:r>
                      <a:r>
                        <a:rPr sz="1050" spc="-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</a:t>
                      </a:r>
                      <a:r>
                        <a:rPr sz="105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particolarmente</a:t>
                      </a:r>
                      <a:r>
                        <a:rPr sz="1050" spc="-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complessi.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correttamente,</a:t>
                      </a:r>
                      <a:r>
                        <a:rPr sz="1050" spc="-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05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lessico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adeguato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Sufficiente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5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principalmente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sotto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05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guida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supporto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3987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applicare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alcune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semplici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problemi,</a:t>
                      </a:r>
                      <a:r>
                        <a:rPr sz="105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solo</a:t>
                      </a:r>
                      <a:r>
                        <a:rPr sz="105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già</a:t>
                      </a:r>
                      <a:r>
                        <a:rPr sz="105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affrontati</a:t>
                      </a:r>
                      <a:r>
                        <a:rPr sz="105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5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precedenza.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 esprime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05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lessico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limitato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qualche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incertezza.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2085" marR="164465" indent="228600">
                        <a:lnSpc>
                          <a:spcPts val="142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Non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sufficiente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15"/>
                        </a:lnSpc>
                      </a:pP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riesce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abitualmente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50" spc="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5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proposte,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</a:t>
                      </a:r>
                      <a:r>
                        <a:rPr sz="105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</a:t>
                      </a:r>
                      <a:r>
                        <a:rPr sz="105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guidato</a:t>
                      </a:r>
                      <a:r>
                        <a:rPr sz="105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dal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docente.</a:t>
                      </a:r>
                      <a:endParaRPr sz="1050">
                        <a:latin typeface="Tahoma"/>
                        <a:cs typeface="Tahoma"/>
                      </a:endParaRPr>
                    </a:p>
                    <a:p>
                      <a:pPr marL="36195" marR="205104">
                        <a:lnSpc>
                          <a:spcPct val="123800"/>
                        </a:lnSpc>
                      </a:pP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Applica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solo</a:t>
                      </a:r>
                      <a:r>
                        <a:rPr sz="105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saltuariamente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5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</a:t>
                      </a:r>
                      <a:r>
                        <a:rPr sz="105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alcuni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semplici</a:t>
                      </a:r>
                      <a:r>
                        <a:rPr sz="105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compiti.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5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incertezza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5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 maniera</a:t>
                      </a:r>
                      <a:r>
                        <a:rPr sz="105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adeguata</a:t>
                      </a:r>
                      <a:r>
                        <a:rPr sz="10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5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 </a:t>
                      </a:r>
                      <a:r>
                        <a:rPr sz="105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635888"/>
          <a:ext cx="4876165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LIVELLI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LIVELLI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APPRENDIMENTO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Avanzato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213995" indent="-6350">
                        <a:lnSpc>
                          <a:spcPct val="99700"/>
                        </a:lnSpc>
                        <a:spcBef>
                          <a:spcPts val="565"/>
                        </a:spcBef>
                      </a:pPr>
                      <a:r>
                        <a:rPr sz="120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</a:t>
                      </a:r>
                      <a:r>
                        <a:rPr sz="12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alunno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note,</a:t>
                      </a:r>
                      <a:r>
                        <a:rPr sz="12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mobilitando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una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varietà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risorse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sia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fornite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dal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sia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reperite</a:t>
                      </a:r>
                      <a:r>
                        <a:rPr sz="12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altrove,</a:t>
                      </a:r>
                      <a:r>
                        <a:rPr sz="12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</a:t>
                      </a:r>
                      <a:r>
                        <a:rPr sz="1200" spc="10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200" spc="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Intermedio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189230" indent="-6350">
                        <a:lnSpc>
                          <a:spcPct val="99800"/>
                        </a:lnSpc>
                        <a:spcBef>
                          <a:spcPts val="565"/>
                        </a:spcBef>
                      </a:pP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2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</a:t>
                      </a:r>
                      <a:r>
                        <a:rPr sz="1200" spc="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continuo;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</a:t>
                      </a:r>
                      <a:r>
                        <a:rPr sz="1200" spc="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2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utilizzando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risorse</a:t>
                      </a:r>
                      <a:r>
                        <a:rPr sz="1200" spc="10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fornite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dal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</a:t>
                      </a:r>
                      <a:r>
                        <a:rPr sz="12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reperite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altrove,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anche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discontinuo</a:t>
                      </a:r>
                      <a:r>
                        <a:rPr sz="12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2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2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tutto</a:t>
                      </a:r>
                      <a:r>
                        <a:rPr sz="12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Base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185420" indent="-6350">
                        <a:lnSpc>
                          <a:spcPct val="997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solo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</a:t>
                      </a:r>
                      <a:r>
                        <a:rPr sz="12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utilizzando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2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risorse</a:t>
                      </a:r>
                      <a:r>
                        <a:rPr sz="1200" spc="114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fornite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dal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docente,</a:t>
                      </a:r>
                      <a:r>
                        <a:rPr sz="12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sia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</a:t>
                      </a:r>
                      <a:r>
                        <a:rPr sz="12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ma</a:t>
                      </a:r>
                      <a:r>
                        <a:rPr sz="12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discontinuo,</a:t>
                      </a:r>
                      <a:r>
                        <a:rPr sz="120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sia</a:t>
                      </a:r>
                      <a:r>
                        <a:rPr sz="12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non</a:t>
                      </a:r>
                      <a:r>
                        <a:rPr sz="12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autonomo,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ma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9855" marR="170815" indent="-6985" algn="ctr">
                        <a:lnSpc>
                          <a:spcPct val="107200"/>
                        </a:lnSpc>
                      </a:pPr>
                      <a:r>
                        <a:rPr sz="120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via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di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prima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acquisizion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59079" indent="-6350" algn="just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porta</a:t>
                      </a:r>
                      <a:r>
                        <a:rPr sz="12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2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solo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2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situazioni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note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unicamente</a:t>
                      </a:r>
                      <a:r>
                        <a:rPr sz="12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2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</a:t>
                      </a:r>
                      <a:r>
                        <a:rPr sz="12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supporto</a:t>
                      </a:r>
                      <a:r>
                        <a:rPr sz="1200" spc="114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2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docente</a:t>
                      </a:r>
                      <a:r>
                        <a:rPr sz="120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2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20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risorse</a:t>
                      </a:r>
                      <a:r>
                        <a:rPr sz="12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fornite</a:t>
                      </a:r>
                      <a:r>
                        <a:rPr sz="12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appositamente.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07340" y="97663"/>
            <a:ext cx="231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AD0D"/>
                </a:solidFill>
                <a:latin typeface="Tahoma"/>
                <a:cs typeface="Tahoma"/>
              </a:rPr>
              <a:t>O.M.</a:t>
            </a:r>
            <a:r>
              <a:rPr sz="2400" b="1" spc="-35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AD0D"/>
                </a:solidFill>
                <a:latin typeface="Tahoma"/>
                <a:cs typeface="Tahoma"/>
              </a:rPr>
              <a:t>172/2020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2895" y="97663"/>
            <a:ext cx="3397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75C8F"/>
                </a:solidFill>
              </a:rPr>
              <a:t>O.M.</a:t>
            </a:r>
            <a:r>
              <a:rPr sz="2400" spc="-105" dirty="0">
                <a:solidFill>
                  <a:srgbClr val="175C8F"/>
                </a:solidFill>
              </a:rPr>
              <a:t> </a:t>
            </a:r>
            <a:r>
              <a:rPr sz="2400" dirty="0">
                <a:solidFill>
                  <a:srgbClr val="175C8F"/>
                </a:solidFill>
              </a:rPr>
              <a:t>2025</a:t>
            </a:r>
            <a:r>
              <a:rPr sz="2400" spc="-40" dirty="0">
                <a:solidFill>
                  <a:srgbClr val="175C8F"/>
                </a:solidFill>
              </a:rPr>
              <a:t> </a:t>
            </a:r>
            <a:r>
              <a:rPr sz="2400" spc="-260" dirty="0">
                <a:solidFill>
                  <a:srgbClr val="175C8F"/>
                </a:solidFill>
              </a:rPr>
              <a:t>-</a:t>
            </a:r>
            <a:r>
              <a:rPr sz="2400" spc="-75" dirty="0">
                <a:solidFill>
                  <a:srgbClr val="175C8F"/>
                </a:solidFill>
              </a:rPr>
              <a:t> </a:t>
            </a:r>
            <a:r>
              <a:rPr sz="2400" spc="-20" dirty="0">
                <a:solidFill>
                  <a:srgbClr val="175C8F"/>
                </a:solidFill>
              </a:rPr>
              <a:t>Allegato</a:t>
            </a:r>
            <a:r>
              <a:rPr sz="2400" spc="-110" dirty="0">
                <a:solidFill>
                  <a:srgbClr val="175C8F"/>
                </a:solidFill>
              </a:rPr>
              <a:t> </a:t>
            </a:r>
            <a:r>
              <a:rPr sz="2400" spc="45" dirty="0">
                <a:solidFill>
                  <a:srgbClr val="175C8F"/>
                </a:solidFill>
              </a:rPr>
              <a:t>A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2" y="381000"/>
            <a:ext cx="983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66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682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FFAD0D"/>
                </a:solidFill>
              </a:rPr>
              <a:t>Descrizione</a:t>
            </a:r>
            <a:r>
              <a:rPr sz="4400" spc="-250" dirty="0">
                <a:solidFill>
                  <a:srgbClr val="FFAD0D"/>
                </a:solidFill>
              </a:rPr>
              <a:t> </a:t>
            </a:r>
            <a:r>
              <a:rPr sz="4400" dirty="0">
                <a:solidFill>
                  <a:srgbClr val="FFAD0D"/>
                </a:solidFill>
              </a:rPr>
              <a:t>dei</a:t>
            </a:r>
            <a:r>
              <a:rPr sz="4400" spc="-220" dirty="0">
                <a:solidFill>
                  <a:srgbClr val="FFAD0D"/>
                </a:solidFill>
              </a:rPr>
              <a:t> </a:t>
            </a:r>
            <a:r>
              <a:rPr sz="4400" dirty="0">
                <a:solidFill>
                  <a:srgbClr val="FFAD0D"/>
                </a:solidFill>
              </a:rPr>
              <a:t>giudizi</a:t>
            </a:r>
            <a:r>
              <a:rPr sz="4400" spc="-229" dirty="0">
                <a:solidFill>
                  <a:srgbClr val="FFAD0D"/>
                </a:solidFill>
              </a:rPr>
              <a:t> </a:t>
            </a:r>
            <a:r>
              <a:rPr sz="4400" spc="-70" dirty="0">
                <a:solidFill>
                  <a:srgbClr val="FFAD0D"/>
                </a:solidFill>
              </a:rPr>
              <a:t>sintetici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07516" y="2299842"/>
            <a:ext cx="5890895" cy="344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8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Descrizione</a:t>
            </a:r>
            <a:r>
              <a:rPr sz="18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giudizi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sintetici</a:t>
            </a:r>
            <a:r>
              <a:rPr sz="18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valutazione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apprendimenti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nella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primaria</a:t>
            </a:r>
            <a:r>
              <a:rPr sz="1800" spc="-110" dirty="0">
                <a:solidFill>
                  <a:srgbClr val="1F7ABE"/>
                </a:solidFill>
                <a:latin typeface="Tahoma"/>
                <a:cs typeface="Tahoma"/>
              </a:rPr>
              <a:t>,</a:t>
            </a:r>
            <a:r>
              <a:rPr sz="1800" spc="-1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Allegato</a:t>
            </a:r>
            <a:r>
              <a:rPr sz="18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1F7ABE"/>
                </a:solidFill>
                <a:latin typeface="Tahoma"/>
                <a:cs typeface="Tahoma"/>
              </a:rPr>
              <a:t>A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all’O.M.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2025,</a:t>
            </a:r>
            <a:r>
              <a:rPr sz="18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si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basa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sulle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seguenti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DIMENSIONI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ricavabili</a:t>
            </a:r>
            <a:r>
              <a:rPr sz="1800" b="1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dal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testo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: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autonomia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consapevolezza nell’attività,</a:t>
            </a:r>
            <a:r>
              <a:rPr sz="1800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tipologia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situazione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(nota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nota),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risorse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utilizzate,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continuità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nello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svolgimento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dei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compiti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dimensioni</a:t>
            </a:r>
            <a:r>
              <a:rPr sz="1800" b="1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8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80" dirty="0">
                <a:solidFill>
                  <a:srgbClr val="1F7ABE"/>
                </a:solidFill>
                <a:latin typeface="Tahoma"/>
                <a:cs typeface="Tahoma"/>
              </a:rPr>
              <a:t>struttura</a:t>
            </a: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1800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«sorregge»</a:t>
            </a:r>
            <a:r>
              <a:rPr sz="1800" spc="-1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8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F7ABE"/>
                </a:solidFill>
                <a:latin typeface="Tahoma"/>
                <a:cs typeface="Tahoma"/>
              </a:rPr>
              <a:t>giudizi</a:t>
            </a:r>
            <a:endParaRPr sz="1800">
              <a:latin typeface="Tahoma"/>
              <a:cs typeface="Tahoma"/>
            </a:endParaRPr>
          </a:p>
          <a:p>
            <a:pPr marL="12700" marR="3416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sintetici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cui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 correlati</a:t>
            </a:r>
            <a:r>
              <a:rPr sz="18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 livelli</a:t>
            </a:r>
            <a:r>
              <a:rPr sz="18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1F7ABE"/>
                </a:solidFill>
                <a:latin typeface="Tahoma"/>
                <a:cs typeface="Tahoma"/>
              </a:rPr>
              <a:t>apprendimento.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Invece</a:t>
            </a:r>
            <a:r>
              <a:rPr sz="18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una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semplice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1F7ABE"/>
                </a:solidFill>
                <a:latin typeface="Tahoma"/>
                <a:cs typeface="Tahoma"/>
              </a:rPr>
              <a:t>graduazione,</a:t>
            </a:r>
            <a:r>
              <a:rPr sz="18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dimensioni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consentono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descrivere</a:t>
            </a:r>
            <a:r>
              <a:rPr sz="18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ciascun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livello,</a:t>
            </a:r>
            <a:r>
              <a:rPr sz="18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continuità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18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normativa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precedente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88687" y="2244847"/>
            <a:ext cx="4673600" cy="3749040"/>
            <a:chOff x="7188687" y="2244847"/>
            <a:chExt cx="4673600" cy="3749040"/>
          </a:xfrm>
        </p:grpSpPr>
        <p:sp>
          <p:nvSpPr>
            <p:cNvPr id="6" name="object 6"/>
            <p:cNvSpPr/>
            <p:nvPr/>
          </p:nvSpPr>
          <p:spPr>
            <a:xfrm>
              <a:off x="7207843" y="2258574"/>
              <a:ext cx="4643120" cy="3724275"/>
            </a:xfrm>
            <a:custGeom>
              <a:avLst/>
              <a:gdLst/>
              <a:ahLst/>
              <a:cxnLst/>
              <a:rect l="l" t="t" r="r" b="b"/>
              <a:pathLst>
                <a:path w="4643120" h="3724275">
                  <a:moveTo>
                    <a:pt x="3113173" y="45"/>
                  </a:moveTo>
                  <a:lnTo>
                    <a:pt x="3060130" y="0"/>
                  </a:lnTo>
                  <a:lnTo>
                    <a:pt x="3005896" y="866"/>
                  </a:lnTo>
                  <a:lnTo>
                    <a:pt x="2951157" y="2521"/>
                  </a:lnTo>
                  <a:lnTo>
                    <a:pt x="2896602" y="4840"/>
                  </a:lnTo>
                  <a:lnTo>
                    <a:pt x="2842918" y="7699"/>
                  </a:lnTo>
                  <a:lnTo>
                    <a:pt x="2790792" y="10975"/>
                  </a:lnTo>
                  <a:lnTo>
                    <a:pt x="2740912" y="14544"/>
                  </a:lnTo>
                  <a:lnTo>
                    <a:pt x="2693965" y="18281"/>
                  </a:lnTo>
                  <a:lnTo>
                    <a:pt x="2653483" y="20804"/>
                  </a:lnTo>
                  <a:lnTo>
                    <a:pt x="2610635" y="21971"/>
                  </a:lnTo>
                  <a:lnTo>
                    <a:pt x="2565667" y="22012"/>
                  </a:lnTo>
                  <a:lnTo>
                    <a:pt x="2518824" y="21157"/>
                  </a:lnTo>
                  <a:lnTo>
                    <a:pt x="2470351" y="19636"/>
                  </a:lnTo>
                  <a:lnTo>
                    <a:pt x="2317611" y="13369"/>
                  </a:lnTo>
                  <a:lnTo>
                    <a:pt x="2265075" y="11478"/>
                  </a:lnTo>
                  <a:lnTo>
                    <a:pt x="2212137" y="10069"/>
                  </a:lnTo>
                  <a:lnTo>
                    <a:pt x="2159041" y="9370"/>
                  </a:lnTo>
                  <a:lnTo>
                    <a:pt x="2106035" y="9613"/>
                  </a:lnTo>
                  <a:lnTo>
                    <a:pt x="2053362" y="11026"/>
                  </a:lnTo>
                  <a:lnTo>
                    <a:pt x="2001268" y="13839"/>
                  </a:lnTo>
                  <a:lnTo>
                    <a:pt x="1949999" y="18281"/>
                  </a:lnTo>
                  <a:lnTo>
                    <a:pt x="1888458" y="23263"/>
                  </a:lnTo>
                  <a:lnTo>
                    <a:pt x="1830403" y="25284"/>
                  </a:lnTo>
                  <a:lnTo>
                    <a:pt x="1775378" y="24961"/>
                  </a:lnTo>
                  <a:lnTo>
                    <a:pt x="1722928" y="22910"/>
                  </a:lnTo>
                  <a:lnTo>
                    <a:pt x="1672596" y="19747"/>
                  </a:lnTo>
                  <a:lnTo>
                    <a:pt x="1576464" y="12555"/>
                  </a:lnTo>
                  <a:lnTo>
                    <a:pt x="1529752" y="9758"/>
                  </a:lnTo>
                  <a:lnTo>
                    <a:pt x="1483334" y="8316"/>
                  </a:lnTo>
                  <a:lnTo>
                    <a:pt x="1436755" y="8844"/>
                  </a:lnTo>
                  <a:lnTo>
                    <a:pt x="1389558" y="11961"/>
                  </a:lnTo>
                  <a:lnTo>
                    <a:pt x="1341288" y="18281"/>
                  </a:lnTo>
                  <a:lnTo>
                    <a:pt x="1297828" y="24545"/>
                  </a:lnTo>
                  <a:lnTo>
                    <a:pt x="1251597" y="29418"/>
                  </a:lnTo>
                  <a:lnTo>
                    <a:pt x="1203009" y="33008"/>
                  </a:lnTo>
                  <a:lnTo>
                    <a:pt x="1152477" y="35421"/>
                  </a:lnTo>
                  <a:lnTo>
                    <a:pt x="1100416" y="36763"/>
                  </a:lnTo>
                  <a:lnTo>
                    <a:pt x="1047237" y="37142"/>
                  </a:lnTo>
                  <a:lnTo>
                    <a:pt x="993356" y="36665"/>
                  </a:lnTo>
                  <a:lnTo>
                    <a:pt x="939185" y="35436"/>
                  </a:lnTo>
                  <a:lnTo>
                    <a:pt x="885138" y="33564"/>
                  </a:lnTo>
                  <a:lnTo>
                    <a:pt x="831628" y="31155"/>
                  </a:lnTo>
                  <a:lnTo>
                    <a:pt x="779069" y="28316"/>
                  </a:lnTo>
                  <a:lnTo>
                    <a:pt x="727874" y="25153"/>
                  </a:lnTo>
                  <a:lnTo>
                    <a:pt x="678457" y="21772"/>
                  </a:lnTo>
                  <a:lnTo>
                    <a:pt x="631231" y="18281"/>
                  </a:lnTo>
                  <a:lnTo>
                    <a:pt x="577608" y="26090"/>
                  </a:lnTo>
                  <a:lnTo>
                    <a:pt x="525895" y="35644"/>
                  </a:lnTo>
                  <a:lnTo>
                    <a:pt x="476172" y="46970"/>
                  </a:lnTo>
                  <a:lnTo>
                    <a:pt x="428520" y="60095"/>
                  </a:lnTo>
                  <a:lnTo>
                    <a:pt x="383017" y="75045"/>
                  </a:lnTo>
                  <a:lnTo>
                    <a:pt x="339743" y="91845"/>
                  </a:lnTo>
                  <a:lnTo>
                    <a:pt x="298778" y="110524"/>
                  </a:lnTo>
                  <a:lnTo>
                    <a:pt x="260202" y="131106"/>
                  </a:lnTo>
                  <a:lnTo>
                    <a:pt x="224094" y="153620"/>
                  </a:lnTo>
                  <a:lnTo>
                    <a:pt x="190534" y="178089"/>
                  </a:lnTo>
                  <a:lnTo>
                    <a:pt x="159601" y="204543"/>
                  </a:lnTo>
                  <a:lnTo>
                    <a:pt x="131375" y="233006"/>
                  </a:lnTo>
                  <a:lnTo>
                    <a:pt x="105937" y="263505"/>
                  </a:lnTo>
                  <a:lnTo>
                    <a:pt x="83364" y="296066"/>
                  </a:lnTo>
                  <a:lnTo>
                    <a:pt x="63738" y="330716"/>
                  </a:lnTo>
                  <a:lnTo>
                    <a:pt x="47137" y="367482"/>
                  </a:lnTo>
                  <a:lnTo>
                    <a:pt x="33642" y="406390"/>
                  </a:lnTo>
                  <a:lnTo>
                    <a:pt x="23332" y="447465"/>
                  </a:lnTo>
                  <a:lnTo>
                    <a:pt x="16287" y="490735"/>
                  </a:lnTo>
                  <a:lnTo>
                    <a:pt x="12586" y="536227"/>
                  </a:lnTo>
                  <a:lnTo>
                    <a:pt x="12309" y="583965"/>
                  </a:lnTo>
                  <a:lnTo>
                    <a:pt x="15535" y="633977"/>
                  </a:lnTo>
                  <a:lnTo>
                    <a:pt x="15336" y="677224"/>
                  </a:lnTo>
                  <a:lnTo>
                    <a:pt x="14653" y="719758"/>
                  </a:lnTo>
                  <a:lnTo>
                    <a:pt x="10201" y="893597"/>
                  </a:lnTo>
                  <a:lnTo>
                    <a:pt x="9439" y="940690"/>
                  </a:lnTo>
                  <a:lnTo>
                    <a:pt x="9129" y="990320"/>
                  </a:lnTo>
                  <a:lnTo>
                    <a:pt x="9427" y="1043028"/>
                  </a:lnTo>
                  <a:lnTo>
                    <a:pt x="10491" y="1099356"/>
                  </a:lnTo>
                  <a:lnTo>
                    <a:pt x="12475" y="1159844"/>
                  </a:lnTo>
                  <a:lnTo>
                    <a:pt x="18988" y="1295340"/>
                  </a:lnTo>
                  <a:lnTo>
                    <a:pt x="21502" y="1359113"/>
                  </a:lnTo>
                  <a:lnTo>
                    <a:pt x="23161" y="1417276"/>
                  </a:lnTo>
                  <a:lnTo>
                    <a:pt x="24047" y="1470753"/>
                  </a:lnTo>
                  <a:lnTo>
                    <a:pt x="24243" y="1520467"/>
                  </a:lnTo>
                  <a:lnTo>
                    <a:pt x="23831" y="1567343"/>
                  </a:lnTo>
                  <a:lnTo>
                    <a:pt x="22893" y="1612303"/>
                  </a:lnTo>
                  <a:lnTo>
                    <a:pt x="21512" y="1656270"/>
                  </a:lnTo>
                  <a:lnTo>
                    <a:pt x="19771" y="1700169"/>
                  </a:lnTo>
                  <a:lnTo>
                    <a:pt x="15535" y="1791455"/>
                  </a:lnTo>
                  <a:lnTo>
                    <a:pt x="14291" y="1832148"/>
                  </a:lnTo>
                  <a:lnTo>
                    <a:pt x="14295" y="1873630"/>
                  </a:lnTo>
                  <a:lnTo>
                    <a:pt x="15265" y="1916159"/>
                  </a:lnTo>
                  <a:lnTo>
                    <a:pt x="16915" y="1959998"/>
                  </a:lnTo>
                  <a:lnTo>
                    <a:pt x="21122" y="2052644"/>
                  </a:lnTo>
                  <a:lnTo>
                    <a:pt x="23110" y="2101972"/>
                  </a:lnTo>
                  <a:lnTo>
                    <a:pt x="24643" y="2153652"/>
                  </a:lnTo>
                  <a:lnTo>
                    <a:pt x="25437" y="2207942"/>
                  </a:lnTo>
                  <a:lnTo>
                    <a:pt x="25207" y="2265105"/>
                  </a:lnTo>
                  <a:lnTo>
                    <a:pt x="23669" y="2325399"/>
                  </a:lnTo>
                  <a:lnTo>
                    <a:pt x="20540" y="2389087"/>
                  </a:lnTo>
                  <a:lnTo>
                    <a:pt x="15535" y="2456427"/>
                  </a:lnTo>
                  <a:lnTo>
                    <a:pt x="10129" y="2523730"/>
                  </a:lnTo>
                  <a:lnTo>
                    <a:pt x="5978" y="2587266"/>
                  </a:lnTo>
                  <a:lnTo>
                    <a:pt x="2987" y="2647244"/>
                  </a:lnTo>
                  <a:lnTo>
                    <a:pt x="1058" y="2703870"/>
                  </a:lnTo>
                  <a:lnTo>
                    <a:pt x="94" y="2757350"/>
                  </a:lnTo>
                  <a:lnTo>
                    <a:pt x="0" y="2807892"/>
                  </a:lnTo>
                  <a:lnTo>
                    <a:pt x="677" y="2855701"/>
                  </a:lnTo>
                  <a:lnTo>
                    <a:pt x="2030" y="2900985"/>
                  </a:lnTo>
                  <a:lnTo>
                    <a:pt x="3961" y="2943951"/>
                  </a:lnTo>
                  <a:lnTo>
                    <a:pt x="6374" y="2984804"/>
                  </a:lnTo>
                  <a:lnTo>
                    <a:pt x="9172" y="3023753"/>
                  </a:lnTo>
                  <a:lnTo>
                    <a:pt x="15535" y="3096761"/>
                  </a:lnTo>
                  <a:lnTo>
                    <a:pt x="20947" y="3144021"/>
                  </a:lnTo>
                  <a:lnTo>
                    <a:pt x="29816" y="3190316"/>
                  </a:lnTo>
                  <a:lnTo>
                    <a:pt x="42011" y="3235518"/>
                  </a:lnTo>
                  <a:lnTo>
                    <a:pt x="57403" y="3279499"/>
                  </a:lnTo>
                  <a:lnTo>
                    <a:pt x="75858" y="3322130"/>
                  </a:lnTo>
                  <a:lnTo>
                    <a:pt x="97247" y="3363284"/>
                  </a:lnTo>
                  <a:lnTo>
                    <a:pt x="121438" y="3402832"/>
                  </a:lnTo>
                  <a:lnTo>
                    <a:pt x="148300" y="3440645"/>
                  </a:lnTo>
                  <a:lnTo>
                    <a:pt x="177702" y="3476597"/>
                  </a:lnTo>
                  <a:lnTo>
                    <a:pt x="209512" y="3510557"/>
                  </a:lnTo>
                  <a:lnTo>
                    <a:pt x="243600" y="3542399"/>
                  </a:lnTo>
                  <a:lnTo>
                    <a:pt x="279834" y="3571994"/>
                  </a:lnTo>
                  <a:lnTo>
                    <a:pt x="318083" y="3599214"/>
                  </a:lnTo>
                  <a:lnTo>
                    <a:pt x="358216" y="3623930"/>
                  </a:lnTo>
                  <a:lnTo>
                    <a:pt x="400101" y="3646014"/>
                  </a:lnTo>
                  <a:lnTo>
                    <a:pt x="443609" y="3665338"/>
                  </a:lnTo>
                  <a:lnTo>
                    <a:pt x="488607" y="3681774"/>
                  </a:lnTo>
                  <a:lnTo>
                    <a:pt x="534964" y="3695193"/>
                  </a:lnTo>
                  <a:lnTo>
                    <a:pt x="582549" y="3705468"/>
                  </a:lnTo>
                  <a:lnTo>
                    <a:pt x="631231" y="3712470"/>
                  </a:lnTo>
                  <a:lnTo>
                    <a:pt x="744214" y="3716772"/>
                  </a:lnTo>
                  <a:lnTo>
                    <a:pt x="837931" y="3719770"/>
                  </a:lnTo>
                  <a:lnTo>
                    <a:pt x="942114" y="3722246"/>
                  </a:lnTo>
                  <a:lnTo>
                    <a:pt x="996991" y="3723119"/>
                  </a:lnTo>
                  <a:lnTo>
                    <a:pt x="1053119" y="3723659"/>
                  </a:lnTo>
                  <a:lnTo>
                    <a:pt x="1110041" y="3723799"/>
                  </a:lnTo>
                  <a:lnTo>
                    <a:pt x="1167303" y="3723472"/>
                  </a:lnTo>
                  <a:lnTo>
                    <a:pt x="1224448" y="3722611"/>
                  </a:lnTo>
                  <a:lnTo>
                    <a:pt x="1281022" y="3721147"/>
                  </a:lnTo>
                  <a:lnTo>
                    <a:pt x="1336570" y="3719013"/>
                  </a:lnTo>
                  <a:lnTo>
                    <a:pt x="1390634" y="3716144"/>
                  </a:lnTo>
                  <a:lnTo>
                    <a:pt x="1504390" y="3708396"/>
                  </a:lnTo>
                  <a:lnTo>
                    <a:pt x="1563712" y="3706066"/>
                  </a:lnTo>
                  <a:lnTo>
                    <a:pt x="1620801" y="3705191"/>
                  </a:lnTo>
                  <a:lnTo>
                    <a:pt x="1675733" y="3705480"/>
                  </a:lnTo>
                  <a:lnTo>
                    <a:pt x="1728581" y="3706641"/>
                  </a:lnTo>
                  <a:lnTo>
                    <a:pt x="1779419" y="3708385"/>
                  </a:lnTo>
                  <a:lnTo>
                    <a:pt x="1920619" y="3714201"/>
                  </a:lnTo>
                  <a:lnTo>
                    <a:pt x="1964161" y="3715366"/>
                  </a:lnTo>
                  <a:lnTo>
                    <a:pt x="2006065" y="3715660"/>
                  </a:lnTo>
                  <a:lnTo>
                    <a:pt x="2046405" y="3714791"/>
                  </a:lnTo>
                  <a:lnTo>
                    <a:pt x="2126102" y="3710159"/>
                  </a:lnTo>
                  <a:lnTo>
                    <a:pt x="2171720" y="3709317"/>
                  </a:lnTo>
                  <a:lnTo>
                    <a:pt x="2221197" y="3709649"/>
                  </a:lnTo>
                  <a:lnTo>
                    <a:pt x="2273623" y="3710859"/>
                  </a:lnTo>
                  <a:lnTo>
                    <a:pt x="2328087" y="3712651"/>
                  </a:lnTo>
                  <a:lnTo>
                    <a:pt x="2439487" y="3716800"/>
                  </a:lnTo>
                  <a:lnTo>
                    <a:pt x="2494600" y="3718565"/>
                  </a:lnTo>
                  <a:lnTo>
                    <a:pt x="2548108" y="3719730"/>
                  </a:lnTo>
                  <a:lnTo>
                    <a:pt x="2599101" y="3719999"/>
                  </a:lnTo>
                  <a:lnTo>
                    <a:pt x="2646666" y="3719075"/>
                  </a:lnTo>
                  <a:lnTo>
                    <a:pt x="2689895" y="3716664"/>
                  </a:lnTo>
                  <a:lnTo>
                    <a:pt x="2727874" y="3712470"/>
                  </a:lnTo>
                  <a:lnTo>
                    <a:pt x="2763207" y="3708217"/>
                  </a:lnTo>
                  <a:lnTo>
                    <a:pt x="2803696" y="3705015"/>
                  </a:lnTo>
                  <a:lnTo>
                    <a:pt x="2848646" y="3702766"/>
                  </a:lnTo>
                  <a:lnTo>
                    <a:pt x="2897358" y="3701369"/>
                  </a:lnTo>
                  <a:lnTo>
                    <a:pt x="2949134" y="3700725"/>
                  </a:lnTo>
                  <a:lnTo>
                    <a:pt x="3003277" y="3700736"/>
                  </a:lnTo>
                  <a:lnTo>
                    <a:pt x="3059090" y="3701302"/>
                  </a:lnTo>
                  <a:lnTo>
                    <a:pt x="3115875" y="3702324"/>
                  </a:lnTo>
                  <a:lnTo>
                    <a:pt x="3172935" y="3703702"/>
                  </a:lnTo>
                  <a:lnTo>
                    <a:pt x="3229571" y="3705338"/>
                  </a:lnTo>
                  <a:lnTo>
                    <a:pt x="3494798" y="3714271"/>
                  </a:lnTo>
                  <a:lnTo>
                    <a:pt x="3548425" y="3715683"/>
                  </a:lnTo>
                  <a:lnTo>
                    <a:pt x="3599587" y="3716715"/>
                  </a:lnTo>
                  <a:lnTo>
                    <a:pt x="3649056" y="3717378"/>
                  </a:lnTo>
                  <a:lnTo>
                    <a:pt x="3697605" y="3717680"/>
                  </a:lnTo>
                  <a:lnTo>
                    <a:pt x="3746007" y="3717632"/>
                  </a:lnTo>
                  <a:lnTo>
                    <a:pt x="3795035" y="3717243"/>
                  </a:lnTo>
                  <a:lnTo>
                    <a:pt x="3845461" y="3716523"/>
                  </a:lnTo>
                  <a:lnTo>
                    <a:pt x="3898059" y="3715481"/>
                  </a:lnTo>
                  <a:lnTo>
                    <a:pt x="4012860" y="3712470"/>
                  </a:lnTo>
                  <a:lnTo>
                    <a:pt x="4052880" y="3717886"/>
                  </a:lnTo>
                  <a:lnTo>
                    <a:pt x="4093324" y="3718919"/>
                  </a:lnTo>
                  <a:lnTo>
                    <a:pt x="4133959" y="3715751"/>
                  </a:lnTo>
                  <a:lnTo>
                    <a:pt x="4174547" y="3708561"/>
                  </a:lnTo>
                  <a:lnTo>
                    <a:pt x="4214854" y="3697529"/>
                  </a:lnTo>
                  <a:lnTo>
                    <a:pt x="4254644" y="3682835"/>
                  </a:lnTo>
                  <a:lnTo>
                    <a:pt x="4293680" y="3664660"/>
                  </a:lnTo>
                  <a:lnTo>
                    <a:pt x="4331728" y="3643184"/>
                  </a:lnTo>
                  <a:lnTo>
                    <a:pt x="4368551" y="3618587"/>
                  </a:lnTo>
                  <a:lnTo>
                    <a:pt x="4403913" y="3591049"/>
                  </a:lnTo>
                  <a:lnTo>
                    <a:pt x="4437580" y="3560749"/>
                  </a:lnTo>
                  <a:lnTo>
                    <a:pt x="4469315" y="3527870"/>
                  </a:lnTo>
                  <a:lnTo>
                    <a:pt x="4498882" y="3492589"/>
                  </a:lnTo>
                  <a:lnTo>
                    <a:pt x="4526046" y="3455088"/>
                  </a:lnTo>
                  <a:lnTo>
                    <a:pt x="4550572" y="3415547"/>
                  </a:lnTo>
                  <a:lnTo>
                    <a:pt x="4572222" y="3374146"/>
                  </a:lnTo>
                  <a:lnTo>
                    <a:pt x="4590762" y="3331064"/>
                  </a:lnTo>
                  <a:lnTo>
                    <a:pt x="4605956" y="3286483"/>
                  </a:lnTo>
                  <a:lnTo>
                    <a:pt x="4617568" y="3240582"/>
                  </a:lnTo>
                  <a:lnTo>
                    <a:pt x="4625363" y="3193541"/>
                  </a:lnTo>
                  <a:lnTo>
                    <a:pt x="4629104" y="3145541"/>
                  </a:lnTo>
                  <a:lnTo>
                    <a:pt x="4628556" y="3096761"/>
                  </a:lnTo>
                  <a:lnTo>
                    <a:pt x="4632131" y="3040108"/>
                  </a:lnTo>
                  <a:lnTo>
                    <a:pt x="4634570" y="2982607"/>
                  </a:lnTo>
                  <a:lnTo>
                    <a:pt x="4636018" y="2924698"/>
                  </a:lnTo>
                  <a:lnTo>
                    <a:pt x="4636618" y="2866820"/>
                  </a:lnTo>
                  <a:lnTo>
                    <a:pt x="4636515" y="2809412"/>
                  </a:lnTo>
                  <a:lnTo>
                    <a:pt x="4635853" y="2752914"/>
                  </a:lnTo>
                  <a:lnTo>
                    <a:pt x="4634777" y="2697766"/>
                  </a:lnTo>
                  <a:lnTo>
                    <a:pt x="4628227" y="2457640"/>
                  </a:lnTo>
                  <a:lnTo>
                    <a:pt x="4627693" y="2419814"/>
                  </a:lnTo>
                  <a:lnTo>
                    <a:pt x="4627755" y="2386413"/>
                  </a:lnTo>
                  <a:lnTo>
                    <a:pt x="4628556" y="2357875"/>
                  </a:lnTo>
                  <a:lnTo>
                    <a:pt x="4630566" y="2320100"/>
                  </a:lnTo>
                  <a:lnTo>
                    <a:pt x="4635770" y="2231779"/>
                  </a:lnTo>
                  <a:lnTo>
                    <a:pt x="4638367" y="2182369"/>
                  </a:lnTo>
                  <a:lnTo>
                    <a:pt x="4640562" y="2130216"/>
                  </a:lnTo>
                  <a:lnTo>
                    <a:pt x="4642056" y="2075887"/>
                  </a:lnTo>
                  <a:lnTo>
                    <a:pt x="4642551" y="2019948"/>
                  </a:lnTo>
                  <a:lnTo>
                    <a:pt x="4641747" y="1962969"/>
                  </a:lnTo>
                  <a:lnTo>
                    <a:pt x="4639346" y="1905515"/>
                  </a:lnTo>
                  <a:lnTo>
                    <a:pt x="4635049" y="1848155"/>
                  </a:lnTo>
                  <a:lnTo>
                    <a:pt x="4622309" y="1738981"/>
                  </a:lnTo>
                  <a:lnTo>
                    <a:pt x="4617585" y="1684915"/>
                  </a:lnTo>
                  <a:lnTo>
                    <a:pt x="4614269" y="1629798"/>
                  </a:lnTo>
                  <a:lnTo>
                    <a:pt x="4612244" y="1574172"/>
                  </a:lnTo>
                  <a:lnTo>
                    <a:pt x="4611394" y="1518578"/>
                  </a:lnTo>
                  <a:lnTo>
                    <a:pt x="4611602" y="1463557"/>
                  </a:lnTo>
                  <a:lnTo>
                    <a:pt x="4612752" y="1409650"/>
                  </a:lnTo>
                  <a:lnTo>
                    <a:pt x="4614727" y="1357397"/>
                  </a:lnTo>
                  <a:lnTo>
                    <a:pt x="4617412" y="1307341"/>
                  </a:lnTo>
                  <a:lnTo>
                    <a:pt x="4620689" y="1260022"/>
                  </a:lnTo>
                  <a:lnTo>
                    <a:pt x="4624443" y="1215981"/>
                  </a:lnTo>
                  <a:lnTo>
                    <a:pt x="4628556" y="1175759"/>
                  </a:lnTo>
                  <a:lnTo>
                    <a:pt x="4631914" y="1131447"/>
                  </a:lnTo>
                  <a:lnTo>
                    <a:pt x="4633049" y="1082457"/>
                  </a:lnTo>
                  <a:lnTo>
                    <a:pt x="4632479" y="1030020"/>
                  </a:lnTo>
                  <a:lnTo>
                    <a:pt x="4630720" y="975365"/>
                  </a:lnTo>
                  <a:lnTo>
                    <a:pt x="4625705" y="864321"/>
                  </a:lnTo>
                  <a:lnTo>
                    <a:pt x="4623483" y="810390"/>
                  </a:lnTo>
                  <a:lnTo>
                    <a:pt x="4622140" y="759161"/>
                  </a:lnTo>
                  <a:lnTo>
                    <a:pt x="4622193" y="711863"/>
                  </a:lnTo>
                  <a:lnTo>
                    <a:pt x="4624160" y="669725"/>
                  </a:lnTo>
                  <a:lnTo>
                    <a:pt x="4628556" y="633977"/>
                  </a:lnTo>
                  <a:lnTo>
                    <a:pt x="4621666" y="586024"/>
                  </a:lnTo>
                  <a:lnTo>
                    <a:pt x="4611583" y="538870"/>
                  </a:lnTo>
                  <a:lnTo>
                    <a:pt x="4598456" y="492683"/>
                  </a:lnTo>
                  <a:lnTo>
                    <a:pt x="4582436" y="447631"/>
                  </a:lnTo>
                  <a:lnTo>
                    <a:pt x="4563673" y="403881"/>
                  </a:lnTo>
                  <a:lnTo>
                    <a:pt x="4542317" y="361603"/>
                  </a:lnTo>
                  <a:lnTo>
                    <a:pt x="4518518" y="320965"/>
                  </a:lnTo>
                  <a:lnTo>
                    <a:pt x="4492426" y="282133"/>
                  </a:lnTo>
                  <a:lnTo>
                    <a:pt x="4464191" y="245277"/>
                  </a:lnTo>
                  <a:lnTo>
                    <a:pt x="4433963" y="210565"/>
                  </a:lnTo>
                  <a:lnTo>
                    <a:pt x="4401893" y="178164"/>
                  </a:lnTo>
                  <a:lnTo>
                    <a:pt x="4368130" y="148243"/>
                  </a:lnTo>
                  <a:lnTo>
                    <a:pt x="4332825" y="120970"/>
                  </a:lnTo>
                  <a:lnTo>
                    <a:pt x="4296127" y="96513"/>
                  </a:lnTo>
                  <a:lnTo>
                    <a:pt x="4258187" y="75040"/>
                  </a:lnTo>
                  <a:lnTo>
                    <a:pt x="4219154" y="56719"/>
                  </a:lnTo>
                  <a:lnTo>
                    <a:pt x="4179179" y="41719"/>
                  </a:lnTo>
                  <a:lnTo>
                    <a:pt x="4138413" y="30207"/>
                  </a:lnTo>
                  <a:lnTo>
                    <a:pt x="4097004" y="22351"/>
                  </a:lnTo>
                  <a:lnTo>
                    <a:pt x="4055103" y="18320"/>
                  </a:lnTo>
                  <a:lnTo>
                    <a:pt x="4012860" y="18281"/>
                  </a:lnTo>
                  <a:lnTo>
                    <a:pt x="3972861" y="16152"/>
                  </a:lnTo>
                  <a:lnTo>
                    <a:pt x="3926512" y="15733"/>
                  </a:lnTo>
                  <a:lnTo>
                    <a:pt x="3874999" y="16653"/>
                  </a:lnTo>
                  <a:lnTo>
                    <a:pt x="3819506" y="18543"/>
                  </a:lnTo>
                  <a:lnTo>
                    <a:pt x="3640994" y="26344"/>
                  </a:lnTo>
                  <a:lnTo>
                    <a:pt x="3581428" y="28423"/>
                  </a:lnTo>
                  <a:lnTo>
                    <a:pt x="3523807" y="29625"/>
                  </a:lnTo>
                  <a:lnTo>
                    <a:pt x="3469315" y="29581"/>
                  </a:lnTo>
                  <a:lnTo>
                    <a:pt x="3419136" y="27922"/>
                  </a:lnTo>
                  <a:lnTo>
                    <a:pt x="3374456" y="24279"/>
                  </a:lnTo>
                  <a:lnTo>
                    <a:pt x="3336458" y="18281"/>
                  </a:lnTo>
                  <a:lnTo>
                    <a:pt x="3299684" y="11820"/>
                  </a:lnTo>
                  <a:lnTo>
                    <a:pt x="3258280" y="6889"/>
                  </a:lnTo>
                  <a:lnTo>
                    <a:pt x="3212936" y="3366"/>
                  </a:lnTo>
                  <a:lnTo>
                    <a:pt x="3164338" y="1125"/>
                  </a:lnTo>
                  <a:lnTo>
                    <a:pt x="3113173" y="45"/>
                  </a:lnTo>
                  <a:close/>
                </a:path>
              </a:pathLst>
            </a:custGeom>
            <a:solidFill>
              <a:srgbClr val="FFF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2975" y="2259134"/>
              <a:ext cx="4645025" cy="3720465"/>
            </a:xfrm>
            <a:custGeom>
              <a:avLst/>
              <a:gdLst/>
              <a:ahLst/>
              <a:cxnLst/>
              <a:rect l="l" t="t" r="r" b="b"/>
              <a:pathLst>
                <a:path w="4645025" h="3720465">
                  <a:moveTo>
                    <a:pt x="20403" y="633417"/>
                  </a:moveTo>
                  <a:lnTo>
                    <a:pt x="19782" y="583077"/>
                  </a:lnTo>
                  <a:lnTo>
                    <a:pt x="23190" y="534200"/>
                  </a:lnTo>
                  <a:lnTo>
                    <a:pt x="30433" y="486885"/>
                  </a:lnTo>
                  <a:lnTo>
                    <a:pt x="41314" y="441232"/>
                  </a:lnTo>
                  <a:lnTo>
                    <a:pt x="55637" y="397340"/>
                  </a:lnTo>
                  <a:lnTo>
                    <a:pt x="73206" y="355311"/>
                  </a:lnTo>
                  <a:lnTo>
                    <a:pt x="93827" y="315244"/>
                  </a:lnTo>
                  <a:lnTo>
                    <a:pt x="117303" y="277239"/>
                  </a:lnTo>
                  <a:lnTo>
                    <a:pt x="143438" y="241396"/>
                  </a:lnTo>
                  <a:lnTo>
                    <a:pt x="172036" y="207816"/>
                  </a:lnTo>
                  <a:lnTo>
                    <a:pt x="202902" y="176598"/>
                  </a:lnTo>
                  <a:lnTo>
                    <a:pt x="235841" y="147842"/>
                  </a:lnTo>
                  <a:lnTo>
                    <a:pt x="270655" y="121648"/>
                  </a:lnTo>
                  <a:lnTo>
                    <a:pt x="307149" y="98117"/>
                  </a:lnTo>
                  <a:lnTo>
                    <a:pt x="345128" y="77348"/>
                  </a:lnTo>
                  <a:lnTo>
                    <a:pt x="384396" y="59442"/>
                  </a:lnTo>
                  <a:lnTo>
                    <a:pt x="424756" y="44499"/>
                  </a:lnTo>
                  <a:lnTo>
                    <a:pt x="466014" y="32618"/>
                  </a:lnTo>
                  <a:lnTo>
                    <a:pt x="507973" y="23899"/>
                  </a:lnTo>
                  <a:lnTo>
                    <a:pt x="550437" y="18444"/>
                  </a:lnTo>
                  <a:lnTo>
                    <a:pt x="593211" y="16351"/>
                  </a:lnTo>
                  <a:lnTo>
                    <a:pt x="636099" y="17721"/>
                  </a:lnTo>
                  <a:lnTo>
                    <a:pt x="669868" y="16496"/>
                  </a:lnTo>
                  <a:lnTo>
                    <a:pt x="709632" y="14907"/>
                  </a:lnTo>
                  <a:lnTo>
                    <a:pt x="754517" y="13131"/>
                  </a:lnTo>
                  <a:lnTo>
                    <a:pt x="803650" y="11342"/>
                  </a:lnTo>
                  <a:lnTo>
                    <a:pt x="856157" y="9718"/>
                  </a:lnTo>
                  <a:lnTo>
                    <a:pt x="911166" y="8434"/>
                  </a:lnTo>
                  <a:lnTo>
                    <a:pt x="967801" y="7665"/>
                  </a:lnTo>
                  <a:lnTo>
                    <a:pt x="1025190" y="7589"/>
                  </a:lnTo>
                  <a:lnTo>
                    <a:pt x="1082459" y="8380"/>
                  </a:lnTo>
                  <a:lnTo>
                    <a:pt x="1138734" y="10215"/>
                  </a:lnTo>
                  <a:lnTo>
                    <a:pt x="1193143" y="13270"/>
                  </a:lnTo>
                  <a:lnTo>
                    <a:pt x="1244810" y="17721"/>
                  </a:lnTo>
                  <a:lnTo>
                    <a:pt x="1289126" y="21791"/>
                  </a:lnTo>
                  <a:lnTo>
                    <a:pt x="1336075" y="25098"/>
                  </a:lnTo>
                  <a:lnTo>
                    <a:pt x="1385243" y="27677"/>
                  </a:lnTo>
                  <a:lnTo>
                    <a:pt x="1436221" y="29562"/>
                  </a:lnTo>
                  <a:lnTo>
                    <a:pt x="1488595" y="30786"/>
                  </a:lnTo>
                  <a:lnTo>
                    <a:pt x="1541954" y="31383"/>
                  </a:lnTo>
                  <a:lnTo>
                    <a:pt x="1595886" y="31389"/>
                  </a:lnTo>
                  <a:lnTo>
                    <a:pt x="1649980" y="30837"/>
                  </a:lnTo>
                  <a:lnTo>
                    <a:pt x="1703823" y="29761"/>
                  </a:lnTo>
                  <a:lnTo>
                    <a:pt x="1757004" y="28195"/>
                  </a:lnTo>
                  <a:lnTo>
                    <a:pt x="1809110" y="26174"/>
                  </a:lnTo>
                  <a:lnTo>
                    <a:pt x="1859731" y="23732"/>
                  </a:lnTo>
                  <a:lnTo>
                    <a:pt x="1908454" y="20903"/>
                  </a:lnTo>
                  <a:lnTo>
                    <a:pt x="1954867" y="17721"/>
                  </a:lnTo>
                  <a:lnTo>
                    <a:pt x="1996703" y="14618"/>
                  </a:lnTo>
                  <a:lnTo>
                    <a:pt x="2038160" y="11613"/>
                  </a:lnTo>
                  <a:lnTo>
                    <a:pt x="2079581" y="8784"/>
                  </a:lnTo>
                  <a:lnTo>
                    <a:pt x="2121312" y="6212"/>
                  </a:lnTo>
                  <a:lnTo>
                    <a:pt x="2163693" y="3976"/>
                  </a:lnTo>
                  <a:lnTo>
                    <a:pt x="2207069" y="2157"/>
                  </a:lnTo>
                  <a:lnTo>
                    <a:pt x="2251783" y="835"/>
                  </a:lnTo>
                  <a:lnTo>
                    <a:pt x="2298178" y="89"/>
                  </a:lnTo>
                  <a:lnTo>
                    <a:pt x="2346596" y="0"/>
                  </a:lnTo>
                  <a:lnTo>
                    <a:pt x="2397383" y="646"/>
                  </a:lnTo>
                  <a:lnTo>
                    <a:pt x="2450879" y="2109"/>
                  </a:lnTo>
                  <a:lnTo>
                    <a:pt x="2507429" y="4468"/>
                  </a:lnTo>
                  <a:lnTo>
                    <a:pt x="2567376" y="7803"/>
                  </a:lnTo>
                  <a:lnTo>
                    <a:pt x="2631063" y="12194"/>
                  </a:lnTo>
                  <a:lnTo>
                    <a:pt x="2698833" y="17721"/>
                  </a:lnTo>
                  <a:lnTo>
                    <a:pt x="2781325" y="24162"/>
                  </a:lnTo>
                  <a:lnTo>
                    <a:pt x="2854660" y="28339"/>
                  </a:lnTo>
                  <a:lnTo>
                    <a:pt x="2919853" y="30579"/>
                  </a:lnTo>
                  <a:lnTo>
                    <a:pt x="2977918" y="31211"/>
                  </a:lnTo>
                  <a:lnTo>
                    <a:pt x="3029870" y="30562"/>
                  </a:lnTo>
                  <a:lnTo>
                    <a:pt x="3076722" y="28960"/>
                  </a:lnTo>
                  <a:lnTo>
                    <a:pt x="3119489" y="26734"/>
                  </a:lnTo>
                  <a:lnTo>
                    <a:pt x="3159185" y="24212"/>
                  </a:lnTo>
                  <a:lnTo>
                    <a:pt x="3196824" y="21721"/>
                  </a:lnTo>
                  <a:lnTo>
                    <a:pt x="3233421" y="19590"/>
                  </a:lnTo>
                  <a:lnTo>
                    <a:pt x="3269990" y="18147"/>
                  </a:lnTo>
                  <a:lnTo>
                    <a:pt x="3307544" y="17721"/>
                  </a:lnTo>
                  <a:lnTo>
                    <a:pt x="3343445" y="17614"/>
                  </a:lnTo>
                  <a:lnTo>
                    <a:pt x="3384813" y="17047"/>
                  </a:lnTo>
                  <a:lnTo>
                    <a:pt x="3430851" y="16140"/>
                  </a:lnTo>
                  <a:lnTo>
                    <a:pt x="3480763" y="15010"/>
                  </a:lnTo>
                  <a:lnTo>
                    <a:pt x="3533752" y="13778"/>
                  </a:lnTo>
                  <a:lnTo>
                    <a:pt x="3589022" y="12562"/>
                  </a:lnTo>
                  <a:lnTo>
                    <a:pt x="3645777" y="11482"/>
                  </a:lnTo>
                  <a:lnTo>
                    <a:pt x="3703220" y="10656"/>
                  </a:lnTo>
                  <a:lnTo>
                    <a:pt x="3760555" y="10204"/>
                  </a:lnTo>
                  <a:lnTo>
                    <a:pt x="3816985" y="10245"/>
                  </a:lnTo>
                  <a:lnTo>
                    <a:pt x="3871714" y="10898"/>
                  </a:lnTo>
                  <a:lnTo>
                    <a:pt x="3923945" y="12282"/>
                  </a:lnTo>
                  <a:lnTo>
                    <a:pt x="3972882" y="14517"/>
                  </a:lnTo>
                  <a:lnTo>
                    <a:pt x="4017728" y="17721"/>
                  </a:lnTo>
                  <a:lnTo>
                    <a:pt x="4075081" y="22442"/>
                  </a:lnTo>
                  <a:lnTo>
                    <a:pt x="4129612" y="31183"/>
                  </a:lnTo>
                  <a:lnTo>
                    <a:pt x="4181323" y="43695"/>
                  </a:lnTo>
                  <a:lnTo>
                    <a:pt x="4230218" y="59734"/>
                  </a:lnTo>
                  <a:lnTo>
                    <a:pt x="4276300" y="79052"/>
                  </a:lnTo>
                  <a:lnTo>
                    <a:pt x="4319572" y="101405"/>
                  </a:lnTo>
                  <a:lnTo>
                    <a:pt x="4360036" y="126545"/>
                  </a:lnTo>
                  <a:lnTo>
                    <a:pt x="4397696" y="154228"/>
                  </a:lnTo>
                  <a:lnTo>
                    <a:pt x="4432554" y="184205"/>
                  </a:lnTo>
                  <a:lnTo>
                    <a:pt x="4464614" y="216233"/>
                  </a:lnTo>
                  <a:lnTo>
                    <a:pt x="4493879" y="250063"/>
                  </a:lnTo>
                  <a:lnTo>
                    <a:pt x="4520351" y="285451"/>
                  </a:lnTo>
                  <a:lnTo>
                    <a:pt x="4544033" y="322151"/>
                  </a:lnTo>
                  <a:lnTo>
                    <a:pt x="4564929" y="359915"/>
                  </a:lnTo>
                  <a:lnTo>
                    <a:pt x="4583041" y="398498"/>
                  </a:lnTo>
                  <a:lnTo>
                    <a:pt x="4598373" y="437655"/>
                  </a:lnTo>
                  <a:lnTo>
                    <a:pt x="4610927" y="477138"/>
                  </a:lnTo>
                  <a:lnTo>
                    <a:pt x="4620706" y="516702"/>
                  </a:lnTo>
                  <a:lnTo>
                    <a:pt x="4627713" y="556100"/>
                  </a:lnTo>
                  <a:lnTo>
                    <a:pt x="4631952" y="595087"/>
                  </a:lnTo>
                  <a:lnTo>
                    <a:pt x="4633424" y="633417"/>
                  </a:lnTo>
                  <a:lnTo>
                    <a:pt x="4632800" y="670771"/>
                  </a:lnTo>
                  <a:lnTo>
                    <a:pt x="4633672" y="715242"/>
                  </a:lnTo>
                  <a:lnTo>
                    <a:pt x="4635582" y="765400"/>
                  </a:lnTo>
                  <a:lnTo>
                    <a:pt x="4638073" y="819815"/>
                  </a:lnTo>
                  <a:lnTo>
                    <a:pt x="4640690" y="877057"/>
                  </a:lnTo>
                  <a:lnTo>
                    <a:pt x="4642974" y="935698"/>
                  </a:lnTo>
                  <a:lnTo>
                    <a:pt x="4644469" y="994306"/>
                  </a:lnTo>
                  <a:lnTo>
                    <a:pt x="4644719" y="1051454"/>
                  </a:lnTo>
                  <a:lnTo>
                    <a:pt x="4643266" y="1105712"/>
                  </a:lnTo>
                  <a:lnTo>
                    <a:pt x="4639653" y="1155649"/>
                  </a:lnTo>
                  <a:lnTo>
                    <a:pt x="4633424" y="1199837"/>
                  </a:lnTo>
                  <a:lnTo>
                    <a:pt x="4627716" y="1235265"/>
                  </a:lnTo>
                  <a:lnTo>
                    <a:pt x="4623505" y="1272526"/>
                  </a:lnTo>
                  <a:lnTo>
                    <a:pt x="4620642" y="1311836"/>
                  </a:lnTo>
                  <a:lnTo>
                    <a:pt x="4618978" y="1353408"/>
                  </a:lnTo>
                  <a:lnTo>
                    <a:pt x="4618365" y="1397458"/>
                  </a:lnTo>
                  <a:lnTo>
                    <a:pt x="4618653" y="1444200"/>
                  </a:lnTo>
                  <a:lnTo>
                    <a:pt x="4619695" y="1493849"/>
                  </a:lnTo>
                  <a:lnTo>
                    <a:pt x="4621341" y="1546620"/>
                  </a:lnTo>
                  <a:lnTo>
                    <a:pt x="4623442" y="1602726"/>
                  </a:lnTo>
                  <a:lnTo>
                    <a:pt x="4625850" y="1662384"/>
                  </a:lnTo>
                  <a:lnTo>
                    <a:pt x="4628415" y="1725807"/>
                  </a:lnTo>
                  <a:lnTo>
                    <a:pt x="4630990" y="1793210"/>
                  </a:lnTo>
                  <a:lnTo>
                    <a:pt x="4633424" y="1864809"/>
                  </a:lnTo>
                  <a:lnTo>
                    <a:pt x="4635408" y="1945546"/>
                  </a:lnTo>
                  <a:lnTo>
                    <a:pt x="4636088" y="2014597"/>
                  </a:lnTo>
                  <a:lnTo>
                    <a:pt x="4635767" y="2073759"/>
                  </a:lnTo>
                  <a:lnTo>
                    <a:pt x="4634747" y="2124826"/>
                  </a:lnTo>
                  <a:lnTo>
                    <a:pt x="4633330" y="2169597"/>
                  </a:lnTo>
                  <a:lnTo>
                    <a:pt x="4631819" y="2209867"/>
                  </a:lnTo>
                  <a:lnTo>
                    <a:pt x="4630515" y="2247434"/>
                  </a:lnTo>
                  <a:lnTo>
                    <a:pt x="4629722" y="2284093"/>
                  </a:lnTo>
                  <a:lnTo>
                    <a:pt x="4629740" y="2321641"/>
                  </a:lnTo>
                  <a:lnTo>
                    <a:pt x="4630874" y="2361875"/>
                  </a:lnTo>
                  <a:lnTo>
                    <a:pt x="4633424" y="2406591"/>
                  </a:lnTo>
                  <a:lnTo>
                    <a:pt x="4635654" y="2445361"/>
                  </a:lnTo>
                  <a:lnTo>
                    <a:pt x="4637130" y="2486772"/>
                  </a:lnTo>
                  <a:lnTo>
                    <a:pt x="4637956" y="2530565"/>
                  </a:lnTo>
                  <a:lnTo>
                    <a:pt x="4638234" y="2576485"/>
                  </a:lnTo>
                  <a:lnTo>
                    <a:pt x="4638067" y="2624276"/>
                  </a:lnTo>
                  <a:lnTo>
                    <a:pt x="4637557" y="2673679"/>
                  </a:lnTo>
                  <a:lnTo>
                    <a:pt x="4636806" y="2724440"/>
                  </a:lnTo>
                  <a:lnTo>
                    <a:pt x="4635917" y="2776301"/>
                  </a:lnTo>
                  <a:lnTo>
                    <a:pt x="4634993" y="2829005"/>
                  </a:lnTo>
                  <a:lnTo>
                    <a:pt x="4634135" y="2882296"/>
                  </a:lnTo>
                  <a:lnTo>
                    <a:pt x="4633447" y="2935918"/>
                  </a:lnTo>
                  <a:lnTo>
                    <a:pt x="4633031" y="2989614"/>
                  </a:lnTo>
                  <a:lnTo>
                    <a:pt x="4632989" y="3043127"/>
                  </a:lnTo>
                  <a:lnTo>
                    <a:pt x="4633424" y="3096201"/>
                  </a:lnTo>
                  <a:lnTo>
                    <a:pt x="4630306" y="3148197"/>
                  </a:lnTo>
                  <a:lnTo>
                    <a:pt x="4623955" y="3198320"/>
                  </a:lnTo>
                  <a:lnTo>
                    <a:pt x="4614468" y="3246507"/>
                  </a:lnTo>
                  <a:lnTo>
                    <a:pt x="4601941" y="3292697"/>
                  </a:lnTo>
                  <a:lnTo>
                    <a:pt x="4586472" y="3336827"/>
                  </a:lnTo>
                  <a:lnTo>
                    <a:pt x="4568157" y="3378834"/>
                  </a:lnTo>
                  <a:lnTo>
                    <a:pt x="4547093" y="3418657"/>
                  </a:lnTo>
                  <a:lnTo>
                    <a:pt x="4523376" y="3456233"/>
                  </a:lnTo>
                  <a:lnTo>
                    <a:pt x="4497104" y="3491500"/>
                  </a:lnTo>
                  <a:lnTo>
                    <a:pt x="4468373" y="3524395"/>
                  </a:lnTo>
                  <a:lnTo>
                    <a:pt x="4437281" y="3554856"/>
                  </a:lnTo>
                  <a:lnTo>
                    <a:pt x="4403923" y="3582822"/>
                  </a:lnTo>
                  <a:lnTo>
                    <a:pt x="4368396" y="3608229"/>
                  </a:lnTo>
                  <a:lnTo>
                    <a:pt x="4330798" y="3631015"/>
                  </a:lnTo>
                  <a:lnTo>
                    <a:pt x="4291224" y="3651119"/>
                  </a:lnTo>
                  <a:lnTo>
                    <a:pt x="4249773" y="3668477"/>
                  </a:lnTo>
                  <a:lnTo>
                    <a:pt x="4206540" y="3683028"/>
                  </a:lnTo>
                  <a:lnTo>
                    <a:pt x="4161622" y="3694709"/>
                  </a:lnTo>
                  <a:lnTo>
                    <a:pt x="4115116" y="3703457"/>
                  </a:lnTo>
                  <a:lnTo>
                    <a:pt x="4067120" y="3709212"/>
                  </a:lnTo>
                  <a:lnTo>
                    <a:pt x="4017728" y="3711909"/>
                  </a:lnTo>
                  <a:lnTo>
                    <a:pt x="3958834" y="3709168"/>
                  </a:lnTo>
                  <a:lnTo>
                    <a:pt x="3904049" y="3707272"/>
                  </a:lnTo>
                  <a:lnTo>
                    <a:pt x="3852732" y="3706116"/>
                  </a:lnTo>
                  <a:lnTo>
                    <a:pt x="3804241" y="3705595"/>
                  </a:lnTo>
                  <a:lnTo>
                    <a:pt x="3757934" y="3705604"/>
                  </a:lnTo>
                  <a:lnTo>
                    <a:pt x="3713168" y="3706041"/>
                  </a:lnTo>
                  <a:lnTo>
                    <a:pt x="3669303" y="3706799"/>
                  </a:lnTo>
                  <a:lnTo>
                    <a:pt x="3625696" y="3707774"/>
                  </a:lnTo>
                  <a:lnTo>
                    <a:pt x="3581706" y="3708862"/>
                  </a:lnTo>
                  <a:lnTo>
                    <a:pt x="3536690" y="3709959"/>
                  </a:lnTo>
                  <a:lnTo>
                    <a:pt x="3490007" y="3710960"/>
                  </a:lnTo>
                  <a:lnTo>
                    <a:pt x="3441014" y="3711759"/>
                  </a:lnTo>
                  <a:lnTo>
                    <a:pt x="3389071" y="3712254"/>
                  </a:lnTo>
                  <a:lnTo>
                    <a:pt x="3333534" y="3712339"/>
                  </a:lnTo>
                  <a:lnTo>
                    <a:pt x="3273762" y="3711909"/>
                  </a:lnTo>
                  <a:lnTo>
                    <a:pt x="3208770" y="3711533"/>
                  </a:lnTo>
                  <a:lnTo>
                    <a:pt x="3146742" y="3711840"/>
                  </a:lnTo>
                  <a:lnTo>
                    <a:pt x="3087486" y="3712674"/>
                  </a:lnTo>
                  <a:lnTo>
                    <a:pt x="3030809" y="3713879"/>
                  </a:lnTo>
                  <a:lnTo>
                    <a:pt x="2976519" y="3715298"/>
                  </a:lnTo>
                  <a:lnTo>
                    <a:pt x="2924424" y="3716775"/>
                  </a:lnTo>
                  <a:lnTo>
                    <a:pt x="2874332" y="3718153"/>
                  </a:lnTo>
                  <a:lnTo>
                    <a:pt x="2826049" y="3719276"/>
                  </a:lnTo>
                  <a:lnTo>
                    <a:pt x="2779383" y="3719989"/>
                  </a:lnTo>
                  <a:lnTo>
                    <a:pt x="2734142" y="3720134"/>
                  </a:lnTo>
                  <a:lnTo>
                    <a:pt x="2690134" y="3719554"/>
                  </a:lnTo>
                  <a:lnTo>
                    <a:pt x="2647165" y="3718095"/>
                  </a:lnTo>
                  <a:lnTo>
                    <a:pt x="2605044" y="3715599"/>
                  </a:lnTo>
                  <a:lnTo>
                    <a:pt x="2563578" y="3711909"/>
                  </a:lnTo>
                  <a:lnTo>
                    <a:pt x="2519766" y="3707894"/>
                  </a:lnTo>
                  <a:lnTo>
                    <a:pt x="2476755" y="3705093"/>
                  </a:lnTo>
                  <a:lnTo>
                    <a:pt x="2434073" y="3703357"/>
                  </a:lnTo>
                  <a:lnTo>
                    <a:pt x="2391246" y="3702538"/>
                  </a:lnTo>
                  <a:lnTo>
                    <a:pt x="2347799" y="3702488"/>
                  </a:lnTo>
                  <a:lnTo>
                    <a:pt x="2303260" y="3703057"/>
                  </a:lnTo>
                  <a:lnTo>
                    <a:pt x="2257153" y="3704097"/>
                  </a:lnTo>
                  <a:lnTo>
                    <a:pt x="2209007" y="3705459"/>
                  </a:lnTo>
                  <a:lnTo>
                    <a:pt x="2158346" y="3706996"/>
                  </a:lnTo>
                  <a:lnTo>
                    <a:pt x="2104697" y="3708558"/>
                  </a:lnTo>
                  <a:lnTo>
                    <a:pt x="2047587" y="3709996"/>
                  </a:lnTo>
                  <a:lnTo>
                    <a:pt x="1986541" y="3711163"/>
                  </a:lnTo>
                  <a:lnTo>
                    <a:pt x="1921085" y="3711909"/>
                  </a:lnTo>
                  <a:lnTo>
                    <a:pt x="1855665" y="3712300"/>
                  </a:lnTo>
                  <a:lnTo>
                    <a:pt x="1794644" y="3712515"/>
                  </a:lnTo>
                  <a:lnTo>
                    <a:pt x="1737433" y="3712583"/>
                  </a:lnTo>
                  <a:lnTo>
                    <a:pt x="1683440" y="3712535"/>
                  </a:lnTo>
                  <a:lnTo>
                    <a:pt x="1632074" y="3712402"/>
                  </a:lnTo>
                  <a:lnTo>
                    <a:pt x="1582745" y="3712214"/>
                  </a:lnTo>
                  <a:lnTo>
                    <a:pt x="1534861" y="3712002"/>
                  </a:lnTo>
                  <a:lnTo>
                    <a:pt x="1487831" y="3711795"/>
                  </a:lnTo>
                  <a:lnTo>
                    <a:pt x="1441064" y="3711624"/>
                  </a:lnTo>
                  <a:lnTo>
                    <a:pt x="1393970" y="3711520"/>
                  </a:lnTo>
                  <a:lnTo>
                    <a:pt x="1345957" y="3711512"/>
                  </a:lnTo>
                  <a:lnTo>
                    <a:pt x="1296434" y="3711632"/>
                  </a:lnTo>
                  <a:lnTo>
                    <a:pt x="1244810" y="3711909"/>
                  </a:lnTo>
                  <a:lnTo>
                    <a:pt x="1189757" y="3712089"/>
                  </a:lnTo>
                  <a:lnTo>
                    <a:pt x="1138593" y="3711900"/>
                  </a:lnTo>
                  <a:lnTo>
                    <a:pt x="1090388" y="3711445"/>
                  </a:lnTo>
                  <a:lnTo>
                    <a:pt x="1044212" y="3710823"/>
                  </a:lnTo>
                  <a:lnTo>
                    <a:pt x="999132" y="3710134"/>
                  </a:lnTo>
                  <a:lnTo>
                    <a:pt x="954219" y="3709480"/>
                  </a:lnTo>
                  <a:lnTo>
                    <a:pt x="908541" y="3708961"/>
                  </a:lnTo>
                  <a:lnTo>
                    <a:pt x="861167" y="3708678"/>
                  </a:lnTo>
                  <a:lnTo>
                    <a:pt x="811167" y="3708730"/>
                  </a:lnTo>
                  <a:lnTo>
                    <a:pt x="757610" y="3709219"/>
                  </a:lnTo>
                  <a:lnTo>
                    <a:pt x="699564" y="3710245"/>
                  </a:lnTo>
                  <a:lnTo>
                    <a:pt x="636099" y="3711909"/>
                  </a:lnTo>
                  <a:lnTo>
                    <a:pt x="590205" y="3713206"/>
                  </a:lnTo>
                  <a:lnTo>
                    <a:pt x="545061" y="3710474"/>
                  </a:lnTo>
                  <a:lnTo>
                    <a:pt x="500812" y="3703899"/>
                  </a:lnTo>
                  <a:lnTo>
                    <a:pt x="457600" y="3693666"/>
                  </a:lnTo>
                  <a:lnTo>
                    <a:pt x="415568" y="3679962"/>
                  </a:lnTo>
                  <a:lnTo>
                    <a:pt x="374860" y="3662974"/>
                  </a:lnTo>
                  <a:lnTo>
                    <a:pt x="335619" y="3642886"/>
                  </a:lnTo>
                  <a:lnTo>
                    <a:pt x="297988" y="3619886"/>
                  </a:lnTo>
                  <a:lnTo>
                    <a:pt x="262110" y="3594158"/>
                  </a:lnTo>
                  <a:lnTo>
                    <a:pt x="228129" y="3565890"/>
                  </a:lnTo>
                  <a:lnTo>
                    <a:pt x="196187" y="3535267"/>
                  </a:lnTo>
                  <a:lnTo>
                    <a:pt x="166429" y="3502475"/>
                  </a:lnTo>
                  <a:lnTo>
                    <a:pt x="138996" y="3467700"/>
                  </a:lnTo>
                  <a:lnTo>
                    <a:pt x="114033" y="3431128"/>
                  </a:lnTo>
                  <a:lnTo>
                    <a:pt x="91682" y="3392946"/>
                  </a:lnTo>
                  <a:lnTo>
                    <a:pt x="72087" y="3353340"/>
                  </a:lnTo>
                  <a:lnTo>
                    <a:pt x="55390" y="3312494"/>
                  </a:lnTo>
                  <a:lnTo>
                    <a:pt x="41736" y="3270596"/>
                  </a:lnTo>
                  <a:lnTo>
                    <a:pt x="31267" y="3227832"/>
                  </a:lnTo>
                  <a:lnTo>
                    <a:pt x="24126" y="3184387"/>
                  </a:lnTo>
                  <a:lnTo>
                    <a:pt x="20458" y="3140448"/>
                  </a:lnTo>
                  <a:lnTo>
                    <a:pt x="20403" y="3096201"/>
                  </a:lnTo>
                  <a:lnTo>
                    <a:pt x="20786" y="3026927"/>
                  </a:lnTo>
                  <a:lnTo>
                    <a:pt x="20022" y="2965871"/>
                  </a:lnTo>
                  <a:lnTo>
                    <a:pt x="18406" y="2911615"/>
                  </a:lnTo>
                  <a:lnTo>
                    <a:pt x="16233" y="2862743"/>
                  </a:lnTo>
                  <a:lnTo>
                    <a:pt x="13800" y="2817835"/>
                  </a:lnTo>
                  <a:lnTo>
                    <a:pt x="11401" y="2775476"/>
                  </a:lnTo>
                  <a:lnTo>
                    <a:pt x="9332" y="2734247"/>
                  </a:lnTo>
                  <a:lnTo>
                    <a:pt x="7890" y="2692731"/>
                  </a:lnTo>
                  <a:lnTo>
                    <a:pt x="7368" y="2649510"/>
                  </a:lnTo>
                  <a:lnTo>
                    <a:pt x="8063" y="2603167"/>
                  </a:lnTo>
                  <a:lnTo>
                    <a:pt x="10270" y="2552284"/>
                  </a:lnTo>
                  <a:lnTo>
                    <a:pt x="14285" y="2495444"/>
                  </a:lnTo>
                  <a:lnTo>
                    <a:pt x="20403" y="2431229"/>
                  </a:lnTo>
                  <a:lnTo>
                    <a:pt x="26441" y="2366717"/>
                  </a:lnTo>
                  <a:lnTo>
                    <a:pt x="30289" y="2309084"/>
                  </a:lnTo>
                  <a:lnTo>
                    <a:pt x="32270" y="2257148"/>
                  </a:lnTo>
                  <a:lnTo>
                    <a:pt x="32709" y="2209726"/>
                  </a:lnTo>
                  <a:lnTo>
                    <a:pt x="31925" y="2165634"/>
                  </a:lnTo>
                  <a:lnTo>
                    <a:pt x="30244" y="2123691"/>
                  </a:lnTo>
                  <a:lnTo>
                    <a:pt x="27986" y="2082714"/>
                  </a:lnTo>
                  <a:lnTo>
                    <a:pt x="25474" y="2041519"/>
                  </a:lnTo>
                  <a:lnTo>
                    <a:pt x="23032" y="1998925"/>
                  </a:lnTo>
                  <a:lnTo>
                    <a:pt x="20981" y="1953748"/>
                  </a:lnTo>
                  <a:lnTo>
                    <a:pt x="19644" y="1904806"/>
                  </a:lnTo>
                  <a:lnTo>
                    <a:pt x="19344" y="1850915"/>
                  </a:lnTo>
                  <a:lnTo>
                    <a:pt x="20403" y="1790895"/>
                  </a:lnTo>
                  <a:lnTo>
                    <a:pt x="22628" y="1724190"/>
                  </a:lnTo>
                  <a:lnTo>
                    <a:pt x="25210" y="1661344"/>
                  </a:lnTo>
                  <a:lnTo>
                    <a:pt x="27922" y="1602038"/>
                  </a:lnTo>
                  <a:lnTo>
                    <a:pt x="30535" y="1545954"/>
                  </a:lnTo>
                  <a:lnTo>
                    <a:pt x="32820" y="1492775"/>
                  </a:lnTo>
                  <a:lnTo>
                    <a:pt x="34548" y="1442184"/>
                  </a:lnTo>
                  <a:lnTo>
                    <a:pt x="35490" y="1393863"/>
                  </a:lnTo>
                  <a:lnTo>
                    <a:pt x="35418" y="1347495"/>
                  </a:lnTo>
                  <a:lnTo>
                    <a:pt x="34102" y="1302762"/>
                  </a:lnTo>
                  <a:lnTo>
                    <a:pt x="31313" y="1259347"/>
                  </a:lnTo>
                  <a:lnTo>
                    <a:pt x="26823" y="1216931"/>
                  </a:lnTo>
                  <a:lnTo>
                    <a:pt x="20403" y="1175199"/>
                  </a:lnTo>
                  <a:lnTo>
                    <a:pt x="13098" y="1129298"/>
                  </a:lnTo>
                  <a:lnTo>
                    <a:pt x="7481" y="1082185"/>
                  </a:lnTo>
                  <a:lnTo>
                    <a:pt x="3476" y="1034042"/>
                  </a:lnTo>
                  <a:lnTo>
                    <a:pt x="1007" y="985048"/>
                  </a:lnTo>
                  <a:lnTo>
                    <a:pt x="0" y="935383"/>
                  </a:lnTo>
                  <a:lnTo>
                    <a:pt x="377" y="885229"/>
                  </a:lnTo>
                  <a:lnTo>
                    <a:pt x="2065" y="834764"/>
                  </a:lnTo>
                  <a:lnTo>
                    <a:pt x="4987" y="784171"/>
                  </a:lnTo>
                  <a:lnTo>
                    <a:pt x="9068" y="733628"/>
                  </a:lnTo>
                  <a:lnTo>
                    <a:pt x="14232" y="683316"/>
                  </a:lnTo>
                  <a:lnTo>
                    <a:pt x="20403" y="633417"/>
                  </a:lnTo>
                  <a:close/>
                </a:path>
              </a:pathLst>
            </a:custGeom>
            <a:ln w="28575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83220" y="2761869"/>
            <a:ext cx="3723004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20" dirty="0">
                <a:solidFill>
                  <a:srgbClr val="175C8F"/>
                </a:solidFill>
                <a:latin typeface="Tahoma"/>
                <a:cs typeface="Tahoma"/>
              </a:rPr>
              <a:t>L’</a:t>
            </a:r>
            <a:r>
              <a:rPr sz="1800" b="1" spc="-20" dirty="0">
                <a:solidFill>
                  <a:srgbClr val="175C8F"/>
                </a:solidFill>
                <a:latin typeface="Tahoma"/>
                <a:cs typeface="Tahoma"/>
              </a:rPr>
              <a:t>Allegato</a:t>
            </a:r>
            <a:r>
              <a:rPr sz="1800" b="1" spc="-9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175C8F"/>
                </a:solidFill>
                <a:latin typeface="Tahoma"/>
                <a:cs typeface="Tahoma"/>
              </a:rPr>
              <a:t>A</a:t>
            </a:r>
            <a:r>
              <a:rPr sz="1800" b="1" spc="-10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75C8F"/>
                </a:solidFill>
                <a:latin typeface="Tahoma"/>
                <a:cs typeface="Tahoma"/>
              </a:rPr>
              <a:t>che</a:t>
            </a:r>
            <a:r>
              <a:rPr sz="1800" b="1" spc="-6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75C8F"/>
                </a:solidFill>
                <a:latin typeface="Tahoma"/>
                <a:cs typeface="Tahoma"/>
              </a:rPr>
              <a:t>descrive</a:t>
            </a:r>
            <a:r>
              <a:rPr sz="1800" b="1" spc="-4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i</a:t>
            </a:r>
            <a:r>
              <a:rPr sz="1800" b="1" spc="-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giudizi </a:t>
            </a:r>
            <a:r>
              <a:rPr sz="1800" b="1" spc="-45" dirty="0">
                <a:solidFill>
                  <a:srgbClr val="175C8F"/>
                </a:solidFill>
                <a:latin typeface="Tahoma"/>
                <a:cs typeface="Tahoma"/>
              </a:rPr>
              <a:t>sintetici</a:t>
            </a:r>
            <a:r>
              <a:rPr sz="18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75C8F"/>
                </a:solidFill>
                <a:latin typeface="Tahoma"/>
                <a:cs typeface="Tahoma"/>
              </a:rPr>
              <a:t>è</a:t>
            </a:r>
            <a:r>
              <a:rPr sz="1800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75C8F"/>
                </a:solidFill>
                <a:latin typeface="Tahoma"/>
                <a:cs typeface="Tahoma"/>
              </a:rPr>
              <a:t>PRESCRITTIVO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6642" y="3560140"/>
            <a:ext cx="1134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175C8F"/>
                </a:solidFill>
                <a:latin typeface="Tahoma"/>
                <a:cs typeface="Tahoma"/>
              </a:rPr>
              <a:t>TUTTAVIA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3220" y="4092702"/>
            <a:ext cx="3900170" cy="13652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160"/>
              </a:spcBef>
            </a:pPr>
            <a:r>
              <a:rPr sz="1800" spc="50" dirty="0">
                <a:solidFill>
                  <a:srgbClr val="175C8F"/>
                </a:solidFill>
                <a:latin typeface="Tahoma"/>
                <a:cs typeface="Tahoma"/>
              </a:rPr>
              <a:t>le</a:t>
            </a:r>
            <a:r>
              <a:rPr sz="1800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75C8F"/>
                </a:solidFill>
                <a:latin typeface="Tahoma"/>
                <a:cs typeface="Tahoma"/>
              </a:rPr>
              <a:t>scuole</a:t>
            </a:r>
            <a:r>
              <a:rPr sz="1800" spc="-10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75C8F"/>
                </a:solidFill>
                <a:latin typeface="Tahoma"/>
                <a:cs typeface="Tahoma"/>
              </a:rPr>
              <a:t>possono</a:t>
            </a:r>
            <a:r>
              <a:rPr sz="1800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75C8F"/>
                </a:solidFill>
                <a:latin typeface="Tahoma"/>
                <a:cs typeface="Tahoma"/>
              </a:rPr>
              <a:t>declinare</a:t>
            </a:r>
            <a:r>
              <a:rPr sz="1800" b="1" spc="-4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75C8F"/>
                </a:solidFill>
                <a:latin typeface="Tahoma"/>
                <a:cs typeface="Tahoma"/>
              </a:rPr>
              <a:t>la descrizione</a:t>
            </a:r>
            <a:r>
              <a:rPr sz="1800" b="1" spc="-3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dei</a:t>
            </a:r>
            <a:r>
              <a:rPr sz="1800" b="1" spc="-4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livelli</a:t>
            </a:r>
            <a:r>
              <a:rPr sz="18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75C8F"/>
                </a:solidFill>
                <a:latin typeface="Tahoma"/>
                <a:cs typeface="Tahoma"/>
              </a:rPr>
              <a:t>di apprendimento</a:t>
            </a:r>
            <a:r>
              <a:rPr sz="1800" b="1" spc="7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correlati</a:t>
            </a:r>
            <a:r>
              <a:rPr sz="1800" spc="-3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ai</a:t>
            </a:r>
            <a:r>
              <a:rPr sz="1800" spc="-1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75C8F"/>
                </a:solidFill>
                <a:latin typeface="Tahoma"/>
                <a:cs typeface="Tahoma"/>
              </a:rPr>
              <a:t>giudizi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per</a:t>
            </a:r>
            <a:r>
              <a:rPr sz="18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le</a:t>
            </a:r>
            <a:r>
              <a:rPr sz="1800" b="1" spc="-11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singole</a:t>
            </a:r>
            <a:r>
              <a:rPr sz="1800" b="1" spc="-10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discipline</a:t>
            </a:r>
            <a:r>
              <a:rPr sz="1800" b="1" spc="-7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e</a:t>
            </a:r>
            <a:r>
              <a:rPr sz="1800" b="1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per</a:t>
            </a:r>
            <a:r>
              <a:rPr sz="1800" b="1" spc="-11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i</a:t>
            </a:r>
            <a:r>
              <a:rPr sz="1800" b="1" spc="-9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75C8F"/>
                </a:solidFill>
                <a:latin typeface="Tahoma"/>
                <a:cs typeface="Tahoma"/>
              </a:rPr>
              <a:t>vari </a:t>
            </a:r>
            <a:r>
              <a:rPr sz="1800" b="1" spc="-50" dirty="0">
                <a:solidFill>
                  <a:srgbClr val="175C8F"/>
                </a:solidFill>
                <a:latin typeface="Tahoma"/>
                <a:cs typeface="Tahoma"/>
              </a:rPr>
              <a:t>anni</a:t>
            </a:r>
            <a:r>
              <a:rPr sz="18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di</a:t>
            </a:r>
            <a:r>
              <a:rPr sz="1800" b="1" spc="-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75C8F"/>
                </a:solidFill>
                <a:latin typeface="Tahoma"/>
                <a:cs typeface="Tahoma"/>
              </a:rPr>
              <a:t>corso</a:t>
            </a:r>
            <a:r>
              <a:rPr sz="1800" b="1" spc="-4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70" dirty="0">
                <a:solidFill>
                  <a:srgbClr val="175C8F"/>
                </a:solidFill>
                <a:latin typeface="Tahoma"/>
                <a:cs typeface="Tahoma"/>
              </a:rPr>
              <a:t>(art.</a:t>
            </a:r>
            <a:r>
              <a:rPr sz="1800" spc="-1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75C8F"/>
                </a:solidFill>
                <a:latin typeface="Tahoma"/>
                <a:cs typeface="Tahoma"/>
              </a:rPr>
              <a:t>3,</a:t>
            </a:r>
            <a:r>
              <a:rPr sz="1800" spc="-14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75C8F"/>
                </a:solidFill>
                <a:latin typeface="Tahoma"/>
                <a:cs typeface="Tahoma"/>
              </a:rPr>
              <a:t>c.</a:t>
            </a:r>
            <a:r>
              <a:rPr sz="1800" spc="-1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75C8F"/>
                </a:solidFill>
                <a:latin typeface="Tahoma"/>
                <a:cs typeface="Tahoma"/>
              </a:rPr>
              <a:t>6)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6836" y="2274646"/>
            <a:ext cx="8341995" cy="41770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L’ottica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deve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sempre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essere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quella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20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2000" b="1" spc="-35" dirty="0">
                <a:solidFill>
                  <a:srgbClr val="1F7ABE"/>
                </a:solidFill>
                <a:latin typeface="Tahoma"/>
                <a:cs typeface="Tahoma"/>
              </a:rPr>
              <a:t>l’apprendimento,</a:t>
            </a:r>
            <a:r>
              <a:rPr sz="2000" b="1" spc="-1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F7ABE"/>
                </a:solidFill>
                <a:latin typeface="Tahoma"/>
                <a:cs typeface="Tahoma"/>
              </a:rPr>
              <a:t>ha</a:t>
            </a:r>
            <a:r>
              <a:rPr sz="2000" b="1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1F7ABE"/>
                </a:solidFill>
                <a:latin typeface="Tahoma"/>
                <a:cs typeface="Tahoma"/>
              </a:rPr>
              <a:t>carattere</a:t>
            </a:r>
            <a:r>
              <a:rPr sz="20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FAD0D"/>
                </a:solidFill>
                <a:latin typeface="Tahoma"/>
                <a:cs typeface="Tahoma"/>
              </a:rPr>
              <a:t>formativo</a:t>
            </a:r>
            <a:r>
              <a:rPr sz="2000" b="1" spc="-90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poiché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informazioni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rilevate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sono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utilizzate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anche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20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adattare</a:t>
            </a:r>
            <a:r>
              <a:rPr sz="20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l’insegnamento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ai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bisogni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educativi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concreti</a:t>
            </a:r>
            <a:r>
              <a:rPr sz="20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F7ABE"/>
                </a:solidFill>
                <a:latin typeface="Tahoma"/>
                <a:cs typeface="Tahoma"/>
              </a:rPr>
              <a:t>degli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alunni</a:t>
            </a:r>
            <a:r>
              <a:rPr sz="20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ai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loro</a:t>
            </a:r>
            <a:r>
              <a:rPr sz="20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stili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apprendimento,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modificando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attività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funzione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ciò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stato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osservato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partire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da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ciò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10" dirty="0">
                <a:solidFill>
                  <a:srgbClr val="1F7ABE"/>
                </a:solidFill>
                <a:latin typeface="Tahoma"/>
                <a:cs typeface="Tahoma"/>
              </a:rPr>
              <a:t>può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essere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valorizzato</a:t>
            </a:r>
            <a:endParaRPr sz="2000">
              <a:latin typeface="Tahoma"/>
              <a:cs typeface="Tahoma"/>
            </a:endParaRPr>
          </a:p>
          <a:p>
            <a:pPr marL="12700" marR="102235">
              <a:lnSpc>
                <a:spcPct val="110000"/>
              </a:lnSpc>
              <a:spcBef>
                <a:spcPts val="994"/>
              </a:spcBef>
            </a:pPr>
            <a:r>
              <a:rPr sz="2000" spc="19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2000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questo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F7ABE"/>
                </a:solidFill>
                <a:latin typeface="Tahoma"/>
                <a:cs typeface="Tahoma"/>
              </a:rPr>
              <a:t>proposito,</a:t>
            </a:r>
            <a:r>
              <a:rPr sz="2000" spc="-1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ricordiamo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FAD0D"/>
                </a:solidFill>
                <a:latin typeface="Tahoma"/>
                <a:cs typeface="Tahoma"/>
              </a:rPr>
              <a:t>DPR</a:t>
            </a:r>
            <a:r>
              <a:rPr sz="2000" b="1" spc="-65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FAD0D"/>
                </a:solidFill>
                <a:latin typeface="Tahoma"/>
                <a:cs typeface="Tahoma"/>
              </a:rPr>
              <a:t>n.</a:t>
            </a:r>
            <a:r>
              <a:rPr sz="2000" b="1" spc="-130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FAD0D"/>
                </a:solidFill>
                <a:latin typeface="Tahoma"/>
                <a:cs typeface="Tahoma"/>
              </a:rPr>
              <a:t>275/1999,</a:t>
            </a:r>
            <a:r>
              <a:rPr sz="2000" b="1" spc="-155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FAD0D"/>
                </a:solidFill>
                <a:latin typeface="Tahoma"/>
                <a:cs typeface="Tahoma"/>
              </a:rPr>
              <a:t>all’articolo</a:t>
            </a:r>
            <a:r>
              <a:rPr sz="2000" b="1" spc="-90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AD0D"/>
                </a:solidFill>
                <a:latin typeface="Tahoma"/>
                <a:cs typeface="Tahoma"/>
              </a:rPr>
              <a:t>4, </a:t>
            </a:r>
            <a:r>
              <a:rPr sz="2000" b="1" spc="-45" dirty="0">
                <a:solidFill>
                  <a:srgbClr val="FFAD0D"/>
                </a:solidFill>
                <a:latin typeface="Tahoma"/>
                <a:cs typeface="Tahoma"/>
              </a:rPr>
              <a:t>comma </a:t>
            </a:r>
            <a:r>
              <a:rPr sz="2000" b="1" spc="-10" dirty="0">
                <a:solidFill>
                  <a:srgbClr val="FFAD0D"/>
                </a:solidFill>
                <a:latin typeface="Tahoma"/>
                <a:cs typeface="Tahoma"/>
              </a:rPr>
              <a:t>4,</a:t>
            </a:r>
            <a:r>
              <a:rPr sz="2000" b="1" spc="-100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stabilisce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scuole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i="1" spc="-120" dirty="0">
                <a:solidFill>
                  <a:srgbClr val="1F7ABE"/>
                </a:solidFill>
                <a:latin typeface="Verdana"/>
                <a:cs typeface="Verdana"/>
              </a:rPr>
              <a:t>“Individuano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inoltre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20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1F7ABE"/>
                </a:solidFill>
                <a:latin typeface="Verdana"/>
                <a:cs typeface="Verdana"/>
              </a:rPr>
              <a:t>i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4" dirty="0">
                <a:solidFill>
                  <a:srgbClr val="1F7ABE"/>
                </a:solidFill>
                <a:latin typeface="Verdana"/>
                <a:cs typeface="Verdana"/>
              </a:rPr>
              <a:t>rispetto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normativa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7ABE"/>
                </a:solidFill>
                <a:latin typeface="Verdana"/>
                <a:cs typeface="Verdana"/>
              </a:rPr>
              <a:t>nazionale </a:t>
            </a:r>
            <a:r>
              <a:rPr sz="2000" i="1" spc="-45" dirty="0">
                <a:solidFill>
                  <a:srgbClr val="1F7ABE"/>
                </a:solidFill>
                <a:latin typeface="Verdana"/>
                <a:cs typeface="Verdana"/>
              </a:rPr>
              <a:t>ed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55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5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2000" i="1" spc="-20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periodica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5" dirty="0">
                <a:solidFill>
                  <a:srgbClr val="1F7ABE"/>
                </a:solidFill>
                <a:latin typeface="Verdana"/>
                <a:cs typeface="Verdana"/>
              </a:rPr>
              <a:t>risultati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conseguiti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7ABE"/>
                </a:solidFill>
                <a:latin typeface="Verdana"/>
                <a:cs typeface="Verdana"/>
              </a:rPr>
              <a:t>dalle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scolastiche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4" dirty="0">
                <a:solidFill>
                  <a:srgbClr val="1F7ABE"/>
                </a:solidFill>
                <a:latin typeface="Verdana"/>
                <a:cs typeface="Verdana"/>
              </a:rPr>
              <a:t>rispetto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1F7ABE"/>
                </a:solidFill>
                <a:latin typeface="Verdana"/>
                <a:cs typeface="Verdana"/>
              </a:rPr>
              <a:t>agli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obiettivi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50" dirty="0">
                <a:solidFill>
                  <a:srgbClr val="1F7ABE"/>
                </a:solidFill>
                <a:latin typeface="Verdana"/>
                <a:cs typeface="Verdana"/>
              </a:rPr>
              <a:t>prefissati”,</a:t>
            </a:r>
            <a:r>
              <a:rPr sz="2000" i="1" spc="-2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definendo</a:t>
            </a:r>
            <a:r>
              <a:rPr sz="20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quindi </a:t>
            </a:r>
            <a:r>
              <a:rPr sz="2000" b="1" spc="-55" dirty="0">
                <a:solidFill>
                  <a:srgbClr val="1F7ABE"/>
                </a:solidFill>
                <a:latin typeface="Tahoma"/>
                <a:cs typeface="Tahoma"/>
              </a:rPr>
              <a:t>anche</a:t>
            </a:r>
            <a:r>
              <a:rPr sz="20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20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modello</a:t>
            </a:r>
            <a:r>
              <a:rPr sz="20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20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AD0D"/>
                </a:solidFill>
                <a:latin typeface="Tahoma"/>
                <a:cs typeface="Tahoma"/>
              </a:rPr>
              <a:t>documento</a:t>
            </a:r>
            <a:r>
              <a:rPr sz="2000" b="1" spc="-95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AD0D"/>
                </a:solidFill>
                <a:latin typeface="Tahoma"/>
                <a:cs typeface="Tahoma"/>
              </a:rPr>
              <a:t>di</a:t>
            </a:r>
            <a:r>
              <a:rPr sz="2000" b="1" spc="-85" dirty="0">
                <a:solidFill>
                  <a:srgbClr val="FFAD0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AD0D"/>
                </a:solidFill>
                <a:latin typeface="Tahoma"/>
                <a:cs typeface="Tahoma"/>
              </a:rPr>
              <a:t>valutazione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682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rgbClr val="FFAD0D"/>
                </a:solidFill>
              </a:rPr>
              <a:t>La</a:t>
            </a:r>
            <a:r>
              <a:rPr sz="4400" spc="-155" dirty="0">
                <a:solidFill>
                  <a:srgbClr val="FFAD0D"/>
                </a:solidFill>
              </a:rPr>
              <a:t> </a:t>
            </a:r>
            <a:r>
              <a:rPr sz="4400" spc="-65" dirty="0">
                <a:solidFill>
                  <a:srgbClr val="FFAD0D"/>
                </a:solidFill>
              </a:rPr>
              <a:t>formulazione</a:t>
            </a:r>
            <a:r>
              <a:rPr sz="4400" spc="-190" dirty="0">
                <a:solidFill>
                  <a:srgbClr val="FFAD0D"/>
                </a:solidFill>
              </a:rPr>
              <a:t> </a:t>
            </a:r>
            <a:r>
              <a:rPr sz="4400" dirty="0">
                <a:solidFill>
                  <a:srgbClr val="FFAD0D"/>
                </a:solidFill>
              </a:rPr>
              <a:t>dei</a:t>
            </a:r>
            <a:r>
              <a:rPr sz="4400" spc="-170" dirty="0">
                <a:solidFill>
                  <a:srgbClr val="FFAD0D"/>
                </a:solidFill>
              </a:rPr>
              <a:t> </a:t>
            </a:r>
            <a:r>
              <a:rPr sz="4400" spc="-10" dirty="0">
                <a:solidFill>
                  <a:srgbClr val="FFAD0D"/>
                </a:solidFill>
              </a:rPr>
              <a:t>giudizi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9527990" y="2483812"/>
            <a:ext cx="2350135" cy="3510915"/>
            <a:chOff x="9527990" y="2483812"/>
            <a:chExt cx="2350135" cy="3510915"/>
          </a:xfrm>
        </p:grpSpPr>
        <p:sp>
          <p:nvSpPr>
            <p:cNvPr id="6" name="object 6"/>
            <p:cNvSpPr/>
            <p:nvPr/>
          </p:nvSpPr>
          <p:spPr>
            <a:xfrm>
              <a:off x="9535457" y="2490073"/>
              <a:ext cx="2335530" cy="3496945"/>
            </a:xfrm>
            <a:custGeom>
              <a:avLst/>
              <a:gdLst/>
              <a:ahLst/>
              <a:cxnLst/>
              <a:rect l="l" t="t" r="r" b="b"/>
              <a:pathLst>
                <a:path w="2335529" h="3496945">
                  <a:moveTo>
                    <a:pt x="1689342" y="0"/>
                  </a:moveTo>
                  <a:lnTo>
                    <a:pt x="1637776" y="865"/>
                  </a:lnTo>
                  <a:lnTo>
                    <a:pt x="1584667" y="2658"/>
                  </a:lnTo>
                  <a:lnTo>
                    <a:pt x="1529575" y="5290"/>
                  </a:lnTo>
                  <a:lnTo>
                    <a:pt x="1472062" y="8673"/>
                  </a:lnTo>
                  <a:lnTo>
                    <a:pt x="1411688" y="12715"/>
                  </a:lnTo>
                  <a:lnTo>
                    <a:pt x="1353383" y="15901"/>
                  </a:lnTo>
                  <a:lnTo>
                    <a:pt x="1301361" y="17031"/>
                  </a:lnTo>
                  <a:lnTo>
                    <a:pt x="1254112" y="16612"/>
                  </a:lnTo>
                  <a:lnTo>
                    <a:pt x="1210122" y="15148"/>
                  </a:lnTo>
                  <a:lnTo>
                    <a:pt x="1125874" y="11106"/>
                  </a:lnTo>
                  <a:lnTo>
                    <a:pt x="1082593" y="9539"/>
                  </a:lnTo>
                  <a:lnTo>
                    <a:pt x="1036524" y="8948"/>
                  </a:lnTo>
                  <a:lnTo>
                    <a:pt x="986156" y="9838"/>
                  </a:lnTo>
                  <a:lnTo>
                    <a:pt x="876950" y="15209"/>
                  </a:lnTo>
                  <a:lnTo>
                    <a:pt x="825981" y="15683"/>
                  </a:lnTo>
                  <a:lnTo>
                    <a:pt x="776720" y="14646"/>
                  </a:lnTo>
                  <a:lnTo>
                    <a:pt x="728818" y="12603"/>
                  </a:lnTo>
                  <a:lnTo>
                    <a:pt x="635699" y="7529"/>
                  </a:lnTo>
                  <a:lnTo>
                    <a:pt x="589785" y="5510"/>
                  </a:lnTo>
                  <a:lnTo>
                    <a:pt x="543836" y="4513"/>
                  </a:lnTo>
                  <a:lnTo>
                    <a:pt x="497503" y="5043"/>
                  </a:lnTo>
                  <a:lnTo>
                    <a:pt x="450438" y="7609"/>
                  </a:lnTo>
                  <a:lnTo>
                    <a:pt x="353550" y="17866"/>
                  </a:lnTo>
                  <a:lnTo>
                    <a:pt x="306626" y="26412"/>
                  </a:lnTo>
                  <a:lnTo>
                    <a:pt x="261885" y="38362"/>
                  </a:lnTo>
                  <a:lnTo>
                    <a:pt x="219690" y="53725"/>
                  </a:lnTo>
                  <a:lnTo>
                    <a:pt x="180408" y="72510"/>
                  </a:lnTo>
                  <a:lnTo>
                    <a:pt x="144400" y="94725"/>
                  </a:lnTo>
                  <a:lnTo>
                    <a:pt x="112033" y="120380"/>
                  </a:lnTo>
                  <a:lnTo>
                    <a:pt x="83671" y="149483"/>
                  </a:lnTo>
                  <a:lnTo>
                    <a:pt x="59677" y="182043"/>
                  </a:lnTo>
                  <a:lnTo>
                    <a:pt x="40416" y="218070"/>
                  </a:lnTo>
                  <a:lnTo>
                    <a:pt x="26253" y="257572"/>
                  </a:lnTo>
                  <a:lnTo>
                    <a:pt x="17551" y="300558"/>
                  </a:lnTo>
                  <a:lnTo>
                    <a:pt x="14675" y="347037"/>
                  </a:lnTo>
                  <a:lnTo>
                    <a:pt x="17990" y="397017"/>
                  </a:lnTo>
                  <a:lnTo>
                    <a:pt x="15172" y="439446"/>
                  </a:lnTo>
                  <a:lnTo>
                    <a:pt x="9907" y="527351"/>
                  </a:lnTo>
                  <a:lnTo>
                    <a:pt x="7599" y="572889"/>
                  </a:lnTo>
                  <a:lnTo>
                    <a:pt x="5600" y="619526"/>
                  </a:lnTo>
                  <a:lnTo>
                    <a:pt x="3981" y="667292"/>
                  </a:lnTo>
                  <a:lnTo>
                    <a:pt x="2811" y="716217"/>
                  </a:lnTo>
                  <a:lnTo>
                    <a:pt x="2160" y="766332"/>
                  </a:lnTo>
                  <a:lnTo>
                    <a:pt x="2098" y="817669"/>
                  </a:lnTo>
                  <a:lnTo>
                    <a:pt x="2693" y="870257"/>
                  </a:lnTo>
                  <a:lnTo>
                    <a:pt x="4017" y="924128"/>
                  </a:lnTo>
                  <a:lnTo>
                    <a:pt x="6139" y="979311"/>
                  </a:lnTo>
                  <a:lnTo>
                    <a:pt x="9129" y="1035839"/>
                  </a:lnTo>
                  <a:lnTo>
                    <a:pt x="13056" y="1093741"/>
                  </a:lnTo>
                  <a:lnTo>
                    <a:pt x="23627" y="1220044"/>
                  </a:lnTo>
                  <a:lnTo>
                    <a:pt x="28047" y="1282729"/>
                  </a:lnTo>
                  <a:lnTo>
                    <a:pt x="31324" y="1341500"/>
                  </a:lnTo>
                  <a:lnTo>
                    <a:pt x="33535" y="1396752"/>
                  </a:lnTo>
                  <a:lnTo>
                    <a:pt x="34756" y="1448884"/>
                  </a:lnTo>
                  <a:lnTo>
                    <a:pt x="35063" y="1498290"/>
                  </a:lnTo>
                  <a:lnTo>
                    <a:pt x="34531" y="1545367"/>
                  </a:lnTo>
                  <a:lnTo>
                    <a:pt x="33237" y="1590512"/>
                  </a:lnTo>
                  <a:lnTo>
                    <a:pt x="31256" y="1634121"/>
                  </a:lnTo>
                  <a:lnTo>
                    <a:pt x="28666" y="1676591"/>
                  </a:lnTo>
                  <a:lnTo>
                    <a:pt x="25540" y="1718318"/>
                  </a:lnTo>
                  <a:lnTo>
                    <a:pt x="21956" y="1759699"/>
                  </a:lnTo>
                  <a:lnTo>
                    <a:pt x="13986" y="1842718"/>
                  </a:lnTo>
                  <a:lnTo>
                    <a:pt x="10302" y="1884471"/>
                  </a:lnTo>
                  <a:lnTo>
                    <a:pt x="7033" y="1926718"/>
                  </a:lnTo>
                  <a:lnTo>
                    <a:pt x="4274" y="1969792"/>
                  </a:lnTo>
                  <a:lnTo>
                    <a:pt x="2119" y="2014022"/>
                  </a:lnTo>
                  <a:lnTo>
                    <a:pt x="662" y="2059740"/>
                  </a:lnTo>
                  <a:lnTo>
                    <a:pt x="0" y="2107276"/>
                  </a:lnTo>
                  <a:lnTo>
                    <a:pt x="225" y="2156962"/>
                  </a:lnTo>
                  <a:lnTo>
                    <a:pt x="1433" y="2209127"/>
                  </a:lnTo>
                  <a:lnTo>
                    <a:pt x="3719" y="2264104"/>
                  </a:lnTo>
                  <a:lnTo>
                    <a:pt x="7178" y="2322223"/>
                  </a:lnTo>
                  <a:lnTo>
                    <a:pt x="11903" y="2383815"/>
                  </a:lnTo>
                  <a:lnTo>
                    <a:pt x="17990" y="2449210"/>
                  </a:lnTo>
                  <a:lnTo>
                    <a:pt x="23436" y="2514620"/>
                  </a:lnTo>
                  <a:lnTo>
                    <a:pt x="26452" y="2576251"/>
                  </a:lnTo>
                  <a:lnTo>
                    <a:pt x="27453" y="2634426"/>
                  </a:lnTo>
                  <a:lnTo>
                    <a:pt x="26855" y="2689468"/>
                  </a:lnTo>
                  <a:lnTo>
                    <a:pt x="25072" y="2741702"/>
                  </a:lnTo>
                  <a:lnTo>
                    <a:pt x="22520" y="2791451"/>
                  </a:lnTo>
                  <a:lnTo>
                    <a:pt x="16769" y="2884787"/>
                  </a:lnTo>
                  <a:lnTo>
                    <a:pt x="14400" y="2929022"/>
                  </a:lnTo>
                  <a:lnTo>
                    <a:pt x="12923" y="2972067"/>
                  </a:lnTo>
                  <a:lnTo>
                    <a:pt x="12752" y="3014244"/>
                  </a:lnTo>
                  <a:lnTo>
                    <a:pt x="14302" y="3055878"/>
                  </a:lnTo>
                  <a:lnTo>
                    <a:pt x="17990" y="3097291"/>
                  </a:lnTo>
                  <a:lnTo>
                    <a:pt x="30844" y="3150585"/>
                  </a:lnTo>
                  <a:lnTo>
                    <a:pt x="47530" y="3201540"/>
                  </a:lnTo>
                  <a:lnTo>
                    <a:pt x="67762" y="3249715"/>
                  </a:lnTo>
                  <a:lnTo>
                    <a:pt x="91253" y="3294670"/>
                  </a:lnTo>
                  <a:lnTo>
                    <a:pt x="117720" y="3335963"/>
                  </a:lnTo>
                  <a:lnTo>
                    <a:pt x="146876" y="3373153"/>
                  </a:lnTo>
                  <a:lnTo>
                    <a:pt x="178436" y="3405801"/>
                  </a:lnTo>
                  <a:lnTo>
                    <a:pt x="212114" y="3433463"/>
                  </a:lnTo>
                  <a:lnTo>
                    <a:pt x="247625" y="3455701"/>
                  </a:lnTo>
                  <a:lnTo>
                    <a:pt x="284684" y="3472073"/>
                  </a:lnTo>
                  <a:lnTo>
                    <a:pt x="323005" y="3482137"/>
                  </a:lnTo>
                  <a:lnTo>
                    <a:pt x="362303" y="3485453"/>
                  </a:lnTo>
                  <a:lnTo>
                    <a:pt x="402292" y="3481581"/>
                  </a:lnTo>
                  <a:lnTo>
                    <a:pt x="455757" y="3485651"/>
                  </a:lnTo>
                  <a:lnTo>
                    <a:pt x="508475" y="3489382"/>
                  </a:lnTo>
                  <a:lnTo>
                    <a:pt x="560669" y="3492564"/>
                  </a:lnTo>
                  <a:lnTo>
                    <a:pt x="612561" y="3494982"/>
                  </a:lnTo>
                  <a:lnTo>
                    <a:pt x="664372" y="3496425"/>
                  </a:lnTo>
                  <a:lnTo>
                    <a:pt x="716324" y="3496681"/>
                  </a:lnTo>
                  <a:lnTo>
                    <a:pt x="768639" y="3495537"/>
                  </a:lnTo>
                  <a:lnTo>
                    <a:pt x="821538" y="3492780"/>
                  </a:lnTo>
                  <a:lnTo>
                    <a:pt x="875244" y="3488199"/>
                  </a:lnTo>
                  <a:lnTo>
                    <a:pt x="985331" y="3474863"/>
                  </a:lnTo>
                  <a:lnTo>
                    <a:pt x="1040562" y="3470028"/>
                  </a:lnTo>
                  <a:lnTo>
                    <a:pt x="1095503" y="3466928"/>
                  </a:lnTo>
                  <a:lnTo>
                    <a:pt x="1149984" y="3465420"/>
                  </a:lnTo>
                  <a:lnTo>
                    <a:pt x="1203837" y="3465355"/>
                  </a:lnTo>
                  <a:lnTo>
                    <a:pt x="1256893" y="3466588"/>
                  </a:lnTo>
                  <a:lnTo>
                    <a:pt x="1308985" y="3468973"/>
                  </a:lnTo>
                  <a:lnTo>
                    <a:pt x="1359944" y="3472365"/>
                  </a:lnTo>
                  <a:lnTo>
                    <a:pt x="1409601" y="3476616"/>
                  </a:lnTo>
                  <a:lnTo>
                    <a:pt x="1457789" y="3481581"/>
                  </a:lnTo>
                  <a:lnTo>
                    <a:pt x="1506949" y="3485941"/>
                  </a:lnTo>
                  <a:lnTo>
                    <a:pt x="1558885" y="3488647"/>
                  </a:lnTo>
                  <a:lnTo>
                    <a:pt x="1612473" y="3489956"/>
                  </a:lnTo>
                  <a:lnTo>
                    <a:pt x="1666589" y="3490125"/>
                  </a:lnTo>
                  <a:lnTo>
                    <a:pt x="1720107" y="3489410"/>
                  </a:lnTo>
                  <a:lnTo>
                    <a:pt x="1771904" y="3488069"/>
                  </a:lnTo>
                  <a:lnTo>
                    <a:pt x="1820853" y="3486359"/>
                  </a:lnTo>
                  <a:lnTo>
                    <a:pt x="1939373" y="3481581"/>
                  </a:lnTo>
                  <a:lnTo>
                    <a:pt x="1986098" y="3477732"/>
                  </a:lnTo>
                  <a:lnTo>
                    <a:pt x="2032200" y="3467582"/>
                  </a:lnTo>
                  <a:lnTo>
                    <a:pt x="2077068" y="3451682"/>
                  </a:lnTo>
                  <a:lnTo>
                    <a:pt x="2120092" y="3430580"/>
                  </a:lnTo>
                  <a:lnTo>
                    <a:pt x="2160662" y="3404827"/>
                  </a:lnTo>
                  <a:lnTo>
                    <a:pt x="2198169" y="3374972"/>
                  </a:lnTo>
                  <a:lnTo>
                    <a:pt x="2232001" y="3341564"/>
                  </a:lnTo>
                  <a:lnTo>
                    <a:pt x="2261549" y="3305154"/>
                  </a:lnTo>
                  <a:lnTo>
                    <a:pt x="2286203" y="3266290"/>
                  </a:lnTo>
                  <a:lnTo>
                    <a:pt x="2305353" y="3225522"/>
                  </a:lnTo>
                  <a:lnTo>
                    <a:pt x="2318388" y="3183400"/>
                  </a:lnTo>
                  <a:lnTo>
                    <a:pt x="2324699" y="3140473"/>
                  </a:lnTo>
                  <a:lnTo>
                    <a:pt x="2323675" y="3097291"/>
                  </a:lnTo>
                  <a:lnTo>
                    <a:pt x="2328211" y="3047124"/>
                  </a:lnTo>
                  <a:lnTo>
                    <a:pt x="2331497" y="2998796"/>
                  </a:lnTo>
                  <a:lnTo>
                    <a:pt x="2333672" y="2951876"/>
                  </a:lnTo>
                  <a:lnTo>
                    <a:pt x="2334876" y="2905932"/>
                  </a:lnTo>
                  <a:lnTo>
                    <a:pt x="2335246" y="2860530"/>
                  </a:lnTo>
                  <a:lnTo>
                    <a:pt x="2334922" y="2815240"/>
                  </a:lnTo>
                  <a:lnTo>
                    <a:pt x="2334043" y="2769627"/>
                  </a:lnTo>
                  <a:lnTo>
                    <a:pt x="2332747" y="2723260"/>
                  </a:lnTo>
                  <a:lnTo>
                    <a:pt x="2326174" y="2521605"/>
                  </a:lnTo>
                  <a:lnTo>
                    <a:pt x="2324878" y="2464983"/>
                  </a:lnTo>
                  <a:lnTo>
                    <a:pt x="2323999" y="2405012"/>
                  </a:lnTo>
                  <a:lnTo>
                    <a:pt x="2323401" y="2274329"/>
                  </a:lnTo>
                  <a:lnTo>
                    <a:pt x="2322615" y="2213903"/>
                  </a:lnTo>
                  <a:lnTo>
                    <a:pt x="2321457" y="2159004"/>
                  </a:lnTo>
                  <a:lnTo>
                    <a:pt x="2320065" y="2108649"/>
                  </a:lnTo>
                  <a:lnTo>
                    <a:pt x="2315864" y="1975040"/>
                  </a:lnTo>
                  <a:lnTo>
                    <a:pt x="2314917" y="1933052"/>
                  </a:lnTo>
                  <a:lnTo>
                    <a:pt x="2314428" y="1890703"/>
                  </a:lnTo>
                  <a:lnTo>
                    <a:pt x="2314533" y="1847012"/>
                  </a:lnTo>
                  <a:lnTo>
                    <a:pt x="2315372" y="1800998"/>
                  </a:lnTo>
                  <a:lnTo>
                    <a:pt x="2317084" y="1751679"/>
                  </a:lnTo>
                  <a:lnTo>
                    <a:pt x="2319805" y="1698075"/>
                  </a:lnTo>
                  <a:lnTo>
                    <a:pt x="2323675" y="1639204"/>
                  </a:lnTo>
                  <a:lnTo>
                    <a:pt x="2327936" y="1570004"/>
                  </a:lnTo>
                  <a:lnTo>
                    <a:pt x="2330387" y="1506277"/>
                  </a:lnTo>
                  <a:lnTo>
                    <a:pt x="2331337" y="1447333"/>
                  </a:lnTo>
                  <a:lnTo>
                    <a:pt x="2331097" y="1392481"/>
                  </a:lnTo>
                  <a:lnTo>
                    <a:pt x="2329980" y="1341030"/>
                  </a:lnTo>
                  <a:lnTo>
                    <a:pt x="2328295" y="1292288"/>
                  </a:lnTo>
                  <a:lnTo>
                    <a:pt x="2324465" y="1200170"/>
                  </a:lnTo>
                  <a:lnTo>
                    <a:pt x="2322943" y="1155412"/>
                  </a:lnTo>
                  <a:lnTo>
                    <a:pt x="2322096" y="1110599"/>
                  </a:lnTo>
                  <a:lnTo>
                    <a:pt x="2322237" y="1065041"/>
                  </a:lnTo>
                  <a:lnTo>
                    <a:pt x="2323675" y="1018047"/>
                  </a:lnTo>
                  <a:lnTo>
                    <a:pt x="2328182" y="925223"/>
                  </a:lnTo>
                  <a:lnTo>
                    <a:pt x="2332170" y="834970"/>
                  </a:lnTo>
                  <a:lnTo>
                    <a:pt x="2333668" y="789204"/>
                  </a:lnTo>
                  <a:lnTo>
                    <a:pt x="2334676" y="742156"/>
                  </a:lnTo>
                  <a:lnTo>
                    <a:pt x="2335073" y="693184"/>
                  </a:lnTo>
                  <a:lnTo>
                    <a:pt x="2334738" y="641648"/>
                  </a:lnTo>
                  <a:lnTo>
                    <a:pt x="2333551" y="586904"/>
                  </a:lnTo>
                  <a:lnTo>
                    <a:pt x="2331392" y="528312"/>
                  </a:lnTo>
                  <a:lnTo>
                    <a:pt x="2328140" y="465231"/>
                  </a:lnTo>
                  <a:lnTo>
                    <a:pt x="2323675" y="397017"/>
                  </a:lnTo>
                  <a:lnTo>
                    <a:pt x="2313836" y="353118"/>
                  </a:lnTo>
                  <a:lnTo>
                    <a:pt x="2300777" y="309444"/>
                  </a:lnTo>
                  <a:lnTo>
                    <a:pt x="2284480" y="266585"/>
                  </a:lnTo>
                  <a:lnTo>
                    <a:pt x="2264927" y="225132"/>
                  </a:lnTo>
                  <a:lnTo>
                    <a:pt x="2242098" y="185675"/>
                  </a:lnTo>
                  <a:lnTo>
                    <a:pt x="2215977" y="148805"/>
                  </a:lnTo>
                  <a:lnTo>
                    <a:pt x="2186544" y="115111"/>
                  </a:lnTo>
                  <a:lnTo>
                    <a:pt x="2153781" y="85184"/>
                  </a:lnTo>
                  <a:lnTo>
                    <a:pt x="2117670" y="59614"/>
                  </a:lnTo>
                  <a:lnTo>
                    <a:pt x="2078191" y="38992"/>
                  </a:lnTo>
                  <a:lnTo>
                    <a:pt x="2035328" y="23908"/>
                  </a:lnTo>
                  <a:lnTo>
                    <a:pt x="1989062" y="14953"/>
                  </a:lnTo>
                  <a:lnTo>
                    <a:pt x="1939373" y="12715"/>
                  </a:lnTo>
                  <a:lnTo>
                    <a:pt x="1888943" y="7603"/>
                  </a:lnTo>
                  <a:lnTo>
                    <a:pt x="1839164" y="3864"/>
                  </a:lnTo>
                  <a:lnTo>
                    <a:pt x="1789596" y="1410"/>
                  </a:lnTo>
                  <a:lnTo>
                    <a:pt x="1739802" y="152"/>
                  </a:lnTo>
                  <a:lnTo>
                    <a:pt x="1689342" y="0"/>
                  </a:lnTo>
                  <a:close/>
                </a:path>
              </a:pathLst>
            </a:custGeom>
            <a:solidFill>
              <a:srgbClr val="FFF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2278" y="2498100"/>
              <a:ext cx="2321560" cy="3482340"/>
            </a:xfrm>
            <a:custGeom>
              <a:avLst/>
              <a:gdLst/>
              <a:ahLst/>
              <a:cxnLst/>
              <a:rect l="l" t="t" r="r" b="b"/>
              <a:pathLst>
                <a:path w="2321559" h="3482340">
                  <a:moveTo>
                    <a:pt x="11170" y="388990"/>
                  </a:moveTo>
                  <a:lnTo>
                    <a:pt x="21193" y="339933"/>
                  </a:lnTo>
                  <a:lnTo>
                    <a:pt x="36629" y="292711"/>
                  </a:lnTo>
                  <a:lnTo>
                    <a:pt x="57054" y="247701"/>
                  </a:lnTo>
                  <a:lnTo>
                    <a:pt x="82045" y="205282"/>
                  </a:lnTo>
                  <a:lnTo>
                    <a:pt x="111177" y="165834"/>
                  </a:lnTo>
                  <a:lnTo>
                    <a:pt x="144027" y="129735"/>
                  </a:lnTo>
                  <a:lnTo>
                    <a:pt x="180172" y="97365"/>
                  </a:lnTo>
                  <a:lnTo>
                    <a:pt x="219186" y="69101"/>
                  </a:lnTo>
                  <a:lnTo>
                    <a:pt x="260647" y="45322"/>
                  </a:lnTo>
                  <a:lnTo>
                    <a:pt x="304131" y="26408"/>
                  </a:lnTo>
                  <a:lnTo>
                    <a:pt x="349214" y="12737"/>
                  </a:lnTo>
                  <a:lnTo>
                    <a:pt x="395472" y="4688"/>
                  </a:lnTo>
                  <a:lnTo>
                    <a:pt x="461524" y="9324"/>
                  </a:lnTo>
                  <a:lnTo>
                    <a:pt x="521709" y="11662"/>
                  </a:lnTo>
                  <a:lnTo>
                    <a:pt x="576862" y="12177"/>
                  </a:lnTo>
                  <a:lnTo>
                    <a:pt x="627823" y="11345"/>
                  </a:lnTo>
                  <a:lnTo>
                    <a:pt x="675427" y="9641"/>
                  </a:lnTo>
                  <a:lnTo>
                    <a:pt x="720513" y="7541"/>
                  </a:lnTo>
                  <a:lnTo>
                    <a:pt x="763919" y="5520"/>
                  </a:lnTo>
                  <a:lnTo>
                    <a:pt x="806480" y="4054"/>
                  </a:lnTo>
                  <a:lnTo>
                    <a:pt x="849036" y="3618"/>
                  </a:lnTo>
                  <a:lnTo>
                    <a:pt x="892423" y="4688"/>
                  </a:lnTo>
                  <a:lnTo>
                    <a:pt x="937159" y="5929"/>
                  </a:lnTo>
                  <a:lnTo>
                    <a:pt x="983035" y="5932"/>
                  </a:lnTo>
                  <a:lnTo>
                    <a:pt x="1029908" y="5056"/>
                  </a:lnTo>
                  <a:lnTo>
                    <a:pt x="1077639" y="3664"/>
                  </a:lnTo>
                  <a:lnTo>
                    <a:pt x="1126087" y="2116"/>
                  </a:lnTo>
                  <a:lnTo>
                    <a:pt x="1175109" y="774"/>
                  </a:lnTo>
                  <a:lnTo>
                    <a:pt x="1224566" y="0"/>
                  </a:lnTo>
                  <a:lnTo>
                    <a:pt x="1274317" y="153"/>
                  </a:lnTo>
                  <a:lnTo>
                    <a:pt x="1324219" y="1595"/>
                  </a:lnTo>
                  <a:lnTo>
                    <a:pt x="1374134" y="4688"/>
                  </a:lnTo>
                  <a:lnTo>
                    <a:pt x="1421985" y="8043"/>
                  </a:lnTo>
                  <a:lnTo>
                    <a:pt x="1474053" y="10701"/>
                  </a:lnTo>
                  <a:lnTo>
                    <a:pt x="1529127" y="12671"/>
                  </a:lnTo>
                  <a:lnTo>
                    <a:pt x="1585996" y="13961"/>
                  </a:lnTo>
                  <a:lnTo>
                    <a:pt x="1643447" y="14581"/>
                  </a:lnTo>
                  <a:lnTo>
                    <a:pt x="1700269" y="14538"/>
                  </a:lnTo>
                  <a:lnTo>
                    <a:pt x="1755251" y="13841"/>
                  </a:lnTo>
                  <a:lnTo>
                    <a:pt x="1807182" y="12499"/>
                  </a:lnTo>
                  <a:lnTo>
                    <a:pt x="1854851" y="10521"/>
                  </a:lnTo>
                  <a:lnTo>
                    <a:pt x="1897044" y="7914"/>
                  </a:lnTo>
                  <a:lnTo>
                    <a:pt x="1932553" y="4688"/>
                  </a:lnTo>
                  <a:lnTo>
                    <a:pt x="1980664" y="9337"/>
                  </a:lnTo>
                  <a:lnTo>
                    <a:pt x="2026345" y="18475"/>
                  </a:lnTo>
                  <a:lnTo>
                    <a:pt x="2069415" y="32011"/>
                  </a:lnTo>
                  <a:lnTo>
                    <a:pt x="2109694" y="49852"/>
                  </a:lnTo>
                  <a:lnTo>
                    <a:pt x="2147002" y="71906"/>
                  </a:lnTo>
                  <a:lnTo>
                    <a:pt x="2181158" y="98081"/>
                  </a:lnTo>
                  <a:lnTo>
                    <a:pt x="2211983" y="128286"/>
                  </a:lnTo>
                  <a:lnTo>
                    <a:pt x="2239294" y="162429"/>
                  </a:lnTo>
                  <a:lnTo>
                    <a:pt x="2262913" y="200417"/>
                  </a:lnTo>
                  <a:lnTo>
                    <a:pt x="2282659" y="242160"/>
                  </a:lnTo>
                  <a:lnTo>
                    <a:pt x="2298352" y="287564"/>
                  </a:lnTo>
                  <a:lnTo>
                    <a:pt x="2309810" y="336538"/>
                  </a:lnTo>
                  <a:lnTo>
                    <a:pt x="2316855" y="388990"/>
                  </a:lnTo>
                  <a:lnTo>
                    <a:pt x="2311020" y="419600"/>
                  </a:lnTo>
                  <a:lnTo>
                    <a:pt x="2307069" y="452185"/>
                  </a:lnTo>
                  <a:lnTo>
                    <a:pt x="2304760" y="486885"/>
                  </a:lnTo>
                  <a:lnTo>
                    <a:pt x="2303851" y="523835"/>
                  </a:lnTo>
                  <a:lnTo>
                    <a:pt x="2304098" y="563173"/>
                  </a:lnTo>
                  <a:lnTo>
                    <a:pt x="2305260" y="605036"/>
                  </a:lnTo>
                  <a:lnTo>
                    <a:pt x="2307094" y="649562"/>
                  </a:lnTo>
                  <a:lnTo>
                    <a:pt x="2309357" y="696888"/>
                  </a:lnTo>
                  <a:lnTo>
                    <a:pt x="2311807" y="747151"/>
                  </a:lnTo>
                  <a:lnTo>
                    <a:pt x="2314202" y="800489"/>
                  </a:lnTo>
                  <a:lnTo>
                    <a:pt x="2316298" y="857038"/>
                  </a:lnTo>
                  <a:lnTo>
                    <a:pt x="2317854" y="916936"/>
                  </a:lnTo>
                  <a:lnTo>
                    <a:pt x="2318627" y="980321"/>
                  </a:lnTo>
                  <a:lnTo>
                    <a:pt x="2318375" y="1047328"/>
                  </a:lnTo>
                  <a:lnTo>
                    <a:pt x="2316855" y="1118097"/>
                  </a:lnTo>
                  <a:lnTo>
                    <a:pt x="2314779" y="1191167"/>
                  </a:lnTo>
                  <a:lnTo>
                    <a:pt x="2313249" y="1255563"/>
                  </a:lnTo>
                  <a:lnTo>
                    <a:pt x="2312208" y="1312647"/>
                  </a:lnTo>
                  <a:lnTo>
                    <a:pt x="2311601" y="1363780"/>
                  </a:lnTo>
                  <a:lnTo>
                    <a:pt x="2311369" y="1410323"/>
                  </a:lnTo>
                  <a:lnTo>
                    <a:pt x="2311456" y="1453636"/>
                  </a:lnTo>
                  <a:lnTo>
                    <a:pt x="2311806" y="1495081"/>
                  </a:lnTo>
                  <a:lnTo>
                    <a:pt x="2312363" y="1536018"/>
                  </a:lnTo>
                  <a:lnTo>
                    <a:pt x="2313068" y="1577809"/>
                  </a:lnTo>
                  <a:lnTo>
                    <a:pt x="2313867" y="1621815"/>
                  </a:lnTo>
                  <a:lnTo>
                    <a:pt x="2314701" y="1669396"/>
                  </a:lnTo>
                  <a:lnTo>
                    <a:pt x="2315515" y="1721914"/>
                  </a:lnTo>
                  <a:lnTo>
                    <a:pt x="2316252" y="1780730"/>
                  </a:lnTo>
                  <a:lnTo>
                    <a:pt x="2316855" y="1847204"/>
                  </a:lnTo>
                  <a:lnTo>
                    <a:pt x="2317136" y="1926004"/>
                  </a:lnTo>
                  <a:lnTo>
                    <a:pt x="2316819" y="1997787"/>
                  </a:lnTo>
                  <a:lnTo>
                    <a:pt x="2316069" y="2063183"/>
                  </a:lnTo>
                  <a:lnTo>
                    <a:pt x="2315048" y="2122822"/>
                  </a:lnTo>
                  <a:lnTo>
                    <a:pt x="2313922" y="2177334"/>
                  </a:lnTo>
                  <a:lnTo>
                    <a:pt x="2312854" y="2227347"/>
                  </a:lnTo>
                  <a:lnTo>
                    <a:pt x="2312008" y="2273492"/>
                  </a:lnTo>
                  <a:lnTo>
                    <a:pt x="2311549" y="2316399"/>
                  </a:lnTo>
                  <a:lnTo>
                    <a:pt x="2311640" y="2356696"/>
                  </a:lnTo>
                  <a:lnTo>
                    <a:pt x="2312445" y="2395015"/>
                  </a:lnTo>
                  <a:lnTo>
                    <a:pt x="2314128" y="2431984"/>
                  </a:lnTo>
                  <a:lnTo>
                    <a:pt x="2316855" y="2468234"/>
                  </a:lnTo>
                  <a:lnTo>
                    <a:pt x="2319311" y="2507452"/>
                  </a:lnTo>
                  <a:lnTo>
                    <a:pt x="2320232" y="2552301"/>
                  </a:lnTo>
                  <a:lnTo>
                    <a:pt x="2319944" y="2601775"/>
                  </a:lnTo>
                  <a:lnTo>
                    <a:pt x="2318774" y="2654868"/>
                  </a:lnTo>
                  <a:lnTo>
                    <a:pt x="2317048" y="2710575"/>
                  </a:lnTo>
                  <a:lnTo>
                    <a:pt x="2315092" y="2767891"/>
                  </a:lnTo>
                  <a:lnTo>
                    <a:pt x="2313235" y="2825810"/>
                  </a:lnTo>
                  <a:lnTo>
                    <a:pt x="2311803" y="2883327"/>
                  </a:lnTo>
                  <a:lnTo>
                    <a:pt x="2311122" y="2939436"/>
                  </a:lnTo>
                  <a:lnTo>
                    <a:pt x="2311519" y="2993132"/>
                  </a:lnTo>
                  <a:lnTo>
                    <a:pt x="2313321" y="3043410"/>
                  </a:lnTo>
                  <a:lnTo>
                    <a:pt x="2316855" y="3089264"/>
                  </a:lnTo>
                  <a:lnTo>
                    <a:pt x="2321117" y="3136306"/>
                  </a:lnTo>
                  <a:lnTo>
                    <a:pt x="2318367" y="3182105"/>
                  </a:lnTo>
                  <a:lnTo>
                    <a:pt x="2309137" y="3226218"/>
                  </a:lnTo>
                  <a:lnTo>
                    <a:pt x="2293962" y="3268202"/>
                  </a:lnTo>
                  <a:lnTo>
                    <a:pt x="2273374" y="3307615"/>
                  </a:lnTo>
                  <a:lnTo>
                    <a:pt x="2247908" y="3344013"/>
                  </a:lnTo>
                  <a:lnTo>
                    <a:pt x="2218096" y="3376954"/>
                  </a:lnTo>
                  <a:lnTo>
                    <a:pt x="2184472" y="3405995"/>
                  </a:lnTo>
                  <a:lnTo>
                    <a:pt x="2147570" y="3430694"/>
                  </a:lnTo>
                  <a:lnTo>
                    <a:pt x="2107923" y="3450608"/>
                  </a:lnTo>
                  <a:lnTo>
                    <a:pt x="2066064" y="3465293"/>
                  </a:lnTo>
                  <a:lnTo>
                    <a:pt x="2022527" y="3474308"/>
                  </a:lnTo>
                  <a:lnTo>
                    <a:pt x="1977845" y="3477209"/>
                  </a:lnTo>
                  <a:lnTo>
                    <a:pt x="1932553" y="3473553"/>
                  </a:lnTo>
                  <a:lnTo>
                    <a:pt x="1864489" y="3470454"/>
                  </a:lnTo>
                  <a:lnTo>
                    <a:pt x="1801428" y="3469580"/>
                  </a:lnTo>
                  <a:lnTo>
                    <a:pt x="1743152" y="3470355"/>
                  </a:lnTo>
                  <a:lnTo>
                    <a:pt x="1689444" y="3472204"/>
                  </a:lnTo>
                  <a:lnTo>
                    <a:pt x="1640087" y="3474549"/>
                  </a:lnTo>
                  <a:lnTo>
                    <a:pt x="1594865" y="3476814"/>
                  </a:lnTo>
                  <a:lnTo>
                    <a:pt x="1553559" y="3478424"/>
                  </a:lnTo>
                  <a:lnTo>
                    <a:pt x="1515952" y="3478801"/>
                  </a:lnTo>
                  <a:lnTo>
                    <a:pt x="1481828" y="3477370"/>
                  </a:lnTo>
                  <a:lnTo>
                    <a:pt x="1450969" y="3473553"/>
                  </a:lnTo>
                  <a:lnTo>
                    <a:pt x="1421815" y="3469342"/>
                  </a:lnTo>
                  <a:lnTo>
                    <a:pt x="1387806" y="3466129"/>
                  </a:lnTo>
                  <a:lnTo>
                    <a:pt x="1349211" y="3463863"/>
                  </a:lnTo>
                  <a:lnTo>
                    <a:pt x="1306300" y="3462490"/>
                  </a:lnTo>
                  <a:lnTo>
                    <a:pt x="1259344" y="3461960"/>
                  </a:lnTo>
                  <a:lnTo>
                    <a:pt x="1208613" y="3462220"/>
                  </a:lnTo>
                  <a:lnTo>
                    <a:pt x="1154377" y="3463219"/>
                  </a:lnTo>
                  <a:lnTo>
                    <a:pt x="1096907" y="3464903"/>
                  </a:lnTo>
                  <a:lnTo>
                    <a:pt x="1036472" y="3467222"/>
                  </a:lnTo>
                  <a:lnTo>
                    <a:pt x="973343" y="3470123"/>
                  </a:lnTo>
                  <a:lnTo>
                    <a:pt x="907790" y="3473553"/>
                  </a:lnTo>
                  <a:lnTo>
                    <a:pt x="840065" y="3477090"/>
                  </a:lnTo>
                  <a:lnTo>
                    <a:pt x="782003" y="3479654"/>
                  </a:lnTo>
                  <a:lnTo>
                    <a:pt x="731353" y="3481316"/>
                  </a:lnTo>
                  <a:lnTo>
                    <a:pt x="685867" y="3482145"/>
                  </a:lnTo>
                  <a:lnTo>
                    <a:pt x="643296" y="3482212"/>
                  </a:lnTo>
                  <a:lnTo>
                    <a:pt x="601392" y="3481585"/>
                  </a:lnTo>
                  <a:lnTo>
                    <a:pt x="557907" y="3480337"/>
                  </a:lnTo>
                  <a:lnTo>
                    <a:pt x="510590" y="3478535"/>
                  </a:lnTo>
                  <a:lnTo>
                    <a:pt x="457195" y="3476251"/>
                  </a:lnTo>
                  <a:lnTo>
                    <a:pt x="395472" y="3473553"/>
                  </a:lnTo>
                  <a:lnTo>
                    <a:pt x="353458" y="3471640"/>
                  </a:lnTo>
                  <a:lnTo>
                    <a:pt x="311389" y="3463289"/>
                  </a:lnTo>
                  <a:lnTo>
                    <a:pt x="269847" y="3449000"/>
                  </a:lnTo>
                  <a:lnTo>
                    <a:pt x="229411" y="3429272"/>
                  </a:lnTo>
                  <a:lnTo>
                    <a:pt x="190664" y="3404603"/>
                  </a:lnTo>
                  <a:lnTo>
                    <a:pt x="154186" y="3375493"/>
                  </a:lnTo>
                  <a:lnTo>
                    <a:pt x="120557" y="3342440"/>
                  </a:lnTo>
                  <a:lnTo>
                    <a:pt x="90360" y="3305943"/>
                  </a:lnTo>
                  <a:lnTo>
                    <a:pt x="64174" y="3266502"/>
                  </a:lnTo>
                  <a:lnTo>
                    <a:pt x="42582" y="3224614"/>
                  </a:lnTo>
                  <a:lnTo>
                    <a:pt x="26163" y="3180779"/>
                  </a:lnTo>
                  <a:lnTo>
                    <a:pt x="15498" y="3135496"/>
                  </a:lnTo>
                  <a:lnTo>
                    <a:pt x="11170" y="3089264"/>
                  </a:lnTo>
                  <a:lnTo>
                    <a:pt x="9201" y="3048920"/>
                  </a:lnTo>
                  <a:lnTo>
                    <a:pt x="7721" y="3005129"/>
                  </a:lnTo>
                  <a:lnTo>
                    <a:pt x="6685" y="2958400"/>
                  </a:lnTo>
                  <a:lnTo>
                    <a:pt x="6050" y="2909239"/>
                  </a:lnTo>
                  <a:lnTo>
                    <a:pt x="5773" y="2858156"/>
                  </a:lnTo>
                  <a:lnTo>
                    <a:pt x="5809" y="2805656"/>
                  </a:lnTo>
                  <a:lnTo>
                    <a:pt x="6115" y="2752250"/>
                  </a:lnTo>
                  <a:lnTo>
                    <a:pt x="6647" y="2698443"/>
                  </a:lnTo>
                  <a:lnTo>
                    <a:pt x="7361" y="2644744"/>
                  </a:lnTo>
                  <a:lnTo>
                    <a:pt x="8215" y="2591661"/>
                  </a:lnTo>
                  <a:lnTo>
                    <a:pt x="9163" y="2539701"/>
                  </a:lnTo>
                  <a:lnTo>
                    <a:pt x="10162" y="2489373"/>
                  </a:lnTo>
                  <a:lnTo>
                    <a:pt x="11170" y="2441183"/>
                  </a:lnTo>
                  <a:lnTo>
                    <a:pt x="12224" y="2397037"/>
                  </a:lnTo>
                  <a:lnTo>
                    <a:pt x="13476" y="2351776"/>
                  </a:lnTo>
                  <a:lnTo>
                    <a:pt x="14835" y="2305374"/>
                  </a:lnTo>
                  <a:lnTo>
                    <a:pt x="16213" y="2257804"/>
                  </a:lnTo>
                  <a:lnTo>
                    <a:pt x="17518" y="2209040"/>
                  </a:lnTo>
                  <a:lnTo>
                    <a:pt x="18661" y="2159055"/>
                  </a:lnTo>
                  <a:lnTo>
                    <a:pt x="19552" y="2107824"/>
                  </a:lnTo>
                  <a:lnTo>
                    <a:pt x="20100" y="2055319"/>
                  </a:lnTo>
                  <a:lnTo>
                    <a:pt x="20217" y="2001515"/>
                  </a:lnTo>
                  <a:lnTo>
                    <a:pt x="19811" y="1946385"/>
                  </a:lnTo>
                  <a:lnTo>
                    <a:pt x="18794" y="1889902"/>
                  </a:lnTo>
                  <a:lnTo>
                    <a:pt x="17075" y="1832041"/>
                  </a:lnTo>
                  <a:lnTo>
                    <a:pt x="14563" y="1772774"/>
                  </a:lnTo>
                  <a:lnTo>
                    <a:pt x="11170" y="1712076"/>
                  </a:lnTo>
                  <a:lnTo>
                    <a:pt x="7675" y="1653122"/>
                  </a:lnTo>
                  <a:lnTo>
                    <a:pt x="4891" y="1598548"/>
                  </a:lnTo>
                  <a:lnTo>
                    <a:pt x="2775" y="1547598"/>
                  </a:lnTo>
                  <a:lnTo>
                    <a:pt x="1284" y="1499514"/>
                  </a:lnTo>
                  <a:lnTo>
                    <a:pt x="373" y="1453542"/>
                  </a:lnTo>
                  <a:lnTo>
                    <a:pt x="0" y="1408924"/>
                  </a:lnTo>
                  <a:lnTo>
                    <a:pt x="121" y="1364906"/>
                  </a:lnTo>
                  <a:lnTo>
                    <a:pt x="693" y="1320729"/>
                  </a:lnTo>
                  <a:lnTo>
                    <a:pt x="1672" y="1275640"/>
                  </a:lnTo>
                  <a:lnTo>
                    <a:pt x="3016" y="1228880"/>
                  </a:lnTo>
                  <a:lnTo>
                    <a:pt x="4681" y="1179694"/>
                  </a:lnTo>
                  <a:lnTo>
                    <a:pt x="6624" y="1127327"/>
                  </a:lnTo>
                  <a:lnTo>
                    <a:pt x="8801" y="1071021"/>
                  </a:lnTo>
                  <a:lnTo>
                    <a:pt x="11170" y="1010020"/>
                  </a:lnTo>
                  <a:lnTo>
                    <a:pt x="13687" y="939920"/>
                  </a:lnTo>
                  <a:lnTo>
                    <a:pt x="15562" y="877155"/>
                  </a:lnTo>
                  <a:lnTo>
                    <a:pt x="16849" y="820526"/>
                  </a:lnTo>
                  <a:lnTo>
                    <a:pt x="17604" y="768833"/>
                  </a:lnTo>
                  <a:lnTo>
                    <a:pt x="17883" y="720876"/>
                  </a:lnTo>
                  <a:lnTo>
                    <a:pt x="17742" y="675454"/>
                  </a:lnTo>
                  <a:lnTo>
                    <a:pt x="17235" y="631369"/>
                  </a:lnTo>
                  <a:lnTo>
                    <a:pt x="16419" y="587421"/>
                  </a:lnTo>
                  <a:lnTo>
                    <a:pt x="15349" y="542408"/>
                  </a:lnTo>
                  <a:lnTo>
                    <a:pt x="14080" y="495132"/>
                  </a:lnTo>
                  <a:lnTo>
                    <a:pt x="12668" y="444393"/>
                  </a:lnTo>
                  <a:lnTo>
                    <a:pt x="11170" y="388990"/>
                  </a:lnTo>
                  <a:close/>
                </a:path>
              </a:pathLst>
            </a:custGeom>
            <a:ln w="28575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45167" y="3408045"/>
            <a:ext cx="168973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9395" marR="5080" indent="-227329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Come</a:t>
            </a:r>
            <a:r>
              <a:rPr sz="1800" b="1" spc="-10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75C8F"/>
                </a:solidFill>
                <a:latin typeface="Tahoma"/>
                <a:cs typeface="Tahoma"/>
              </a:rPr>
              <a:t>allineare </a:t>
            </a:r>
            <a:r>
              <a:rPr sz="1800" b="1" dirty="0">
                <a:solidFill>
                  <a:srgbClr val="175C8F"/>
                </a:solidFill>
                <a:latin typeface="Tahoma"/>
                <a:cs typeface="Tahoma"/>
              </a:rPr>
              <a:t>le</a:t>
            </a:r>
            <a:r>
              <a:rPr sz="1800" b="1" spc="-10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riforme?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906" rIns="0" bIns="0" rtlCol="0">
            <a:spAutoFit/>
          </a:bodyPr>
          <a:lstStyle/>
          <a:p>
            <a:pPr marL="406400" marR="5080">
              <a:lnSpc>
                <a:spcPts val="3890"/>
              </a:lnSpc>
              <a:spcBef>
                <a:spcPts val="585"/>
              </a:spcBef>
            </a:pPr>
            <a:r>
              <a:rPr sz="3600" spc="-20" dirty="0">
                <a:solidFill>
                  <a:srgbClr val="FFAD0D"/>
                </a:solidFill>
              </a:rPr>
              <a:t>Un</a:t>
            </a:r>
            <a:r>
              <a:rPr sz="3600" spc="-180" dirty="0">
                <a:solidFill>
                  <a:srgbClr val="FFAD0D"/>
                </a:solidFill>
              </a:rPr>
              <a:t> </a:t>
            </a:r>
            <a:r>
              <a:rPr sz="3600" spc="-10" dirty="0">
                <a:solidFill>
                  <a:srgbClr val="FFAD0D"/>
                </a:solidFill>
              </a:rPr>
              <a:t>esempio</a:t>
            </a:r>
            <a:r>
              <a:rPr sz="3600" spc="-165" dirty="0">
                <a:solidFill>
                  <a:srgbClr val="FFAD0D"/>
                </a:solidFill>
              </a:rPr>
              <a:t> </a:t>
            </a:r>
            <a:r>
              <a:rPr sz="3600" dirty="0">
                <a:solidFill>
                  <a:srgbClr val="FFAD0D"/>
                </a:solidFill>
              </a:rPr>
              <a:t>di</a:t>
            </a:r>
            <a:r>
              <a:rPr sz="3600" spc="-165" dirty="0">
                <a:solidFill>
                  <a:srgbClr val="FFAD0D"/>
                </a:solidFill>
              </a:rPr>
              <a:t> </a:t>
            </a:r>
            <a:r>
              <a:rPr sz="3600" spc="-40" dirty="0">
                <a:solidFill>
                  <a:srgbClr val="FFAD0D"/>
                </a:solidFill>
              </a:rPr>
              <a:t>documento</a:t>
            </a:r>
            <a:r>
              <a:rPr sz="3600" spc="-165" dirty="0">
                <a:solidFill>
                  <a:srgbClr val="FFAD0D"/>
                </a:solidFill>
              </a:rPr>
              <a:t> </a:t>
            </a:r>
            <a:r>
              <a:rPr sz="3600" dirty="0">
                <a:solidFill>
                  <a:srgbClr val="FFAD0D"/>
                </a:solidFill>
              </a:rPr>
              <a:t>di</a:t>
            </a:r>
            <a:r>
              <a:rPr sz="3600" spc="-165" dirty="0">
                <a:solidFill>
                  <a:srgbClr val="FFAD0D"/>
                </a:solidFill>
              </a:rPr>
              <a:t> </a:t>
            </a:r>
            <a:r>
              <a:rPr sz="3600" spc="-70" dirty="0">
                <a:solidFill>
                  <a:srgbClr val="FFAD0D"/>
                </a:solidFill>
              </a:rPr>
              <a:t>valutazione</a:t>
            </a:r>
            <a:r>
              <a:rPr sz="3600" spc="-170" dirty="0">
                <a:solidFill>
                  <a:srgbClr val="FFAD0D"/>
                </a:solidFill>
              </a:rPr>
              <a:t> </a:t>
            </a:r>
            <a:r>
              <a:rPr sz="3600" spc="-25" dirty="0">
                <a:solidFill>
                  <a:srgbClr val="FFAD0D"/>
                </a:solidFill>
              </a:rPr>
              <a:t>con </a:t>
            </a:r>
            <a:r>
              <a:rPr sz="3600" spc="-45" dirty="0">
                <a:solidFill>
                  <a:srgbClr val="FFAD0D"/>
                </a:solidFill>
              </a:rPr>
              <a:t>descrizione</a:t>
            </a:r>
            <a:r>
              <a:rPr sz="3600" spc="-145" dirty="0">
                <a:solidFill>
                  <a:srgbClr val="FFAD0D"/>
                </a:solidFill>
              </a:rPr>
              <a:t> </a:t>
            </a:r>
            <a:r>
              <a:rPr sz="3600" dirty="0">
                <a:solidFill>
                  <a:srgbClr val="FFAD0D"/>
                </a:solidFill>
              </a:rPr>
              <a:t>dei</a:t>
            </a:r>
            <a:r>
              <a:rPr sz="3600" spc="-130" dirty="0">
                <a:solidFill>
                  <a:srgbClr val="FFAD0D"/>
                </a:solidFill>
              </a:rPr>
              <a:t> </a:t>
            </a:r>
            <a:r>
              <a:rPr sz="3600" spc="-25" dirty="0">
                <a:solidFill>
                  <a:srgbClr val="FFAD0D"/>
                </a:solidFill>
              </a:rPr>
              <a:t>livelli</a:t>
            </a:r>
            <a:r>
              <a:rPr sz="3600" spc="-135" dirty="0">
                <a:solidFill>
                  <a:srgbClr val="FFAD0D"/>
                </a:solidFill>
              </a:rPr>
              <a:t> </a:t>
            </a:r>
            <a:r>
              <a:rPr sz="3600" dirty="0">
                <a:solidFill>
                  <a:srgbClr val="FFAD0D"/>
                </a:solidFill>
              </a:rPr>
              <a:t>di</a:t>
            </a:r>
            <a:r>
              <a:rPr sz="3600" spc="-130" dirty="0">
                <a:solidFill>
                  <a:srgbClr val="FFAD0D"/>
                </a:solidFill>
              </a:rPr>
              <a:t> </a:t>
            </a:r>
            <a:r>
              <a:rPr sz="3600" spc="-10" dirty="0">
                <a:solidFill>
                  <a:srgbClr val="FFAD0D"/>
                </a:solidFill>
              </a:rPr>
              <a:t>apprendimento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05855" y="2140457"/>
          <a:ext cx="6000115" cy="416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795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SCIENZE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classe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quarta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6921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GIUDIZIO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ts val="1645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SINTETICO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05"/>
                        </a:lnSpc>
                      </a:pPr>
                      <a:r>
                        <a:rPr sz="1400" b="1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DESCRIZIONE</a:t>
                      </a:r>
                      <a:r>
                        <a:rPr sz="1400" b="1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400" b="1" spc="-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LIVELLO</a:t>
                      </a:r>
                      <a:r>
                        <a:rPr sz="1400" b="1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400" b="1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APPRENDIMENTO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BUONO*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T w="6350">
                      <a:solidFill>
                        <a:srgbClr val="FFCC66"/>
                      </a:solidFill>
                      <a:prstDash val="solid"/>
                    </a:lnT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59690" indent="-6350" algn="just">
                        <a:lnSpc>
                          <a:spcPct val="107100"/>
                        </a:lnSpc>
                        <a:spcBef>
                          <a:spcPts val="1325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Riconosce</a:t>
                      </a:r>
                      <a:r>
                        <a:rPr sz="1400" spc="3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3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individua</a:t>
                      </a:r>
                      <a:r>
                        <a:rPr sz="1400" spc="3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3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spc="3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adeguato</a:t>
                      </a:r>
                      <a:r>
                        <a:rPr sz="1400" spc="3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</a:t>
                      </a:r>
                      <a:r>
                        <a:rPr sz="14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alcuni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materiali,</a:t>
                      </a:r>
                      <a:r>
                        <a:rPr sz="1400" spc="4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fenomeni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semplici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concetti</a:t>
                      </a:r>
                      <a:r>
                        <a:rPr sz="1400" spc="114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scientifici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 marR="57150" indent="-6350" algn="just">
                        <a:lnSpc>
                          <a:spcPct val="1068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Descrive</a:t>
                      </a:r>
                      <a:r>
                        <a:rPr sz="1400" spc="1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1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interpreta</a:t>
                      </a:r>
                      <a:r>
                        <a:rPr sz="1400" spc="1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400" spc="1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chiarezza</a:t>
                      </a:r>
                      <a:r>
                        <a:rPr sz="1400" spc="1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</a:t>
                      </a:r>
                      <a:r>
                        <a:rPr sz="1400" spc="1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funzionamento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400" spc="3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corpo</a:t>
                      </a:r>
                      <a:r>
                        <a:rPr sz="1400" spc="3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come</a:t>
                      </a:r>
                      <a:r>
                        <a:rPr sz="1400" spc="3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sistema</a:t>
                      </a:r>
                      <a:r>
                        <a:rPr sz="1400" spc="3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complesso</a:t>
                      </a:r>
                      <a:r>
                        <a:rPr sz="1400" spc="3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situato</a:t>
                      </a:r>
                      <a:r>
                        <a:rPr sz="1400" spc="3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3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ambiente.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9850" algn="just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Elabora</a:t>
                      </a:r>
                      <a:r>
                        <a:rPr sz="1400" spc="1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1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spc="1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</a:t>
                      </a:r>
                      <a:r>
                        <a:rPr sz="1400" spc="1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1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primi</a:t>
                      </a:r>
                      <a:r>
                        <a:rPr sz="1400" spc="1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elementi</a:t>
                      </a:r>
                      <a:r>
                        <a:rPr sz="1400" spc="1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 algn="just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classificazione</a:t>
                      </a:r>
                      <a:r>
                        <a:rPr sz="14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animale</a:t>
                      </a:r>
                      <a:r>
                        <a:rPr sz="1400" spc="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vegetale.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6200" marR="57785" indent="-6350" algn="just">
                        <a:lnSpc>
                          <a:spcPct val="1071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400" spc="4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400" spc="459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4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spc="434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efficace,</a:t>
                      </a:r>
                      <a:r>
                        <a:rPr sz="1400" spc="4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utilizzando</a:t>
                      </a:r>
                      <a:r>
                        <a:rPr sz="1400" spc="4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</a:t>
                      </a:r>
                      <a:r>
                        <a:rPr sz="1400" spc="4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lessico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specifico</a:t>
                      </a:r>
                      <a:r>
                        <a:rPr sz="1400" spc="10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della</a:t>
                      </a:r>
                      <a:r>
                        <a:rPr sz="1400" spc="1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disciplina.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8275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T w="6350">
                      <a:solidFill>
                        <a:srgbClr val="FFCC66"/>
                      </a:solidFill>
                      <a:prstDash val="solid"/>
                    </a:lnT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1800" y="3939794"/>
          <a:ext cx="4635499" cy="235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Allegato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descrizione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dei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giudizi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sintetici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25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BUONO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7ABE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L’alunno</a:t>
                      </a:r>
                      <a:r>
                        <a:rPr sz="10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</a:t>
                      </a:r>
                      <a:r>
                        <a:rPr sz="10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porta</a:t>
                      </a:r>
                      <a:r>
                        <a:rPr sz="10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0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termine</a:t>
                      </a:r>
                      <a:r>
                        <a:rPr sz="10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 </a:t>
                      </a:r>
                      <a:r>
                        <a:rPr sz="10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attività</a:t>
                      </a:r>
                      <a:r>
                        <a:rPr sz="10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autonomia</a:t>
                      </a:r>
                      <a:r>
                        <a:rPr sz="10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consapevolezza.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5560" marR="3117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È</a:t>
                      </a:r>
                      <a:r>
                        <a:rPr sz="10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00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grado</a:t>
                      </a:r>
                      <a:r>
                        <a:rPr sz="10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0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utilizzare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conoscenze,</a:t>
                      </a:r>
                      <a:r>
                        <a:rPr sz="10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abilità</a:t>
                      </a:r>
                      <a:r>
                        <a:rPr sz="10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competenze</a:t>
                      </a:r>
                      <a:r>
                        <a:rPr sz="10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per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svolgere</a:t>
                      </a:r>
                      <a:r>
                        <a:rPr sz="1000" spc="1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0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continuità</a:t>
                      </a:r>
                      <a:r>
                        <a:rPr sz="10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compiti</a:t>
                      </a:r>
                      <a:r>
                        <a:rPr sz="10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000" spc="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risolvere</a:t>
                      </a:r>
                      <a:r>
                        <a:rPr sz="1000" spc="1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problemi.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35560" marR="64769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000" spc="1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000" spc="1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correttamente,</a:t>
                      </a:r>
                      <a:r>
                        <a:rPr sz="1000" spc="1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collegando</a:t>
                      </a:r>
                      <a:r>
                        <a:rPr sz="1000" spc="1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000" spc="1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principali</a:t>
                      </a:r>
                      <a:r>
                        <a:rPr sz="1000" spc="114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informazioni</a:t>
                      </a:r>
                      <a:r>
                        <a:rPr sz="1000" spc="1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usando</a:t>
                      </a:r>
                      <a:r>
                        <a:rPr sz="10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0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linguaggio</a:t>
                      </a:r>
                      <a:r>
                        <a:rPr sz="10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adeguato</a:t>
                      </a:r>
                      <a:r>
                        <a:rPr sz="1000" spc="1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</a:t>
                      </a:r>
                      <a:r>
                        <a:rPr sz="10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contesto.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77139" y="2288540"/>
            <a:ext cx="45650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1F7ABE"/>
                </a:solidFill>
                <a:latin typeface="Tahoma"/>
                <a:cs typeface="Tahoma"/>
              </a:rPr>
              <a:t>un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7ABE"/>
                </a:solidFill>
                <a:latin typeface="Tahoma"/>
                <a:cs typeface="Tahoma"/>
              </a:rPr>
              <a:t>esempio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Documento</a:t>
            </a:r>
            <a:r>
              <a:rPr sz="18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1F7ABE"/>
                </a:solidFill>
                <a:latin typeface="Tahoma"/>
                <a:cs typeface="Tahoma"/>
              </a:rPr>
              <a:t>valutazione </a:t>
            </a:r>
            <a:r>
              <a:rPr sz="1800" spc="7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descrizione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18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livello</a:t>
            </a:r>
            <a:r>
              <a:rPr sz="18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di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apprendimento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correlato</a:t>
            </a:r>
            <a:r>
              <a:rPr sz="18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al</a:t>
            </a:r>
            <a:r>
              <a:rPr sz="18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F7ABE"/>
                </a:solidFill>
                <a:latin typeface="Tahoma"/>
                <a:cs typeface="Tahoma"/>
              </a:rPr>
              <a:t>giudizio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sintetico</a:t>
            </a:r>
            <a:r>
              <a:rPr sz="18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F7ABE"/>
                </a:solidFill>
                <a:latin typeface="Tahoma"/>
                <a:cs typeface="Tahoma"/>
              </a:rPr>
              <a:t>disciplina</a:t>
            </a:r>
            <a:r>
              <a:rPr sz="18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7ABE"/>
                </a:solidFill>
                <a:latin typeface="Tahoma"/>
                <a:cs typeface="Tahoma"/>
              </a:rPr>
              <a:t>anno</a:t>
            </a:r>
            <a:r>
              <a:rPr sz="18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7ABE"/>
                </a:solidFill>
                <a:latin typeface="Tahoma"/>
                <a:cs typeface="Tahoma"/>
              </a:rPr>
              <a:t>corso</a:t>
            </a:r>
            <a:r>
              <a:rPr sz="18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(art. 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1800" spc="-1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1800" spc="-1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F7ABE"/>
                </a:solidFill>
                <a:latin typeface="Tahoma"/>
                <a:cs typeface="Tahoma"/>
              </a:rPr>
              <a:t>6)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682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AD0D"/>
                </a:solidFill>
              </a:rPr>
              <a:t>Gli</a:t>
            </a:r>
            <a:r>
              <a:rPr sz="4400" spc="-150" dirty="0">
                <a:solidFill>
                  <a:srgbClr val="FFAD0D"/>
                </a:solidFill>
              </a:rPr>
              <a:t> </a:t>
            </a:r>
            <a:r>
              <a:rPr sz="4400" spc="-50" dirty="0">
                <a:solidFill>
                  <a:srgbClr val="FFAD0D"/>
                </a:solidFill>
              </a:rPr>
              <a:t>obiettivi</a:t>
            </a:r>
            <a:r>
              <a:rPr sz="4400" spc="-195" dirty="0">
                <a:solidFill>
                  <a:srgbClr val="FFAD0D"/>
                </a:solidFill>
              </a:rPr>
              <a:t> </a:t>
            </a:r>
            <a:r>
              <a:rPr sz="4400" dirty="0">
                <a:solidFill>
                  <a:srgbClr val="FFAD0D"/>
                </a:solidFill>
              </a:rPr>
              <a:t>di</a:t>
            </a:r>
            <a:r>
              <a:rPr sz="4400" spc="-145" dirty="0">
                <a:solidFill>
                  <a:srgbClr val="FFAD0D"/>
                </a:solidFill>
              </a:rPr>
              <a:t> </a:t>
            </a:r>
            <a:r>
              <a:rPr sz="4400" spc="-35" dirty="0">
                <a:solidFill>
                  <a:srgbClr val="FFAD0D"/>
                </a:solidFill>
              </a:rPr>
              <a:t>apprendimento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66089" y="2961843"/>
            <a:ext cx="3004820" cy="2557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2000" b="1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20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10"/>
              </a:spcBef>
            </a:pP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scolastiche </a:t>
            </a:r>
            <a:r>
              <a:rPr sz="1800" b="1" i="1" u="sng" spc="-160" dirty="0">
                <a:solidFill>
                  <a:srgbClr val="1F7ABE"/>
                </a:solidFill>
                <a:uFill>
                  <a:solidFill>
                    <a:srgbClr val="1F7ABE"/>
                  </a:solidFill>
                </a:uFill>
                <a:latin typeface="Verdana"/>
                <a:cs typeface="Verdana"/>
              </a:rPr>
              <a:t>possono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riportare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nel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documento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principali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FFAD0D"/>
                </a:solidFill>
                <a:latin typeface="Verdana"/>
                <a:cs typeface="Verdana"/>
              </a:rPr>
              <a:t>obiettivi</a:t>
            </a:r>
            <a:r>
              <a:rPr sz="1800" b="1" i="1" spc="-10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FFAD0D"/>
                </a:solidFill>
                <a:latin typeface="Verdana"/>
                <a:cs typeface="Verdana"/>
              </a:rPr>
              <a:t>di </a:t>
            </a:r>
            <a:r>
              <a:rPr sz="1800" b="1" i="1" spc="-165" dirty="0">
                <a:solidFill>
                  <a:srgbClr val="FFAD0D"/>
                </a:solidFill>
                <a:latin typeface="Verdana"/>
                <a:cs typeface="Verdana"/>
              </a:rPr>
              <a:t>apprendimento</a:t>
            </a:r>
            <a:r>
              <a:rPr sz="1800" b="1" i="1" spc="-5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previsti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dal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curricolo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istituto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per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ciascuna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disciplina.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84625" y="2270505"/>
          <a:ext cx="7736204" cy="439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99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SCIENZE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classe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quarta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68580">
                        <a:lnSpc>
                          <a:spcPts val="1605"/>
                        </a:lnSpc>
                      </a:pPr>
                      <a:r>
                        <a:rPr sz="1400" b="1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OBIETTIVI</a:t>
                      </a:r>
                      <a:r>
                        <a:rPr sz="1400" b="1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OGGETTO</a:t>
                      </a:r>
                      <a:r>
                        <a:rPr sz="1400" b="1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VALUTAZIONE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05"/>
                        </a:lnSpc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GIUDIZIO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SINTETICO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05"/>
                        </a:lnSpc>
                      </a:pPr>
                      <a:r>
                        <a:rPr sz="1400" b="1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DEFINIZIONE</a:t>
                      </a:r>
                      <a:r>
                        <a:rPr sz="1400" b="1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DEL</a:t>
                      </a:r>
                      <a:r>
                        <a:rPr sz="1400" b="1" spc="-7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LIVELLO</a:t>
                      </a:r>
                      <a:r>
                        <a:rPr sz="1400" b="1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9215">
                        <a:lnSpc>
                          <a:spcPts val="1675"/>
                        </a:lnSpc>
                        <a:spcBef>
                          <a:spcPts val="120"/>
                        </a:spcBef>
                      </a:pPr>
                      <a:r>
                        <a:rPr sz="1400" b="1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APPRENDIMENTO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344170">
                        <a:lnSpc>
                          <a:spcPct val="107100"/>
                        </a:lnSpc>
                      </a:pP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Esplorare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e</a:t>
                      </a:r>
                      <a:r>
                        <a:rPr sz="140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descrivere</a:t>
                      </a:r>
                      <a:r>
                        <a:rPr sz="14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oggetti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materiali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80" marR="84455">
                        <a:lnSpc>
                          <a:spcPct val="1071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Individuare,</a:t>
                      </a:r>
                      <a:r>
                        <a:rPr sz="1400" spc="-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attraverso</a:t>
                      </a:r>
                      <a:r>
                        <a:rPr sz="140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l’interazione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diretta,</a:t>
                      </a:r>
                      <a:r>
                        <a:rPr sz="1400" spc="-1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la</a:t>
                      </a:r>
                      <a:r>
                        <a:rPr sz="14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struttura</a:t>
                      </a:r>
                      <a:r>
                        <a:rPr sz="1400" spc="-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400" spc="-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oggetti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semplici,</a:t>
                      </a:r>
                      <a:r>
                        <a:rPr sz="14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analizzarne</a:t>
                      </a:r>
                      <a:r>
                        <a:rPr sz="1400" spc="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qualità</a:t>
                      </a:r>
                      <a:r>
                        <a:rPr sz="1400" spc="1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proprietà,</a:t>
                      </a:r>
                      <a:r>
                        <a:rPr sz="14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descriverli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nella</a:t>
                      </a: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loro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unitarietà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nelle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loro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parti, </a:t>
                      </a:r>
                      <a:r>
                        <a:rPr sz="14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scomporli</a:t>
                      </a:r>
                      <a:r>
                        <a:rPr sz="1400" spc="-1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ricomporli, </a:t>
                      </a:r>
                      <a:r>
                        <a:rPr sz="14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riconoscerne</a:t>
                      </a:r>
                      <a:r>
                        <a:rPr sz="1400" spc="-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funzioni</a:t>
                      </a:r>
                      <a:r>
                        <a:rPr sz="1400" spc="-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-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modi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d’uso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80" marR="466090">
                        <a:lnSpc>
                          <a:spcPct val="106400"/>
                        </a:lnSpc>
                        <a:spcBef>
                          <a:spcPts val="1210"/>
                        </a:spcBef>
                      </a:pP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Seriare</a:t>
                      </a:r>
                      <a:r>
                        <a:rPr sz="14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classificare</a:t>
                      </a:r>
                      <a:r>
                        <a:rPr sz="140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oggetti</a:t>
                      </a:r>
                      <a:r>
                        <a:rPr sz="140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base</a:t>
                      </a:r>
                      <a:r>
                        <a:rPr sz="14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alle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loro</a:t>
                      </a:r>
                      <a:r>
                        <a:rPr sz="1400" spc="4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T w="6350">
                      <a:solidFill>
                        <a:srgbClr val="FFCC66"/>
                      </a:solidFill>
                      <a:prstDash val="solid"/>
                    </a:lnT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spc="1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BUONO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T w="6350">
                      <a:solidFill>
                        <a:srgbClr val="FFCC66"/>
                      </a:solidFill>
                      <a:prstDash val="solid"/>
                    </a:lnT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128905" indent="-6350" algn="just">
                        <a:lnSpc>
                          <a:spcPct val="107100"/>
                        </a:lnSpc>
                        <a:spcBef>
                          <a:spcPts val="1585"/>
                        </a:spcBef>
                      </a:pP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Riconosce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individua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adeguato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</a:t>
                      </a:r>
                      <a:r>
                        <a:rPr sz="1400" spc="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proprietà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4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alcuni</a:t>
                      </a:r>
                      <a:r>
                        <a:rPr sz="1400" spc="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materiali,</a:t>
                      </a:r>
                      <a:r>
                        <a:rPr sz="140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fenomeni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semplici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concetti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scientifici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5565" marR="241935" indent="-6350">
                        <a:lnSpc>
                          <a:spcPct val="106800"/>
                        </a:lnSpc>
                        <a:spcBef>
                          <a:spcPts val="1205"/>
                        </a:spcBef>
                      </a:pP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Descrive</a:t>
                      </a:r>
                      <a:r>
                        <a:rPr sz="14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4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interpreta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con</a:t>
                      </a:r>
                      <a:r>
                        <a:rPr sz="1400" spc="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chiarezza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funzionamento</a:t>
                      </a:r>
                      <a:r>
                        <a:rPr sz="1400" spc="-8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</a:t>
                      </a:r>
                      <a:r>
                        <a:rPr sz="1400" spc="-3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corpo</a:t>
                      </a:r>
                      <a:r>
                        <a:rPr sz="1400" spc="-4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come</a:t>
                      </a:r>
                      <a:r>
                        <a:rPr sz="1400" spc="-3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sistema </a:t>
                      </a:r>
                      <a:r>
                        <a:rPr sz="14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complesso</a:t>
                      </a:r>
                      <a:r>
                        <a:rPr sz="14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situato</a:t>
                      </a:r>
                      <a:r>
                        <a:rPr sz="1400" spc="-6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un</a:t>
                      </a:r>
                      <a:r>
                        <a:rPr sz="1400" spc="-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ambiente.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5565" marR="507365" indent="-6350">
                        <a:lnSpc>
                          <a:spcPct val="107100"/>
                        </a:lnSpc>
                        <a:spcBef>
                          <a:spcPts val="1200"/>
                        </a:spcBef>
                      </a:pP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Elabora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autonomo</a:t>
                      </a:r>
                      <a:r>
                        <a:rPr sz="1400" spc="-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400" spc="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primi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elementi </a:t>
                      </a:r>
                      <a:r>
                        <a:rPr sz="1400" spc="7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400" spc="1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classificazione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animale</a:t>
                      </a:r>
                      <a:r>
                        <a:rPr sz="1400" spc="5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vegetale.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75565" marR="120014" indent="-6350">
                        <a:lnSpc>
                          <a:spcPct val="106400"/>
                        </a:lnSpc>
                        <a:spcBef>
                          <a:spcPts val="1215"/>
                        </a:spcBef>
                      </a:pP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4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esprime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400" spc="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modo</a:t>
                      </a:r>
                      <a:r>
                        <a:rPr sz="1400" spc="-2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efficace,</a:t>
                      </a:r>
                      <a:r>
                        <a:rPr sz="1400" spc="-6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utilizzando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il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lessico</a:t>
                      </a:r>
                      <a:r>
                        <a:rPr sz="1400" spc="9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specifico</a:t>
                      </a:r>
                      <a:r>
                        <a:rPr sz="1400" spc="10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della</a:t>
                      </a:r>
                      <a:r>
                        <a:rPr sz="1400" spc="95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1F7ABE"/>
                          </a:solidFill>
                          <a:latin typeface="Tahoma"/>
                          <a:cs typeface="Tahoma"/>
                        </a:rPr>
                        <a:t>disciplina.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1295" marB="0">
                    <a:lnL w="6350">
                      <a:solidFill>
                        <a:srgbClr val="FFCC66"/>
                      </a:solidFill>
                      <a:prstDash val="solid"/>
                    </a:lnL>
                    <a:lnR w="6350">
                      <a:solidFill>
                        <a:srgbClr val="FFCC66"/>
                      </a:solidFill>
                      <a:prstDash val="solid"/>
                    </a:lnR>
                    <a:lnT w="6350">
                      <a:solidFill>
                        <a:srgbClr val="FFCC66"/>
                      </a:solidFill>
                      <a:prstDash val="solid"/>
                    </a:lnT>
                    <a:lnB w="6350">
                      <a:solidFill>
                        <a:srgbClr val="FFCC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13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spc="-114" dirty="0">
                <a:solidFill>
                  <a:srgbClr val="FFAD0D"/>
                </a:solidFill>
              </a:rPr>
              <a:t>Processo</a:t>
            </a:r>
            <a:r>
              <a:rPr spc="-165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e</a:t>
            </a:r>
            <a:r>
              <a:rPr spc="-175" dirty="0">
                <a:solidFill>
                  <a:srgbClr val="FFAD0D"/>
                </a:solidFill>
              </a:rPr>
              <a:t> </a:t>
            </a:r>
            <a:r>
              <a:rPr spc="-10" dirty="0">
                <a:solidFill>
                  <a:srgbClr val="FFAD0D"/>
                </a:solidFill>
              </a:rPr>
              <a:t>livello</a:t>
            </a:r>
            <a:r>
              <a:rPr spc="-190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globale</a:t>
            </a:r>
            <a:r>
              <a:rPr spc="-165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di</a:t>
            </a:r>
            <a:r>
              <a:rPr spc="-165" dirty="0">
                <a:solidFill>
                  <a:srgbClr val="FFAD0D"/>
                </a:solidFill>
              </a:rPr>
              <a:t> </a:t>
            </a:r>
            <a:r>
              <a:rPr spc="-10" dirty="0">
                <a:solidFill>
                  <a:srgbClr val="FFAD0D"/>
                </a:solidFill>
              </a:rPr>
              <a:t>sviluppo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Art.</a:t>
            </a:r>
            <a:r>
              <a:rPr spc="-130" dirty="0"/>
              <a:t> </a:t>
            </a:r>
            <a:r>
              <a:rPr spc="-10" dirty="0"/>
              <a:t>2,</a:t>
            </a:r>
            <a:r>
              <a:rPr spc="-130" dirty="0"/>
              <a:t> </a:t>
            </a:r>
            <a:r>
              <a:rPr spc="-45" dirty="0"/>
              <a:t>cc.</a:t>
            </a:r>
            <a:r>
              <a:rPr spc="-160" dirty="0"/>
              <a:t> </a:t>
            </a:r>
            <a:r>
              <a:rPr dirty="0"/>
              <a:t>3</a:t>
            </a:r>
            <a:r>
              <a:rPr spc="-70" dirty="0"/>
              <a:t> </a:t>
            </a:r>
            <a:r>
              <a:rPr dirty="0"/>
              <a:t>e</a:t>
            </a:r>
            <a:r>
              <a:rPr spc="-70" dirty="0"/>
              <a:t> </a:t>
            </a:r>
            <a:r>
              <a:rPr spc="-10" dirty="0"/>
              <a:t>7,</a:t>
            </a:r>
            <a:r>
              <a:rPr spc="-135" dirty="0"/>
              <a:t> </a:t>
            </a:r>
            <a:r>
              <a:rPr spc="-35" dirty="0"/>
              <a:t>D.lgs.</a:t>
            </a:r>
            <a:r>
              <a:rPr spc="-130" dirty="0"/>
              <a:t> </a:t>
            </a:r>
            <a:r>
              <a:rPr spc="-10" dirty="0"/>
              <a:t>62/2017</a:t>
            </a:r>
          </a:p>
          <a:p>
            <a:pPr marL="12700" marR="5080">
              <a:lnSpc>
                <a:spcPct val="110100"/>
              </a:lnSpc>
              <a:spcBef>
                <a:spcPts val="2140"/>
              </a:spcBef>
            </a:pPr>
            <a:r>
              <a:rPr sz="1800" b="0" i="1" spc="-150" dirty="0">
                <a:latin typeface="Verdana"/>
                <a:cs typeface="Verdana"/>
              </a:rPr>
              <a:t>3.</a:t>
            </a:r>
            <a:r>
              <a:rPr sz="1800" b="0" i="1" spc="-215" dirty="0">
                <a:latin typeface="Verdana"/>
                <a:cs typeface="Verdana"/>
              </a:rPr>
              <a:t> </a:t>
            </a:r>
            <a:r>
              <a:rPr sz="1800" b="0" i="1" spc="-80" dirty="0">
                <a:latin typeface="Verdana"/>
                <a:cs typeface="Verdana"/>
              </a:rPr>
              <a:t>(…)</a:t>
            </a:r>
            <a:r>
              <a:rPr sz="1800" b="0" i="1" spc="-160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La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valutazione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70" dirty="0">
                <a:latin typeface="Verdana"/>
                <a:cs typeface="Verdana"/>
              </a:rPr>
              <a:t>è</a:t>
            </a:r>
            <a:r>
              <a:rPr sz="1800" b="0" i="1" spc="-160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integrata</a:t>
            </a:r>
            <a:r>
              <a:rPr sz="1800" b="0" i="1" spc="-180" dirty="0">
                <a:latin typeface="Verdana"/>
                <a:cs typeface="Verdana"/>
              </a:rPr>
              <a:t> </a:t>
            </a:r>
            <a:r>
              <a:rPr sz="1800" b="0" i="1" spc="-80" dirty="0">
                <a:latin typeface="Verdana"/>
                <a:cs typeface="Verdana"/>
              </a:rPr>
              <a:t>dalla</a:t>
            </a:r>
            <a:r>
              <a:rPr sz="1800" b="0" i="1" spc="-145" dirty="0">
                <a:latin typeface="Verdana"/>
                <a:cs typeface="Verdana"/>
              </a:rPr>
              <a:t> </a:t>
            </a:r>
            <a:r>
              <a:rPr sz="1800" i="1" spc="-140" dirty="0">
                <a:latin typeface="Verdana"/>
                <a:cs typeface="Verdana"/>
              </a:rPr>
              <a:t>descrizione </a:t>
            </a:r>
            <a:r>
              <a:rPr sz="1800" i="1" spc="-120" dirty="0">
                <a:latin typeface="Verdana"/>
                <a:cs typeface="Verdana"/>
              </a:rPr>
              <a:t>del</a:t>
            </a:r>
            <a:r>
              <a:rPr sz="1800" i="1" spc="-140" dirty="0">
                <a:latin typeface="Verdana"/>
                <a:cs typeface="Verdana"/>
              </a:rPr>
              <a:t> </a:t>
            </a:r>
            <a:r>
              <a:rPr sz="1800" i="1" spc="-180" dirty="0">
                <a:latin typeface="Verdana"/>
                <a:cs typeface="Verdana"/>
              </a:rPr>
              <a:t>processo</a:t>
            </a:r>
            <a:r>
              <a:rPr sz="1800" i="1" spc="-135" dirty="0">
                <a:latin typeface="Verdana"/>
                <a:cs typeface="Verdana"/>
              </a:rPr>
              <a:t> </a:t>
            </a:r>
            <a:r>
              <a:rPr sz="1800" i="1" spc="-150" dirty="0">
                <a:latin typeface="Verdana"/>
                <a:cs typeface="Verdana"/>
              </a:rPr>
              <a:t>e</a:t>
            </a:r>
            <a:r>
              <a:rPr sz="1800" i="1" spc="-140" dirty="0">
                <a:latin typeface="Verdana"/>
                <a:cs typeface="Verdana"/>
              </a:rPr>
              <a:t> </a:t>
            </a:r>
            <a:r>
              <a:rPr sz="1800" i="1" spc="-110" dirty="0">
                <a:latin typeface="Verdana"/>
                <a:cs typeface="Verdana"/>
              </a:rPr>
              <a:t>del</a:t>
            </a:r>
            <a:r>
              <a:rPr sz="1800" i="1" spc="-135" dirty="0">
                <a:latin typeface="Verdana"/>
                <a:cs typeface="Verdana"/>
              </a:rPr>
              <a:t> </a:t>
            </a:r>
            <a:r>
              <a:rPr sz="1800" i="1" spc="-120" dirty="0">
                <a:latin typeface="Verdana"/>
                <a:cs typeface="Verdana"/>
              </a:rPr>
              <a:t>livello</a:t>
            </a:r>
            <a:r>
              <a:rPr sz="1800" i="1" spc="-145" dirty="0">
                <a:latin typeface="Verdana"/>
                <a:cs typeface="Verdana"/>
              </a:rPr>
              <a:t> </a:t>
            </a:r>
            <a:r>
              <a:rPr sz="1800" i="1" spc="-120" dirty="0">
                <a:latin typeface="Verdana"/>
                <a:cs typeface="Verdana"/>
              </a:rPr>
              <a:t>globale</a:t>
            </a:r>
            <a:r>
              <a:rPr sz="1800" i="1" spc="-125" dirty="0">
                <a:latin typeface="Verdana"/>
                <a:cs typeface="Verdana"/>
              </a:rPr>
              <a:t> </a:t>
            </a:r>
            <a:r>
              <a:rPr sz="1800" i="1" spc="-90" dirty="0">
                <a:latin typeface="Verdana"/>
                <a:cs typeface="Verdana"/>
              </a:rPr>
              <a:t>di</a:t>
            </a:r>
            <a:r>
              <a:rPr sz="1800" i="1" spc="-150" dirty="0">
                <a:latin typeface="Verdana"/>
                <a:cs typeface="Verdana"/>
              </a:rPr>
              <a:t> </a:t>
            </a:r>
            <a:r>
              <a:rPr sz="1800" i="1" spc="-10" dirty="0">
                <a:latin typeface="Verdana"/>
                <a:cs typeface="Verdana"/>
              </a:rPr>
              <a:t>sviluppo </a:t>
            </a:r>
            <a:r>
              <a:rPr sz="1800" i="1" spc="-110" dirty="0">
                <a:latin typeface="Verdana"/>
                <a:cs typeface="Verdana"/>
              </a:rPr>
              <a:t>degli </a:t>
            </a:r>
            <a:r>
              <a:rPr sz="1800" i="1" spc="-160" dirty="0">
                <a:latin typeface="Verdana"/>
                <a:cs typeface="Verdana"/>
              </a:rPr>
              <a:t>apprendimenti</a:t>
            </a:r>
            <a:r>
              <a:rPr sz="1800" i="1" spc="-80" dirty="0">
                <a:latin typeface="Verdana"/>
                <a:cs typeface="Verdana"/>
              </a:rPr>
              <a:t> </a:t>
            </a:r>
            <a:r>
              <a:rPr sz="1800" i="1" spc="-160" dirty="0">
                <a:latin typeface="Verdana"/>
                <a:cs typeface="Verdana"/>
              </a:rPr>
              <a:t>raggiunto</a:t>
            </a:r>
            <a:r>
              <a:rPr sz="1800" i="1" spc="-95" dirty="0">
                <a:latin typeface="Verdana"/>
                <a:cs typeface="Verdana"/>
              </a:rPr>
              <a:t> </a:t>
            </a:r>
            <a:r>
              <a:rPr sz="1800" b="0" i="1" spc="-25" dirty="0">
                <a:latin typeface="Verdana"/>
                <a:cs typeface="Verdana"/>
              </a:rPr>
              <a:t>(…)</a:t>
            </a:r>
            <a:endParaRPr sz="1800">
              <a:latin typeface="Verdana"/>
              <a:cs typeface="Verdana"/>
            </a:endParaRPr>
          </a:p>
          <a:p>
            <a:pPr marL="12700" marR="48260">
              <a:lnSpc>
                <a:spcPct val="110000"/>
              </a:lnSpc>
              <a:spcBef>
                <a:spcPts val="600"/>
              </a:spcBef>
            </a:pPr>
            <a:r>
              <a:rPr sz="1800" b="0" i="1" spc="-160" dirty="0">
                <a:latin typeface="Verdana"/>
                <a:cs typeface="Verdana"/>
              </a:rPr>
              <a:t>7.</a:t>
            </a:r>
            <a:r>
              <a:rPr sz="1800" b="0" i="1" spc="-204" dirty="0">
                <a:latin typeface="Verdana"/>
                <a:cs typeface="Verdana"/>
              </a:rPr>
              <a:t> </a:t>
            </a:r>
            <a:r>
              <a:rPr sz="1800" b="0" i="1" spc="-125" dirty="0">
                <a:latin typeface="Verdana"/>
                <a:cs typeface="Verdana"/>
              </a:rPr>
              <a:t>Fermo</a:t>
            </a:r>
            <a:r>
              <a:rPr sz="1800" b="0" i="1" spc="-150" dirty="0">
                <a:latin typeface="Verdana"/>
                <a:cs typeface="Verdana"/>
              </a:rPr>
              <a:t> </a:t>
            </a:r>
            <a:r>
              <a:rPr sz="1800" b="0" i="1" spc="-105" dirty="0">
                <a:latin typeface="Verdana"/>
                <a:cs typeface="Verdana"/>
              </a:rPr>
              <a:t>restando</a:t>
            </a:r>
            <a:r>
              <a:rPr sz="1800" b="0" i="1" spc="-140" dirty="0">
                <a:latin typeface="Verdana"/>
                <a:cs typeface="Verdana"/>
              </a:rPr>
              <a:t> </a:t>
            </a:r>
            <a:r>
              <a:rPr sz="1800" b="0" i="1" spc="-95" dirty="0">
                <a:latin typeface="Verdana"/>
                <a:cs typeface="Verdana"/>
              </a:rPr>
              <a:t>quanto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110" dirty="0">
                <a:latin typeface="Verdana"/>
                <a:cs typeface="Verdana"/>
              </a:rPr>
              <a:t>previsto</a:t>
            </a:r>
            <a:r>
              <a:rPr sz="1800" b="0" i="1" spc="-150" dirty="0">
                <a:latin typeface="Verdana"/>
                <a:cs typeface="Verdana"/>
              </a:rPr>
              <a:t> </a:t>
            </a:r>
            <a:r>
              <a:rPr sz="1800" b="0" i="1" spc="-10" dirty="0">
                <a:latin typeface="Verdana"/>
                <a:cs typeface="Verdana"/>
              </a:rPr>
              <a:t>dall'articolo </a:t>
            </a:r>
            <a:r>
              <a:rPr sz="1800" b="0" i="1" spc="-125" dirty="0">
                <a:latin typeface="Verdana"/>
                <a:cs typeface="Verdana"/>
              </a:rPr>
              <a:t>309</a:t>
            </a:r>
            <a:r>
              <a:rPr sz="1800" b="0" i="1" spc="-135" dirty="0">
                <a:latin typeface="Verdana"/>
                <a:cs typeface="Verdana"/>
              </a:rPr>
              <a:t> </a:t>
            </a:r>
            <a:r>
              <a:rPr sz="1800" b="0" i="1" spc="-45" dirty="0">
                <a:latin typeface="Verdana"/>
                <a:cs typeface="Verdana"/>
              </a:rPr>
              <a:t>del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85" dirty="0">
                <a:latin typeface="Verdana"/>
                <a:cs typeface="Verdana"/>
              </a:rPr>
              <a:t>decreto</a:t>
            </a:r>
            <a:r>
              <a:rPr sz="1800" b="0" i="1" spc="-150" dirty="0">
                <a:latin typeface="Verdana"/>
                <a:cs typeface="Verdana"/>
              </a:rPr>
              <a:t> </a:t>
            </a:r>
            <a:r>
              <a:rPr sz="1800" b="0" i="1" spc="-95" dirty="0">
                <a:latin typeface="Verdana"/>
                <a:cs typeface="Verdana"/>
              </a:rPr>
              <a:t>legislativo</a:t>
            </a:r>
            <a:r>
              <a:rPr sz="1800" b="0" i="1" spc="-180" dirty="0">
                <a:latin typeface="Verdana"/>
                <a:cs typeface="Verdana"/>
              </a:rPr>
              <a:t> </a:t>
            </a:r>
            <a:r>
              <a:rPr sz="1800" b="0" i="1" spc="-125" dirty="0">
                <a:latin typeface="Verdana"/>
                <a:cs typeface="Verdana"/>
              </a:rPr>
              <a:t>16</a:t>
            </a:r>
            <a:r>
              <a:rPr sz="1800" b="0" i="1" spc="-130" dirty="0">
                <a:latin typeface="Verdana"/>
                <a:cs typeface="Verdana"/>
              </a:rPr>
              <a:t> </a:t>
            </a:r>
            <a:r>
              <a:rPr sz="1800" b="0" i="1" spc="-80" dirty="0">
                <a:latin typeface="Verdana"/>
                <a:cs typeface="Verdana"/>
              </a:rPr>
              <a:t>aprile</a:t>
            </a:r>
            <a:r>
              <a:rPr sz="1800" b="0" i="1" spc="-160" dirty="0">
                <a:latin typeface="Verdana"/>
                <a:cs typeface="Verdana"/>
              </a:rPr>
              <a:t> </a:t>
            </a:r>
            <a:r>
              <a:rPr sz="1800" b="0" i="1" spc="-140" dirty="0">
                <a:latin typeface="Verdana"/>
                <a:cs typeface="Verdana"/>
              </a:rPr>
              <a:t>1994,</a:t>
            </a:r>
            <a:r>
              <a:rPr sz="1800" b="0" i="1" spc="-200" dirty="0">
                <a:latin typeface="Verdana"/>
                <a:cs typeface="Verdana"/>
              </a:rPr>
              <a:t> </a:t>
            </a:r>
            <a:r>
              <a:rPr sz="1800" b="0" i="1" spc="-145" dirty="0">
                <a:latin typeface="Verdana"/>
                <a:cs typeface="Verdana"/>
              </a:rPr>
              <a:t>n.</a:t>
            </a:r>
            <a:r>
              <a:rPr sz="1800" b="0" i="1" spc="-215" dirty="0">
                <a:latin typeface="Verdana"/>
                <a:cs typeface="Verdana"/>
              </a:rPr>
              <a:t> </a:t>
            </a:r>
            <a:r>
              <a:rPr sz="1800" b="0" i="1" spc="-25" dirty="0">
                <a:latin typeface="Verdana"/>
                <a:cs typeface="Verdana"/>
              </a:rPr>
              <a:t>297 </a:t>
            </a:r>
            <a:r>
              <a:rPr sz="1800" b="0" i="1" spc="-125" dirty="0">
                <a:latin typeface="Verdana"/>
                <a:cs typeface="Verdana"/>
              </a:rPr>
              <a:t>relativamente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100" dirty="0">
                <a:latin typeface="Verdana"/>
                <a:cs typeface="Verdana"/>
              </a:rPr>
              <a:t>alla</a:t>
            </a:r>
            <a:r>
              <a:rPr sz="1800" b="0" i="1" spc="-114" dirty="0">
                <a:latin typeface="Verdana"/>
                <a:cs typeface="Verdana"/>
              </a:rPr>
              <a:t> valutazione</a:t>
            </a:r>
            <a:r>
              <a:rPr sz="1800" b="0" i="1" spc="-135" dirty="0">
                <a:latin typeface="Verdana"/>
                <a:cs typeface="Verdana"/>
              </a:rPr>
              <a:t> </a:t>
            </a:r>
            <a:r>
              <a:rPr sz="1800" b="0" i="1" spc="-120" dirty="0">
                <a:latin typeface="Verdana"/>
                <a:cs typeface="Verdana"/>
              </a:rPr>
              <a:t>dell'</a:t>
            </a:r>
            <a:r>
              <a:rPr sz="1800" i="1" spc="-120" dirty="0">
                <a:latin typeface="Verdana"/>
                <a:cs typeface="Verdana"/>
              </a:rPr>
              <a:t>insegnamento </a:t>
            </a:r>
            <a:r>
              <a:rPr sz="1800" i="1" spc="-135" dirty="0">
                <a:latin typeface="Verdana"/>
                <a:cs typeface="Verdana"/>
              </a:rPr>
              <a:t>della</a:t>
            </a:r>
            <a:r>
              <a:rPr sz="1800" i="1" spc="-105" dirty="0">
                <a:latin typeface="Verdana"/>
                <a:cs typeface="Verdana"/>
              </a:rPr>
              <a:t> </a:t>
            </a:r>
            <a:r>
              <a:rPr sz="1800" i="1" spc="-140" dirty="0">
                <a:latin typeface="Verdana"/>
                <a:cs typeface="Verdana"/>
              </a:rPr>
              <a:t>religione</a:t>
            </a:r>
            <a:r>
              <a:rPr sz="1800" i="1" spc="-95" dirty="0">
                <a:latin typeface="Verdana"/>
                <a:cs typeface="Verdana"/>
              </a:rPr>
              <a:t> </a:t>
            </a:r>
            <a:r>
              <a:rPr sz="1800" i="1" spc="-170" dirty="0">
                <a:latin typeface="Verdana"/>
                <a:cs typeface="Verdana"/>
              </a:rPr>
              <a:t>cattolica</a:t>
            </a:r>
            <a:r>
              <a:rPr sz="1800" b="0" i="1" spc="-170" dirty="0">
                <a:latin typeface="Verdana"/>
                <a:cs typeface="Verdana"/>
              </a:rPr>
              <a:t>,</a:t>
            </a:r>
            <a:r>
              <a:rPr sz="1800" b="0" i="1" spc="-229" dirty="0">
                <a:latin typeface="Verdana"/>
                <a:cs typeface="Verdana"/>
              </a:rPr>
              <a:t> </a:t>
            </a:r>
            <a:r>
              <a:rPr sz="1800" b="0" i="1" spc="-95" dirty="0">
                <a:latin typeface="Verdana"/>
                <a:cs typeface="Verdana"/>
              </a:rPr>
              <a:t>la</a:t>
            </a:r>
            <a:r>
              <a:rPr sz="1800" b="0" i="1" spc="-130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valutazione</a:t>
            </a:r>
            <a:r>
              <a:rPr sz="1800" b="0" i="1" spc="-125" dirty="0">
                <a:latin typeface="Verdana"/>
                <a:cs typeface="Verdana"/>
              </a:rPr>
              <a:t> </a:t>
            </a:r>
            <a:r>
              <a:rPr sz="1800" b="0" i="1" spc="-10" dirty="0">
                <a:latin typeface="Verdana"/>
                <a:cs typeface="Verdana"/>
              </a:rPr>
              <a:t>delle </a:t>
            </a:r>
            <a:r>
              <a:rPr sz="1800" i="1" spc="-170" dirty="0">
                <a:latin typeface="Verdana"/>
                <a:cs typeface="Verdana"/>
              </a:rPr>
              <a:t>attività</a:t>
            </a:r>
            <a:r>
              <a:rPr sz="1800" i="1" spc="-160" dirty="0">
                <a:latin typeface="Verdana"/>
                <a:cs typeface="Verdana"/>
              </a:rPr>
              <a:t> </a:t>
            </a:r>
            <a:r>
              <a:rPr sz="1800" i="1" spc="-175" dirty="0">
                <a:latin typeface="Verdana"/>
                <a:cs typeface="Verdana"/>
              </a:rPr>
              <a:t>alternative</a:t>
            </a:r>
            <a:r>
              <a:rPr sz="1800" b="0" i="1" spc="-175" dirty="0">
                <a:latin typeface="Verdana"/>
                <a:cs typeface="Verdana"/>
              </a:rPr>
              <a:t>,</a:t>
            </a:r>
            <a:r>
              <a:rPr sz="1800" b="0" i="1" spc="-195" dirty="0">
                <a:latin typeface="Verdana"/>
                <a:cs typeface="Verdana"/>
              </a:rPr>
              <a:t> </a:t>
            </a:r>
            <a:r>
              <a:rPr sz="1800" b="0" i="1" spc="-80" dirty="0">
                <a:latin typeface="Verdana"/>
                <a:cs typeface="Verdana"/>
              </a:rPr>
              <a:t>per</a:t>
            </a:r>
            <a:r>
              <a:rPr sz="1800" b="0" i="1" spc="-170" dirty="0">
                <a:latin typeface="Verdana"/>
                <a:cs typeface="Verdana"/>
              </a:rPr>
              <a:t> </a:t>
            </a:r>
            <a:r>
              <a:rPr sz="1800" b="0" i="1" spc="-65" dirty="0">
                <a:latin typeface="Verdana"/>
                <a:cs typeface="Verdana"/>
              </a:rPr>
              <a:t>le</a:t>
            </a:r>
            <a:r>
              <a:rPr sz="1800" b="0" i="1" spc="-145" dirty="0">
                <a:latin typeface="Verdana"/>
                <a:cs typeface="Verdana"/>
              </a:rPr>
              <a:t> </a:t>
            </a:r>
            <a:r>
              <a:rPr sz="1800" b="0" i="1" spc="-105" dirty="0">
                <a:latin typeface="Verdana"/>
                <a:cs typeface="Verdana"/>
              </a:rPr>
              <a:t>alunne</a:t>
            </a:r>
            <a:r>
              <a:rPr sz="1800" b="0" i="1" spc="-175" dirty="0">
                <a:latin typeface="Verdana"/>
                <a:cs typeface="Verdana"/>
              </a:rPr>
              <a:t> </a:t>
            </a:r>
            <a:r>
              <a:rPr sz="1800" b="0" i="1" spc="-70" dirty="0">
                <a:latin typeface="Verdana"/>
                <a:cs typeface="Verdana"/>
              </a:rPr>
              <a:t>e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45" dirty="0">
                <a:latin typeface="Verdana"/>
                <a:cs typeface="Verdana"/>
              </a:rPr>
              <a:t>gli</a:t>
            </a:r>
            <a:r>
              <a:rPr sz="1800" b="0" i="1" spc="-145" dirty="0">
                <a:latin typeface="Verdana"/>
                <a:cs typeface="Verdana"/>
              </a:rPr>
              <a:t> </a:t>
            </a:r>
            <a:r>
              <a:rPr sz="1800" b="0" i="1" spc="-95" dirty="0">
                <a:latin typeface="Verdana"/>
                <a:cs typeface="Verdana"/>
              </a:rPr>
              <a:t>alunni</a:t>
            </a:r>
            <a:r>
              <a:rPr sz="1800" b="0" i="1" spc="-175" dirty="0">
                <a:latin typeface="Verdana"/>
                <a:cs typeface="Verdana"/>
              </a:rPr>
              <a:t> </a:t>
            </a:r>
            <a:r>
              <a:rPr sz="1800" b="0" i="1" spc="-25" dirty="0">
                <a:latin typeface="Verdana"/>
                <a:cs typeface="Verdana"/>
              </a:rPr>
              <a:t>che </a:t>
            </a:r>
            <a:r>
              <a:rPr sz="1800" b="0" i="1" spc="-110" dirty="0">
                <a:latin typeface="Verdana"/>
                <a:cs typeface="Verdana"/>
              </a:rPr>
              <a:t>se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85" dirty="0">
                <a:latin typeface="Verdana"/>
                <a:cs typeface="Verdana"/>
              </a:rPr>
              <a:t>ne</a:t>
            </a:r>
            <a:r>
              <a:rPr sz="1800" b="0" i="1" spc="-170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avvalgono,</a:t>
            </a:r>
            <a:r>
              <a:rPr sz="1800" b="0" i="1" spc="-210" dirty="0">
                <a:latin typeface="Verdana"/>
                <a:cs typeface="Verdana"/>
              </a:rPr>
              <a:t> </a:t>
            </a:r>
            <a:r>
              <a:rPr sz="1800" b="0" i="1" spc="-70" dirty="0">
                <a:latin typeface="Verdana"/>
                <a:cs typeface="Verdana"/>
              </a:rPr>
              <a:t>è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130" dirty="0">
                <a:latin typeface="Verdana"/>
                <a:cs typeface="Verdana"/>
              </a:rPr>
              <a:t>resa</a:t>
            </a:r>
            <a:r>
              <a:rPr sz="1800" b="0" i="1" spc="-160" dirty="0">
                <a:latin typeface="Verdana"/>
                <a:cs typeface="Verdana"/>
              </a:rPr>
              <a:t> </a:t>
            </a:r>
            <a:r>
              <a:rPr sz="1800" b="0" i="1" spc="-135" dirty="0">
                <a:latin typeface="Verdana"/>
                <a:cs typeface="Verdana"/>
              </a:rPr>
              <a:t>su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114" dirty="0">
                <a:latin typeface="Verdana"/>
                <a:cs typeface="Verdana"/>
              </a:rPr>
              <a:t>una</a:t>
            </a:r>
            <a:r>
              <a:rPr sz="1800" b="0" i="1" spc="-160" dirty="0">
                <a:latin typeface="Verdana"/>
                <a:cs typeface="Verdana"/>
              </a:rPr>
              <a:t> </a:t>
            </a:r>
            <a:r>
              <a:rPr sz="1800" b="0" i="1" spc="-110" dirty="0">
                <a:latin typeface="Verdana"/>
                <a:cs typeface="Verdana"/>
              </a:rPr>
              <a:t>nota</a:t>
            </a:r>
            <a:r>
              <a:rPr sz="1800" b="0" i="1" spc="-170" dirty="0">
                <a:latin typeface="Verdana"/>
                <a:cs typeface="Verdana"/>
              </a:rPr>
              <a:t> </a:t>
            </a:r>
            <a:r>
              <a:rPr sz="1800" b="0" i="1" spc="-110" dirty="0">
                <a:latin typeface="Verdana"/>
                <a:cs typeface="Verdana"/>
              </a:rPr>
              <a:t>distinta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25" dirty="0">
                <a:latin typeface="Verdana"/>
                <a:cs typeface="Verdana"/>
              </a:rPr>
              <a:t>con </a:t>
            </a:r>
            <a:r>
              <a:rPr sz="1800" b="0" i="1" spc="-65" dirty="0">
                <a:latin typeface="Verdana"/>
                <a:cs typeface="Verdana"/>
              </a:rPr>
              <a:t>giudizio</a:t>
            </a:r>
            <a:r>
              <a:rPr sz="1800" b="0" i="1" spc="-135" dirty="0">
                <a:latin typeface="Verdana"/>
                <a:cs typeface="Verdana"/>
              </a:rPr>
              <a:t> </a:t>
            </a:r>
            <a:r>
              <a:rPr sz="1800" b="0" i="1" spc="-100" dirty="0">
                <a:latin typeface="Verdana"/>
                <a:cs typeface="Verdana"/>
              </a:rPr>
              <a:t>sintetico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100" dirty="0">
                <a:latin typeface="Verdana"/>
                <a:cs typeface="Verdana"/>
              </a:rPr>
              <a:t>sull'interesse</a:t>
            </a:r>
            <a:r>
              <a:rPr sz="1800" b="0" i="1" spc="-165" dirty="0">
                <a:latin typeface="Verdana"/>
                <a:cs typeface="Verdana"/>
              </a:rPr>
              <a:t> </a:t>
            </a:r>
            <a:r>
              <a:rPr sz="1800" b="0" i="1" spc="-120" dirty="0">
                <a:latin typeface="Verdana"/>
                <a:cs typeface="Verdana"/>
              </a:rPr>
              <a:t>manifestato</a:t>
            </a:r>
            <a:r>
              <a:rPr sz="1800" b="0" i="1" spc="-150" dirty="0">
                <a:latin typeface="Verdana"/>
                <a:cs typeface="Verdana"/>
              </a:rPr>
              <a:t> </a:t>
            </a:r>
            <a:r>
              <a:rPr sz="1800" b="0" i="1" spc="-70" dirty="0">
                <a:latin typeface="Verdana"/>
                <a:cs typeface="Verdana"/>
              </a:rPr>
              <a:t>e</a:t>
            </a:r>
            <a:r>
              <a:rPr sz="1800" b="0" i="1" spc="-120" dirty="0">
                <a:latin typeface="Verdana"/>
                <a:cs typeface="Verdana"/>
              </a:rPr>
              <a:t> </a:t>
            </a:r>
            <a:r>
              <a:rPr sz="1800" b="0" i="1" spc="-50" dirty="0">
                <a:latin typeface="Verdana"/>
                <a:cs typeface="Verdana"/>
              </a:rPr>
              <a:t>i </a:t>
            </a:r>
            <a:r>
              <a:rPr sz="1800" b="0" i="1" spc="-80" dirty="0">
                <a:latin typeface="Verdana"/>
                <a:cs typeface="Verdana"/>
              </a:rPr>
              <a:t>livelli</a:t>
            </a:r>
            <a:r>
              <a:rPr sz="1800" b="0" i="1" spc="-170" dirty="0">
                <a:latin typeface="Verdana"/>
                <a:cs typeface="Verdana"/>
              </a:rPr>
              <a:t> </a:t>
            </a:r>
            <a:r>
              <a:rPr sz="1800" b="0" i="1" spc="-40" dirty="0">
                <a:latin typeface="Verdana"/>
                <a:cs typeface="Verdana"/>
              </a:rPr>
              <a:t>di</a:t>
            </a:r>
            <a:r>
              <a:rPr sz="1800" b="0" i="1" spc="-125" dirty="0">
                <a:latin typeface="Verdana"/>
                <a:cs typeface="Verdana"/>
              </a:rPr>
              <a:t> </a:t>
            </a:r>
            <a:r>
              <a:rPr sz="1800" b="0" i="1" spc="-90" dirty="0">
                <a:latin typeface="Verdana"/>
                <a:cs typeface="Verdana"/>
              </a:rPr>
              <a:t>apprendimento</a:t>
            </a:r>
            <a:r>
              <a:rPr sz="1800" b="0" i="1" spc="-155" dirty="0">
                <a:latin typeface="Verdana"/>
                <a:cs typeface="Verdana"/>
              </a:rPr>
              <a:t> </a:t>
            </a:r>
            <a:r>
              <a:rPr sz="1800" b="0" i="1" spc="-10" dirty="0">
                <a:latin typeface="Verdana"/>
                <a:cs typeface="Verdana"/>
              </a:rPr>
              <a:t>conseguiti..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2341" y="2243074"/>
            <a:ext cx="5215890" cy="200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75C8F"/>
                </a:solidFill>
                <a:latin typeface="Tahoma"/>
                <a:cs typeface="Tahoma"/>
              </a:rPr>
              <a:t>Art.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3,</a:t>
            </a:r>
            <a:r>
              <a:rPr sz="2000" b="1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c.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8,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O.M.</a:t>
            </a:r>
            <a:r>
              <a:rPr sz="2000" b="1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75C8F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La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descrizione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75C8F"/>
                </a:solidFill>
                <a:latin typeface="Verdana"/>
                <a:cs typeface="Verdana"/>
              </a:rPr>
              <a:t>del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processo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del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75C8F"/>
                </a:solidFill>
                <a:latin typeface="Verdana"/>
                <a:cs typeface="Verdana"/>
              </a:rPr>
              <a:t>livello</a:t>
            </a:r>
            <a:r>
              <a:rPr sz="1800" i="1" spc="-18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globale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sviluppo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degli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apprendimenti,</a:t>
            </a:r>
            <a:r>
              <a:rPr sz="1800" i="1" spc="-22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dell’insegnamento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della</a:t>
            </a:r>
            <a:r>
              <a:rPr sz="1800" i="1" spc="-12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religione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cattolica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o </a:t>
            </a:r>
            <a:r>
              <a:rPr sz="1800" i="1" spc="-120" dirty="0">
                <a:solidFill>
                  <a:srgbClr val="175C8F"/>
                </a:solidFill>
                <a:latin typeface="Verdana"/>
                <a:cs typeface="Verdana"/>
              </a:rPr>
              <a:t>dell’attività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alternativa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sono</a:t>
            </a:r>
            <a:r>
              <a:rPr sz="1800" i="1" spc="-10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disciplinati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75C8F"/>
                </a:solidFill>
                <a:latin typeface="Verdana"/>
                <a:cs typeface="Verdana"/>
              </a:rPr>
              <a:t>dall’articolo 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2,</a:t>
            </a:r>
            <a:r>
              <a:rPr sz="1800" i="1" spc="-229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commi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3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7</a:t>
            </a:r>
            <a:r>
              <a:rPr sz="1800" i="1" spc="-17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75C8F"/>
                </a:solidFill>
                <a:latin typeface="Verdana"/>
                <a:cs typeface="Verdana"/>
              </a:rPr>
              <a:t>del</a:t>
            </a:r>
            <a:r>
              <a:rPr sz="1800" i="1" spc="-17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Decreto</a:t>
            </a:r>
            <a:r>
              <a:rPr sz="1800" i="1" spc="-17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75C8F"/>
                </a:solidFill>
                <a:latin typeface="Verdana"/>
                <a:cs typeface="Verdana"/>
              </a:rPr>
              <a:t>valutazione.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88981" y="4807315"/>
            <a:ext cx="2931795" cy="1127760"/>
            <a:chOff x="7388981" y="4807315"/>
            <a:chExt cx="2931795" cy="1127760"/>
          </a:xfrm>
        </p:grpSpPr>
        <p:sp>
          <p:nvSpPr>
            <p:cNvPr id="7" name="object 7"/>
            <p:cNvSpPr/>
            <p:nvPr/>
          </p:nvSpPr>
          <p:spPr>
            <a:xfrm>
              <a:off x="7411186" y="4831413"/>
              <a:ext cx="2897505" cy="1085215"/>
            </a:xfrm>
            <a:custGeom>
              <a:avLst/>
              <a:gdLst/>
              <a:ahLst/>
              <a:cxnLst/>
              <a:rect l="l" t="t" r="r" b="b"/>
              <a:pathLst>
                <a:path w="2897504" h="1085214">
                  <a:moveTo>
                    <a:pt x="2287351" y="0"/>
                  </a:moveTo>
                  <a:lnTo>
                    <a:pt x="2233241" y="460"/>
                  </a:lnTo>
                  <a:lnTo>
                    <a:pt x="2172367" y="2746"/>
                  </a:lnTo>
                  <a:lnTo>
                    <a:pt x="2103272" y="7286"/>
                  </a:lnTo>
                  <a:lnTo>
                    <a:pt x="2037330" y="12062"/>
                  </a:lnTo>
                  <a:lnTo>
                    <a:pt x="1975253" y="15722"/>
                  </a:lnTo>
                  <a:lnTo>
                    <a:pt x="1916597" y="18352"/>
                  </a:lnTo>
                  <a:lnTo>
                    <a:pt x="1860917" y="20041"/>
                  </a:lnTo>
                  <a:lnTo>
                    <a:pt x="1807767" y="20875"/>
                  </a:lnTo>
                  <a:lnTo>
                    <a:pt x="1756702" y="20943"/>
                  </a:lnTo>
                  <a:lnTo>
                    <a:pt x="1707278" y="20331"/>
                  </a:lnTo>
                  <a:lnTo>
                    <a:pt x="1659050" y="19127"/>
                  </a:lnTo>
                  <a:lnTo>
                    <a:pt x="1611572" y="17419"/>
                  </a:lnTo>
                  <a:lnTo>
                    <a:pt x="1564400" y="15293"/>
                  </a:lnTo>
                  <a:lnTo>
                    <a:pt x="1517088" y="12837"/>
                  </a:lnTo>
                  <a:lnTo>
                    <a:pt x="1420266" y="7286"/>
                  </a:lnTo>
                  <a:lnTo>
                    <a:pt x="1367675" y="5043"/>
                  </a:lnTo>
                  <a:lnTo>
                    <a:pt x="1317040" y="4367"/>
                  </a:lnTo>
                  <a:lnTo>
                    <a:pt x="1267997" y="4911"/>
                  </a:lnTo>
                  <a:lnTo>
                    <a:pt x="1220185" y="6327"/>
                  </a:lnTo>
                  <a:lnTo>
                    <a:pt x="1080504" y="12325"/>
                  </a:lnTo>
                  <a:lnTo>
                    <a:pt x="1033988" y="13749"/>
                  </a:lnTo>
                  <a:lnTo>
                    <a:pt x="986890" y="14305"/>
                  </a:lnTo>
                  <a:lnTo>
                    <a:pt x="938848" y="13645"/>
                  </a:lnTo>
                  <a:lnTo>
                    <a:pt x="889498" y="11421"/>
                  </a:lnTo>
                  <a:lnTo>
                    <a:pt x="791080" y="3615"/>
                  </a:lnTo>
                  <a:lnTo>
                    <a:pt x="744576" y="1960"/>
                  </a:lnTo>
                  <a:lnTo>
                    <a:pt x="698579" y="1938"/>
                  </a:lnTo>
                  <a:lnTo>
                    <a:pt x="652698" y="3166"/>
                  </a:lnTo>
                  <a:lnTo>
                    <a:pt x="606544" y="5261"/>
                  </a:lnTo>
                  <a:lnTo>
                    <a:pt x="511859" y="10520"/>
                  </a:lnTo>
                  <a:lnTo>
                    <a:pt x="462549" y="12919"/>
                  </a:lnTo>
                  <a:lnTo>
                    <a:pt x="411409" y="14653"/>
                  </a:lnTo>
                  <a:lnTo>
                    <a:pt x="358047" y="15340"/>
                  </a:lnTo>
                  <a:lnTo>
                    <a:pt x="302076" y="14596"/>
                  </a:lnTo>
                  <a:lnTo>
                    <a:pt x="243106" y="12039"/>
                  </a:lnTo>
                  <a:lnTo>
                    <a:pt x="180746" y="7286"/>
                  </a:lnTo>
                  <a:lnTo>
                    <a:pt x="128213" y="16930"/>
                  </a:lnTo>
                  <a:lnTo>
                    <a:pt x="83022" y="34657"/>
                  </a:lnTo>
                  <a:lnTo>
                    <a:pt x="46523" y="60420"/>
                  </a:lnTo>
                  <a:lnTo>
                    <a:pt x="20068" y="94173"/>
                  </a:lnTo>
                  <a:lnTo>
                    <a:pt x="5007" y="135871"/>
                  </a:lnTo>
                  <a:lnTo>
                    <a:pt x="2692" y="185467"/>
                  </a:lnTo>
                  <a:lnTo>
                    <a:pt x="6131" y="254387"/>
                  </a:lnTo>
                  <a:lnTo>
                    <a:pt x="6380" y="310974"/>
                  </a:lnTo>
                  <a:lnTo>
                    <a:pt x="4665" y="359226"/>
                  </a:lnTo>
                  <a:lnTo>
                    <a:pt x="2212" y="403140"/>
                  </a:lnTo>
                  <a:lnTo>
                    <a:pt x="248" y="446711"/>
                  </a:lnTo>
                  <a:lnTo>
                    <a:pt x="0" y="493937"/>
                  </a:lnTo>
                  <a:lnTo>
                    <a:pt x="2692" y="548814"/>
                  </a:lnTo>
                  <a:lnTo>
                    <a:pt x="6591" y="608282"/>
                  </a:lnTo>
                  <a:lnTo>
                    <a:pt x="9235" y="666026"/>
                  </a:lnTo>
                  <a:lnTo>
                    <a:pt x="10596" y="721165"/>
                  </a:lnTo>
                  <a:lnTo>
                    <a:pt x="10650" y="772813"/>
                  </a:lnTo>
                  <a:lnTo>
                    <a:pt x="9368" y="820089"/>
                  </a:lnTo>
                  <a:lnTo>
                    <a:pt x="6724" y="862108"/>
                  </a:lnTo>
                  <a:lnTo>
                    <a:pt x="2692" y="897988"/>
                  </a:lnTo>
                  <a:lnTo>
                    <a:pt x="11119" y="946555"/>
                  </a:lnTo>
                  <a:lnTo>
                    <a:pt x="30566" y="990246"/>
                  </a:lnTo>
                  <a:lnTo>
                    <a:pt x="59144" y="1027055"/>
                  </a:lnTo>
                  <a:lnTo>
                    <a:pt x="94960" y="1054976"/>
                  </a:lnTo>
                  <a:lnTo>
                    <a:pt x="136124" y="1072003"/>
                  </a:lnTo>
                  <a:lnTo>
                    <a:pt x="180746" y="1076131"/>
                  </a:lnTo>
                  <a:lnTo>
                    <a:pt x="230559" y="1076271"/>
                  </a:lnTo>
                  <a:lnTo>
                    <a:pt x="282210" y="1075782"/>
                  </a:lnTo>
                  <a:lnTo>
                    <a:pt x="335234" y="1074829"/>
                  </a:lnTo>
                  <a:lnTo>
                    <a:pt x="551737" y="1069682"/>
                  </a:lnTo>
                  <a:lnTo>
                    <a:pt x="604636" y="1068887"/>
                  </a:lnTo>
                  <a:lnTo>
                    <a:pt x="656113" y="1068620"/>
                  </a:lnTo>
                  <a:lnTo>
                    <a:pt x="705701" y="1069046"/>
                  </a:lnTo>
                  <a:lnTo>
                    <a:pt x="752936" y="1070329"/>
                  </a:lnTo>
                  <a:lnTo>
                    <a:pt x="797350" y="1072636"/>
                  </a:lnTo>
                  <a:lnTo>
                    <a:pt x="880865" y="1079706"/>
                  </a:lnTo>
                  <a:lnTo>
                    <a:pt x="928631" y="1082222"/>
                  </a:lnTo>
                  <a:lnTo>
                    <a:pt x="980684" y="1083805"/>
                  </a:lnTo>
                  <a:lnTo>
                    <a:pt x="1035928" y="1084581"/>
                  </a:lnTo>
                  <a:lnTo>
                    <a:pt x="1093271" y="1084677"/>
                  </a:lnTo>
                  <a:lnTo>
                    <a:pt x="1151616" y="1084219"/>
                  </a:lnTo>
                  <a:lnTo>
                    <a:pt x="1209871" y="1083334"/>
                  </a:lnTo>
                  <a:lnTo>
                    <a:pt x="1266941" y="1082148"/>
                  </a:lnTo>
                  <a:lnTo>
                    <a:pt x="1496212" y="1076131"/>
                  </a:lnTo>
                  <a:lnTo>
                    <a:pt x="1531382" y="1075826"/>
                  </a:lnTo>
                  <a:lnTo>
                    <a:pt x="1569713" y="1076076"/>
                  </a:lnTo>
                  <a:lnTo>
                    <a:pt x="1611213" y="1076731"/>
                  </a:lnTo>
                  <a:lnTo>
                    <a:pt x="1703749" y="1078656"/>
                  </a:lnTo>
                  <a:lnTo>
                    <a:pt x="1809050" y="1080403"/>
                  </a:lnTo>
                  <a:lnTo>
                    <a:pt x="1866506" y="1080835"/>
                  </a:lnTo>
                  <a:lnTo>
                    <a:pt x="1927177" y="1080774"/>
                  </a:lnTo>
                  <a:lnTo>
                    <a:pt x="1991068" y="1080070"/>
                  </a:lnTo>
                  <a:lnTo>
                    <a:pt x="2058188" y="1078572"/>
                  </a:lnTo>
                  <a:lnTo>
                    <a:pt x="2128545" y="1076131"/>
                  </a:lnTo>
                  <a:lnTo>
                    <a:pt x="2197383" y="1074112"/>
                  </a:lnTo>
                  <a:lnTo>
                    <a:pt x="2260373" y="1073721"/>
                  </a:lnTo>
                  <a:lnTo>
                    <a:pt x="2318158" y="1074581"/>
                  </a:lnTo>
                  <a:lnTo>
                    <a:pt x="2371383" y="1076311"/>
                  </a:lnTo>
                  <a:lnTo>
                    <a:pt x="2420692" y="1078535"/>
                  </a:lnTo>
                  <a:lnTo>
                    <a:pt x="2510141" y="1082950"/>
                  </a:lnTo>
                  <a:lnTo>
                    <a:pt x="2551568" y="1084383"/>
                  </a:lnTo>
                  <a:lnTo>
                    <a:pt x="2591657" y="1084796"/>
                  </a:lnTo>
                  <a:lnTo>
                    <a:pt x="2631051" y="1083811"/>
                  </a:lnTo>
                  <a:lnTo>
                    <a:pt x="2670394" y="1081048"/>
                  </a:lnTo>
                  <a:lnTo>
                    <a:pt x="2710332" y="1076131"/>
                  </a:lnTo>
                  <a:lnTo>
                    <a:pt x="2763562" y="1071850"/>
                  </a:lnTo>
                  <a:lnTo>
                    <a:pt x="2808851" y="1053714"/>
                  </a:lnTo>
                  <a:lnTo>
                    <a:pt x="2845095" y="1024493"/>
                  </a:lnTo>
                  <a:lnTo>
                    <a:pt x="2871189" y="986952"/>
                  </a:lnTo>
                  <a:lnTo>
                    <a:pt x="2886030" y="943862"/>
                  </a:lnTo>
                  <a:lnTo>
                    <a:pt x="2888513" y="897988"/>
                  </a:lnTo>
                  <a:lnTo>
                    <a:pt x="2890248" y="838586"/>
                  </a:lnTo>
                  <a:lnTo>
                    <a:pt x="2889745" y="787278"/>
                  </a:lnTo>
                  <a:lnTo>
                    <a:pt x="2887877" y="741760"/>
                  </a:lnTo>
                  <a:lnTo>
                    <a:pt x="2885513" y="699728"/>
                  </a:lnTo>
                  <a:lnTo>
                    <a:pt x="2883524" y="658877"/>
                  </a:lnTo>
                  <a:lnTo>
                    <a:pt x="2882780" y="616903"/>
                  </a:lnTo>
                  <a:lnTo>
                    <a:pt x="2884153" y="571501"/>
                  </a:lnTo>
                  <a:lnTo>
                    <a:pt x="2888513" y="520366"/>
                  </a:lnTo>
                  <a:lnTo>
                    <a:pt x="2893971" y="459734"/>
                  </a:lnTo>
                  <a:lnTo>
                    <a:pt x="2896677" y="403198"/>
                  </a:lnTo>
                  <a:lnTo>
                    <a:pt x="2897191" y="350859"/>
                  </a:lnTo>
                  <a:lnTo>
                    <a:pt x="2896071" y="302816"/>
                  </a:lnTo>
                  <a:lnTo>
                    <a:pt x="2893878" y="259170"/>
                  </a:lnTo>
                  <a:lnTo>
                    <a:pt x="2891172" y="220020"/>
                  </a:lnTo>
                  <a:lnTo>
                    <a:pt x="2883693" y="130905"/>
                  </a:lnTo>
                  <a:lnTo>
                    <a:pt x="2867182" y="87428"/>
                  </a:lnTo>
                  <a:lnTo>
                    <a:pt x="2840285" y="54181"/>
                  </a:lnTo>
                  <a:lnTo>
                    <a:pt x="2804307" y="30311"/>
                  </a:lnTo>
                  <a:lnTo>
                    <a:pt x="2760555" y="14964"/>
                  </a:lnTo>
                  <a:lnTo>
                    <a:pt x="2710332" y="7286"/>
                  </a:lnTo>
                  <a:lnTo>
                    <a:pt x="2651540" y="10604"/>
                  </a:lnTo>
                  <a:lnTo>
                    <a:pt x="2599095" y="11890"/>
                  </a:lnTo>
                  <a:lnTo>
                    <a:pt x="2551542" y="11572"/>
                  </a:lnTo>
                  <a:lnTo>
                    <a:pt x="2507424" y="10080"/>
                  </a:lnTo>
                  <a:lnTo>
                    <a:pt x="2465282" y="7842"/>
                  </a:lnTo>
                  <a:lnTo>
                    <a:pt x="2381104" y="2841"/>
                  </a:lnTo>
                  <a:lnTo>
                    <a:pt x="2336152" y="936"/>
                  </a:lnTo>
                  <a:lnTo>
                    <a:pt x="2287351" y="0"/>
                  </a:lnTo>
                  <a:close/>
                </a:path>
              </a:pathLst>
            </a:custGeom>
            <a:solidFill>
              <a:srgbClr val="FFF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3269" y="4821602"/>
              <a:ext cx="2903220" cy="1099185"/>
            </a:xfrm>
            <a:custGeom>
              <a:avLst/>
              <a:gdLst/>
              <a:ahLst/>
              <a:cxnLst/>
              <a:rect l="l" t="t" r="r" b="b"/>
              <a:pathLst>
                <a:path w="2903220" h="1099185">
                  <a:moveTo>
                    <a:pt x="10610" y="195278"/>
                  </a:moveTo>
                  <a:lnTo>
                    <a:pt x="18684" y="143159"/>
                  </a:lnTo>
                  <a:lnTo>
                    <a:pt x="37355" y="99045"/>
                  </a:lnTo>
                  <a:lnTo>
                    <a:pt x="65156" y="63658"/>
                  </a:lnTo>
                  <a:lnTo>
                    <a:pt x="100620" y="37723"/>
                  </a:lnTo>
                  <a:lnTo>
                    <a:pt x="142278" y="21961"/>
                  </a:lnTo>
                  <a:lnTo>
                    <a:pt x="188664" y="17097"/>
                  </a:lnTo>
                  <a:lnTo>
                    <a:pt x="259874" y="19704"/>
                  </a:lnTo>
                  <a:lnTo>
                    <a:pt x="324392" y="20458"/>
                  </a:lnTo>
                  <a:lnTo>
                    <a:pt x="383107" y="19745"/>
                  </a:lnTo>
                  <a:lnTo>
                    <a:pt x="436907" y="17952"/>
                  </a:lnTo>
                  <a:lnTo>
                    <a:pt x="486678" y="15467"/>
                  </a:lnTo>
                  <a:lnTo>
                    <a:pt x="533310" y="12676"/>
                  </a:lnTo>
                  <a:lnTo>
                    <a:pt x="577689" y="9966"/>
                  </a:lnTo>
                  <a:lnTo>
                    <a:pt x="620705" y="7725"/>
                  </a:lnTo>
                  <a:lnTo>
                    <a:pt x="663244" y="6340"/>
                  </a:lnTo>
                  <a:lnTo>
                    <a:pt x="706195" y="6198"/>
                  </a:lnTo>
                  <a:lnTo>
                    <a:pt x="750445" y="7685"/>
                  </a:lnTo>
                  <a:lnTo>
                    <a:pt x="796883" y="11189"/>
                  </a:lnTo>
                  <a:lnTo>
                    <a:pt x="846397" y="17097"/>
                  </a:lnTo>
                  <a:lnTo>
                    <a:pt x="894540" y="22700"/>
                  </a:lnTo>
                  <a:lnTo>
                    <a:pt x="943494" y="26261"/>
                  </a:lnTo>
                  <a:lnTo>
                    <a:pt x="993079" y="28075"/>
                  </a:lnTo>
                  <a:lnTo>
                    <a:pt x="1043119" y="28438"/>
                  </a:lnTo>
                  <a:lnTo>
                    <a:pt x="1093435" y="27644"/>
                  </a:lnTo>
                  <a:lnTo>
                    <a:pt x="1143850" y="25988"/>
                  </a:lnTo>
                  <a:lnTo>
                    <a:pt x="1194186" y="23764"/>
                  </a:lnTo>
                  <a:lnTo>
                    <a:pt x="1244266" y="21269"/>
                  </a:lnTo>
                  <a:lnTo>
                    <a:pt x="1293911" y="18796"/>
                  </a:lnTo>
                  <a:lnTo>
                    <a:pt x="1342945" y="16641"/>
                  </a:lnTo>
                  <a:lnTo>
                    <a:pt x="1391188" y="15099"/>
                  </a:lnTo>
                  <a:lnTo>
                    <a:pt x="1438464" y="14464"/>
                  </a:lnTo>
                  <a:lnTo>
                    <a:pt x="1484595" y="15032"/>
                  </a:lnTo>
                  <a:lnTo>
                    <a:pt x="1529403" y="17097"/>
                  </a:lnTo>
                  <a:lnTo>
                    <a:pt x="1581719" y="20410"/>
                  </a:lnTo>
                  <a:lnTo>
                    <a:pt x="1635390" y="23482"/>
                  </a:lnTo>
                  <a:lnTo>
                    <a:pt x="1689798" y="26205"/>
                  </a:lnTo>
                  <a:lnTo>
                    <a:pt x="1744329" y="28470"/>
                  </a:lnTo>
                  <a:lnTo>
                    <a:pt x="1798368" y="30169"/>
                  </a:lnTo>
                  <a:lnTo>
                    <a:pt x="1851300" y="31194"/>
                  </a:lnTo>
                  <a:lnTo>
                    <a:pt x="1902510" y="31435"/>
                  </a:lnTo>
                  <a:lnTo>
                    <a:pt x="1951381" y="30785"/>
                  </a:lnTo>
                  <a:lnTo>
                    <a:pt x="1997301" y="29134"/>
                  </a:lnTo>
                  <a:lnTo>
                    <a:pt x="2039652" y="26375"/>
                  </a:lnTo>
                  <a:lnTo>
                    <a:pt x="2077820" y="22399"/>
                  </a:lnTo>
                  <a:lnTo>
                    <a:pt x="2145164" y="11642"/>
                  </a:lnTo>
                  <a:lnTo>
                    <a:pt x="2184988" y="7263"/>
                  </a:lnTo>
                  <a:lnTo>
                    <a:pt x="2229814" y="3935"/>
                  </a:lnTo>
                  <a:lnTo>
                    <a:pt x="2278792" y="1631"/>
                  </a:lnTo>
                  <a:lnTo>
                    <a:pt x="2331074" y="328"/>
                  </a:lnTo>
                  <a:lnTo>
                    <a:pt x="2385811" y="0"/>
                  </a:lnTo>
                  <a:lnTo>
                    <a:pt x="2442154" y="621"/>
                  </a:lnTo>
                  <a:lnTo>
                    <a:pt x="2499255" y="2167"/>
                  </a:lnTo>
                  <a:lnTo>
                    <a:pt x="2556263" y="4613"/>
                  </a:lnTo>
                  <a:lnTo>
                    <a:pt x="2612331" y="7933"/>
                  </a:lnTo>
                  <a:lnTo>
                    <a:pt x="2666610" y="12103"/>
                  </a:lnTo>
                  <a:lnTo>
                    <a:pt x="2718250" y="17097"/>
                  </a:lnTo>
                  <a:lnTo>
                    <a:pt x="2765553" y="21317"/>
                  </a:lnTo>
                  <a:lnTo>
                    <a:pt x="2809572" y="37356"/>
                  </a:lnTo>
                  <a:lnTo>
                    <a:pt x="2847488" y="63992"/>
                  </a:lnTo>
                  <a:lnTo>
                    <a:pt x="2876482" y="100004"/>
                  </a:lnTo>
                  <a:lnTo>
                    <a:pt x="2893736" y="144173"/>
                  </a:lnTo>
                  <a:lnTo>
                    <a:pt x="2896431" y="195278"/>
                  </a:lnTo>
                  <a:lnTo>
                    <a:pt x="2900450" y="251526"/>
                  </a:lnTo>
                  <a:lnTo>
                    <a:pt x="2902440" y="307258"/>
                  </a:lnTo>
                  <a:lnTo>
                    <a:pt x="2902816" y="361306"/>
                  </a:lnTo>
                  <a:lnTo>
                    <a:pt x="2901989" y="412502"/>
                  </a:lnTo>
                  <a:lnTo>
                    <a:pt x="2900374" y="459677"/>
                  </a:lnTo>
                  <a:lnTo>
                    <a:pt x="2898384" y="501662"/>
                  </a:lnTo>
                  <a:lnTo>
                    <a:pt x="2896431" y="537289"/>
                  </a:lnTo>
                  <a:lnTo>
                    <a:pt x="2895138" y="574144"/>
                  </a:lnTo>
                  <a:lnTo>
                    <a:pt x="2894687" y="619382"/>
                  </a:lnTo>
                  <a:lnTo>
                    <a:pt x="2894831" y="671189"/>
                  </a:lnTo>
                  <a:lnTo>
                    <a:pt x="2895324" y="727749"/>
                  </a:lnTo>
                  <a:lnTo>
                    <a:pt x="2895920" y="787247"/>
                  </a:lnTo>
                  <a:lnTo>
                    <a:pt x="2896371" y="847869"/>
                  </a:lnTo>
                  <a:lnTo>
                    <a:pt x="2896431" y="907799"/>
                  </a:lnTo>
                  <a:lnTo>
                    <a:pt x="2893419" y="955400"/>
                  </a:lnTo>
                  <a:lnTo>
                    <a:pt x="2876906" y="998042"/>
                  </a:lnTo>
                  <a:lnTo>
                    <a:pt x="2849012" y="1034070"/>
                  </a:lnTo>
                  <a:lnTo>
                    <a:pt x="2811858" y="1061832"/>
                  </a:lnTo>
                  <a:lnTo>
                    <a:pt x="2767564" y="1079673"/>
                  </a:lnTo>
                  <a:lnTo>
                    <a:pt x="2718250" y="1085942"/>
                  </a:lnTo>
                  <a:lnTo>
                    <a:pt x="2681897" y="1091030"/>
                  </a:lnTo>
                  <a:lnTo>
                    <a:pt x="2644266" y="1094466"/>
                  </a:lnTo>
                  <a:lnTo>
                    <a:pt x="2604966" y="1096468"/>
                  </a:lnTo>
                  <a:lnTo>
                    <a:pt x="2563601" y="1097253"/>
                  </a:lnTo>
                  <a:lnTo>
                    <a:pt x="2519780" y="1097040"/>
                  </a:lnTo>
                  <a:lnTo>
                    <a:pt x="2473108" y="1096048"/>
                  </a:lnTo>
                  <a:lnTo>
                    <a:pt x="2423192" y="1094494"/>
                  </a:lnTo>
                  <a:lnTo>
                    <a:pt x="2369639" y="1092596"/>
                  </a:lnTo>
                  <a:lnTo>
                    <a:pt x="2312056" y="1090574"/>
                  </a:lnTo>
                  <a:lnTo>
                    <a:pt x="2250049" y="1088646"/>
                  </a:lnTo>
                  <a:lnTo>
                    <a:pt x="2183225" y="1087029"/>
                  </a:lnTo>
                  <a:lnTo>
                    <a:pt x="2111190" y="1085942"/>
                  </a:lnTo>
                  <a:lnTo>
                    <a:pt x="2044645" y="1085845"/>
                  </a:lnTo>
                  <a:lnTo>
                    <a:pt x="1982698" y="1086757"/>
                  </a:lnTo>
                  <a:lnTo>
                    <a:pt x="1924820" y="1088407"/>
                  </a:lnTo>
                  <a:lnTo>
                    <a:pt x="1870482" y="1090524"/>
                  </a:lnTo>
                  <a:lnTo>
                    <a:pt x="1819155" y="1092838"/>
                  </a:lnTo>
                  <a:lnTo>
                    <a:pt x="1770309" y="1095078"/>
                  </a:lnTo>
                  <a:lnTo>
                    <a:pt x="1723417" y="1096973"/>
                  </a:lnTo>
                  <a:lnTo>
                    <a:pt x="1677949" y="1098253"/>
                  </a:lnTo>
                  <a:lnTo>
                    <a:pt x="1633376" y="1098646"/>
                  </a:lnTo>
                  <a:lnTo>
                    <a:pt x="1589169" y="1097882"/>
                  </a:lnTo>
                  <a:lnTo>
                    <a:pt x="1544799" y="1095691"/>
                  </a:lnTo>
                  <a:lnTo>
                    <a:pt x="1499738" y="1091801"/>
                  </a:lnTo>
                  <a:lnTo>
                    <a:pt x="1453457" y="1085942"/>
                  </a:lnTo>
                  <a:lnTo>
                    <a:pt x="1410140" y="1080818"/>
                  </a:lnTo>
                  <a:lnTo>
                    <a:pt x="1367323" y="1078056"/>
                  </a:lnTo>
                  <a:lnTo>
                    <a:pt x="1324672" y="1077263"/>
                  </a:lnTo>
                  <a:lnTo>
                    <a:pt x="1281850" y="1078045"/>
                  </a:lnTo>
                  <a:lnTo>
                    <a:pt x="1238522" y="1080009"/>
                  </a:lnTo>
                  <a:lnTo>
                    <a:pt x="1194352" y="1082761"/>
                  </a:lnTo>
                  <a:lnTo>
                    <a:pt x="1149006" y="1085908"/>
                  </a:lnTo>
                  <a:lnTo>
                    <a:pt x="1102147" y="1089057"/>
                  </a:lnTo>
                  <a:lnTo>
                    <a:pt x="1053441" y="1091813"/>
                  </a:lnTo>
                  <a:lnTo>
                    <a:pt x="1002551" y="1093784"/>
                  </a:lnTo>
                  <a:lnTo>
                    <a:pt x="949143" y="1094575"/>
                  </a:lnTo>
                  <a:lnTo>
                    <a:pt x="892880" y="1093795"/>
                  </a:lnTo>
                  <a:lnTo>
                    <a:pt x="833428" y="1091048"/>
                  </a:lnTo>
                  <a:lnTo>
                    <a:pt x="770451" y="1085942"/>
                  </a:lnTo>
                  <a:lnTo>
                    <a:pt x="698152" y="1079317"/>
                  </a:lnTo>
                  <a:lnTo>
                    <a:pt x="632176" y="1074326"/>
                  </a:lnTo>
                  <a:lnTo>
                    <a:pt x="571926" y="1070840"/>
                  </a:lnTo>
                  <a:lnTo>
                    <a:pt x="516804" y="1068729"/>
                  </a:lnTo>
                  <a:lnTo>
                    <a:pt x="466211" y="1067865"/>
                  </a:lnTo>
                  <a:lnTo>
                    <a:pt x="419550" y="1068120"/>
                  </a:lnTo>
                  <a:lnTo>
                    <a:pt x="376222" y="1069365"/>
                  </a:lnTo>
                  <a:lnTo>
                    <a:pt x="335631" y="1071472"/>
                  </a:lnTo>
                  <a:lnTo>
                    <a:pt x="297177" y="1074312"/>
                  </a:lnTo>
                  <a:lnTo>
                    <a:pt x="224292" y="1081675"/>
                  </a:lnTo>
                  <a:lnTo>
                    <a:pt x="188664" y="1085942"/>
                  </a:lnTo>
                  <a:lnTo>
                    <a:pt x="141149" y="1077120"/>
                  </a:lnTo>
                  <a:lnTo>
                    <a:pt x="98277" y="1057836"/>
                  </a:lnTo>
                  <a:lnTo>
                    <a:pt x="61918" y="1029674"/>
                  </a:lnTo>
                  <a:lnTo>
                    <a:pt x="33940" y="994223"/>
                  </a:lnTo>
                  <a:lnTo>
                    <a:pt x="16214" y="953069"/>
                  </a:lnTo>
                  <a:lnTo>
                    <a:pt x="10610" y="907799"/>
                  </a:lnTo>
                  <a:lnTo>
                    <a:pt x="4611" y="847364"/>
                  </a:lnTo>
                  <a:lnTo>
                    <a:pt x="1190" y="790447"/>
                  </a:lnTo>
                  <a:lnTo>
                    <a:pt x="0" y="736437"/>
                  </a:lnTo>
                  <a:lnTo>
                    <a:pt x="693" y="684727"/>
                  </a:lnTo>
                  <a:lnTo>
                    <a:pt x="2923" y="634705"/>
                  </a:lnTo>
                  <a:lnTo>
                    <a:pt x="6344" y="585762"/>
                  </a:lnTo>
                  <a:lnTo>
                    <a:pt x="10610" y="537289"/>
                  </a:lnTo>
                  <a:lnTo>
                    <a:pt x="14409" y="490085"/>
                  </a:lnTo>
                  <a:lnTo>
                    <a:pt x="16819" y="444570"/>
                  </a:lnTo>
                  <a:lnTo>
                    <a:pt x="17914" y="399399"/>
                  </a:lnTo>
                  <a:lnTo>
                    <a:pt x="17768" y="353228"/>
                  </a:lnTo>
                  <a:lnTo>
                    <a:pt x="16452" y="304714"/>
                  </a:lnTo>
                  <a:lnTo>
                    <a:pt x="14042" y="252512"/>
                  </a:lnTo>
                  <a:lnTo>
                    <a:pt x="10610" y="195278"/>
                  </a:lnTo>
                  <a:close/>
                </a:path>
              </a:pathLst>
            </a:custGeom>
            <a:ln w="28575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07300" y="5208778"/>
            <a:ext cx="246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175C8F"/>
                </a:solidFill>
                <a:latin typeface="Tahoma"/>
                <a:cs typeface="Tahoma"/>
              </a:rPr>
              <a:t>NON</a:t>
            </a:r>
            <a:r>
              <a:rPr sz="1800" b="1" spc="-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75C8F"/>
                </a:solidFill>
                <a:latin typeface="Tahoma"/>
                <a:cs typeface="Tahoma"/>
              </a:rPr>
              <a:t>CAMBIA</a:t>
            </a:r>
            <a:r>
              <a:rPr sz="1800" b="1" spc="-8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NULLA!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2640" y="2288870"/>
            <a:ext cx="5121275" cy="217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2000" b="1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2,</a:t>
            </a:r>
            <a:r>
              <a:rPr sz="2000" b="1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2000" b="1" spc="-1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</a:pP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7ABE"/>
                </a:solidFill>
                <a:latin typeface="Tahoma"/>
                <a:cs typeface="Tahoma"/>
              </a:rPr>
              <a:t>itinere</a:t>
            </a:r>
            <a:r>
              <a:rPr sz="1800" b="1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effettuata</a:t>
            </a:r>
            <a:r>
              <a:rPr sz="1800" i="1" spc="-20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dai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docenti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nell'esercizio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propria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autonomia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professionale,</a:t>
            </a:r>
            <a:r>
              <a:rPr sz="1800" i="1" spc="-2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conformità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le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definiti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dal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collegio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docenti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inseriti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piano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triennale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dell'offerta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formativa.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083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spc="-95" dirty="0">
                <a:solidFill>
                  <a:srgbClr val="FFAD0D"/>
                </a:solidFill>
              </a:rPr>
              <a:t>valutazione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i="1" spc="-300" dirty="0">
                <a:solidFill>
                  <a:srgbClr val="FFAD0D"/>
                </a:solidFill>
                <a:latin typeface="Verdana"/>
                <a:cs typeface="Verdana"/>
              </a:rPr>
              <a:t>in</a:t>
            </a:r>
            <a:r>
              <a:rPr i="1" spc="-340" dirty="0">
                <a:solidFill>
                  <a:srgbClr val="FFAD0D"/>
                </a:solidFill>
                <a:latin typeface="Verdana"/>
                <a:cs typeface="Verdana"/>
              </a:rPr>
              <a:t> itinere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2859" y="2279726"/>
            <a:ext cx="5236845" cy="3106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75C8F"/>
                </a:solidFill>
                <a:latin typeface="Tahoma"/>
                <a:cs typeface="Tahoma"/>
              </a:rPr>
              <a:t>Art.</a:t>
            </a:r>
            <a:r>
              <a:rPr sz="2000" b="1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3,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c.</a:t>
            </a:r>
            <a:r>
              <a:rPr sz="2000" b="1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5,</a:t>
            </a:r>
            <a:r>
              <a:rPr sz="2000" b="1" spc="-13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O.M.</a:t>
            </a:r>
            <a:r>
              <a:rPr sz="2000" b="1" spc="-11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75C8F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10"/>
              </a:spcBef>
            </a:pP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La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valutazione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in</a:t>
            </a:r>
            <a:r>
              <a:rPr sz="1800" spc="-4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75C8F"/>
                </a:solidFill>
                <a:latin typeface="Tahoma"/>
                <a:cs typeface="Tahoma"/>
              </a:rPr>
              <a:t>itinere</a:t>
            </a:r>
            <a:r>
              <a:rPr sz="1800" spc="-3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resta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espressa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175C8F"/>
                </a:solidFill>
                <a:latin typeface="Verdana"/>
                <a:cs typeface="Verdana"/>
              </a:rPr>
              <a:t>nelle </a:t>
            </a:r>
            <a:r>
              <a:rPr sz="1800" b="1" i="1" spc="-175" dirty="0">
                <a:solidFill>
                  <a:srgbClr val="175C8F"/>
                </a:solidFill>
                <a:latin typeface="Verdana"/>
                <a:cs typeface="Verdana"/>
              </a:rPr>
              <a:t>forme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75C8F"/>
                </a:solidFill>
                <a:latin typeface="Verdana"/>
                <a:cs typeface="Verdana"/>
              </a:rPr>
              <a:t>che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75C8F"/>
                </a:solidFill>
                <a:latin typeface="Verdana"/>
                <a:cs typeface="Verdana"/>
              </a:rPr>
              <a:t>il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75C8F"/>
                </a:solidFill>
                <a:latin typeface="Verdana"/>
                <a:cs typeface="Verdana"/>
              </a:rPr>
              <a:t>docente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ritiene</a:t>
            </a:r>
            <a:r>
              <a:rPr sz="1800" b="1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opportune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 e</a:t>
            </a:r>
            <a:r>
              <a:rPr sz="1800" b="1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75C8F"/>
                </a:solidFill>
                <a:latin typeface="Verdana"/>
                <a:cs typeface="Verdana"/>
              </a:rPr>
              <a:t>che </a:t>
            </a:r>
            <a:r>
              <a:rPr sz="1800" b="1" i="1" spc="-180" dirty="0">
                <a:solidFill>
                  <a:srgbClr val="175C8F"/>
                </a:solidFill>
                <a:latin typeface="Verdana"/>
                <a:cs typeface="Verdana"/>
              </a:rPr>
              <a:t>restituiscano</a:t>
            </a:r>
            <a:r>
              <a:rPr sz="1800" b="1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175C8F"/>
                </a:solidFill>
                <a:latin typeface="Verdana"/>
                <a:cs typeface="Verdana"/>
              </a:rPr>
              <a:t>agli</a:t>
            </a:r>
            <a:r>
              <a:rPr sz="1800" b="1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alunni,</a:t>
            </a:r>
            <a:r>
              <a:rPr sz="1800" b="1" i="1" spc="-17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75C8F"/>
                </a:solidFill>
                <a:latin typeface="Verdana"/>
                <a:cs typeface="Verdana"/>
              </a:rPr>
              <a:t>in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modo</a:t>
            </a:r>
            <a:r>
              <a:rPr sz="1800" b="1" i="1" spc="-12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55" dirty="0">
                <a:solidFill>
                  <a:srgbClr val="175C8F"/>
                </a:solidFill>
                <a:latin typeface="Verdana"/>
                <a:cs typeface="Verdana"/>
              </a:rPr>
              <a:t>pienamente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comprensibile,</a:t>
            </a:r>
            <a:r>
              <a:rPr sz="1800" b="1" i="1" spc="-18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75C8F"/>
                </a:solidFill>
                <a:latin typeface="Verdana"/>
                <a:cs typeface="Verdana"/>
              </a:rPr>
              <a:t>il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75C8F"/>
                </a:solidFill>
                <a:latin typeface="Verdana"/>
                <a:cs typeface="Verdana"/>
              </a:rPr>
              <a:t>livello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0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b="1" i="1" spc="-11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175C8F"/>
                </a:solidFill>
                <a:latin typeface="Verdana"/>
                <a:cs typeface="Verdana"/>
              </a:rPr>
              <a:t>padronanza</a:t>
            </a:r>
            <a:r>
              <a:rPr sz="1800" b="1" i="1" spc="-8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75C8F"/>
                </a:solidFill>
                <a:latin typeface="Verdana"/>
                <a:cs typeface="Verdana"/>
              </a:rPr>
              <a:t>dei </a:t>
            </a:r>
            <a:r>
              <a:rPr sz="1800" b="1" i="1" spc="-170" dirty="0">
                <a:solidFill>
                  <a:srgbClr val="175C8F"/>
                </a:solidFill>
                <a:latin typeface="Verdana"/>
                <a:cs typeface="Verdana"/>
              </a:rPr>
              <a:t>contenuti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75C8F"/>
                </a:solidFill>
                <a:latin typeface="Verdana"/>
                <a:cs typeface="Verdana"/>
              </a:rPr>
              <a:t>verificati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,</a:t>
            </a:r>
            <a:r>
              <a:rPr sz="1800" i="1" spc="-21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FFAD0D"/>
                </a:solidFill>
                <a:latin typeface="Verdana"/>
                <a:cs typeface="Verdana"/>
              </a:rPr>
              <a:t>in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FFAD0D"/>
                </a:solidFill>
                <a:latin typeface="Verdana"/>
                <a:cs typeface="Verdana"/>
              </a:rPr>
              <a:t>conformità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FFAD0D"/>
                </a:solidFill>
                <a:latin typeface="Verdana"/>
                <a:cs typeface="Verdana"/>
              </a:rPr>
              <a:t>con</a:t>
            </a:r>
            <a:r>
              <a:rPr sz="1800" i="1" spc="-14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FFAD0D"/>
                </a:solidFill>
                <a:latin typeface="Verdana"/>
                <a:cs typeface="Verdana"/>
              </a:rPr>
              <a:t>i</a:t>
            </a:r>
            <a:r>
              <a:rPr sz="1800" i="1" spc="-14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FFAD0D"/>
                </a:solidFill>
                <a:latin typeface="Verdana"/>
                <a:cs typeface="Verdana"/>
              </a:rPr>
              <a:t>criteri</a:t>
            </a:r>
            <a:r>
              <a:rPr sz="1800" i="1" spc="-16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FFAD0D"/>
                </a:solidFill>
                <a:latin typeface="Verdana"/>
                <a:cs typeface="Verdana"/>
              </a:rPr>
              <a:t>e </a:t>
            </a:r>
            <a:r>
              <a:rPr sz="1800" i="1" spc="-65" dirty="0">
                <a:solidFill>
                  <a:srgbClr val="FFAD0D"/>
                </a:solidFill>
                <a:latin typeface="Verdana"/>
                <a:cs typeface="Verdana"/>
              </a:rPr>
              <a:t>le</a:t>
            </a:r>
            <a:r>
              <a:rPr sz="1800" i="1" spc="-16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FFAD0D"/>
                </a:solidFill>
                <a:latin typeface="Verdana"/>
                <a:cs typeface="Verdana"/>
              </a:rPr>
              <a:t>modalità</a:t>
            </a:r>
            <a:r>
              <a:rPr sz="1800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FFAD0D"/>
                </a:solidFill>
                <a:latin typeface="Verdana"/>
                <a:cs typeface="Verdana"/>
              </a:rPr>
              <a:t>definiti</a:t>
            </a:r>
            <a:r>
              <a:rPr sz="1800" i="1" spc="-17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FFAD0D"/>
                </a:solidFill>
                <a:latin typeface="Verdana"/>
                <a:cs typeface="Verdana"/>
              </a:rPr>
              <a:t>dal</a:t>
            </a:r>
            <a:r>
              <a:rPr sz="1800" i="1" spc="-12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10" dirty="0">
                <a:solidFill>
                  <a:srgbClr val="FFAD0D"/>
                </a:solidFill>
                <a:latin typeface="Verdana"/>
                <a:cs typeface="Verdana"/>
              </a:rPr>
              <a:t>Collegio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FFAD0D"/>
                </a:solidFill>
                <a:latin typeface="Verdana"/>
                <a:cs typeface="Verdana"/>
              </a:rPr>
              <a:t>dei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FFAD0D"/>
                </a:solidFill>
                <a:latin typeface="Verdana"/>
                <a:cs typeface="Verdana"/>
              </a:rPr>
              <a:t>docenti</a:t>
            </a:r>
            <a:r>
              <a:rPr sz="1800" b="1" i="1" spc="-13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FFAD0D"/>
                </a:solidFill>
                <a:latin typeface="Verdana"/>
                <a:cs typeface="Verdana"/>
              </a:rPr>
              <a:t>e </a:t>
            </a:r>
            <a:r>
              <a:rPr sz="1800" i="1" spc="-100" dirty="0">
                <a:solidFill>
                  <a:srgbClr val="FFAD0D"/>
                </a:solidFill>
                <a:latin typeface="Verdana"/>
                <a:cs typeface="Verdana"/>
              </a:rPr>
              <a:t>inseriti</a:t>
            </a:r>
            <a:r>
              <a:rPr sz="1800" i="1" spc="-18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FFAD0D"/>
                </a:solidFill>
                <a:latin typeface="Verdana"/>
                <a:cs typeface="Verdana"/>
              </a:rPr>
              <a:t>nel</a:t>
            </a:r>
            <a:r>
              <a:rPr sz="1800" i="1" spc="-14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FFAD0D"/>
                </a:solidFill>
                <a:latin typeface="Verdana"/>
                <a:cs typeface="Verdana"/>
              </a:rPr>
              <a:t>Piano</a:t>
            </a:r>
            <a:r>
              <a:rPr sz="1800" b="1" i="1" spc="-10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FFAD0D"/>
                </a:solidFill>
                <a:latin typeface="Verdana"/>
                <a:cs typeface="Verdana"/>
              </a:rPr>
              <a:t>triennale</a:t>
            </a:r>
            <a:r>
              <a:rPr sz="1800" b="1" i="1" spc="-10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FFAD0D"/>
                </a:solidFill>
                <a:latin typeface="Verdana"/>
                <a:cs typeface="Verdana"/>
              </a:rPr>
              <a:t>dell’offerta</a:t>
            </a:r>
            <a:r>
              <a:rPr sz="1800" b="1" i="1" spc="-11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FFAD0D"/>
                </a:solidFill>
                <a:latin typeface="Verdana"/>
                <a:cs typeface="Verdana"/>
              </a:rPr>
              <a:t>formativa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,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come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previsto</a:t>
            </a:r>
            <a:r>
              <a:rPr sz="1800" i="1" spc="-17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dall’articolo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1,</a:t>
            </a:r>
            <a:r>
              <a:rPr sz="1800" i="1" spc="-20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comma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2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75C8F"/>
                </a:solidFill>
                <a:latin typeface="Verdana"/>
                <a:cs typeface="Verdana"/>
              </a:rPr>
              <a:t>del</a:t>
            </a:r>
            <a:r>
              <a:rPr sz="1800" i="1" spc="50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Decreto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35" dirty="0">
                <a:solidFill>
                  <a:srgbClr val="175C8F"/>
                </a:solidFill>
                <a:latin typeface="Verdana"/>
                <a:cs typeface="Verdana"/>
              </a:rPr>
              <a:t>valutazione.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2961" y="5379206"/>
            <a:ext cx="377825" cy="807720"/>
            <a:chOff x="3572961" y="5379206"/>
            <a:chExt cx="377825" cy="807720"/>
          </a:xfrm>
        </p:grpSpPr>
        <p:sp>
          <p:nvSpPr>
            <p:cNvPr id="7" name="object 7"/>
            <p:cNvSpPr/>
            <p:nvPr/>
          </p:nvSpPr>
          <p:spPr>
            <a:xfrm>
              <a:off x="3583373" y="5819071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4">
                  <a:moveTo>
                    <a:pt x="178486" y="0"/>
                  </a:moveTo>
                  <a:lnTo>
                    <a:pt x="131040" y="6376"/>
                  </a:lnTo>
                  <a:lnTo>
                    <a:pt x="88403" y="24370"/>
                  </a:lnTo>
                  <a:lnTo>
                    <a:pt x="52279" y="52281"/>
                  </a:lnTo>
                  <a:lnTo>
                    <a:pt x="24370" y="88406"/>
                  </a:lnTo>
                  <a:lnTo>
                    <a:pt x="6376" y="131044"/>
                  </a:lnTo>
                  <a:lnTo>
                    <a:pt x="0" y="178492"/>
                  </a:lnTo>
                  <a:lnTo>
                    <a:pt x="6376" y="225946"/>
                  </a:lnTo>
                  <a:lnTo>
                    <a:pt x="24370" y="268585"/>
                  </a:lnTo>
                  <a:lnTo>
                    <a:pt x="52279" y="304709"/>
                  </a:lnTo>
                  <a:lnTo>
                    <a:pt x="88403" y="332617"/>
                  </a:lnTo>
                  <a:lnTo>
                    <a:pt x="131040" y="350610"/>
                  </a:lnTo>
                  <a:lnTo>
                    <a:pt x="178486" y="356985"/>
                  </a:lnTo>
                  <a:lnTo>
                    <a:pt x="225938" y="350610"/>
                  </a:lnTo>
                  <a:lnTo>
                    <a:pt x="268576" y="332617"/>
                  </a:lnTo>
                  <a:lnTo>
                    <a:pt x="304699" y="304709"/>
                  </a:lnTo>
                  <a:lnTo>
                    <a:pt x="332607" y="268585"/>
                  </a:lnTo>
                  <a:lnTo>
                    <a:pt x="350598" y="225946"/>
                  </a:lnTo>
                  <a:lnTo>
                    <a:pt x="356973" y="178492"/>
                  </a:lnTo>
                  <a:lnTo>
                    <a:pt x="350598" y="131044"/>
                  </a:lnTo>
                  <a:lnTo>
                    <a:pt x="332606" y="88406"/>
                  </a:lnTo>
                  <a:lnTo>
                    <a:pt x="304699" y="52281"/>
                  </a:lnTo>
                  <a:lnTo>
                    <a:pt x="268576" y="24370"/>
                  </a:lnTo>
                  <a:lnTo>
                    <a:pt x="225938" y="6376"/>
                  </a:lnTo>
                  <a:lnTo>
                    <a:pt x="178486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3373" y="5819071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4">
                  <a:moveTo>
                    <a:pt x="356973" y="178492"/>
                  </a:moveTo>
                  <a:lnTo>
                    <a:pt x="350598" y="225946"/>
                  </a:lnTo>
                  <a:lnTo>
                    <a:pt x="332607" y="268585"/>
                  </a:lnTo>
                  <a:lnTo>
                    <a:pt x="304699" y="304709"/>
                  </a:lnTo>
                  <a:lnTo>
                    <a:pt x="268576" y="332617"/>
                  </a:lnTo>
                  <a:lnTo>
                    <a:pt x="225938" y="350610"/>
                  </a:lnTo>
                  <a:lnTo>
                    <a:pt x="178486" y="356985"/>
                  </a:lnTo>
                  <a:lnTo>
                    <a:pt x="131040" y="350610"/>
                  </a:lnTo>
                  <a:lnTo>
                    <a:pt x="88403" y="332617"/>
                  </a:lnTo>
                  <a:lnTo>
                    <a:pt x="52279" y="304709"/>
                  </a:lnTo>
                  <a:lnTo>
                    <a:pt x="24370" y="268585"/>
                  </a:lnTo>
                  <a:lnTo>
                    <a:pt x="6376" y="225946"/>
                  </a:lnTo>
                  <a:lnTo>
                    <a:pt x="0" y="178492"/>
                  </a:lnTo>
                  <a:lnTo>
                    <a:pt x="6376" y="131044"/>
                  </a:lnTo>
                  <a:lnTo>
                    <a:pt x="24370" y="88406"/>
                  </a:lnTo>
                  <a:lnTo>
                    <a:pt x="52279" y="52281"/>
                  </a:lnTo>
                  <a:lnTo>
                    <a:pt x="88403" y="24370"/>
                  </a:lnTo>
                  <a:lnTo>
                    <a:pt x="131040" y="6376"/>
                  </a:lnTo>
                  <a:lnTo>
                    <a:pt x="178486" y="0"/>
                  </a:lnTo>
                  <a:lnTo>
                    <a:pt x="225938" y="6376"/>
                  </a:lnTo>
                  <a:lnTo>
                    <a:pt x="268576" y="24370"/>
                  </a:lnTo>
                  <a:lnTo>
                    <a:pt x="304699" y="52281"/>
                  </a:lnTo>
                  <a:lnTo>
                    <a:pt x="332606" y="88406"/>
                  </a:lnTo>
                  <a:lnTo>
                    <a:pt x="350598" y="131044"/>
                  </a:lnTo>
                  <a:lnTo>
                    <a:pt x="356973" y="178492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7192" y="5389618"/>
              <a:ext cx="250190" cy="394970"/>
            </a:xfrm>
            <a:custGeom>
              <a:avLst/>
              <a:gdLst/>
              <a:ahLst/>
              <a:cxnLst/>
              <a:rect l="l" t="t" r="r" b="b"/>
              <a:pathLst>
                <a:path w="250189" h="394970">
                  <a:moveTo>
                    <a:pt x="161078" y="0"/>
                  </a:moveTo>
                  <a:lnTo>
                    <a:pt x="88970" y="0"/>
                  </a:lnTo>
                  <a:lnTo>
                    <a:pt x="88970" y="283446"/>
                  </a:lnTo>
                  <a:lnTo>
                    <a:pt x="53272" y="247747"/>
                  </a:lnTo>
                  <a:lnTo>
                    <a:pt x="9097" y="247837"/>
                  </a:lnTo>
                  <a:lnTo>
                    <a:pt x="0" y="269947"/>
                  </a:lnTo>
                  <a:lnTo>
                    <a:pt x="2309" y="281697"/>
                  </a:lnTo>
                  <a:lnTo>
                    <a:pt x="9186" y="292014"/>
                  </a:lnTo>
                  <a:lnTo>
                    <a:pt x="102713" y="385722"/>
                  </a:lnTo>
                  <a:lnTo>
                    <a:pt x="113079" y="392566"/>
                  </a:lnTo>
                  <a:lnTo>
                    <a:pt x="124851" y="394848"/>
                  </a:lnTo>
                  <a:lnTo>
                    <a:pt x="136621" y="392566"/>
                  </a:lnTo>
                  <a:lnTo>
                    <a:pt x="146978" y="385722"/>
                  </a:lnTo>
                  <a:lnTo>
                    <a:pt x="240683" y="292014"/>
                  </a:lnTo>
                  <a:lnTo>
                    <a:pt x="247714" y="281712"/>
                  </a:lnTo>
                  <a:lnTo>
                    <a:pt x="250164" y="269923"/>
                  </a:lnTo>
                  <a:lnTo>
                    <a:pt x="248015" y="258076"/>
                  </a:lnTo>
                  <a:lnTo>
                    <a:pt x="241040" y="247390"/>
                  </a:lnTo>
                  <a:lnTo>
                    <a:pt x="230683" y="240555"/>
                  </a:lnTo>
                  <a:lnTo>
                    <a:pt x="218914" y="238276"/>
                  </a:lnTo>
                  <a:lnTo>
                    <a:pt x="207141" y="240555"/>
                  </a:lnTo>
                  <a:lnTo>
                    <a:pt x="196776" y="247390"/>
                  </a:lnTo>
                  <a:lnTo>
                    <a:pt x="161078" y="283089"/>
                  </a:lnTo>
                  <a:lnTo>
                    <a:pt x="161078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7192" y="5389618"/>
              <a:ext cx="250190" cy="394970"/>
            </a:xfrm>
            <a:custGeom>
              <a:avLst/>
              <a:gdLst/>
              <a:ahLst/>
              <a:cxnLst/>
              <a:rect l="l" t="t" r="r" b="b"/>
              <a:pathLst>
                <a:path w="250189" h="394970">
                  <a:moveTo>
                    <a:pt x="241040" y="247390"/>
                  </a:moveTo>
                  <a:lnTo>
                    <a:pt x="230683" y="240555"/>
                  </a:lnTo>
                  <a:lnTo>
                    <a:pt x="218914" y="238276"/>
                  </a:lnTo>
                  <a:lnTo>
                    <a:pt x="207141" y="240555"/>
                  </a:lnTo>
                  <a:lnTo>
                    <a:pt x="196776" y="247390"/>
                  </a:lnTo>
                  <a:lnTo>
                    <a:pt x="161078" y="283089"/>
                  </a:lnTo>
                  <a:lnTo>
                    <a:pt x="161078" y="0"/>
                  </a:lnTo>
                  <a:lnTo>
                    <a:pt x="88970" y="0"/>
                  </a:lnTo>
                  <a:lnTo>
                    <a:pt x="88970" y="283446"/>
                  </a:lnTo>
                  <a:lnTo>
                    <a:pt x="53272" y="247747"/>
                  </a:lnTo>
                  <a:lnTo>
                    <a:pt x="42931" y="240909"/>
                  </a:lnTo>
                  <a:lnTo>
                    <a:pt x="31173" y="238644"/>
                  </a:lnTo>
                  <a:lnTo>
                    <a:pt x="19421" y="240953"/>
                  </a:lnTo>
                  <a:lnTo>
                    <a:pt x="9097" y="247837"/>
                  </a:lnTo>
                  <a:lnTo>
                    <a:pt x="2261" y="258186"/>
                  </a:lnTo>
                  <a:lnTo>
                    <a:pt x="0" y="269947"/>
                  </a:lnTo>
                  <a:lnTo>
                    <a:pt x="2309" y="281697"/>
                  </a:lnTo>
                  <a:lnTo>
                    <a:pt x="9186" y="292014"/>
                  </a:lnTo>
                  <a:lnTo>
                    <a:pt x="102713" y="385722"/>
                  </a:lnTo>
                  <a:lnTo>
                    <a:pt x="113079" y="392566"/>
                  </a:lnTo>
                  <a:lnTo>
                    <a:pt x="124851" y="394848"/>
                  </a:lnTo>
                  <a:lnTo>
                    <a:pt x="136621" y="392566"/>
                  </a:lnTo>
                  <a:lnTo>
                    <a:pt x="146978" y="385722"/>
                  </a:lnTo>
                  <a:lnTo>
                    <a:pt x="240683" y="292014"/>
                  </a:lnTo>
                  <a:lnTo>
                    <a:pt x="247714" y="281712"/>
                  </a:lnTo>
                  <a:lnTo>
                    <a:pt x="250164" y="269923"/>
                  </a:lnTo>
                  <a:lnTo>
                    <a:pt x="248015" y="258076"/>
                  </a:lnTo>
                  <a:lnTo>
                    <a:pt x="241249" y="247599"/>
                  </a:lnTo>
                  <a:lnTo>
                    <a:pt x="241115" y="247465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734073" y="4934045"/>
            <a:ext cx="377825" cy="377825"/>
            <a:chOff x="2734073" y="4934045"/>
            <a:chExt cx="377825" cy="377825"/>
          </a:xfrm>
        </p:grpSpPr>
        <p:sp>
          <p:nvSpPr>
            <p:cNvPr id="12" name="object 12"/>
            <p:cNvSpPr/>
            <p:nvPr/>
          </p:nvSpPr>
          <p:spPr>
            <a:xfrm>
              <a:off x="2744485" y="4944457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178486" y="0"/>
                  </a:moveTo>
                  <a:lnTo>
                    <a:pt x="131040" y="6376"/>
                  </a:lnTo>
                  <a:lnTo>
                    <a:pt x="88403" y="24370"/>
                  </a:lnTo>
                  <a:lnTo>
                    <a:pt x="52279" y="52281"/>
                  </a:lnTo>
                  <a:lnTo>
                    <a:pt x="24370" y="88406"/>
                  </a:lnTo>
                  <a:lnTo>
                    <a:pt x="6376" y="131044"/>
                  </a:lnTo>
                  <a:lnTo>
                    <a:pt x="0" y="178492"/>
                  </a:lnTo>
                  <a:lnTo>
                    <a:pt x="6376" y="225946"/>
                  </a:lnTo>
                  <a:lnTo>
                    <a:pt x="24370" y="268585"/>
                  </a:lnTo>
                  <a:lnTo>
                    <a:pt x="52279" y="304709"/>
                  </a:lnTo>
                  <a:lnTo>
                    <a:pt x="88403" y="332617"/>
                  </a:lnTo>
                  <a:lnTo>
                    <a:pt x="131040" y="350610"/>
                  </a:lnTo>
                  <a:lnTo>
                    <a:pt x="178486" y="356985"/>
                  </a:lnTo>
                  <a:lnTo>
                    <a:pt x="225938" y="350610"/>
                  </a:lnTo>
                  <a:lnTo>
                    <a:pt x="268576" y="332617"/>
                  </a:lnTo>
                  <a:lnTo>
                    <a:pt x="304699" y="304709"/>
                  </a:lnTo>
                  <a:lnTo>
                    <a:pt x="332607" y="268585"/>
                  </a:lnTo>
                  <a:lnTo>
                    <a:pt x="350598" y="225946"/>
                  </a:lnTo>
                  <a:lnTo>
                    <a:pt x="356973" y="178492"/>
                  </a:lnTo>
                  <a:lnTo>
                    <a:pt x="350598" y="131044"/>
                  </a:lnTo>
                  <a:lnTo>
                    <a:pt x="332606" y="88406"/>
                  </a:lnTo>
                  <a:lnTo>
                    <a:pt x="304699" y="52281"/>
                  </a:lnTo>
                  <a:lnTo>
                    <a:pt x="268576" y="24370"/>
                  </a:lnTo>
                  <a:lnTo>
                    <a:pt x="225938" y="6376"/>
                  </a:lnTo>
                  <a:lnTo>
                    <a:pt x="178486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4485" y="4944457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356973" y="178492"/>
                  </a:moveTo>
                  <a:lnTo>
                    <a:pt x="350598" y="225946"/>
                  </a:lnTo>
                  <a:lnTo>
                    <a:pt x="332607" y="268585"/>
                  </a:lnTo>
                  <a:lnTo>
                    <a:pt x="304699" y="304709"/>
                  </a:lnTo>
                  <a:lnTo>
                    <a:pt x="268576" y="332617"/>
                  </a:lnTo>
                  <a:lnTo>
                    <a:pt x="225938" y="350610"/>
                  </a:lnTo>
                  <a:lnTo>
                    <a:pt x="178486" y="356985"/>
                  </a:lnTo>
                  <a:lnTo>
                    <a:pt x="131040" y="350610"/>
                  </a:lnTo>
                  <a:lnTo>
                    <a:pt x="88403" y="332617"/>
                  </a:lnTo>
                  <a:lnTo>
                    <a:pt x="52279" y="304709"/>
                  </a:lnTo>
                  <a:lnTo>
                    <a:pt x="24370" y="268585"/>
                  </a:lnTo>
                  <a:lnTo>
                    <a:pt x="6376" y="225946"/>
                  </a:lnTo>
                  <a:lnTo>
                    <a:pt x="0" y="178492"/>
                  </a:lnTo>
                  <a:lnTo>
                    <a:pt x="6376" y="131044"/>
                  </a:lnTo>
                  <a:lnTo>
                    <a:pt x="24370" y="88406"/>
                  </a:lnTo>
                  <a:lnTo>
                    <a:pt x="52279" y="52281"/>
                  </a:lnTo>
                  <a:lnTo>
                    <a:pt x="88403" y="24370"/>
                  </a:lnTo>
                  <a:lnTo>
                    <a:pt x="131040" y="6376"/>
                  </a:lnTo>
                  <a:lnTo>
                    <a:pt x="178486" y="0"/>
                  </a:lnTo>
                  <a:lnTo>
                    <a:pt x="225938" y="6376"/>
                  </a:lnTo>
                  <a:lnTo>
                    <a:pt x="268576" y="24370"/>
                  </a:lnTo>
                  <a:lnTo>
                    <a:pt x="304699" y="52281"/>
                  </a:lnTo>
                  <a:lnTo>
                    <a:pt x="332606" y="88406"/>
                  </a:lnTo>
                  <a:lnTo>
                    <a:pt x="350598" y="131044"/>
                  </a:lnTo>
                  <a:lnTo>
                    <a:pt x="356973" y="178492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162441" y="4922622"/>
            <a:ext cx="806450" cy="407034"/>
            <a:chOff x="3162441" y="4922622"/>
            <a:chExt cx="806450" cy="407034"/>
          </a:xfrm>
        </p:grpSpPr>
        <p:sp>
          <p:nvSpPr>
            <p:cNvPr id="15" name="object 15"/>
            <p:cNvSpPr/>
            <p:nvPr/>
          </p:nvSpPr>
          <p:spPr>
            <a:xfrm>
              <a:off x="3565703" y="4933033"/>
              <a:ext cx="392430" cy="386080"/>
            </a:xfrm>
            <a:custGeom>
              <a:avLst/>
              <a:gdLst/>
              <a:ahLst/>
              <a:cxnLst/>
              <a:rect l="l" t="t" r="r" b="b"/>
              <a:pathLst>
                <a:path w="392429" h="386079">
                  <a:moveTo>
                    <a:pt x="196157" y="0"/>
                  </a:moveTo>
                  <a:lnTo>
                    <a:pt x="0" y="189737"/>
                  </a:lnTo>
                  <a:lnTo>
                    <a:pt x="196157" y="385901"/>
                  </a:lnTo>
                  <a:lnTo>
                    <a:pt x="392314" y="189737"/>
                  </a:lnTo>
                  <a:lnTo>
                    <a:pt x="196157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5703" y="4933033"/>
              <a:ext cx="392430" cy="386080"/>
            </a:xfrm>
            <a:custGeom>
              <a:avLst/>
              <a:gdLst/>
              <a:ahLst/>
              <a:cxnLst/>
              <a:rect l="l" t="t" r="r" b="b"/>
              <a:pathLst>
                <a:path w="392429" h="386079">
                  <a:moveTo>
                    <a:pt x="196157" y="385901"/>
                  </a:moveTo>
                  <a:lnTo>
                    <a:pt x="0" y="189737"/>
                  </a:lnTo>
                  <a:lnTo>
                    <a:pt x="196157" y="0"/>
                  </a:lnTo>
                  <a:lnTo>
                    <a:pt x="392314" y="189737"/>
                  </a:lnTo>
                  <a:lnTo>
                    <a:pt x="196157" y="385901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2853" y="4997112"/>
              <a:ext cx="358140" cy="250190"/>
            </a:xfrm>
            <a:custGeom>
              <a:avLst/>
              <a:gdLst/>
              <a:ahLst/>
              <a:cxnLst/>
              <a:rect l="l" t="t" r="r" b="b"/>
              <a:pathLst>
                <a:path w="358139" h="250189">
                  <a:moveTo>
                    <a:pt x="233137" y="0"/>
                  </a:moveTo>
                  <a:lnTo>
                    <a:pt x="221385" y="2309"/>
                  </a:lnTo>
                  <a:lnTo>
                    <a:pt x="211060" y="9192"/>
                  </a:lnTo>
                  <a:lnTo>
                    <a:pt x="204224" y="19542"/>
                  </a:lnTo>
                  <a:lnTo>
                    <a:pt x="201963" y="31303"/>
                  </a:lnTo>
                  <a:lnTo>
                    <a:pt x="204273" y="43052"/>
                  </a:lnTo>
                  <a:lnTo>
                    <a:pt x="211149" y="53369"/>
                  </a:lnTo>
                  <a:lnTo>
                    <a:pt x="246847" y="89067"/>
                  </a:lnTo>
                  <a:lnTo>
                    <a:pt x="0" y="89067"/>
                  </a:lnTo>
                  <a:lnTo>
                    <a:pt x="0" y="160464"/>
                  </a:lnTo>
                  <a:lnTo>
                    <a:pt x="247025" y="160464"/>
                  </a:lnTo>
                  <a:lnTo>
                    <a:pt x="211328" y="196163"/>
                  </a:lnTo>
                  <a:lnTo>
                    <a:pt x="204372" y="206462"/>
                  </a:lnTo>
                  <a:lnTo>
                    <a:pt x="201985" y="218224"/>
                  </a:lnTo>
                  <a:lnTo>
                    <a:pt x="204181" y="230021"/>
                  </a:lnTo>
                  <a:lnTo>
                    <a:pt x="210971" y="240429"/>
                  </a:lnTo>
                  <a:lnTo>
                    <a:pt x="221276" y="247392"/>
                  </a:lnTo>
                  <a:lnTo>
                    <a:pt x="233036" y="249778"/>
                  </a:lnTo>
                  <a:lnTo>
                    <a:pt x="244831" y="247579"/>
                  </a:lnTo>
                  <a:lnTo>
                    <a:pt x="255236" y="240786"/>
                  </a:lnTo>
                  <a:lnTo>
                    <a:pt x="348941" y="147077"/>
                  </a:lnTo>
                  <a:lnTo>
                    <a:pt x="355785" y="136720"/>
                  </a:lnTo>
                  <a:lnTo>
                    <a:pt x="358066" y="124950"/>
                  </a:lnTo>
                  <a:lnTo>
                    <a:pt x="355785" y="113177"/>
                  </a:lnTo>
                  <a:lnTo>
                    <a:pt x="348941" y="102811"/>
                  </a:lnTo>
                  <a:lnTo>
                    <a:pt x="255236" y="9103"/>
                  </a:lnTo>
                  <a:lnTo>
                    <a:pt x="244895" y="2264"/>
                  </a:lnTo>
                  <a:lnTo>
                    <a:pt x="233137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2853" y="4997112"/>
              <a:ext cx="358140" cy="250190"/>
            </a:xfrm>
            <a:custGeom>
              <a:avLst/>
              <a:gdLst/>
              <a:ahLst/>
              <a:cxnLst/>
              <a:rect l="l" t="t" r="r" b="b"/>
              <a:pathLst>
                <a:path w="358139" h="250189">
                  <a:moveTo>
                    <a:pt x="348941" y="102811"/>
                  </a:moveTo>
                  <a:lnTo>
                    <a:pt x="255236" y="9103"/>
                  </a:lnTo>
                  <a:lnTo>
                    <a:pt x="244895" y="2264"/>
                  </a:lnTo>
                  <a:lnTo>
                    <a:pt x="233137" y="0"/>
                  </a:lnTo>
                  <a:lnTo>
                    <a:pt x="221385" y="2309"/>
                  </a:lnTo>
                  <a:lnTo>
                    <a:pt x="211060" y="9192"/>
                  </a:lnTo>
                  <a:lnTo>
                    <a:pt x="204224" y="19542"/>
                  </a:lnTo>
                  <a:lnTo>
                    <a:pt x="201963" y="31303"/>
                  </a:lnTo>
                  <a:lnTo>
                    <a:pt x="204273" y="43052"/>
                  </a:lnTo>
                  <a:lnTo>
                    <a:pt x="211149" y="53369"/>
                  </a:lnTo>
                  <a:lnTo>
                    <a:pt x="246847" y="89067"/>
                  </a:lnTo>
                  <a:lnTo>
                    <a:pt x="0" y="89067"/>
                  </a:lnTo>
                  <a:lnTo>
                    <a:pt x="0" y="160464"/>
                  </a:lnTo>
                  <a:lnTo>
                    <a:pt x="247025" y="160464"/>
                  </a:lnTo>
                  <a:lnTo>
                    <a:pt x="211328" y="196163"/>
                  </a:lnTo>
                  <a:lnTo>
                    <a:pt x="204372" y="206462"/>
                  </a:lnTo>
                  <a:lnTo>
                    <a:pt x="201985" y="218224"/>
                  </a:lnTo>
                  <a:lnTo>
                    <a:pt x="204181" y="230021"/>
                  </a:lnTo>
                  <a:lnTo>
                    <a:pt x="210971" y="240429"/>
                  </a:lnTo>
                  <a:lnTo>
                    <a:pt x="221276" y="247392"/>
                  </a:lnTo>
                  <a:lnTo>
                    <a:pt x="233036" y="249778"/>
                  </a:lnTo>
                  <a:lnTo>
                    <a:pt x="244831" y="247579"/>
                  </a:lnTo>
                  <a:lnTo>
                    <a:pt x="255236" y="240786"/>
                  </a:lnTo>
                  <a:lnTo>
                    <a:pt x="348941" y="147077"/>
                  </a:lnTo>
                  <a:lnTo>
                    <a:pt x="355785" y="136720"/>
                  </a:lnTo>
                  <a:lnTo>
                    <a:pt x="358066" y="124950"/>
                  </a:lnTo>
                  <a:lnTo>
                    <a:pt x="355785" y="113177"/>
                  </a:lnTo>
                  <a:lnTo>
                    <a:pt x="348941" y="102811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734073" y="5807588"/>
            <a:ext cx="786130" cy="377825"/>
            <a:chOff x="2734073" y="5807588"/>
            <a:chExt cx="786130" cy="377825"/>
          </a:xfrm>
        </p:grpSpPr>
        <p:sp>
          <p:nvSpPr>
            <p:cNvPr id="20" name="object 20"/>
            <p:cNvSpPr/>
            <p:nvPr/>
          </p:nvSpPr>
          <p:spPr>
            <a:xfrm>
              <a:off x="2744485" y="5818000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356973" y="0"/>
                  </a:moveTo>
                  <a:lnTo>
                    <a:pt x="0" y="0"/>
                  </a:lnTo>
                  <a:lnTo>
                    <a:pt x="0" y="356985"/>
                  </a:lnTo>
                  <a:lnTo>
                    <a:pt x="356973" y="356985"/>
                  </a:lnTo>
                  <a:lnTo>
                    <a:pt x="356973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44485" y="5818000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0" y="356985"/>
                  </a:moveTo>
                  <a:lnTo>
                    <a:pt x="356973" y="356985"/>
                  </a:lnTo>
                  <a:lnTo>
                    <a:pt x="356973" y="0"/>
                  </a:lnTo>
                  <a:lnTo>
                    <a:pt x="0" y="0"/>
                  </a:lnTo>
                  <a:lnTo>
                    <a:pt x="0" y="356985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2917" y="5872731"/>
              <a:ext cx="377190" cy="250190"/>
            </a:xfrm>
            <a:custGeom>
              <a:avLst/>
              <a:gdLst/>
              <a:ahLst/>
              <a:cxnLst/>
              <a:rect l="l" t="t" r="r" b="b"/>
              <a:pathLst>
                <a:path w="377189" h="250189">
                  <a:moveTo>
                    <a:pt x="124901" y="0"/>
                  </a:moveTo>
                  <a:lnTo>
                    <a:pt x="3287" y="108813"/>
                  </a:lnTo>
                  <a:lnTo>
                    <a:pt x="0" y="133296"/>
                  </a:lnTo>
                  <a:lnTo>
                    <a:pt x="3257" y="141239"/>
                  </a:lnTo>
                  <a:lnTo>
                    <a:pt x="102763" y="240853"/>
                  </a:lnTo>
                  <a:lnTo>
                    <a:pt x="113159" y="247723"/>
                  </a:lnTo>
                  <a:lnTo>
                    <a:pt x="124968" y="249995"/>
                  </a:lnTo>
                  <a:lnTo>
                    <a:pt x="136763" y="247674"/>
                  </a:lnTo>
                  <a:lnTo>
                    <a:pt x="147117" y="240764"/>
                  </a:lnTo>
                  <a:lnTo>
                    <a:pt x="153989" y="230376"/>
                  </a:lnTo>
                  <a:lnTo>
                    <a:pt x="156265" y="218569"/>
                  </a:lnTo>
                  <a:lnTo>
                    <a:pt x="153944" y="206771"/>
                  </a:lnTo>
                  <a:lnTo>
                    <a:pt x="147028" y="196408"/>
                  </a:lnTo>
                  <a:lnTo>
                    <a:pt x="111331" y="160710"/>
                  </a:lnTo>
                  <a:lnTo>
                    <a:pt x="376741" y="160710"/>
                  </a:lnTo>
                  <a:lnTo>
                    <a:pt x="376741" y="89134"/>
                  </a:lnTo>
                  <a:lnTo>
                    <a:pt x="111331" y="89134"/>
                  </a:lnTo>
                  <a:lnTo>
                    <a:pt x="147028" y="53436"/>
                  </a:lnTo>
                  <a:lnTo>
                    <a:pt x="153905" y="43080"/>
                  </a:lnTo>
                  <a:lnTo>
                    <a:pt x="156198" y="31303"/>
                  </a:lnTo>
                  <a:lnTo>
                    <a:pt x="153905" y="19525"/>
                  </a:lnTo>
                  <a:lnTo>
                    <a:pt x="147028" y="9170"/>
                  </a:lnTo>
                  <a:lnTo>
                    <a:pt x="136679" y="2292"/>
                  </a:lnTo>
                  <a:lnTo>
                    <a:pt x="124901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32872" y="5872731"/>
              <a:ext cx="377190" cy="250190"/>
            </a:xfrm>
            <a:custGeom>
              <a:avLst/>
              <a:gdLst/>
              <a:ahLst/>
              <a:cxnLst/>
              <a:rect l="l" t="t" r="r" b="b"/>
              <a:pathLst>
                <a:path w="377189" h="250189">
                  <a:moveTo>
                    <a:pt x="376785" y="89134"/>
                  </a:moveTo>
                  <a:lnTo>
                    <a:pt x="111375" y="89134"/>
                  </a:lnTo>
                  <a:lnTo>
                    <a:pt x="147073" y="53436"/>
                  </a:lnTo>
                  <a:lnTo>
                    <a:pt x="153950" y="43080"/>
                  </a:lnTo>
                  <a:lnTo>
                    <a:pt x="136724" y="2292"/>
                  </a:lnTo>
                  <a:lnTo>
                    <a:pt x="124946" y="0"/>
                  </a:lnTo>
                  <a:lnTo>
                    <a:pt x="113165" y="2292"/>
                  </a:lnTo>
                  <a:lnTo>
                    <a:pt x="9102" y="102878"/>
                  </a:lnTo>
                  <a:lnTo>
                    <a:pt x="0" y="125011"/>
                  </a:lnTo>
                  <a:lnTo>
                    <a:pt x="44" y="133296"/>
                  </a:lnTo>
                  <a:lnTo>
                    <a:pt x="102808" y="240853"/>
                  </a:lnTo>
                  <a:lnTo>
                    <a:pt x="125013" y="249995"/>
                  </a:lnTo>
                  <a:lnTo>
                    <a:pt x="136808" y="247674"/>
                  </a:lnTo>
                  <a:lnTo>
                    <a:pt x="147162" y="240764"/>
                  </a:lnTo>
                  <a:lnTo>
                    <a:pt x="154034" y="230376"/>
                  </a:lnTo>
                  <a:lnTo>
                    <a:pt x="156309" y="218569"/>
                  </a:lnTo>
                  <a:lnTo>
                    <a:pt x="153989" y="206771"/>
                  </a:lnTo>
                  <a:lnTo>
                    <a:pt x="147073" y="196408"/>
                  </a:lnTo>
                  <a:lnTo>
                    <a:pt x="111375" y="160710"/>
                  </a:lnTo>
                  <a:lnTo>
                    <a:pt x="376785" y="160710"/>
                  </a:lnTo>
                  <a:lnTo>
                    <a:pt x="376785" y="89134"/>
                  </a:lnTo>
                  <a:close/>
                </a:path>
              </a:pathLst>
            </a:custGeom>
            <a:ln w="20823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2147" y="2330891"/>
            <a:ext cx="10304780" cy="3912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itinere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attività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solo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individuale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ma</a:t>
            </a:r>
            <a:r>
              <a:rPr sz="2000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responsabilità</a:t>
            </a:r>
            <a:r>
              <a:rPr sz="2000" b="1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collegiale</a:t>
            </a: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dei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docenti</a:t>
            </a:r>
            <a:r>
              <a:rPr sz="20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contitolari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classe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dunque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deve</a:t>
            </a:r>
            <a:r>
              <a:rPr sz="20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essere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condivisa</a:t>
            </a:r>
            <a:r>
              <a:rPr sz="2000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nei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linguaggi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1F7ABE"/>
                </a:solidFill>
                <a:latin typeface="Tahoma"/>
                <a:cs typeface="Tahoma"/>
              </a:rPr>
              <a:t>nei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contenuti: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Trasparenza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Coerenza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Conformità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Chiarezza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nella</a:t>
            </a:r>
            <a:r>
              <a:rPr sz="20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comunicazione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20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20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F7ABE"/>
                </a:solidFill>
                <a:latin typeface="Tahoma"/>
                <a:cs typeface="Tahoma"/>
              </a:rPr>
              <a:t>famiglie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Correlazione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20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20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itinere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ai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livelli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Condivisione</a:t>
            </a:r>
            <a:r>
              <a:rPr sz="2000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2000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livello</a:t>
            </a:r>
            <a:r>
              <a:rPr sz="2000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collegiale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697865" algn="l"/>
              </a:tabLst>
            </a:pP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Condivisione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 il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fornitore</a:t>
            </a:r>
            <a:r>
              <a:rPr sz="20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registro</a:t>
            </a:r>
            <a:r>
              <a:rPr sz="20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elettronico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spc="-85" dirty="0">
                <a:solidFill>
                  <a:srgbClr val="FFAD0D"/>
                </a:solidFill>
              </a:rPr>
              <a:t>valutazione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i="1" spc="-300" dirty="0">
                <a:solidFill>
                  <a:srgbClr val="FFAD0D"/>
                </a:solidFill>
                <a:latin typeface="Verdana"/>
                <a:cs typeface="Verdana"/>
              </a:rPr>
              <a:t>in</a:t>
            </a:r>
            <a:r>
              <a:rPr i="1" spc="-34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i="1" spc="-360" dirty="0">
                <a:solidFill>
                  <a:srgbClr val="FFAD0D"/>
                </a:solidFill>
                <a:latin typeface="Verdana"/>
                <a:cs typeface="Verdana"/>
              </a:rPr>
              <a:t>itinere</a:t>
            </a:r>
          </a:p>
        </p:txBody>
      </p:sp>
      <p:sp>
        <p:nvSpPr>
          <p:cNvPr id="5" name="object 5"/>
          <p:cNvSpPr/>
          <p:nvPr/>
        </p:nvSpPr>
        <p:spPr>
          <a:xfrm>
            <a:off x="10620756" y="5868022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35"/>
                </a:lnTo>
                <a:lnTo>
                  <a:pt x="1161923" y="27622"/>
                </a:lnTo>
                <a:lnTo>
                  <a:pt x="1111885" y="51231"/>
                </a:lnTo>
                <a:lnTo>
                  <a:pt x="1093089" y="58229"/>
                </a:lnTo>
                <a:lnTo>
                  <a:pt x="1071879" y="62534"/>
                </a:lnTo>
                <a:lnTo>
                  <a:pt x="1044701" y="63995"/>
                </a:lnTo>
                <a:lnTo>
                  <a:pt x="1017904" y="62534"/>
                </a:lnTo>
                <a:lnTo>
                  <a:pt x="996823" y="58229"/>
                </a:lnTo>
                <a:lnTo>
                  <a:pt x="978026" y="51231"/>
                </a:lnTo>
                <a:lnTo>
                  <a:pt x="927989" y="27622"/>
                </a:lnTo>
                <a:lnTo>
                  <a:pt x="890651" y="14135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35"/>
                </a:lnTo>
                <a:lnTo>
                  <a:pt x="639318" y="27622"/>
                </a:lnTo>
                <a:lnTo>
                  <a:pt x="589279" y="51231"/>
                </a:lnTo>
                <a:lnTo>
                  <a:pt x="570357" y="58229"/>
                </a:lnTo>
                <a:lnTo>
                  <a:pt x="549148" y="62534"/>
                </a:lnTo>
                <a:lnTo>
                  <a:pt x="522097" y="63995"/>
                </a:lnTo>
                <a:lnTo>
                  <a:pt x="495300" y="62534"/>
                </a:lnTo>
                <a:lnTo>
                  <a:pt x="474218" y="58229"/>
                </a:lnTo>
                <a:lnTo>
                  <a:pt x="455422" y="51231"/>
                </a:lnTo>
                <a:lnTo>
                  <a:pt x="405384" y="27622"/>
                </a:lnTo>
                <a:lnTo>
                  <a:pt x="367919" y="14135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35"/>
                </a:lnTo>
                <a:lnTo>
                  <a:pt x="116586" y="27622"/>
                </a:lnTo>
                <a:lnTo>
                  <a:pt x="66675" y="51231"/>
                </a:lnTo>
                <a:lnTo>
                  <a:pt x="47878" y="58229"/>
                </a:lnTo>
                <a:lnTo>
                  <a:pt x="26797" y="62534"/>
                </a:lnTo>
                <a:lnTo>
                  <a:pt x="0" y="63995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8991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42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8991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8991"/>
                </a:lnTo>
                <a:lnTo>
                  <a:pt x="696849" y="144868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42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8991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8991"/>
                </a:lnTo>
                <a:lnTo>
                  <a:pt x="1219580" y="144868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42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8991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3995"/>
                </a:lnTo>
                <a:lnTo>
                  <a:pt x="1540764" y="62534"/>
                </a:lnTo>
                <a:lnTo>
                  <a:pt x="1519554" y="58229"/>
                </a:lnTo>
                <a:lnTo>
                  <a:pt x="1500759" y="51231"/>
                </a:lnTo>
                <a:lnTo>
                  <a:pt x="1450721" y="27622"/>
                </a:lnTo>
                <a:lnTo>
                  <a:pt x="1413255" y="14135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0756" y="6117767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47"/>
                </a:lnTo>
                <a:lnTo>
                  <a:pt x="1161923" y="27635"/>
                </a:lnTo>
                <a:lnTo>
                  <a:pt x="1111885" y="51244"/>
                </a:lnTo>
                <a:lnTo>
                  <a:pt x="1093089" y="58242"/>
                </a:lnTo>
                <a:lnTo>
                  <a:pt x="1071879" y="62547"/>
                </a:lnTo>
                <a:lnTo>
                  <a:pt x="1044701" y="64007"/>
                </a:lnTo>
                <a:lnTo>
                  <a:pt x="1017904" y="62547"/>
                </a:lnTo>
                <a:lnTo>
                  <a:pt x="996823" y="58242"/>
                </a:lnTo>
                <a:lnTo>
                  <a:pt x="978026" y="51244"/>
                </a:lnTo>
                <a:lnTo>
                  <a:pt x="927989" y="27635"/>
                </a:lnTo>
                <a:lnTo>
                  <a:pt x="890651" y="14147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47"/>
                </a:lnTo>
                <a:lnTo>
                  <a:pt x="639318" y="27635"/>
                </a:lnTo>
                <a:lnTo>
                  <a:pt x="589279" y="51244"/>
                </a:lnTo>
                <a:lnTo>
                  <a:pt x="570357" y="58242"/>
                </a:lnTo>
                <a:lnTo>
                  <a:pt x="549148" y="62547"/>
                </a:lnTo>
                <a:lnTo>
                  <a:pt x="522097" y="64007"/>
                </a:lnTo>
                <a:lnTo>
                  <a:pt x="495300" y="62547"/>
                </a:lnTo>
                <a:lnTo>
                  <a:pt x="474218" y="58242"/>
                </a:lnTo>
                <a:lnTo>
                  <a:pt x="455422" y="51244"/>
                </a:lnTo>
                <a:lnTo>
                  <a:pt x="405384" y="27635"/>
                </a:lnTo>
                <a:lnTo>
                  <a:pt x="367919" y="14147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47"/>
                </a:lnTo>
                <a:lnTo>
                  <a:pt x="116586" y="27635"/>
                </a:lnTo>
                <a:lnTo>
                  <a:pt x="66675" y="51244"/>
                </a:lnTo>
                <a:lnTo>
                  <a:pt x="47878" y="58242"/>
                </a:lnTo>
                <a:lnTo>
                  <a:pt x="26797" y="62547"/>
                </a:lnTo>
                <a:lnTo>
                  <a:pt x="0" y="64007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9004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54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9004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9004"/>
                </a:lnTo>
                <a:lnTo>
                  <a:pt x="696849" y="144881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54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9004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9004"/>
                </a:lnTo>
                <a:lnTo>
                  <a:pt x="1219580" y="144881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54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9004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4007"/>
                </a:lnTo>
                <a:lnTo>
                  <a:pt x="1540764" y="62547"/>
                </a:lnTo>
                <a:lnTo>
                  <a:pt x="1519554" y="58242"/>
                </a:lnTo>
                <a:lnTo>
                  <a:pt x="1500759" y="51244"/>
                </a:lnTo>
                <a:lnTo>
                  <a:pt x="1450721" y="27635"/>
                </a:lnTo>
                <a:lnTo>
                  <a:pt x="1413255" y="14147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5830" y="237489"/>
            <a:ext cx="845819" cy="945515"/>
          </a:xfrm>
          <a:custGeom>
            <a:avLst/>
            <a:gdLst/>
            <a:ahLst/>
            <a:cxnLst/>
            <a:rect l="l" t="t" r="r" b="b"/>
            <a:pathLst>
              <a:path w="845820" h="945515">
                <a:moveTo>
                  <a:pt x="221996" y="96520"/>
                </a:moveTo>
                <a:lnTo>
                  <a:pt x="128016" y="96520"/>
                </a:lnTo>
                <a:lnTo>
                  <a:pt x="128016" y="0"/>
                </a:lnTo>
                <a:lnTo>
                  <a:pt x="95885" y="0"/>
                </a:lnTo>
                <a:lnTo>
                  <a:pt x="95885" y="96520"/>
                </a:lnTo>
                <a:lnTo>
                  <a:pt x="0" y="96520"/>
                </a:lnTo>
                <a:lnTo>
                  <a:pt x="0" y="128270"/>
                </a:lnTo>
                <a:lnTo>
                  <a:pt x="95885" y="128270"/>
                </a:lnTo>
                <a:lnTo>
                  <a:pt x="95885" y="222250"/>
                </a:lnTo>
                <a:lnTo>
                  <a:pt x="128016" y="222250"/>
                </a:lnTo>
                <a:lnTo>
                  <a:pt x="128016" y="128270"/>
                </a:lnTo>
                <a:lnTo>
                  <a:pt x="221996" y="128270"/>
                </a:lnTo>
                <a:lnTo>
                  <a:pt x="221996" y="96520"/>
                </a:lnTo>
                <a:close/>
              </a:path>
              <a:path w="845820" h="945515">
                <a:moveTo>
                  <a:pt x="845820" y="714121"/>
                </a:moveTo>
                <a:lnTo>
                  <a:pt x="826135" y="654304"/>
                </a:lnTo>
                <a:lnTo>
                  <a:pt x="789813" y="604647"/>
                </a:lnTo>
                <a:lnTo>
                  <a:pt x="740029" y="568325"/>
                </a:lnTo>
                <a:lnTo>
                  <a:pt x="680339" y="548513"/>
                </a:lnTo>
                <a:lnTo>
                  <a:pt x="647700" y="545973"/>
                </a:lnTo>
                <a:lnTo>
                  <a:pt x="615061" y="548513"/>
                </a:lnTo>
                <a:lnTo>
                  <a:pt x="555117" y="568325"/>
                </a:lnTo>
                <a:lnTo>
                  <a:pt x="505333" y="604647"/>
                </a:lnTo>
                <a:lnTo>
                  <a:pt x="468884" y="654304"/>
                </a:lnTo>
                <a:lnTo>
                  <a:pt x="448945" y="714121"/>
                </a:lnTo>
                <a:lnTo>
                  <a:pt x="446405" y="746760"/>
                </a:lnTo>
                <a:lnTo>
                  <a:pt x="448945" y="779399"/>
                </a:lnTo>
                <a:lnTo>
                  <a:pt x="468884" y="839343"/>
                </a:lnTo>
                <a:lnTo>
                  <a:pt x="505333" y="889127"/>
                </a:lnTo>
                <a:lnTo>
                  <a:pt x="555117" y="925576"/>
                </a:lnTo>
                <a:lnTo>
                  <a:pt x="615696" y="945515"/>
                </a:lnTo>
                <a:lnTo>
                  <a:pt x="679577" y="945515"/>
                </a:lnTo>
                <a:lnTo>
                  <a:pt x="740029" y="925576"/>
                </a:lnTo>
                <a:lnTo>
                  <a:pt x="789813" y="889127"/>
                </a:lnTo>
                <a:lnTo>
                  <a:pt x="826135" y="839343"/>
                </a:lnTo>
                <a:lnTo>
                  <a:pt x="845820" y="779399"/>
                </a:lnTo>
                <a:lnTo>
                  <a:pt x="845820" y="714121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3B9ADF"/>
                </a:solidFill>
              </a:rPr>
              <a:t>La </a:t>
            </a:r>
            <a:r>
              <a:rPr sz="3600" dirty="0">
                <a:solidFill>
                  <a:srgbClr val="3B9ADF"/>
                </a:solidFill>
              </a:rPr>
              <a:t>Legge</a:t>
            </a:r>
            <a:r>
              <a:rPr sz="3600" spc="-229" dirty="0">
                <a:solidFill>
                  <a:srgbClr val="3B9ADF"/>
                </a:solidFill>
              </a:rPr>
              <a:t> </a:t>
            </a:r>
            <a:r>
              <a:rPr sz="3600" spc="-65" dirty="0">
                <a:solidFill>
                  <a:srgbClr val="3B9ADF"/>
                </a:solidFill>
              </a:rPr>
              <a:t>150/2024:</a:t>
            </a:r>
            <a:r>
              <a:rPr sz="3600" spc="-195" dirty="0">
                <a:solidFill>
                  <a:srgbClr val="3B9ADF"/>
                </a:solidFill>
              </a:rPr>
              <a:t> </a:t>
            </a:r>
            <a:r>
              <a:rPr sz="3600" dirty="0">
                <a:solidFill>
                  <a:srgbClr val="3B9ADF"/>
                </a:solidFill>
              </a:rPr>
              <a:t>le</a:t>
            </a:r>
            <a:r>
              <a:rPr sz="3600" spc="-180" dirty="0">
                <a:solidFill>
                  <a:srgbClr val="3B9ADF"/>
                </a:solidFill>
              </a:rPr>
              <a:t> </a:t>
            </a:r>
            <a:r>
              <a:rPr sz="3600" spc="-70" dirty="0">
                <a:solidFill>
                  <a:srgbClr val="3B9ADF"/>
                </a:solidFill>
              </a:rPr>
              <a:t>novità</a:t>
            </a:r>
            <a:r>
              <a:rPr sz="3600" spc="-195" dirty="0">
                <a:solidFill>
                  <a:srgbClr val="3B9ADF"/>
                </a:solidFill>
              </a:rPr>
              <a:t> </a:t>
            </a:r>
            <a:r>
              <a:rPr sz="3600" spc="-10" dirty="0">
                <a:solidFill>
                  <a:srgbClr val="3B9ADF"/>
                </a:solidFill>
              </a:rPr>
              <a:t>nel</a:t>
            </a:r>
            <a:r>
              <a:rPr sz="3600" spc="-180" dirty="0">
                <a:solidFill>
                  <a:srgbClr val="3B9ADF"/>
                </a:solidFill>
              </a:rPr>
              <a:t> </a:t>
            </a:r>
            <a:r>
              <a:rPr sz="3600" spc="-30" dirty="0">
                <a:solidFill>
                  <a:srgbClr val="3B9ADF"/>
                </a:solidFill>
              </a:rPr>
              <a:t>primo</a:t>
            </a:r>
            <a:r>
              <a:rPr sz="3600" spc="-195" dirty="0">
                <a:solidFill>
                  <a:srgbClr val="3B9ADF"/>
                </a:solidFill>
              </a:rPr>
              <a:t> </a:t>
            </a:r>
            <a:r>
              <a:rPr sz="3600" spc="-10" dirty="0">
                <a:solidFill>
                  <a:srgbClr val="3B9ADF"/>
                </a:solidFill>
              </a:rPr>
              <a:t>ciclo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843093" y="2397901"/>
            <a:ext cx="5144770" cy="3782060"/>
            <a:chOff x="843093" y="2397901"/>
            <a:chExt cx="5144770" cy="3782060"/>
          </a:xfrm>
        </p:grpSpPr>
        <p:sp>
          <p:nvSpPr>
            <p:cNvPr id="4" name="object 4"/>
            <p:cNvSpPr/>
            <p:nvPr/>
          </p:nvSpPr>
          <p:spPr>
            <a:xfrm>
              <a:off x="846800" y="2411876"/>
              <a:ext cx="5135880" cy="3763645"/>
            </a:xfrm>
            <a:custGeom>
              <a:avLst/>
              <a:gdLst/>
              <a:ahLst/>
              <a:cxnLst/>
              <a:rect l="l" t="t" r="r" b="b"/>
              <a:pathLst>
                <a:path w="5135880" h="3763645">
                  <a:moveTo>
                    <a:pt x="3132112" y="0"/>
                  </a:moveTo>
                  <a:lnTo>
                    <a:pt x="3083385" y="1151"/>
                  </a:lnTo>
                  <a:lnTo>
                    <a:pt x="3033878" y="4461"/>
                  </a:lnTo>
                  <a:lnTo>
                    <a:pt x="2931086" y="16440"/>
                  </a:lnTo>
                  <a:lnTo>
                    <a:pt x="2877403" y="20104"/>
                  </a:lnTo>
                  <a:lnTo>
                    <a:pt x="2822756" y="21770"/>
                  </a:lnTo>
                  <a:lnTo>
                    <a:pt x="2767689" y="21824"/>
                  </a:lnTo>
                  <a:lnTo>
                    <a:pt x="2712743" y="20650"/>
                  </a:lnTo>
                  <a:lnTo>
                    <a:pt x="2658462" y="18633"/>
                  </a:lnTo>
                  <a:lnTo>
                    <a:pt x="2505026" y="11376"/>
                  </a:lnTo>
                  <a:lnTo>
                    <a:pt x="2458825" y="9838"/>
                  </a:lnTo>
                  <a:lnTo>
                    <a:pt x="2416000" y="9382"/>
                  </a:lnTo>
                  <a:lnTo>
                    <a:pt x="2377093" y="10394"/>
                  </a:lnTo>
                  <a:lnTo>
                    <a:pt x="2335039" y="12163"/>
                  </a:lnTo>
                  <a:lnTo>
                    <a:pt x="2295809" y="13149"/>
                  </a:lnTo>
                  <a:lnTo>
                    <a:pt x="2257442" y="13498"/>
                  </a:lnTo>
                  <a:lnTo>
                    <a:pt x="2217976" y="13356"/>
                  </a:lnTo>
                  <a:lnTo>
                    <a:pt x="2009895" y="10808"/>
                  </a:lnTo>
                  <a:lnTo>
                    <a:pt x="1935514" y="10407"/>
                  </a:lnTo>
                  <a:lnTo>
                    <a:pt x="1848265" y="10394"/>
                  </a:lnTo>
                  <a:lnTo>
                    <a:pt x="1713759" y="11153"/>
                  </a:lnTo>
                  <a:lnTo>
                    <a:pt x="1496840" y="13795"/>
                  </a:lnTo>
                  <a:lnTo>
                    <a:pt x="1406658" y="14563"/>
                  </a:lnTo>
                  <a:lnTo>
                    <a:pt x="1364438" y="14564"/>
                  </a:lnTo>
                  <a:lnTo>
                    <a:pt x="1323483" y="14218"/>
                  </a:lnTo>
                  <a:lnTo>
                    <a:pt x="1283309" y="13453"/>
                  </a:lnTo>
                  <a:lnTo>
                    <a:pt x="1243430" y="12202"/>
                  </a:lnTo>
                  <a:lnTo>
                    <a:pt x="1203359" y="10394"/>
                  </a:lnTo>
                  <a:lnTo>
                    <a:pt x="1154826" y="8502"/>
                  </a:lnTo>
                  <a:lnTo>
                    <a:pt x="1104807" y="7719"/>
                  </a:lnTo>
                  <a:lnTo>
                    <a:pt x="1053594" y="7804"/>
                  </a:lnTo>
                  <a:lnTo>
                    <a:pt x="1001477" y="8510"/>
                  </a:lnTo>
                  <a:lnTo>
                    <a:pt x="842616" y="11925"/>
                  </a:lnTo>
                  <a:lnTo>
                    <a:pt x="789794" y="12681"/>
                  </a:lnTo>
                  <a:lnTo>
                    <a:pt x="737523" y="12841"/>
                  </a:lnTo>
                  <a:lnTo>
                    <a:pt x="686094" y="12160"/>
                  </a:lnTo>
                  <a:lnTo>
                    <a:pt x="635796" y="10394"/>
                  </a:lnTo>
                  <a:lnTo>
                    <a:pt x="596038" y="12813"/>
                  </a:lnTo>
                  <a:lnTo>
                    <a:pt x="555523" y="18219"/>
                  </a:lnTo>
                  <a:lnTo>
                    <a:pt x="514529" y="26532"/>
                  </a:lnTo>
                  <a:lnTo>
                    <a:pt x="473331" y="37677"/>
                  </a:lnTo>
                  <a:lnTo>
                    <a:pt x="432207" y="51574"/>
                  </a:lnTo>
                  <a:lnTo>
                    <a:pt x="391433" y="68147"/>
                  </a:lnTo>
                  <a:lnTo>
                    <a:pt x="351287" y="87316"/>
                  </a:lnTo>
                  <a:lnTo>
                    <a:pt x="312044" y="109006"/>
                  </a:lnTo>
                  <a:lnTo>
                    <a:pt x="273981" y="133138"/>
                  </a:lnTo>
                  <a:lnTo>
                    <a:pt x="237376" y="159633"/>
                  </a:lnTo>
                  <a:lnTo>
                    <a:pt x="202504" y="188416"/>
                  </a:lnTo>
                  <a:lnTo>
                    <a:pt x="169643" y="219407"/>
                  </a:lnTo>
                  <a:lnTo>
                    <a:pt x="139069" y="252530"/>
                  </a:lnTo>
                  <a:lnTo>
                    <a:pt x="111059" y="287706"/>
                  </a:lnTo>
                  <a:lnTo>
                    <a:pt x="85890" y="324857"/>
                  </a:lnTo>
                  <a:lnTo>
                    <a:pt x="63837" y="363907"/>
                  </a:lnTo>
                  <a:lnTo>
                    <a:pt x="45179" y="404777"/>
                  </a:lnTo>
                  <a:lnTo>
                    <a:pt x="30191" y="447389"/>
                  </a:lnTo>
                  <a:lnTo>
                    <a:pt x="19151" y="491666"/>
                  </a:lnTo>
                  <a:lnTo>
                    <a:pt x="12335" y="537530"/>
                  </a:lnTo>
                  <a:lnTo>
                    <a:pt x="10019" y="584904"/>
                  </a:lnTo>
                  <a:lnTo>
                    <a:pt x="12480" y="633710"/>
                  </a:lnTo>
                  <a:lnTo>
                    <a:pt x="10896" y="704120"/>
                  </a:lnTo>
                  <a:lnTo>
                    <a:pt x="8767" y="767963"/>
                  </a:lnTo>
                  <a:lnTo>
                    <a:pt x="1981" y="929789"/>
                  </a:lnTo>
                  <a:lnTo>
                    <a:pt x="545" y="977065"/>
                  </a:lnTo>
                  <a:lnTo>
                    <a:pt x="0" y="1022625"/>
                  </a:lnTo>
                  <a:lnTo>
                    <a:pt x="633" y="1067439"/>
                  </a:lnTo>
                  <a:lnTo>
                    <a:pt x="2733" y="1112479"/>
                  </a:lnTo>
                  <a:lnTo>
                    <a:pt x="6586" y="1158714"/>
                  </a:lnTo>
                  <a:lnTo>
                    <a:pt x="12480" y="1207115"/>
                  </a:lnTo>
                  <a:lnTo>
                    <a:pt x="18067" y="1255281"/>
                  </a:lnTo>
                  <a:lnTo>
                    <a:pt x="21119" y="1300905"/>
                  </a:lnTo>
                  <a:lnTo>
                    <a:pt x="22110" y="1345100"/>
                  </a:lnTo>
                  <a:lnTo>
                    <a:pt x="21512" y="1388976"/>
                  </a:lnTo>
                  <a:lnTo>
                    <a:pt x="19796" y="1433644"/>
                  </a:lnTo>
                  <a:lnTo>
                    <a:pt x="14902" y="1529802"/>
                  </a:lnTo>
                  <a:lnTo>
                    <a:pt x="12667" y="1583514"/>
                  </a:lnTo>
                  <a:lnTo>
                    <a:pt x="11204" y="1642464"/>
                  </a:lnTo>
                  <a:lnTo>
                    <a:pt x="10985" y="1707762"/>
                  </a:lnTo>
                  <a:lnTo>
                    <a:pt x="12480" y="1780520"/>
                  </a:lnTo>
                  <a:lnTo>
                    <a:pt x="15934" y="1899384"/>
                  </a:lnTo>
                  <a:lnTo>
                    <a:pt x="17092" y="1951872"/>
                  </a:lnTo>
                  <a:lnTo>
                    <a:pt x="17898" y="2001027"/>
                  </a:lnTo>
                  <a:lnTo>
                    <a:pt x="18370" y="2047819"/>
                  </a:lnTo>
                  <a:lnTo>
                    <a:pt x="18528" y="2093221"/>
                  </a:lnTo>
                  <a:lnTo>
                    <a:pt x="18392" y="2138205"/>
                  </a:lnTo>
                  <a:lnTo>
                    <a:pt x="17981" y="2183742"/>
                  </a:lnTo>
                  <a:lnTo>
                    <a:pt x="16411" y="2280365"/>
                  </a:lnTo>
                  <a:lnTo>
                    <a:pt x="12480" y="2453747"/>
                  </a:lnTo>
                  <a:lnTo>
                    <a:pt x="11358" y="2518246"/>
                  </a:lnTo>
                  <a:lnTo>
                    <a:pt x="11035" y="2580077"/>
                  </a:lnTo>
                  <a:lnTo>
                    <a:pt x="11342" y="2639389"/>
                  </a:lnTo>
                  <a:lnTo>
                    <a:pt x="12115" y="2696332"/>
                  </a:lnTo>
                  <a:lnTo>
                    <a:pt x="16519" y="2903395"/>
                  </a:lnTo>
                  <a:lnTo>
                    <a:pt x="17115" y="2950732"/>
                  </a:lnTo>
                  <a:lnTo>
                    <a:pt x="17176" y="2996596"/>
                  </a:lnTo>
                  <a:lnTo>
                    <a:pt x="16535" y="3041137"/>
                  </a:lnTo>
                  <a:lnTo>
                    <a:pt x="15026" y="3084504"/>
                  </a:lnTo>
                  <a:lnTo>
                    <a:pt x="12480" y="3126847"/>
                  </a:lnTo>
                  <a:lnTo>
                    <a:pt x="16848" y="3172337"/>
                  </a:lnTo>
                  <a:lnTo>
                    <a:pt x="25171" y="3217422"/>
                  </a:lnTo>
                  <a:lnTo>
                    <a:pt x="37261" y="3261918"/>
                  </a:lnTo>
                  <a:lnTo>
                    <a:pt x="52929" y="3305640"/>
                  </a:lnTo>
                  <a:lnTo>
                    <a:pt x="71985" y="3348405"/>
                  </a:lnTo>
                  <a:lnTo>
                    <a:pt x="94241" y="3390030"/>
                  </a:lnTo>
                  <a:lnTo>
                    <a:pt x="119506" y="3430331"/>
                  </a:lnTo>
                  <a:lnTo>
                    <a:pt x="147593" y="3469124"/>
                  </a:lnTo>
                  <a:lnTo>
                    <a:pt x="178311" y="3506225"/>
                  </a:lnTo>
                  <a:lnTo>
                    <a:pt x="211472" y="3541451"/>
                  </a:lnTo>
                  <a:lnTo>
                    <a:pt x="246886" y="3574618"/>
                  </a:lnTo>
                  <a:lnTo>
                    <a:pt x="284365" y="3605542"/>
                  </a:lnTo>
                  <a:lnTo>
                    <a:pt x="323718" y="3634041"/>
                  </a:lnTo>
                  <a:lnTo>
                    <a:pt x="364757" y="3659929"/>
                  </a:lnTo>
                  <a:lnTo>
                    <a:pt x="407292" y="3683023"/>
                  </a:lnTo>
                  <a:lnTo>
                    <a:pt x="451135" y="3703141"/>
                  </a:lnTo>
                  <a:lnTo>
                    <a:pt x="496096" y="3720097"/>
                  </a:lnTo>
                  <a:lnTo>
                    <a:pt x="541986" y="3733708"/>
                  </a:lnTo>
                  <a:lnTo>
                    <a:pt x="588616" y="3743792"/>
                  </a:lnTo>
                  <a:lnTo>
                    <a:pt x="635796" y="3750163"/>
                  </a:lnTo>
                  <a:lnTo>
                    <a:pt x="696000" y="3756106"/>
                  </a:lnTo>
                  <a:lnTo>
                    <a:pt x="752268" y="3759854"/>
                  </a:lnTo>
                  <a:lnTo>
                    <a:pt x="805252" y="3761741"/>
                  </a:lnTo>
                  <a:lnTo>
                    <a:pt x="855605" y="3762101"/>
                  </a:lnTo>
                  <a:lnTo>
                    <a:pt x="903979" y="3761268"/>
                  </a:lnTo>
                  <a:lnTo>
                    <a:pt x="951026" y="3759578"/>
                  </a:lnTo>
                  <a:lnTo>
                    <a:pt x="1090728" y="3752708"/>
                  </a:lnTo>
                  <a:lnTo>
                    <a:pt x="1138990" y="3750933"/>
                  </a:lnTo>
                  <a:lnTo>
                    <a:pt x="1189186" y="3749973"/>
                  </a:lnTo>
                  <a:lnTo>
                    <a:pt x="1241967" y="3750163"/>
                  </a:lnTo>
                  <a:lnTo>
                    <a:pt x="1300838" y="3751565"/>
                  </a:lnTo>
                  <a:lnTo>
                    <a:pt x="1358801" y="3753646"/>
                  </a:lnTo>
                  <a:lnTo>
                    <a:pt x="1525424" y="3760765"/>
                  </a:lnTo>
                  <a:lnTo>
                    <a:pt x="1577934" y="3762364"/>
                  </a:lnTo>
                  <a:lnTo>
                    <a:pt x="1628624" y="3763043"/>
                  </a:lnTo>
                  <a:lnTo>
                    <a:pt x="1677311" y="3762482"/>
                  </a:lnTo>
                  <a:lnTo>
                    <a:pt x="1723813" y="3760362"/>
                  </a:lnTo>
                  <a:lnTo>
                    <a:pt x="1767947" y="3756362"/>
                  </a:lnTo>
                  <a:lnTo>
                    <a:pt x="1841633" y="3745391"/>
                  </a:lnTo>
                  <a:lnTo>
                    <a:pt x="1874925" y="3742520"/>
                  </a:lnTo>
                  <a:lnTo>
                    <a:pt x="1909753" y="3741256"/>
                  </a:lnTo>
                  <a:lnTo>
                    <a:pt x="1946462" y="3741310"/>
                  </a:lnTo>
                  <a:lnTo>
                    <a:pt x="1985400" y="3742389"/>
                  </a:lnTo>
                  <a:lnTo>
                    <a:pt x="2026910" y="3744202"/>
                  </a:lnTo>
                  <a:lnTo>
                    <a:pt x="2119037" y="3748864"/>
                  </a:lnTo>
                  <a:lnTo>
                    <a:pt x="2170345" y="3751131"/>
                  </a:lnTo>
                  <a:lnTo>
                    <a:pt x="2225611" y="3752966"/>
                  </a:lnTo>
                  <a:lnTo>
                    <a:pt x="2285180" y="3754078"/>
                  </a:lnTo>
                  <a:lnTo>
                    <a:pt x="2349400" y="3754176"/>
                  </a:lnTo>
                  <a:lnTo>
                    <a:pt x="2418615" y="3752968"/>
                  </a:lnTo>
                  <a:lnTo>
                    <a:pt x="2561591" y="3747485"/>
                  </a:lnTo>
                  <a:lnTo>
                    <a:pt x="2623095" y="3746204"/>
                  </a:lnTo>
                  <a:lnTo>
                    <a:pt x="2678612" y="3746087"/>
                  </a:lnTo>
                  <a:lnTo>
                    <a:pt x="2729069" y="3746898"/>
                  </a:lnTo>
                  <a:lnTo>
                    <a:pt x="2775394" y="3748404"/>
                  </a:lnTo>
                  <a:lnTo>
                    <a:pt x="2818515" y="3750371"/>
                  </a:lnTo>
                  <a:lnTo>
                    <a:pt x="2937936" y="3756693"/>
                  </a:lnTo>
                  <a:lnTo>
                    <a:pt x="2977521" y="3758161"/>
                  </a:lnTo>
                  <a:lnTo>
                    <a:pt x="3018543" y="3758918"/>
                  </a:lnTo>
                  <a:lnTo>
                    <a:pt x="3061928" y="3758731"/>
                  </a:lnTo>
                  <a:lnTo>
                    <a:pt x="3108606" y="3757366"/>
                  </a:lnTo>
                  <a:lnTo>
                    <a:pt x="3159503" y="3754588"/>
                  </a:lnTo>
                  <a:lnTo>
                    <a:pt x="3215547" y="3750163"/>
                  </a:lnTo>
                  <a:lnTo>
                    <a:pt x="3277830" y="3745587"/>
                  </a:lnTo>
                  <a:lnTo>
                    <a:pt x="3338458" y="3743049"/>
                  </a:lnTo>
                  <a:lnTo>
                    <a:pt x="3397434" y="3742217"/>
                  </a:lnTo>
                  <a:lnTo>
                    <a:pt x="3454761" y="3742757"/>
                  </a:lnTo>
                  <a:lnTo>
                    <a:pt x="3510441" y="3744334"/>
                  </a:lnTo>
                  <a:lnTo>
                    <a:pt x="3564476" y="3746616"/>
                  </a:lnTo>
                  <a:lnTo>
                    <a:pt x="3716731" y="3754346"/>
                  </a:lnTo>
                  <a:lnTo>
                    <a:pt x="3764208" y="3756106"/>
                  </a:lnTo>
                  <a:lnTo>
                    <a:pt x="3810050" y="3756902"/>
                  </a:lnTo>
                  <a:lnTo>
                    <a:pt x="3854261" y="3756399"/>
                  </a:lnTo>
                  <a:lnTo>
                    <a:pt x="3896843" y="3754264"/>
                  </a:lnTo>
                  <a:lnTo>
                    <a:pt x="3937796" y="3750163"/>
                  </a:lnTo>
                  <a:lnTo>
                    <a:pt x="3989493" y="3744354"/>
                  </a:lnTo>
                  <a:lnTo>
                    <a:pt x="4042182" y="3740071"/>
                  </a:lnTo>
                  <a:lnTo>
                    <a:pt x="4095524" y="3737193"/>
                  </a:lnTo>
                  <a:lnTo>
                    <a:pt x="4149184" y="3735599"/>
                  </a:lnTo>
                  <a:lnTo>
                    <a:pt x="4202824" y="3735165"/>
                  </a:lnTo>
                  <a:lnTo>
                    <a:pt x="4256107" y="3735773"/>
                  </a:lnTo>
                  <a:lnTo>
                    <a:pt x="4308695" y="3737299"/>
                  </a:lnTo>
                  <a:lnTo>
                    <a:pt x="4360252" y="3739622"/>
                  </a:lnTo>
                  <a:lnTo>
                    <a:pt x="4410439" y="3742621"/>
                  </a:lnTo>
                  <a:lnTo>
                    <a:pt x="4458921" y="3746175"/>
                  </a:lnTo>
                  <a:lnTo>
                    <a:pt x="4505359" y="3750163"/>
                  </a:lnTo>
                  <a:lnTo>
                    <a:pt x="4544479" y="3755634"/>
                  </a:lnTo>
                  <a:lnTo>
                    <a:pt x="4584066" y="3757048"/>
                  </a:lnTo>
                  <a:lnTo>
                    <a:pt x="4623897" y="3754530"/>
                  </a:lnTo>
                  <a:lnTo>
                    <a:pt x="4663748" y="3748207"/>
                  </a:lnTo>
                  <a:lnTo>
                    <a:pt x="4703395" y="3738203"/>
                  </a:lnTo>
                  <a:lnTo>
                    <a:pt x="4742612" y="3724644"/>
                  </a:lnTo>
                  <a:lnTo>
                    <a:pt x="4781176" y="3707656"/>
                  </a:lnTo>
                  <a:lnTo>
                    <a:pt x="4818863" y="3687365"/>
                  </a:lnTo>
                  <a:lnTo>
                    <a:pt x="4855447" y="3663897"/>
                  </a:lnTo>
                  <a:lnTo>
                    <a:pt x="4890705" y="3637377"/>
                  </a:lnTo>
                  <a:lnTo>
                    <a:pt x="4924412" y="3607931"/>
                  </a:lnTo>
                  <a:lnTo>
                    <a:pt x="4956344" y="3575684"/>
                  </a:lnTo>
                  <a:lnTo>
                    <a:pt x="4986276" y="3540762"/>
                  </a:lnTo>
                  <a:lnTo>
                    <a:pt x="5013985" y="3503292"/>
                  </a:lnTo>
                  <a:lnTo>
                    <a:pt x="5039246" y="3463398"/>
                  </a:lnTo>
                  <a:lnTo>
                    <a:pt x="5061834" y="3421207"/>
                  </a:lnTo>
                  <a:lnTo>
                    <a:pt x="5081525" y="3376843"/>
                  </a:lnTo>
                  <a:lnTo>
                    <a:pt x="5098095" y="3330433"/>
                  </a:lnTo>
                  <a:lnTo>
                    <a:pt x="5111319" y="3282103"/>
                  </a:lnTo>
                  <a:lnTo>
                    <a:pt x="5120974" y="3231978"/>
                  </a:lnTo>
                  <a:lnTo>
                    <a:pt x="5126834" y="3180184"/>
                  </a:lnTo>
                  <a:lnTo>
                    <a:pt x="5128675" y="3126847"/>
                  </a:lnTo>
                  <a:lnTo>
                    <a:pt x="5125579" y="3088422"/>
                  </a:lnTo>
                  <a:lnTo>
                    <a:pt x="5123521" y="3044345"/>
                  </a:lnTo>
                  <a:lnTo>
                    <a:pt x="5122360" y="2995550"/>
                  </a:lnTo>
                  <a:lnTo>
                    <a:pt x="5121952" y="2942971"/>
                  </a:lnTo>
                  <a:lnTo>
                    <a:pt x="5122155" y="2887544"/>
                  </a:lnTo>
                  <a:lnTo>
                    <a:pt x="5122827" y="2830204"/>
                  </a:lnTo>
                  <a:lnTo>
                    <a:pt x="5128225" y="2547507"/>
                  </a:lnTo>
                  <a:lnTo>
                    <a:pt x="5128715" y="2498312"/>
                  </a:lnTo>
                  <a:lnTo>
                    <a:pt x="5128675" y="2453747"/>
                  </a:lnTo>
                  <a:lnTo>
                    <a:pt x="5127983" y="2410593"/>
                  </a:lnTo>
                  <a:lnTo>
                    <a:pt x="5126779" y="2365261"/>
                  </a:lnTo>
                  <a:lnTo>
                    <a:pt x="5120278" y="2167929"/>
                  </a:lnTo>
                  <a:lnTo>
                    <a:pt x="5119083" y="2116037"/>
                  </a:lnTo>
                  <a:lnTo>
                    <a:pt x="5118402" y="2063699"/>
                  </a:lnTo>
                  <a:lnTo>
                    <a:pt x="5118406" y="2011203"/>
                  </a:lnTo>
                  <a:lnTo>
                    <a:pt x="5119264" y="1958837"/>
                  </a:lnTo>
                  <a:lnTo>
                    <a:pt x="5121148" y="1906891"/>
                  </a:lnTo>
                  <a:lnTo>
                    <a:pt x="5124228" y="1855653"/>
                  </a:lnTo>
                  <a:lnTo>
                    <a:pt x="5128675" y="1805412"/>
                  </a:lnTo>
                  <a:lnTo>
                    <a:pt x="5133318" y="1747498"/>
                  </a:lnTo>
                  <a:lnTo>
                    <a:pt x="5135358" y="1691063"/>
                  </a:lnTo>
                  <a:lnTo>
                    <a:pt x="5135353" y="1636153"/>
                  </a:lnTo>
                  <a:lnTo>
                    <a:pt x="5133861" y="1582811"/>
                  </a:lnTo>
                  <a:lnTo>
                    <a:pt x="5131441" y="1531081"/>
                  </a:lnTo>
                  <a:lnTo>
                    <a:pt x="5126047" y="1432634"/>
                  </a:lnTo>
                  <a:lnTo>
                    <a:pt x="5124189" y="1386005"/>
                  </a:lnTo>
                  <a:lnTo>
                    <a:pt x="5123636" y="1341165"/>
                  </a:lnTo>
                  <a:lnTo>
                    <a:pt x="5124946" y="1298157"/>
                  </a:lnTo>
                  <a:lnTo>
                    <a:pt x="5132197" y="1218558"/>
                  </a:lnTo>
                  <a:lnTo>
                    <a:pt x="5133650" y="1176952"/>
                  </a:lnTo>
                  <a:lnTo>
                    <a:pt x="5133462" y="1132415"/>
                  </a:lnTo>
                  <a:lnTo>
                    <a:pt x="5132062" y="1085152"/>
                  </a:lnTo>
                  <a:lnTo>
                    <a:pt x="5124879" y="929077"/>
                  </a:lnTo>
                  <a:lnTo>
                    <a:pt x="5122918" y="872978"/>
                  </a:lnTo>
                  <a:lnTo>
                    <a:pt x="5121889" y="815185"/>
                  </a:lnTo>
                  <a:lnTo>
                    <a:pt x="5122220" y="755905"/>
                  </a:lnTo>
                  <a:lnTo>
                    <a:pt x="5124339" y="695344"/>
                  </a:lnTo>
                  <a:lnTo>
                    <a:pt x="5128675" y="633710"/>
                  </a:lnTo>
                  <a:lnTo>
                    <a:pt x="5133125" y="587948"/>
                  </a:lnTo>
                  <a:lnTo>
                    <a:pt x="5132976" y="543081"/>
                  </a:lnTo>
                  <a:lnTo>
                    <a:pt x="5128449" y="499223"/>
                  </a:lnTo>
                  <a:lnTo>
                    <a:pt x="5119766" y="456488"/>
                  </a:lnTo>
                  <a:lnTo>
                    <a:pt x="5107149" y="414993"/>
                  </a:lnTo>
                  <a:lnTo>
                    <a:pt x="5090818" y="374851"/>
                  </a:lnTo>
                  <a:lnTo>
                    <a:pt x="5070996" y="336177"/>
                  </a:lnTo>
                  <a:lnTo>
                    <a:pt x="5047905" y="299087"/>
                  </a:lnTo>
                  <a:lnTo>
                    <a:pt x="5021765" y="263695"/>
                  </a:lnTo>
                  <a:lnTo>
                    <a:pt x="4992798" y="230116"/>
                  </a:lnTo>
                  <a:lnTo>
                    <a:pt x="4961226" y="198465"/>
                  </a:lnTo>
                  <a:lnTo>
                    <a:pt x="4927270" y="168856"/>
                  </a:lnTo>
                  <a:lnTo>
                    <a:pt x="4891153" y="141406"/>
                  </a:lnTo>
                  <a:lnTo>
                    <a:pt x="4853095" y="116227"/>
                  </a:lnTo>
                  <a:lnTo>
                    <a:pt x="4813318" y="93437"/>
                  </a:lnTo>
                  <a:lnTo>
                    <a:pt x="4772043" y="73148"/>
                  </a:lnTo>
                  <a:lnTo>
                    <a:pt x="4729493" y="55476"/>
                  </a:lnTo>
                  <a:lnTo>
                    <a:pt x="4685889" y="40536"/>
                  </a:lnTo>
                  <a:lnTo>
                    <a:pt x="4641452" y="28443"/>
                  </a:lnTo>
                  <a:lnTo>
                    <a:pt x="4596403" y="19312"/>
                  </a:lnTo>
                  <a:lnTo>
                    <a:pt x="4550965" y="13257"/>
                  </a:lnTo>
                  <a:lnTo>
                    <a:pt x="4505359" y="10394"/>
                  </a:lnTo>
                  <a:lnTo>
                    <a:pt x="4031532" y="3369"/>
                  </a:lnTo>
                  <a:lnTo>
                    <a:pt x="3932063" y="2554"/>
                  </a:lnTo>
                  <a:lnTo>
                    <a:pt x="3838816" y="2604"/>
                  </a:lnTo>
                  <a:lnTo>
                    <a:pt x="3794313" y="3030"/>
                  </a:lnTo>
                  <a:lnTo>
                    <a:pt x="3751108" y="3765"/>
                  </a:lnTo>
                  <a:lnTo>
                    <a:pt x="3709117" y="4837"/>
                  </a:lnTo>
                  <a:lnTo>
                    <a:pt x="3668252" y="6279"/>
                  </a:lnTo>
                  <a:lnTo>
                    <a:pt x="3628429" y="8121"/>
                  </a:lnTo>
                  <a:lnTo>
                    <a:pt x="3589562" y="10394"/>
                  </a:lnTo>
                  <a:lnTo>
                    <a:pt x="3533128" y="12950"/>
                  </a:lnTo>
                  <a:lnTo>
                    <a:pt x="3478858" y="13498"/>
                  </a:lnTo>
                  <a:lnTo>
                    <a:pt x="3426427" y="12501"/>
                  </a:lnTo>
                  <a:lnTo>
                    <a:pt x="3375506" y="10422"/>
                  </a:lnTo>
                  <a:lnTo>
                    <a:pt x="3276888" y="4869"/>
                  </a:lnTo>
                  <a:lnTo>
                    <a:pt x="3228537" y="2322"/>
                  </a:lnTo>
                  <a:lnTo>
                    <a:pt x="3180387" y="544"/>
                  </a:lnTo>
                  <a:lnTo>
                    <a:pt x="3132112" y="0"/>
                  </a:lnTo>
                  <a:close/>
                </a:path>
              </a:pathLst>
            </a:custGeom>
            <a:solidFill>
              <a:srgbClr val="FFA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9443" y="2404251"/>
              <a:ext cx="5132070" cy="3769360"/>
            </a:xfrm>
            <a:custGeom>
              <a:avLst/>
              <a:gdLst/>
              <a:ahLst/>
              <a:cxnLst/>
              <a:rect l="l" t="t" r="r" b="b"/>
              <a:pathLst>
                <a:path w="5132070" h="3769360">
                  <a:moveTo>
                    <a:pt x="9838" y="641335"/>
                  </a:moveTo>
                  <a:lnTo>
                    <a:pt x="17463" y="584045"/>
                  </a:lnTo>
                  <a:lnTo>
                    <a:pt x="28077" y="530171"/>
                  </a:lnTo>
                  <a:lnTo>
                    <a:pt x="41595" y="479603"/>
                  </a:lnTo>
                  <a:lnTo>
                    <a:pt x="57932" y="432230"/>
                  </a:lnTo>
                  <a:lnTo>
                    <a:pt x="77002" y="387940"/>
                  </a:lnTo>
                  <a:lnTo>
                    <a:pt x="98721" y="346623"/>
                  </a:lnTo>
                  <a:lnTo>
                    <a:pt x="123003" y="308166"/>
                  </a:lnTo>
                  <a:lnTo>
                    <a:pt x="149764" y="272460"/>
                  </a:lnTo>
                  <a:lnTo>
                    <a:pt x="178917" y="239392"/>
                  </a:lnTo>
                  <a:lnTo>
                    <a:pt x="210377" y="208852"/>
                  </a:lnTo>
                  <a:lnTo>
                    <a:pt x="244060" y="180729"/>
                  </a:lnTo>
                  <a:lnTo>
                    <a:pt x="279880" y="154911"/>
                  </a:lnTo>
                  <a:lnTo>
                    <a:pt x="317752" y="131287"/>
                  </a:lnTo>
                  <a:lnTo>
                    <a:pt x="357591" y="109746"/>
                  </a:lnTo>
                  <a:lnTo>
                    <a:pt x="399311" y="90177"/>
                  </a:lnTo>
                  <a:lnTo>
                    <a:pt x="442828" y="72469"/>
                  </a:lnTo>
                  <a:lnTo>
                    <a:pt x="488056" y="56510"/>
                  </a:lnTo>
                  <a:lnTo>
                    <a:pt x="534910" y="42189"/>
                  </a:lnTo>
                  <a:lnTo>
                    <a:pt x="583304" y="29396"/>
                  </a:lnTo>
                  <a:lnTo>
                    <a:pt x="633154" y="18019"/>
                  </a:lnTo>
                  <a:lnTo>
                    <a:pt x="667180" y="17996"/>
                  </a:lnTo>
                  <a:lnTo>
                    <a:pt x="706232" y="17540"/>
                  </a:lnTo>
                  <a:lnTo>
                    <a:pt x="749806" y="16796"/>
                  </a:lnTo>
                  <a:lnTo>
                    <a:pt x="797397" y="15911"/>
                  </a:lnTo>
                  <a:lnTo>
                    <a:pt x="848503" y="15031"/>
                  </a:lnTo>
                  <a:lnTo>
                    <a:pt x="902618" y="14301"/>
                  </a:lnTo>
                  <a:lnTo>
                    <a:pt x="959240" y="13867"/>
                  </a:lnTo>
                  <a:lnTo>
                    <a:pt x="1017865" y="13876"/>
                  </a:lnTo>
                  <a:lnTo>
                    <a:pt x="1077989" y="14474"/>
                  </a:lnTo>
                  <a:lnTo>
                    <a:pt x="1139107" y="15806"/>
                  </a:lnTo>
                  <a:lnTo>
                    <a:pt x="1200717" y="18019"/>
                  </a:lnTo>
                  <a:lnTo>
                    <a:pt x="1247593" y="19626"/>
                  </a:lnTo>
                  <a:lnTo>
                    <a:pt x="1291831" y="20358"/>
                  </a:lnTo>
                  <a:lnTo>
                    <a:pt x="1334163" y="20374"/>
                  </a:lnTo>
                  <a:lnTo>
                    <a:pt x="1375327" y="19830"/>
                  </a:lnTo>
                  <a:lnTo>
                    <a:pt x="1416056" y="18881"/>
                  </a:lnTo>
                  <a:lnTo>
                    <a:pt x="1457085" y="17686"/>
                  </a:lnTo>
                  <a:lnTo>
                    <a:pt x="1499151" y="16400"/>
                  </a:lnTo>
                  <a:lnTo>
                    <a:pt x="1542987" y="15180"/>
                  </a:lnTo>
                  <a:lnTo>
                    <a:pt x="1589330" y="14183"/>
                  </a:lnTo>
                  <a:lnTo>
                    <a:pt x="1638913" y="13565"/>
                  </a:lnTo>
                  <a:lnTo>
                    <a:pt x="1692472" y="13483"/>
                  </a:lnTo>
                  <a:lnTo>
                    <a:pt x="1750743" y="14094"/>
                  </a:lnTo>
                  <a:lnTo>
                    <a:pt x="1814460" y="15553"/>
                  </a:lnTo>
                  <a:lnTo>
                    <a:pt x="1884358" y="18019"/>
                  </a:lnTo>
                  <a:lnTo>
                    <a:pt x="1958560" y="21168"/>
                  </a:lnTo>
                  <a:lnTo>
                    <a:pt x="2024362" y="24108"/>
                  </a:lnTo>
                  <a:lnTo>
                    <a:pt x="2083072" y="26754"/>
                  </a:lnTo>
                  <a:lnTo>
                    <a:pt x="2135999" y="29019"/>
                  </a:lnTo>
                  <a:lnTo>
                    <a:pt x="2184449" y="30817"/>
                  </a:lnTo>
                  <a:lnTo>
                    <a:pt x="2229732" y="32062"/>
                  </a:lnTo>
                  <a:lnTo>
                    <a:pt x="2273155" y="32666"/>
                  </a:lnTo>
                  <a:lnTo>
                    <a:pt x="2316025" y="32545"/>
                  </a:lnTo>
                  <a:lnTo>
                    <a:pt x="2359651" y="31610"/>
                  </a:lnTo>
                  <a:lnTo>
                    <a:pt x="2405341" y="29777"/>
                  </a:lnTo>
                  <a:lnTo>
                    <a:pt x="2454402" y="26958"/>
                  </a:lnTo>
                  <a:lnTo>
                    <a:pt x="2508143" y="23068"/>
                  </a:lnTo>
                  <a:lnTo>
                    <a:pt x="2567872" y="18019"/>
                  </a:lnTo>
                  <a:lnTo>
                    <a:pt x="2628277" y="12787"/>
                  </a:lnTo>
                  <a:lnTo>
                    <a:pt x="2683772" y="8458"/>
                  </a:lnTo>
                  <a:lnTo>
                    <a:pt x="2735341" y="5023"/>
                  </a:lnTo>
                  <a:lnTo>
                    <a:pt x="2783969" y="2474"/>
                  </a:lnTo>
                  <a:lnTo>
                    <a:pt x="2830637" y="802"/>
                  </a:lnTo>
                  <a:lnTo>
                    <a:pt x="2876331" y="0"/>
                  </a:lnTo>
                  <a:lnTo>
                    <a:pt x="2922033" y="58"/>
                  </a:lnTo>
                  <a:lnTo>
                    <a:pt x="2968728" y="969"/>
                  </a:lnTo>
                  <a:lnTo>
                    <a:pt x="3017399" y="2724"/>
                  </a:lnTo>
                  <a:lnTo>
                    <a:pt x="3069029" y="5314"/>
                  </a:lnTo>
                  <a:lnTo>
                    <a:pt x="3124602" y="8733"/>
                  </a:lnTo>
                  <a:lnTo>
                    <a:pt x="3185102" y="12970"/>
                  </a:lnTo>
                  <a:lnTo>
                    <a:pt x="3251513" y="18019"/>
                  </a:lnTo>
                  <a:lnTo>
                    <a:pt x="3312701" y="22362"/>
                  </a:lnTo>
                  <a:lnTo>
                    <a:pt x="3367573" y="25377"/>
                  </a:lnTo>
                  <a:lnTo>
                    <a:pt x="3417230" y="27229"/>
                  </a:lnTo>
                  <a:lnTo>
                    <a:pt x="3462779" y="28083"/>
                  </a:lnTo>
                  <a:lnTo>
                    <a:pt x="3505322" y="28104"/>
                  </a:lnTo>
                  <a:lnTo>
                    <a:pt x="3545964" y="27456"/>
                  </a:lnTo>
                  <a:lnTo>
                    <a:pt x="3585809" y="26306"/>
                  </a:lnTo>
                  <a:lnTo>
                    <a:pt x="3625961" y="24817"/>
                  </a:lnTo>
                  <a:lnTo>
                    <a:pt x="3667524" y="23155"/>
                  </a:lnTo>
                  <a:lnTo>
                    <a:pt x="3711603" y="21485"/>
                  </a:lnTo>
                  <a:lnTo>
                    <a:pt x="3759301" y="19971"/>
                  </a:lnTo>
                  <a:lnTo>
                    <a:pt x="3811723" y="18779"/>
                  </a:lnTo>
                  <a:lnTo>
                    <a:pt x="3869972" y="18073"/>
                  </a:lnTo>
                  <a:lnTo>
                    <a:pt x="3935154" y="18019"/>
                  </a:lnTo>
                  <a:lnTo>
                    <a:pt x="4009099" y="18691"/>
                  </a:lnTo>
                  <a:lnTo>
                    <a:pt x="4071281" y="19880"/>
                  </a:lnTo>
                  <a:lnTo>
                    <a:pt x="4123777" y="21394"/>
                  </a:lnTo>
                  <a:lnTo>
                    <a:pt x="4168660" y="23043"/>
                  </a:lnTo>
                  <a:lnTo>
                    <a:pt x="4208006" y="24633"/>
                  </a:lnTo>
                  <a:lnTo>
                    <a:pt x="4243891" y="25972"/>
                  </a:lnTo>
                  <a:lnTo>
                    <a:pt x="4278389" y="26870"/>
                  </a:lnTo>
                  <a:lnTo>
                    <a:pt x="4313576" y="27135"/>
                  </a:lnTo>
                  <a:lnTo>
                    <a:pt x="4351527" y="26574"/>
                  </a:lnTo>
                  <a:lnTo>
                    <a:pt x="4394318" y="24995"/>
                  </a:lnTo>
                  <a:lnTo>
                    <a:pt x="4444022" y="22208"/>
                  </a:lnTo>
                  <a:lnTo>
                    <a:pt x="4502717" y="18019"/>
                  </a:lnTo>
                  <a:lnTo>
                    <a:pt x="4547911" y="30103"/>
                  </a:lnTo>
                  <a:lnTo>
                    <a:pt x="4593023" y="43471"/>
                  </a:lnTo>
                  <a:lnTo>
                    <a:pt x="4637822" y="58198"/>
                  </a:lnTo>
                  <a:lnTo>
                    <a:pt x="4682075" y="74361"/>
                  </a:lnTo>
                  <a:lnTo>
                    <a:pt x="4725550" y="92033"/>
                  </a:lnTo>
                  <a:lnTo>
                    <a:pt x="4768015" y="111290"/>
                  </a:lnTo>
                  <a:lnTo>
                    <a:pt x="4809238" y="132206"/>
                  </a:lnTo>
                  <a:lnTo>
                    <a:pt x="4848988" y="154857"/>
                  </a:lnTo>
                  <a:lnTo>
                    <a:pt x="4887031" y="179319"/>
                  </a:lnTo>
                  <a:lnTo>
                    <a:pt x="4923137" y="205665"/>
                  </a:lnTo>
                  <a:lnTo>
                    <a:pt x="4957073" y="233971"/>
                  </a:lnTo>
                  <a:lnTo>
                    <a:pt x="4988606" y="264312"/>
                  </a:lnTo>
                  <a:lnTo>
                    <a:pt x="5017506" y="296763"/>
                  </a:lnTo>
                  <a:lnTo>
                    <a:pt x="5043539" y="331399"/>
                  </a:lnTo>
                  <a:lnTo>
                    <a:pt x="5066475" y="368295"/>
                  </a:lnTo>
                  <a:lnTo>
                    <a:pt x="5086080" y="407526"/>
                  </a:lnTo>
                  <a:lnTo>
                    <a:pt x="5102123" y="449167"/>
                  </a:lnTo>
                  <a:lnTo>
                    <a:pt x="5114372" y="493294"/>
                  </a:lnTo>
                  <a:lnTo>
                    <a:pt x="5122594" y="539981"/>
                  </a:lnTo>
                  <a:lnTo>
                    <a:pt x="5126559" y="589303"/>
                  </a:lnTo>
                  <a:lnTo>
                    <a:pt x="5126033" y="641335"/>
                  </a:lnTo>
                  <a:lnTo>
                    <a:pt x="5121129" y="688146"/>
                  </a:lnTo>
                  <a:lnTo>
                    <a:pt x="5118730" y="733693"/>
                  </a:lnTo>
                  <a:lnTo>
                    <a:pt x="5118353" y="778521"/>
                  </a:lnTo>
                  <a:lnTo>
                    <a:pt x="5119513" y="823176"/>
                  </a:lnTo>
                  <a:lnTo>
                    <a:pt x="5121727" y="868202"/>
                  </a:lnTo>
                  <a:lnTo>
                    <a:pt x="5124509" y="914147"/>
                  </a:lnTo>
                  <a:lnTo>
                    <a:pt x="5127376" y="961555"/>
                  </a:lnTo>
                  <a:lnTo>
                    <a:pt x="5129843" y="1010971"/>
                  </a:lnTo>
                  <a:lnTo>
                    <a:pt x="5131426" y="1062941"/>
                  </a:lnTo>
                  <a:lnTo>
                    <a:pt x="5131642" y="1118011"/>
                  </a:lnTo>
                  <a:lnTo>
                    <a:pt x="5130005" y="1176726"/>
                  </a:lnTo>
                  <a:lnTo>
                    <a:pt x="5126033" y="1239632"/>
                  </a:lnTo>
                  <a:lnTo>
                    <a:pt x="5121444" y="1307974"/>
                  </a:lnTo>
                  <a:lnTo>
                    <a:pt x="5118979" y="1371062"/>
                  </a:lnTo>
                  <a:lnTo>
                    <a:pt x="5118235" y="1429414"/>
                  </a:lnTo>
                  <a:lnTo>
                    <a:pt x="5118811" y="1483551"/>
                  </a:lnTo>
                  <a:lnTo>
                    <a:pt x="5120305" y="1533992"/>
                  </a:lnTo>
                  <a:lnTo>
                    <a:pt x="5122314" y="1581258"/>
                  </a:lnTo>
                  <a:lnTo>
                    <a:pt x="5124438" y="1625867"/>
                  </a:lnTo>
                  <a:lnTo>
                    <a:pt x="5126273" y="1668341"/>
                  </a:lnTo>
                  <a:lnTo>
                    <a:pt x="5127419" y="1709199"/>
                  </a:lnTo>
                  <a:lnTo>
                    <a:pt x="5127473" y="1748960"/>
                  </a:lnTo>
                  <a:lnTo>
                    <a:pt x="5126033" y="1788145"/>
                  </a:lnTo>
                  <a:lnTo>
                    <a:pt x="5124015" y="1827076"/>
                  </a:lnTo>
                  <a:lnTo>
                    <a:pt x="5122293" y="1871596"/>
                  </a:lnTo>
                  <a:lnTo>
                    <a:pt x="5120889" y="1920739"/>
                  </a:lnTo>
                  <a:lnTo>
                    <a:pt x="5119824" y="1973537"/>
                  </a:lnTo>
                  <a:lnTo>
                    <a:pt x="5119118" y="2029023"/>
                  </a:lnTo>
                  <a:lnTo>
                    <a:pt x="5118794" y="2086230"/>
                  </a:lnTo>
                  <a:lnTo>
                    <a:pt x="5118871" y="2144191"/>
                  </a:lnTo>
                  <a:lnTo>
                    <a:pt x="5119372" y="2201939"/>
                  </a:lnTo>
                  <a:lnTo>
                    <a:pt x="5120318" y="2258507"/>
                  </a:lnTo>
                  <a:lnTo>
                    <a:pt x="5121729" y="2312928"/>
                  </a:lnTo>
                  <a:lnTo>
                    <a:pt x="5123627" y="2364235"/>
                  </a:lnTo>
                  <a:lnTo>
                    <a:pt x="5126033" y="2411461"/>
                  </a:lnTo>
                  <a:lnTo>
                    <a:pt x="5127740" y="2452859"/>
                  </a:lnTo>
                  <a:lnTo>
                    <a:pt x="5128465" y="2499531"/>
                  </a:lnTo>
                  <a:lnTo>
                    <a:pt x="5128388" y="2550550"/>
                  </a:lnTo>
                  <a:lnTo>
                    <a:pt x="5127688" y="2604995"/>
                  </a:lnTo>
                  <a:lnTo>
                    <a:pt x="5126545" y="2661940"/>
                  </a:lnTo>
                  <a:lnTo>
                    <a:pt x="5125140" y="2720461"/>
                  </a:lnTo>
                  <a:lnTo>
                    <a:pt x="5123652" y="2779634"/>
                  </a:lnTo>
                  <a:lnTo>
                    <a:pt x="5122261" y="2838535"/>
                  </a:lnTo>
                  <a:lnTo>
                    <a:pt x="5121147" y="2896240"/>
                  </a:lnTo>
                  <a:lnTo>
                    <a:pt x="5120490" y="2951824"/>
                  </a:lnTo>
                  <a:lnTo>
                    <a:pt x="5120470" y="3004363"/>
                  </a:lnTo>
                  <a:lnTo>
                    <a:pt x="5121267" y="3052934"/>
                  </a:lnTo>
                  <a:lnTo>
                    <a:pt x="5123062" y="3096612"/>
                  </a:lnTo>
                  <a:lnTo>
                    <a:pt x="5126033" y="3134472"/>
                  </a:lnTo>
                  <a:lnTo>
                    <a:pt x="5123305" y="3181645"/>
                  </a:lnTo>
                  <a:lnTo>
                    <a:pt x="5116302" y="3228455"/>
                  </a:lnTo>
                  <a:lnTo>
                    <a:pt x="5105274" y="3274682"/>
                  </a:lnTo>
                  <a:lnTo>
                    <a:pt x="5090471" y="3320107"/>
                  </a:lnTo>
                  <a:lnTo>
                    <a:pt x="5072141" y="3364513"/>
                  </a:lnTo>
                  <a:lnTo>
                    <a:pt x="5050535" y="3407680"/>
                  </a:lnTo>
                  <a:lnTo>
                    <a:pt x="5025900" y="3449390"/>
                  </a:lnTo>
                  <a:lnTo>
                    <a:pt x="4998487" y="3489423"/>
                  </a:lnTo>
                  <a:lnTo>
                    <a:pt x="4968545" y="3527561"/>
                  </a:lnTo>
                  <a:lnTo>
                    <a:pt x="4936323" y="3563586"/>
                  </a:lnTo>
                  <a:lnTo>
                    <a:pt x="4902071" y="3597278"/>
                  </a:lnTo>
                  <a:lnTo>
                    <a:pt x="4866037" y="3628419"/>
                  </a:lnTo>
                  <a:lnTo>
                    <a:pt x="4828472" y="3656790"/>
                  </a:lnTo>
                  <a:lnTo>
                    <a:pt x="4789624" y="3682172"/>
                  </a:lnTo>
                  <a:lnTo>
                    <a:pt x="4749743" y="3704347"/>
                  </a:lnTo>
                  <a:lnTo>
                    <a:pt x="4709077" y="3723095"/>
                  </a:lnTo>
                  <a:lnTo>
                    <a:pt x="4667877" y="3738199"/>
                  </a:lnTo>
                  <a:lnTo>
                    <a:pt x="4626392" y="3749439"/>
                  </a:lnTo>
                  <a:lnTo>
                    <a:pt x="4584870" y="3756596"/>
                  </a:lnTo>
                  <a:lnTo>
                    <a:pt x="4543562" y="3759452"/>
                  </a:lnTo>
                  <a:lnTo>
                    <a:pt x="4502717" y="3757788"/>
                  </a:lnTo>
                  <a:lnTo>
                    <a:pt x="4437228" y="3757057"/>
                  </a:lnTo>
                  <a:lnTo>
                    <a:pt x="4378095" y="3756376"/>
                  </a:lnTo>
                  <a:lnTo>
                    <a:pt x="4324171" y="3755765"/>
                  </a:lnTo>
                  <a:lnTo>
                    <a:pt x="4274309" y="3755243"/>
                  </a:lnTo>
                  <a:lnTo>
                    <a:pt x="4227361" y="3754831"/>
                  </a:lnTo>
                  <a:lnTo>
                    <a:pt x="4182181" y="3754547"/>
                  </a:lnTo>
                  <a:lnTo>
                    <a:pt x="4137623" y="3754411"/>
                  </a:lnTo>
                  <a:lnTo>
                    <a:pt x="4092538" y="3754442"/>
                  </a:lnTo>
                  <a:lnTo>
                    <a:pt x="4045779" y="3754660"/>
                  </a:lnTo>
                  <a:lnTo>
                    <a:pt x="3996201" y="3755084"/>
                  </a:lnTo>
                  <a:lnTo>
                    <a:pt x="3942656" y="3755734"/>
                  </a:lnTo>
                  <a:lnTo>
                    <a:pt x="3883996" y="3756629"/>
                  </a:lnTo>
                  <a:lnTo>
                    <a:pt x="3819076" y="3757788"/>
                  </a:lnTo>
                  <a:lnTo>
                    <a:pt x="3742229" y="3759558"/>
                  </a:lnTo>
                  <a:lnTo>
                    <a:pt x="3672893" y="3761650"/>
                  </a:lnTo>
                  <a:lnTo>
                    <a:pt x="3610249" y="3763838"/>
                  </a:lnTo>
                  <a:lnTo>
                    <a:pt x="3553474" y="3765897"/>
                  </a:lnTo>
                  <a:lnTo>
                    <a:pt x="3501750" y="3767602"/>
                  </a:lnTo>
                  <a:lnTo>
                    <a:pt x="3454255" y="3768728"/>
                  </a:lnTo>
                  <a:lnTo>
                    <a:pt x="3410170" y="3769049"/>
                  </a:lnTo>
                  <a:lnTo>
                    <a:pt x="3368673" y="3768341"/>
                  </a:lnTo>
                  <a:lnTo>
                    <a:pt x="3328945" y="3766378"/>
                  </a:lnTo>
                  <a:lnTo>
                    <a:pt x="3290165" y="3762936"/>
                  </a:lnTo>
                  <a:lnTo>
                    <a:pt x="3251513" y="3757788"/>
                  </a:lnTo>
                  <a:lnTo>
                    <a:pt x="3208553" y="3752189"/>
                  </a:lnTo>
                  <a:lnTo>
                    <a:pt x="3164754" y="3748572"/>
                  </a:lnTo>
                  <a:lnTo>
                    <a:pt x="3119604" y="3746661"/>
                  </a:lnTo>
                  <a:lnTo>
                    <a:pt x="3072589" y="3746179"/>
                  </a:lnTo>
                  <a:lnTo>
                    <a:pt x="3023199" y="3746849"/>
                  </a:lnTo>
                  <a:lnTo>
                    <a:pt x="2970920" y="3748394"/>
                  </a:lnTo>
                  <a:lnTo>
                    <a:pt x="2915241" y="3750537"/>
                  </a:lnTo>
                  <a:lnTo>
                    <a:pt x="2855651" y="3753001"/>
                  </a:lnTo>
                  <a:lnTo>
                    <a:pt x="2791636" y="3755511"/>
                  </a:lnTo>
                  <a:lnTo>
                    <a:pt x="2722685" y="3757788"/>
                  </a:lnTo>
                  <a:lnTo>
                    <a:pt x="2661688" y="3759633"/>
                  </a:lnTo>
                  <a:lnTo>
                    <a:pt x="2607716" y="3761352"/>
                  </a:lnTo>
                  <a:lnTo>
                    <a:pt x="2559055" y="3762864"/>
                  </a:lnTo>
                  <a:lnTo>
                    <a:pt x="2513990" y="3764089"/>
                  </a:lnTo>
                  <a:lnTo>
                    <a:pt x="2470804" y="3764944"/>
                  </a:lnTo>
                  <a:lnTo>
                    <a:pt x="2427784" y="3765349"/>
                  </a:lnTo>
                  <a:lnTo>
                    <a:pt x="2383213" y="3765224"/>
                  </a:lnTo>
                  <a:lnTo>
                    <a:pt x="2335377" y="3764486"/>
                  </a:lnTo>
                  <a:lnTo>
                    <a:pt x="2282559" y="3763054"/>
                  </a:lnTo>
                  <a:lnTo>
                    <a:pt x="2223046" y="3760849"/>
                  </a:lnTo>
                  <a:lnTo>
                    <a:pt x="2155122" y="3757788"/>
                  </a:lnTo>
                  <a:lnTo>
                    <a:pt x="2094628" y="3755096"/>
                  </a:lnTo>
                  <a:lnTo>
                    <a:pt x="2036097" y="3752950"/>
                  </a:lnTo>
                  <a:lnTo>
                    <a:pt x="1979487" y="3751324"/>
                  </a:lnTo>
                  <a:lnTo>
                    <a:pt x="1924758" y="3750192"/>
                  </a:lnTo>
                  <a:lnTo>
                    <a:pt x="1871870" y="3749526"/>
                  </a:lnTo>
                  <a:lnTo>
                    <a:pt x="1820783" y="3749301"/>
                  </a:lnTo>
                  <a:lnTo>
                    <a:pt x="1771457" y="3749488"/>
                  </a:lnTo>
                  <a:lnTo>
                    <a:pt x="1723850" y="3750061"/>
                  </a:lnTo>
                  <a:lnTo>
                    <a:pt x="1677924" y="3750994"/>
                  </a:lnTo>
                  <a:lnTo>
                    <a:pt x="1633638" y="3752260"/>
                  </a:lnTo>
                  <a:lnTo>
                    <a:pt x="1590951" y="3753832"/>
                  </a:lnTo>
                  <a:lnTo>
                    <a:pt x="1549824" y="3755684"/>
                  </a:lnTo>
                  <a:lnTo>
                    <a:pt x="1510216" y="3757788"/>
                  </a:lnTo>
                  <a:lnTo>
                    <a:pt x="1477568" y="3759072"/>
                  </a:lnTo>
                  <a:lnTo>
                    <a:pt x="1439433" y="3759603"/>
                  </a:lnTo>
                  <a:lnTo>
                    <a:pt x="1396434" y="3759501"/>
                  </a:lnTo>
                  <a:lnTo>
                    <a:pt x="1349194" y="3758884"/>
                  </a:lnTo>
                  <a:lnTo>
                    <a:pt x="1298339" y="3757870"/>
                  </a:lnTo>
                  <a:lnTo>
                    <a:pt x="1244492" y="3756577"/>
                  </a:lnTo>
                  <a:lnTo>
                    <a:pt x="1188277" y="3755124"/>
                  </a:lnTo>
                  <a:lnTo>
                    <a:pt x="1130318" y="3753628"/>
                  </a:lnTo>
                  <a:lnTo>
                    <a:pt x="1071238" y="3752209"/>
                  </a:lnTo>
                  <a:lnTo>
                    <a:pt x="1011663" y="3750984"/>
                  </a:lnTo>
                  <a:lnTo>
                    <a:pt x="952215" y="3750072"/>
                  </a:lnTo>
                  <a:lnTo>
                    <a:pt x="893519" y="3749590"/>
                  </a:lnTo>
                  <a:lnTo>
                    <a:pt x="836198" y="3749658"/>
                  </a:lnTo>
                  <a:lnTo>
                    <a:pt x="780878" y="3750394"/>
                  </a:lnTo>
                  <a:lnTo>
                    <a:pt x="728181" y="3751915"/>
                  </a:lnTo>
                  <a:lnTo>
                    <a:pt x="678732" y="3754340"/>
                  </a:lnTo>
                  <a:lnTo>
                    <a:pt x="633154" y="3757788"/>
                  </a:lnTo>
                  <a:lnTo>
                    <a:pt x="586596" y="3754375"/>
                  </a:lnTo>
                  <a:lnTo>
                    <a:pt x="540666" y="3748266"/>
                  </a:lnTo>
                  <a:lnTo>
                    <a:pt x="495531" y="3739508"/>
                  </a:lnTo>
                  <a:lnTo>
                    <a:pt x="451355" y="3728152"/>
                  </a:lnTo>
                  <a:lnTo>
                    <a:pt x="408306" y="3714244"/>
                  </a:lnTo>
                  <a:lnTo>
                    <a:pt x="366550" y="3697834"/>
                  </a:lnTo>
                  <a:lnTo>
                    <a:pt x="326253" y="3678970"/>
                  </a:lnTo>
                  <a:lnTo>
                    <a:pt x="287580" y="3657700"/>
                  </a:lnTo>
                  <a:lnTo>
                    <a:pt x="250699" y="3634073"/>
                  </a:lnTo>
                  <a:lnTo>
                    <a:pt x="215774" y="3608138"/>
                  </a:lnTo>
                  <a:lnTo>
                    <a:pt x="182974" y="3579942"/>
                  </a:lnTo>
                  <a:lnTo>
                    <a:pt x="152463" y="3549534"/>
                  </a:lnTo>
                  <a:lnTo>
                    <a:pt x="124407" y="3516964"/>
                  </a:lnTo>
                  <a:lnTo>
                    <a:pt x="98974" y="3482278"/>
                  </a:lnTo>
                  <a:lnTo>
                    <a:pt x="76329" y="3445526"/>
                  </a:lnTo>
                  <a:lnTo>
                    <a:pt x="56638" y="3406756"/>
                  </a:lnTo>
                  <a:lnTo>
                    <a:pt x="40067" y="3366016"/>
                  </a:lnTo>
                  <a:lnTo>
                    <a:pt x="26783" y="3323356"/>
                  </a:lnTo>
                  <a:lnTo>
                    <a:pt x="16952" y="3278822"/>
                  </a:lnTo>
                  <a:lnTo>
                    <a:pt x="10740" y="3232465"/>
                  </a:lnTo>
                  <a:lnTo>
                    <a:pt x="8313" y="3184332"/>
                  </a:lnTo>
                  <a:lnTo>
                    <a:pt x="9838" y="3134472"/>
                  </a:lnTo>
                  <a:lnTo>
                    <a:pt x="9848" y="3096613"/>
                  </a:lnTo>
                  <a:lnTo>
                    <a:pt x="8975" y="3052283"/>
                  </a:lnTo>
                  <a:lnTo>
                    <a:pt x="7484" y="3002769"/>
                  </a:lnTo>
                  <a:lnTo>
                    <a:pt x="5638" y="2949358"/>
                  </a:lnTo>
                  <a:lnTo>
                    <a:pt x="3703" y="2893336"/>
                  </a:lnTo>
                  <a:lnTo>
                    <a:pt x="1942" y="2835990"/>
                  </a:lnTo>
                  <a:lnTo>
                    <a:pt x="619" y="2778608"/>
                  </a:lnTo>
                  <a:lnTo>
                    <a:pt x="0" y="2722475"/>
                  </a:lnTo>
                  <a:lnTo>
                    <a:pt x="347" y="2668878"/>
                  </a:lnTo>
                  <a:lnTo>
                    <a:pt x="1927" y="2619105"/>
                  </a:lnTo>
                  <a:lnTo>
                    <a:pt x="5002" y="2574442"/>
                  </a:lnTo>
                  <a:lnTo>
                    <a:pt x="9838" y="2536175"/>
                  </a:lnTo>
                  <a:lnTo>
                    <a:pt x="14105" y="2500587"/>
                  </a:lnTo>
                  <a:lnTo>
                    <a:pt x="16417" y="2458518"/>
                  </a:lnTo>
                  <a:lnTo>
                    <a:pt x="17113" y="2411000"/>
                  </a:lnTo>
                  <a:lnTo>
                    <a:pt x="16533" y="2359064"/>
                  </a:lnTo>
                  <a:lnTo>
                    <a:pt x="15015" y="2303740"/>
                  </a:lnTo>
                  <a:lnTo>
                    <a:pt x="12900" y="2246060"/>
                  </a:lnTo>
                  <a:lnTo>
                    <a:pt x="10525" y="2187055"/>
                  </a:lnTo>
                  <a:lnTo>
                    <a:pt x="8231" y="2127757"/>
                  </a:lnTo>
                  <a:lnTo>
                    <a:pt x="6357" y="2069196"/>
                  </a:lnTo>
                  <a:lnTo>
                    <a:pt x="5241" y="2012403"/>
                  </a:lnTo>
                  <a:lnTo>
                    <a:pt x="5223" y="1958410"/>
                  </a:lnTo>
                  <a:lnTo>
                    <a:pt x="6642" y="1908248"/>
                  </a:lnTo>
                  <a:lnTo>
                    <a:pt x="9838" y="1862948"/>
                  </a:lnTo>
                  <a:lnTo>
                    <a:pt x="13759" y="1818645"/>
                  </a:lnTo>
                  <a:lnTo>
                    <a:pt x="17115" y="1771141"/>
                  </a:lnTo>
                  <a:lnTo>
                    <a:pt x="19880" y="1720970"/>
                  </a:lnTo>
                  <a:lnTo>
                    <a:pt x="22032" y="1668666"/>
                  </a:lnTo>
                  <a:lnTo>
                    <a:pt x="23545" y="1614760"/>
                  </a:lnTo>
                  <a:lnTo>
                    <a:pt x="24398" y="1559786"/>
                  </a:lnTo>
                  <a:lnTo>
                    <a:pt x="24564" y="1504278"/>
                  </a:lnTo>
                  <a:lnTo>
                    <a:pt x="24022" y="1448767"/>
                  </a:lnTo>
                  <a:lnTo>
                    <a:pt x="22747" y="1393788"/>
                  </a:lnTo>
                  <a:lnTo>
                    <a:pt x="20714" y="1339874"/>
                  </a:lnTo>
                  <a:lnTo>
                    <a:pt x="17901" y="1287557"/>
                  </a:lnTo>
                  <a:lnTo>
                    <a:pt x="14284" y="1237371"/>
                  </a:lnTo>
                  <a:lnTo>
                    <a:pt x="9838" y="1189848"/>
                  </a:lnTo>
                  <a:lnTo>
                    <a:pt x="5153" y="1137026"/>
                  </a:lnTo>
                  <a:lnTo>
                    <a:pt x="2387" y="1086917"/>
                  </a:lnTo>
                  <a:lnTo>
                    <a:pt x="1212" y="1038813"/>
                  </a:lnTo>
                  <a:lnTo>
                    <a:pt x="1301" y="992008"/>
                  </a:lnTo>
                  <a:lnTo>
                    <a:pt x="2327" y="945794"/>
                  </a:lnTo>
                  <a:lnTo>
                    <a:pt x="3963" y="899464"/>
                  </a:lnTo>
                  <a:lnTo>
                    <a:pt x="5882" y="852312"/>
                  </a:lnTo>
                  <a:lnTo>
                    <a:pt x="7755" y="803630"/>
                  </a:lnTo>
                  <a:lnTo>
                    <a:pt x="9258" y="752711"/>
                  </a:lnTo>
                  <a:lnTo>
                    <a:pt x="10061" y="698848"/>
                  </a:lnTo>
                  <a:lnTo>
                    <a:pt x="9838" y="641335"/>
                  </a:lnTo>
                  <a:close/>
                </a:path>
              </a:pathLst>
            </a:custGeom>
            <a:ln w="12700">
              <a:solidFill>
                <a:srgbClr val="FFA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7991" y="2624709"/>
            <a:ext cx="4441825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Scuola</a:t>
            </a:r>
            <a:r>
              <a:rPr sz="18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PRIMARIA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800">
              <a:latin typeface="Tahoma"/>
              <a:cs typeface="Tahoma"/>
            </a:endParaRPr>
          </a:p>
          <a:p>
            <a:pPr marL="183515" marR="368935" indent="-171450">
              <a:lnSpc>
                <a:spcPct val="90800"/>
              </a:lnSpc>
              <a:spcBef>
                <a:spcPts val="5"/>
              </a:spcBef>
              <a:buFont typeface="Tahoma"/>
              <a:buChar char="•"/>
              <a:tabLst>
                <a:tab pos="184785" algn="l"/>
              </a:tabLst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Giudizi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sintetici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(da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i="1" spc="-114" dirty="0">
                <a:solidFill>
                  <a:srgbClr val="FFFFFF"/>
                </a:solidFill>
                <a:latin typeface="Verdana"/>
                <a:cs typeface="Verdana"/>
              </a:rPr>
              <a:t>ottimo</a:t>
            </a:r>
            <a:r>
              <a:rPr sz="1800" i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Verdana"/>
                <a:cs typeface="Verdana"/>
              </a:rPr>
              <a:t>non 	</a:t>
            </a:r>
            <a:r>
              <a:rPr sz="1800" i="1" spc="-110" dirty="0">
                <a:solidFill>
                  <a:srgbClr val="FFFFFF"/>
                </a:solidFill>
                <a:latin typeface="Verdana"/>
                <a:cs typeface="Verdana"/>
              </a:rPr>
              <a:t>sufficiente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valutazione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degli 	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apprendimenti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comportamento</a:t>
            </a:r>
            <a:endParaRPr sz="1800">
              <a:latin typeface="Tahoma"/>
              <a:cs typeface="Tahoma"/>
            </a:endParaRPr>
          </a:p>
          <a:p>
            <a:pPr marL="184150" indent="-171450">
              <a:lnSpc>
                <a:spcPts val="2065"/>
              </a:lnSpc>
              <a:spcBef>
                <a:spcPts val="130"/>
              </a:spcBef>
              <a:buChar char="•"/>
              <a:tabLst>
                <a:tab pos="184150" algn="l"/>
              </a:tabLst>
            </a:pP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Eliminata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definitivamente la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valutazione</a:t>
            </a:r>
            <a:endParaRPr sz="1800">
              <a:latin typeface="Tahoma"/>
              <a:cs typeface="Tahoma"/>
            </a:endParaRPr>
          </a:p>
          <a:p>
            <a:pPr marL="184785">
              <a:lnSpc>
                <a:spcPts val="2065"/>
              </a:lnSpc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numerica</a:t>
            </a:r>
            <a:endParaRPr sz="1800">
              <a:latin typeface="Tahoma"/>
              <a:cs typeface="Tahoma"/>
            </a:endParaRPr>
          </a:p>
          <a:p>
            <a:pPr marL="183515" marR="5080" indent="-171450">
              <a:lnSpc>
                <a:spcPts val="1970"/>
              </a:lnSpc>
              <a:spcBef>
                <a:spcPts val="359"/>
              </a:spcBef>
              <a:buChar char="•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riforma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mira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migliorare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la 	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comunicazione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famiglie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a 	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rendere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valutazione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più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comprensibile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96056" y="2406045"/>
            <a:ext cx="5059045" cy="3777615"/>
            <a:chOff x="6296056" y="2406045"/>
            <a:chExt cx="5059045" cy="3777615"/>
          </a:xfrm>
        </p:grpSpPr>
        <p:sp>
          <p:nvSpPr>
            <p:cNvPr id="8" name="object 8"/>
            <p:cNvSpPr/>
            <p:nvPr/>
          </p:nvSpPr>
          <p:spPr>
            <a:xfrm>
              <a:off x="6298601" y="2417162"/>
              <a:ext cx="5056505" cy="3756660"/>
            </a:xfrm>
            <a:custGeom>
              <a:avLst/>
              <a:gdLst/>
              <a:ahLst/>
              <a:cxnLst/>
              <a:rect l="l" t="t" r="r" b="b"/>
              <a:pathLst>
                <a:path w="5056505" h="3756660">
                  <a:moveTo>
                    <a:pt x="1983324" y="0"/>
                  </a:moveTo>
                  <a:lnTo>
                    <a:pt x="1934096" y="683"/>
                  </a:lnTo>
                  <a:lnTo>
                    <a:pt x="1880858" y="2782"/>
                  </a:lnTo>
                  <a:lnTo>
                    <a:pt x="1768933" y="10241"/>
                  </a:lnTo>
                  <a:lnTo>
                    <a:pt x="1713011" y="13088"/>
                  </a:lnTo>
                  <a:lnTo>
                    <a:pt x="1655249" y="15205"/>
                  </a:lnTo>
                  <a:lnTo>
                    <a:pt x="1596504" y="16623"/>
                  </a:lnTo>
                  <a:lnTo>
                    <a:pt x="1537629" y="17374"/>
                  </a:lnTo>
                  <a:lnTo>
                    <a:pt x="1479481" y="17491"/>
                  </a:lnTo>
                  <a:lnTo>
                    <a:pt x="1422916" y="17004"/>
                  </a:lnTo>
                  <a:lnTo>
                    <a:pt x="1368788" y="15946"/>
                  </a:lnTo>
                  <a:lnTo>
                    <a:pt x="1317953" y="14348"/>
                  </a:lnTo>
                  <a:lnTo>
                    <a:pt x="1271267" y="12241"/>
                  </a:lnTo>
                  <a:lnTo>
                    <a:pt x="1229585" y="9659"/>
                  </a:lnTo>
                  <a:lnTo>
                    <a:pt x="1156696" y="3713"/>
                  </a:lnTo>
                  <a:lnTo>
                    <a:pt x="1116702" y="1902"/>
                  </a:lnTo>
                  <a:lnTo>
                    <a:pt x="1073876" y="1026"/>
                  </a:lnTo>
                  <a:lnTo>
                    <a:pt x="1028314" y="910"/>
                  </a:lnTo>
                  <a:lnTo>
                    <a:pt x="980112" y="1377"/>
                  </a:lnTo>
                  <a:lnTo>
                    <a:pt x="762812" y="5581"/>
                  </a:lnTo>
                  <a:lnTo>
                    <a:pt x="702842" y="6340"/>
                  </a:lnTo>
                  <a:lnTo>
                    <a:pt x="640805" y="6632"/>
                  </a:lnTo>
                  <a:lnTo>
                    <a:pt x="595901" y="8403"/>
                  </a:lnTo>
                  <a:lnTo>
                    <a:pt x="551081" y="13215"/>
                  </a:lnTo>
                  <a:lnTo>
                    <a:pt x="506570" y="20989"/>
                  </a:lnTo>
                  <a:lnTo>
                    <a:pt x="462592" y="31650"/>
                  </a:lnTo>
                  <a:lnTo>
                    <a:pt x="419372" y="45121"/>
                  </a:lnTo>
                  <a:lnTo>
                    <a:pt x="377134" y="61325"/>
                  </a:lnTo>
                  <a:lnTo>
                    <a:pt x="336102" y="80184"/>
                  </a:lnTo>
                  <a:lnTo>
                    <a:pt x="296501" y="101621"/>
                  </a:lnTo>
                  <a:lnTo>
                    <a:pt x="258555" y="125561"/>
                  </a:lnTo>
                  <a:lnTo>
                    <a:pt x="222489" y="151926"/>
                  </a:lnTo>
                  <a:lnTo>
                    <a:pt x="188526" y="180638"/>
                  </a:lnTo>
                  <a:lnTo>
                    <a:pt x="156893" y="211622"/>
                  </a:lnTo>
                  <a:lnTo>
                    <a:pt x="127812" y="244799"/>
                  </a:lnTo>
                  <a:lnTo>
                    <a:pt x="101509" y="280094"/>
                  </a:lnTo>
                  <a:lnTo>
                    <a:pt x="78207" y="317429"/>
                  </a:lnTo>
                  <a:lnTo>
                    <a:pt x="58132" y="356728"/>
                  </a:lnTo>
                  <a:lnTo>
                    <a:pt x="41507" y="397913"/>
                  </a:lnTo>
                  <a:lnTo>
                    <a:pt x="28557" y="440907"/>
                  </a:lnTo>
                  <a:lnTo>
                    <a:pt x="19507" y="485634"/>
                  </a:lnTo>
                  <a:lnTo>
                    <a:pt x="14581" y="532016"/>
                  </a:lnTo>
                  <a:lnTo>
                    <a:pt x="14003" y="579977"/>
                  </a:lnTo>
                  <a:lnTo>
                    <a:pt x="17997" y="629440"/>
                  </a:lnTo>
                  <a:lnTo>
                    <a:pt x="21655" y="669840"/>
                  </a:lnTo>
                  <a:lnTo>
                    <a:pt x="23516" y="715504"/>
                  </a:lnTo>
                  <a:lnTo>
                    <a:pt x="23933" y="765457"/>
                  </a:lnTo>
                  <a:lnTo>
                    <a:pt x="23263" y="818723"/>
                  </a:lnTo>
                  <a:lnTo>
                    <a:pt x="21862" y="874325"/>
                  </a:lnTo>
                  <a:lnTo>
                    <a:pt x="18286" y="988633"/>
                  </a:lnTo>
                  <a:lnTo>
                    <a:pt x="16822" y="1045387"/>
                  </a:lnTo>
                  <a:lnTo>
                    <a:pt x="16050" y="1100574"/>
                  </a:lnTo>
                  <a:lnTo>
                    <a:pt x="16323" y="1153216"/>
                  </a:lnTo>
                  <a:lnTo>
                    <a:pt x="17997" y="1202337"/>
                  </a:lnTo>
                  <a:lnTo>
                    <a:pt x="20751" y="1248997"/>
                  </a:lnTo>
                  <a:lnTo>
                    <a:pt x="26942" y="1341565"/>
                  </a:lnTo>
                  <a:lnTo>
                    <a:pt x="29795" y="1388476"/>
                  </a:lnTo>
                  <a:lnTo>
                    <a:pt x="32098" y="1436473"/>
                  </a:lnTo>
                  <a:lnTo>
                    <a:pt x="33558" y="1486059"/>
                  </a:lnTo>
                  <a:lnTo>
                    <a:pt x="33883" y="1537734"/>
                  </a:lnTo>
                  <a:lnTo>
                    <a:pt x="32781" y="1592000"/>
                  </a:lnTo>
                  <a:lnTo>
                    <a:pt x="29961" y="1649359"/>
                  </a:lnTo>
                  <a:lnTo>
                    <a:pt x="25131" y="1710313"/>
                  </a:lnTo>
                  <a:lnTo>
                    <a:pt x="17997" y="1775361"/>
                  </a:lnTo>
                  <a:lnTo>
                    <a:pt x="12662" y="1826113"/>
                  </a:lnTo>
                  <a:lnTo>
                    <a:pt x="9633" y="1873254"/>
                  </a:lnTo>
                  <a:lnTo>
                    <a:pt x="8540" y="1917584"/>
                  </a:lnTo>
                  <a:lnTo>
                    <a:pt x="9011" y="1959899"/>
                  </a:lnTo>
                  <a:lnTo>
                    <a:pt x="10674" y="2001000"/>
                  </a:lnTo>
                  <a:lnTo>
                    <a:pt x="13159" y="2041684"/>
                  </a:lnTo>
                  <a:lnTo>
                    <a:pt x="19104" y="2124994"/>
                  </a:lnTo>
                  <a:lnTo>
                    <a:pt x="21821" y="2169218"/>
                  </a:lnTo>
                  <a:lnTo>
                    <a:pt x="23873" y="2216218"/>
                  </a:lnTo>
                  <a:lnTo>
                    <a:pt x="24889" y="2266793"/>
                  </a:lnTo>
                  <a:lnTo>
                    <a:pt x="24495" y="2321742"/>
                  </a:lnTo>
                  <a:lnTo>
                    <a:pt x="22322" y="2381863"/>
                  </a:lnTo>
                  <a:lnTo>
                    <a:pt x="17997" y="2447953"/>
                  </a:lnTo>
                  <a:lnTo>
                    <a:pt x="12564" y="2518069"/>
                  </a:lnTo>
                  <a:lnTo>
                    <a:pt x="8143" y="2579997"/>
                  </a:lnTo>
                  <a:lnTo>
                    <a:pt x="4705" y="2635135"/>
                  </a:lnTo>
                  <a:lnTo>
                    <a:pt x="2221" y="2684880"/>
                  </a:lnTo>
                  <a:lnTo>
                    <a:pt x="662" y="2730630"/>
                  </a:lnTo>
                  <a:lnTo>
                    <a:pt x="0" y="2773783"/>
                  </a:lnTo>
                  <a:lnTo>
                    <a:pt x="203" y="2815736"/>
                  </a:lnTo>
                  <a:lnTo>
                    <a:pt x="1245" y="2857888"/>
                  </a:lnTo>
                  <a:lnTo>
                    <a:pt x="3095" y="2901636"/>
                  </a:lnTo>
                  <a:lnTo>
                    <a:pt x="5724" y="2948378"/>
                  </a:lnTo>
                  <a:lnTo>
                    <a:pt x="9104" y="2999512"/>
                  </a:lnTo>
                  <a:lnTo>
                    <a:pt x="13205" y="3056435"/>
                  </a:lnTo>
                  <a:lnTo>
                    <a:pt x="21695" y="3167707"/>
                  </a:lnTo>
                  <a:lnTo>
                    <a:pt x="29493" y="3214103"/>
                  </a:lnTo>
                  <a:lnTo>
                    <a:pt x="41189" y="3259579"/>
                  </a:lnTo>
                  <a:lnTo>
                    <a:pt x="56581" y="3303982"/>
                  </a:lnTo>
                  <a:lnTo>
                    <a:pt x="75467" y="3347160"/>
                  </a:lnTo>
                  <a:lnTo>
                    <a:pt x="97645" y="3388957"/>
                  </a:lnTo>
                  <a:lnTo>
                    <a:pt x="122914" y="3429222"/>
                  </a:lnTo>
                  <a:lnTo>
                    <a:pt x="151071" y="3467801"/>
                  </a:lnTo>
                  <a:lnTo>
                    <a:pt x="181915" y="3504539"/>
                  </a:lnTo>
                  <a:lnTo>
                    <a:pt x="215244" y="3539285"/>
                  </a:lnTo>
                  <a:lnTo>
                    <a:pt x="250856" y="3571884"/>
                  </a:lnTo>
                  <a:lnTo>
                    <a:pt x="288550" y="3602184"/>
                  </a:lnTo>
                  <a:lnTo>
                    <a:pt x="328123" y="3630030"/>
                  </a:lnTo>
                  <a:lnTo>
                    <a:pt x="369374" y="3655269"/>
                  </a:lnTo>
                  <a:lnTo>
                    <a:pt x="412100" y="3677749"/>
                  </a:lnTo>
                  <a:lnTo>
                    <a:pt x="456100" y="3697315"/>
                  </a:lnTo>
                  <a:lnTo>
                    <a:pt x="501173" y="3713815"/>
                  </a:lnTo>
                  <a:lnTo>
                    <a:pt x="547116" y="3727094"/>
                  </a:lnTo>
                  <a:lnTo>
                    <a:pt x="593727" y="3737000"/>
                  </a:lnTo>
                  <a:lnTo>
                    <a:pt x="640805" y="3743379"/>
                  </a:lnTo>
                  <a:lnTo>
                    <a:pt x="704761" y="3737574"/>
                  </a:lnTo>
                  <a:lnTo>
                    <a:pt x="765751" y="3732885"/>
                  </a:lnTo>
                  <a:lnTo>
                    <a:pt x="823860" y="3729295"/>
                  </a:lnTo>
                  <a:lnTo>
                    <a:pt x="879175" y="3726784"/>
                  </a:lnTo>
                  <a:lnTo>
                    <a:pt x="931782" y="3725335"/>
                  </a:lnTo>
                  <a:lnTo>
                    <a:pt x="981768" y="3724929"/>
                  </a:lnTo>
                  <a:lnTo>
                    <a:pt x="1029220" y="3725548"/>
                  </a:lnTo>
                  <a:lnTo>
                    <a:pt x="1074223" y="3727174"/>
                  </a:lnTo>
                  <a:lnTo>
                    <a:pt x="1116865" y="3729788"/>
                  </a:lnTo>
                  <a:lnTo>
                    <a:pt x="1157231" y="3733372"/>
                  </a:lnTo>
                  <a:lnTo>
                    <a:pt x="1195408" y="3737909"/>
                  </a:lnTo>
                  <a:lnTo>
                    <a:pt x="1231482" y="3743379"/>
                  </a:lnTo>
                  <a:lnTo>
                    <a:pt x="1272875" y="3748332"/>
                  </a:lnTo>
                  <a:lnTo>
                    <a:pt x="1319751" y="3750630"/>
                  </a:lnTo>
                  <a:lnTo>
                    <a:pt x="1370876" y="3750827"/>
                  </a:lnTo>
                  <a:lnTo>
                    <a:pt x="1425014" y="3749477"/>
                  </a:lnTo>
                  <a:lnTo>
                    <a:pt x="1480929" y="3747137"/>
                  </a:lnTo>
                  <a:lnTo>
                    <a:pt x="1593152" y="3741706"/>
                  </a:lnTo>
                  <a:lnTo>
                    <a:pt x="1646987" y="3739725"/>
                  </a:lnTo>
                  <a:lnTo>
                    <a:pt x="1697659" y="3738973"/>
                  </a:lnTo>
                  <a:lnTo>
                    <a:pt x="1743931" y="3740006"/>
                  </a:lnTo>
                  <a:lnTo>
                    <a:pt x="1784567" y="3743379"/>
                  </a:lnTo>
                  <a:lnTo>
                    <a:pt x="1819992" y="3746950"/>
                  </a:lnTo>
                  <a:lnTo>
                    <a:pt x="1862255" y="3749707"/>
                  </a:lnTo>
                  <a:lnTo>
                    <a:pt x="1910211" y="3751711"/>
                  </a:lnTo>
                  <a:lnTo>
                    <a:pt x="1962714" y="3753021"/>
                  </a:lnTo>
                  <a:lnTo>
                    <a:pt x="2018616" y="3753695"/>
                  </a:lnTo>
                  <a:lnTo>
                    <a:pt x="2076773" y="3753794"/>
                  </a:lnTo>
                  <a:lnTo>
                    <a:pt x="2136036" y="3753378"/>
                  </a:lnTo>
                  <a:lnTo>
                    <a:pt x="2195261" y="3752505"/>
                  </a:lnTo>
                  <a:lnTo>
                    <a:pt x="2253301" y="3751235"/>
                  </a:lnTo>
                  <a:lnTo>
                    <a:pt x="2309009" y="3749628"/>
                  </a:lnTo>
                  <a:lnTo>
                    <a:pt x="2361240" y="3747743"/>
                  </a:lnTo>
                  <a:lnTo>
                    <a:pt x="2408846" y="3745640"/>
                  </a:lnTo>
                  <a:lnTo>
                    <a:pt x="2450682" y="3743379"/>
                  </a:lnTo>
                  <a:lnTo>
                    <a:pt x="2489584" y="3741989"/>
                  </a:lnTo>
                  <a:lnTo>
                    <a:pt x="2534030" y="3741944"/>
                  </a:lnTo>
                  <a:lnTo>
                    <a:pt x="2583072" y="3742959"/>
                  </a:lnTo>
                  <a:lnTo>
                    <a:pt x="2635760" y="3744754"/>
                  </a:lnTo>
                  <a:lnTo>
                    <a:pt x="2806219" y="3751985"/>
                  </a:lnTo>
                  <a:lnTo>
                    <a:pt x="2864008" y="3754069"/>
                  </a:lnTo>
                  <a:lnTo>
                    <a:pt x="2920700" y="3755520"/>
                  </a:lnTo>
                  <a:lnTo>
                    <a:pt x="2975348" y="3756054"/>
                  </a:lnTo>
                  <a:lnTo>
                    <a:pt x="3027002" y="3755390"/>
                  </a:lnTo>
                  <a:lnTo>
                    <a:pt x="3074714" y="3753244"/>
                  </a:lnTo>
                  <a:lnTo>
                    <a:pt x="3117535" y="3749334"/>
                  </a:lnTo>
                  <a:lnTo>
                    <a:pt x="3192115" y="3737388"/>
                  </a:lnTo>
                  <a:lnTo>
                    <a:pt x="3236645" y="3733390"/>
                  </a:lnTo>
                  <a:lnTo>
                    <a:pt x="3286860" y="3731117"/>
                  </a:lnTo>
                  <a:lnTo>
                    <a:pt x="3341516" y="3730300"/>
                  </a:lnTo>
                  <a:lnTo>
                    <a:pt x="3399367" y="3730673"/>
                  </a:lnTo>
                  <a:lnTo>
                    <a:pt x="3459167" y="3731967"/>
                  </a:lnTo>
                  <a:lnTo>
                    <a:pt x="3519673" y="3733916"/>
                  </a:lnTo>
                  <a:lnTo>
                    <a:pt x="3743839" y="3742894"/>
                  </a:lnTo>
                  <a:lnTo>
                    <a:pt x="3789191" y="3744097"/>
                  </a:lnTo>
                  <a:lnTo>
                    <a:pt x="3827776" y="3744348"/>
                  </a:lnTo>
                  <a:lnTo>
                    <a:pt x="3858350" y="3743379"/>
                  </a:lnTo>
                  <a:lnTo>
                    <a:pt x="3896159" y="3741228"/>
                  </a:lnTo>
                  <a:lnTo>
                    <a:pt x="3941878" y="3739116"/>
                  </a:lnTo>
                  <a:lnTo>
                    <a:pt x="3993702" y="3737172"/>
                  </a:lnTo>
                  <a:lnTo>
                    <a:pt x="4049824" y="3735529"/>
                  </a:lnTo>
                  <a:lnTo>
                    <a:pt x="4108438" y="3734315"/>
                  </a:lnTo>
                  <a:lnTo>
                    <a:pt x="4167738" y="3733663"/>
                  </a:lnTo>
                  <a:lnTo>
                    <a:pt x="4225918" y="3733701"/>
                  </a:lnTo>
                  <a:lnTo>
                    <a:pt x="4281171" y="3734562"/>
                  </a:lnTo>
                  <a:lnTo>
                    <a:pt x="4331691" y="3736374"/>
                  </a:lnTo>
                  <a:lnTo>
                    <a:pt x="4375672" y="3739270"/>
                  </a:lnTo>
                  <a:lnTo>
                    <a:pt x="4411308" y="3743379"/>
                  </a:lnTo>
                  <a:lnTo>
                    <a:pt x="4455335" y="3744339"/>
                  </a:lnTo>
                  <a:lnTo>
                    <a:pt x="4498917" y="3742237"/>
                  </a:lnTo>
                  <a:lnTo>
                    <a:pt x="4541896" y="3737112"/>
                  </a:lnTo>
                  <a:lnTo>
                    <a:pt x="4584116" y="3729007"/>
                  </a:lnTo>
                  <a:lnTo>
                    <a:pt x="4625418" y="3717963"/>
                  </a:lnTo>
                  <a:lnTo>
                    <a:pt x="4665643" y="3704021"/>
                  </a:lnTo>
                  <a:lnTo>
                    <a:pt x="4704635" y="3687222"/>
                  </a:lnTo>
                  <a:lnTo>
                    <a:pt x="4742236" y="3667608"/>
                  </a:lnTo>
                  <a:lnTo>
                    <a:pt x="4778287" y="3645220"/>
                  </a:lnTo>
                  <a:lnTo>
                    <a:pt x="4812630" y="3620099"/>
                  </a:lnTo>
                  <a:lnTo>
                    <a:pt x="4845108" y="3592287"/>
                  </a:lnTo>
                  <a:lnTo>
                    <a:pt x="4875564" y="3561825"/>
                  </a:lnTo>
                  <a:lnTo>
                    <a:pt x="4903838" y="3528754"/>
                  </a:lnTo>
                  <a:lnTo>
                    <a:pt x="4929774" y="3493116"/>
                  </a:lnTo>
                  <a:lnTo>
                    <a:pt x="4953212" y="3454952"/>
                  </a:lnTo>
                  <a:lnTo>
                    <a:pt x="4973997" y="3414303"/>
                  </a:lnTo>
                  <a:lnTo>
                    <a:pt x="4991968" y="3371211"/>
                  </a:lnTo>
                  <a:lnTo>
                    <a:pt x="5006970" y="3325717"/>
                  </a:lnTo>
                  <a:lnTo>
                    <a:pt x="5018843" y="3277862"/>
                  </a:lnTo>
                  <a:lnTo>
                    <a:pt x="5027431" y="3227687"/>
                  </a:lnTo>
                  <a:lnTo>
                    <a:pt x="5032574" y="3175235"/>
                  </a:lnTo>
                  <a:lnTo>
                    <a:pt x="5034116" y="3120545"/>
                  </a:lnTo>
                  <a:lnTo>
                    <a:pt x="5040122" y="3074688"/>
                  </a:lnTo>
                  <a:lnTo>
                    <a:pt x="5045226" y="3028744"/>
                  </a:lnTo>
                  <a:lnTo>
                    <a:pt x="5049401" y="2982471"/>
                  </a:lnTo>
                  <a:lnTo>
                    <a:pt x="5052621" y="2935624"/>
                  </a:lnTo>
                  <a:lnTo>
                    <a:pt x="5054857" y="2887959"/>
                  </a:lnTo>
                  <a:lnTo>
                    <a:pt x="5056083" y="2839233"/>
                  </a:lnTo>
                  <a:lnTo>
                    <a:pt x="5056273" y="2789202"/>
                  </a:lnTo>
                  <a:lnTo>
                    <a:pt x="5055398" y="2737622"/>
                  </a:lnTo>
                  <a:lnTo>
                    <a:pt x="5053432" y="2684249"/>
                  </a:lnTo>
                  <a:lnTo>
                    <a:pt x="5050348" y="2628840"/>
                  </a:lnTo>
                  <a:lnTo>
                    <a:pt x="5046119" y="2571150"/>
                  </a:lnTo>
                  <a:lnTo>
                    <a:pt x="5040717" y="2510936"/>
                  </a:lnTo>
                  <a:lnTo>
                    <a:pt x="5034116" y="2447953"/>
                  </a:lnTo>
                  <a:lnTo>
                    <a:pt x="5027881" y="2384339"/>
                  </a:lnTo>
                  <a:lnTo>
                    <a:pt x="5023457" y="2322490"/>
                  </a:lnTo>
                  <a:lnTo>
                    <a:pt x="5020631" y="2262550"/>
                  </a:lnTo>
                  <a:lnTo>
                    <a:pt x="5019195" y="2204666"/>
                  </a:lnTo>
                  <a:lnTo>
                    <a:pt x="5018939" y="2148984"/>
                  </a:lnTo>
                  <a:lnTo>
                    <a:pt x="5019651" y="2095648"/>
                  </a:lnTo>
                  <a:lnTo>
                    <a:pt x="5021122" y="2044805"/>
                  </a:lnTo>
                  <a:lnTo>
                    <a:pt x="5023142" y="1996601"/>
                  </a:lnTo>
                  <a:lnTo>
                    <a:pt x="5025501" y="1951181"/>
                  </a:lnTo>
                  <a:lnTo>
                    <a:pt x="5032505" y="1833081"/>
                  </a:lnTo>
                  <a:lnTo>
                    <a:pt x="5034116" y="1800253"/>
                  </a:lnTo>
                  <a:lnTo>
                    <a:pt x="5035124" y="1760405"/>
                  </a:lnTo>
                  <a:lnTo>
                    <a:pt x="5035250" y="1715178"/>
                  </a:lnTo>
                  <a:lnTo>
                    <a:pt x="5034721" y="1665701"/>
                  </a:lnTo>
                  <a:lnTo>
                    <a:pt x="5030590" y="1447827"/>
                  </a:lnTo>
                  <a:lnTo>
                    <a:pt x="5030187" y="1394004"/>
                  </a:lnTo>
                  <a:lnTo>
                    <a:pt x="5030489" y="1342694"/>
                  </a:lnTo>
                  <a:lnTo>
                    <a:pt x="5031723" y="1295024"/>
                  </a:lnTo>
                  <a:lnTo>
                    <a:pt x="5036229" y="1214595"/>
                  </a:lnTo>
                  <a:lnTo>
                    <a:pt x="5037141" y="1175367"/>
                  </a:lnTo>
                  <a:lnTo>
                    <a:pt x="5037099" y="1134164"/>
                  </a:lnTo>
                  <a:lnTo>
                    <a:pt x="5036346" y="1090714"/>
                  </a:lnTo>
                  <a:lnTo>
                    <a:pt x="5032272" y="944147"/>
                  </a:lnTo>
                  <a:lnTo>
                    <a:pt x="5031125" y="888977"/>
                  </a:lnTo>
                  <a:lnTo>
                    <a:pt x="5030491" y="830194"/>
                  </a:lnTo>
                  <a:lnTo>
                    <a:pt x="5030615" y="767525"/>
                  </a:lnTo>
                  <a:lnTo>
                    <a:pt x="5031742" y="700698"/>
                  </a:lnTo>
                  <a:lnTo>
                    <a:pt x="5034116" y="629440"/>
                  </a:lnTo>
                  <a:lnTo>
                    <a:pt x="5035966" y="583412"/>
                  </a:lnTo>
                  <a:lnTo>
                    <a:pt x="5033706" y="538331"/>
                  </a:lnTo>
                  <a:lnTo>
                    <a:pt x="5027522" y="494308"/>
                  </a:lnTo>
                  <a:lnTo>
                    <a:pt x="5017600" y="451454"/>
                  </a:lnTo>
                  <a:lnTo>
                    <a:pt x="5004125" y="409881"/>
                  </a:lnTo>
                  <a:lnTo>
                    <a:pt x="4987283" y="369699"/>
                  </a:lnTo>
                  <a:lnTo>
                    <a:pt x="4967260" y="331019"/>
                  </a:lnTo>
                  <a:lnTo>
                    <a:pt x="4944241" y="293952"/>
                  </a:lnTo>
                  <a:lnTo>
                    <a:pt x="4918411" y="258610"/>
                  </a:lnTo>
                  <a:lnTo>
                    <a:pt x="4889956" y="225104"/>
                  </a:lnTo>
                  <a:lnTo>
                    <a:pt x="4859063" y="193545"/>
                  </a:lnTo>
                  <a:lnTo>
                    <a:pt x="4825915" y="164043"/>
                  </a:lnTo>
                  <a:lnTo>
                    <a:pt x="4790699" y="136710"/>
                  </a:lnTo>
                  <a:lnTo>
                    <a:pt x="4753601" y="111656"/>
                  </a:lnTo>
                  <a:lnTo>
                    <a:pt x="4714806" y="88994"/>
                  </a:lnTo>
                  <a:lnTo>
                    <a:pt x="4674499" y="68834"/>
                  </a:lnTo>
                  <a:lnTo>
                    <a:pt x="4632866" y="51286"/>
                  </a:lnTo>
                  <a:lnTo>
                    <a:pt x="4590093" y="36463"/>
                  </a:lnTo>
                  <a:lnTo>
                    <a:pt x="4546365" y="24475"/>
                  </a:lnTo>
                  <a:lnTo>
                    <a:pt x="4501868" y="15433"/>
                  </a:lnTo>
                  <a:lnTo>
                    <a:pt x="4456787" y="9448"/>
                  </a:lnTo>
                  <a:lnTo>
                    <a:pt x="4411308" y="6632"/>
                  </a:lnTo>
                  <a:lnTo>
                    <a:pt x="4351019" y="7662"/>
                  </a:lnTo>
                  <a:lnTo>
                    <a:pt x="4291233" y="8250"/>
                  </a:lnTo>
                  <a:lnTo>
                    <a:pt x="4232094" y="8458"/>
                  </a:lnTo>
                  <a:lnTo>
                    <a:pt x="4173742" y="8344"/>
                  </a:lnTo>
                  <a:lnTo>
                    <a:pt x="4059970" y="7394"/>
                  </a:lnTo>
                  <a:lnTo>
                    <a:pt x="3799260" y="3599"/>
                  </a:lnTo>
                  <a:lnTo>
                    <a:pt x="3707444" y="2772"/>
                  </a:lnTo>
                  <a:lnTo>
                    <a:pt x="3664775" y="2747"/>
                  </a:lnTo>
                  <a:lnTo>
                    <a:pt x="3624455" y="3060"/>
                  </a:lnTo>
                  <a:lnTo>
                    <a:pt x="3551429" y="4943"/>
                  </a:lnTo>
                  <a:lnTo>
                    <a:pt x="3473325" y="9337"/>
                  </a:lnTo>
                  <a:lnTo>
                    <a:pt x="3428923" y="11598"/>
                  </a:lnTo>
                  <a:lnTo>
                    <a:pt x="3385224" y="13401"/>
                  </a:lnTo>
                  <a:lnTo>
                    <a:pt x="3341648" y="14732"/>
                  </a:lnTo>
                  <a:lnTo>
                    <a:pt x="3297620" y="15576"/>
                  </a:lnTo>
                  <a:lnTo>
                    <a:pt x="3252560" y="15919"/>
                  </a:lnTo>
                  <a:lnTo>
                    <a:pt x="3205892" y="15746"/>
                  </a:lnTo>
                  <a:lnTo>
                    <a:pt x="3157037" y="15043"/>
                  </a:lnTo>
                  <a:lnTo>
                    <a:pt x="3105419" y="13794"/>
                  </a:lnTo>
                  <a:lnTo>
                    <a:pt x="3050459" y="11986"/>
                  </a:lnTo>
                  <a:lnTo>
                    <a:pt x="2991579" y="9603"/>
                  </a:lnTo>
                  <a:lnTo>
                    <a:pt x="2865434" y="3833"/>
                  </a:lnTo>
                  <a:lnTo>
                    <a:pt x="2808160" y="1905"/>
                  </a:lnTo>
                  <a:lnTo>
                    <a:pt x="2755470" y="739"/>
                  </a:lnTo>
                  <a:lnTo>
                    <a:pt x="2706455" y="226"/>
                  </a:lnTo>
                  <a:lnTo>
                    <a:pt x="2660206" y="258"/>
                  </a:lnTo>
                  <a:lnTo>
                    <a:pt x="2615814" y="727"/>
                  </a:lnTo>
                  <a:lnTo>
                    <a:pt x="2572369" y="1524"/>
                  </a:lnTo>
                  <a:lnTo>
                    <a:pt x="2389874" y="5822"/>
                  </a:lnTo>
                  <a:lnTo>
                    <a:pt x="2337525" y="6632"/>
                  </a:lnTo>
                  <a:lnTo>
                    <a:pt x="2275740" y="6814"/>
                  </a:lnTo>
                  <a:lnTo>
                    <a:pt x="2220102" y="6059"/>
                  </a:lnTo>
                  <a:lnTo>
                    <a:pt x="2169159" y="4704"/>
                  </a:lnTo>
                  <a:lnTo>
                    <a:pt x="2075556" y="1536"/>
                  </a:lnTo>
                  <a:lnTo>
                    <a:pt x="2029994" y="396"/>
                  </a:lnTo>
                  <a:lnTo>
                    <a:pt x="1983324" y="0"/>
                  </a:lnTo>
                  <a:close/>
                </a:path>
              </a:pathLst>
            </a:custGeom>
            <a:solidFill>
              <a:srgbClr val="ED7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2406" y="2412395"/>
              <a:ext cx="5039360" cy="3764915"/>
            </a:xfrm>
            <a:custGeom>
              <a:avLst/>
              <a:gdLst/>
              <a:ahLst/>
              <a:cxnLst/>
              <a:rect l="l" t="t" r="r" b="b"/>
              <a:pathLst>
                <a:path w="5039359" h="3764915">
                  <a:moveTo>
                    <a:pt x="14192" y="634207"/>
                  </a:moveTo>
                  <a:lnTo>
                    <a:pt x="19403" y="581796"/>
                  </a:lnTo>
                  <a:lnTo>
                    <a:pt x="27676" y="531707"/>
                  </a:lnTo>
                  <a:lnTo>
                    <a:pt x="38914" y="483935"/>
                  </a:lnTo>
                  <a:lnTo>
                    <a:pt x="53021" y="438471"/>
                  </a:lnTo>
                  <a:lnTo>
                    <a:pt x="69897" y="395307"/>
                  </a:lnTo>
                  <a:lnTo>
                    <a:pt x="89445" y="354436"/>
                  </a:lnTo>
                  <a:lnTo>
                    <a:pt x="111568" y="315851"/>
                  </a:lnTo>
                  <a:lnTo>
                    <a:pt x="136169" y="279544"/>
                  </a:lnTo>
                  <a:lnTo>
                    <a:pt x="163149" y="245507"/>
                  </a:lnTo>
                  <a:lnTo>
                    <a:pt x="192411" y="213733"/>
                  </a:lnTo>
                  <a:lnTo>
                    <a:pt x="223857" y="184215"/>
                  </a:lnTo>
                  <a:lnTo>
                    <a:pt x="257391" y="156944"/>
                  </a:lnTo>
                  <a:lnTo>
                    <a:pt x="292914" y="131913"/>
                  </a:lnTo>
                  <a:lnTo>
                    <a:pt x="330328" y="109114"/>
                  </a:lnTo>
                  <a:lnTo>
                    <a:pt x="369537" y="88541"/>
                  </a:lnTo>
                  <a:lnTo>
                    <a:pt x="410442" y="70184"/>
                  </a:lnTo>
                  <a:lnTo>
                    <a:pt x="452946" y="54038"/>
                  </a:lnTo>
                  <a:lnTo>
                    <a:pt x="496951" y="40094"/>
                  </a:lnTo>
                  <a:lnTo>
                    <a:pt x="542361" y="28344"/>
                  </a:lnTo>
                  <a:lnTo>
                    <a:pt x="589076" y="18782"/>
                  </a:lnTo>
                  <a:lnTo>
                    <a:pt x="637000" y="11399"/>
                  </a:lnTo>
                  <a:lnTo>
                    <a:pt x="695496" y="8462"/>
                  </a:lnTo>
                  <a:lnTo>
                    <a:pt x="750850" y="6437"/>
                  </a:lnTo>
                  <a:lnTo>
                    <a:pt x="803562" y="5216"/>
                  </a:lnTo>
                  <a:lnTo>
                    <a:pt x="854130" y="4691"/>
                  </a:lnTo>
                  <a:lnTo>
                    <a:pt x="903052" y="4753"/>
                  </a:lnTo>
                  <a:lnTo>
                    <a:pt x="950828" y="5294"/>
                  </a:lnTo>
                  <a:lnTo>
                    <a:pt x="997955" y="6206"/>
                  </a:lnTo>
                  <a:lnTo>
                    <a:pt x="1044934" y="7380"/>
                  </a:lnTo>
                  <a:lnTo>
                    <a:pt x="1092261" y="8710"/>
                  </a:lnTo>
                  <a:lnTo>
                    <a:pt x="1140436" y="10085"/>
                  </a:lnTo>
                  <a:lnTo>
                    <a:pt x="1189958" y="11399"/>
                  </a:lnTo>
                  <a:lnTo>
                    <a:pt x="1235030" y="12723"/>
                  </a:lnTo>
                  <a:lnTo>
                    <a:pt x="1284372" y="14516"/>
                  </a:lnTo>
                  <a:lnTo>
                    <a:pt x="1337099" y="16591"/>
                  </a:lnTo>
                  <a:lnTo>
                    <a:pt x="1392328" y="18760"/>
                  </a:lnTo>
                  <a:lnTo>
                    <a:pt x="1449174" y="20833"/>
                  </a:lnTo>
                  <a:lnTo>
                    <a:pt x="1506753" y="22623"/>
                  </a:lnTo>
                  <a:lnTo>
                    <a:pt x="1564181" y="23942"/>
                  </a:lnTo>
                  <a:lnTo>
                    <a:pt x="1620574" y="24600"/>
                  </a:lnTo>
                  <a:lnTo>
                    <a:pt x="1675048" y="24410"/>
                  </a:lnTo>
                  <a:lnTo>
                    <a:pt x="1726719" y="23183"/>
                  </a:lnTo>
                  <a:lnTo>
                    <a:pt x="1774703" y="20731"/>
                  </a:lnTo>
                  <a:lnTo>
                    <a:pt x="1818116" y="16866"/>
                  </a:lnTo>
                  <a:lnTo>
                    <a:pt x="1856073" y="11399"/>
                  </a:lnTo>
                  <a:lnTo>
                    <a:pt x="1893570" y="6424"/>
                  </a:lnTo>
                  <a:lnTo>
                    <a:pt x="1935707" y="3918"/>
                  </a:lnTo>
                  <a:lnTo>
                    <a:pt x="1981842" y="3434"/>
                  </a:lnTo>
                  <a:lnTo>
                    <a:pt x="2031335" y="4526"/>
                  </a:lnTo>
                  <a:lnTo>
                    <a:pt x="2083546" y="6745"/>
                  </a:lnTo>
                  <a:lnTo>
                    <a:pt x="2137834" y="9644"/>
                  </a:lnTo>
                  <a:lnTo>
                    <a:pt x="2193558" y="12776"/>
                  </a:lnTo>
                  <a:lnTo>
                    <a:pt x="2250077" y="15693"/>
                  </a:lnTo>
                  <a:lnTo>
                    <a:pt x="2306752" y="17948"/>
                  </a:lnTo>
                  <a:lnTo>
                    <a:pt x="2362941" y="19094"/>
                  </a:lnTo>
                  <a:lnTo>
                    <a:pt x="2418003" y="18683"/>
                  </a:lnTo>
                  <a:lnTo>
                    <a:pt x="2471299" y="16267"/>
                  </a:lnTo>
                  <a:lnTo>
                    <a:pt x="2522188" y="11399"/>
                  </a:lnTo>
                  <a:lnTo>
                    <a:pt x="2572617" y="6107"/>
                  </a:lnTo>
                  <a:lnTo>
                    <a:pt x="2624637" y="2609"/>
                  </a:lnTo>
                  <a:lnTo>
                    <a:pt x="2677851" y="656"/>
                  </a:lnTo>
                  <a:lnTo>
                    <a:pt x="2731862" y="0"/>
                  </a:lnTo>
                  <a:lnTo>
                    <a:pt x="2786273" y="391"/>
                  </a:lnTo>
                  <a:lnTo>
                    <a:pt x="2840687" y="1581"/>
                  </a:lnTo>
                  <a:lnTo>
                    <a:pt x="2894707" y="3322"/>
                  </a:lnTo>
                  <a:lnTo>
                    <a:pt x="2947935" y="5364"/>
                  </a:lnTo>
                  <a:lnTo>
                    <a:pt x="2999974" y="7460"/>
                  </a:lnTo>
                  <a:lnTo>
                    <a:pt x="3050428" y="9360"/>
                  </a:lnTo>
                  <a:lnTo>
                    <a:pt x="3098899" y="10816"/>
                  </a:lnTo>
                  <a:lnTo>
                    <a:pt x="3144989" y="11578"/>
                  </a:lnTo>
                  <a:lnTo>
                    <a:pt x="3188303" y="11399"/>
                  </a:lnTo>
                  <a:lnTo>
                    <a:pt x="3232776" y="10507"/>
                  </a:lnTo>
                  <a:lnTo>
                    <a:pt x="3281909" y="9415"/>
                  </a:lnTo>
                  <a:lnTo>
                    <a:pt x="3334738" y="8221"/>
                  </a:lnTo>
                  <a:lnTo>
                    <a:pt x="3390302" y="7017"/>
                  </a:lnTo>
                  <a:lnTo>
                    <a:pt x="3447637" y="5898"/>
                  </a:lnTo>
                  <a:lnTo>
                    <a:pt x="3505780" y="4961"/>
                  </a:lnTo>
                  <a:lnTo>
                    <a:pt x="3563769" y="4298"/>
                  </a:lnTo>
                  <a:lnTo>
                    <a:pt x="3620641" y="4005"/>
                  </a:lnTo>
                  <a:lnTo>
                    <a:pt x="3675433" y="4176"/>
                  </a:lnTo>
                  <a:lnTo>
                    <a:pt x="3727182" y="4907"/>
                  </a:lnTo>
                  <a:lnTo>
                    <a:pt x="3774926" y="6291"/>
                  </a:lnTo>
                  <a:lnTo>
                    <a:pt x="3817701" y="8423"/>
                  </a:lnTo>
                  <a:lnTo>
                    <a:pt x="3854545" y="11399"/>
                  </a:lnTo>
                  <a:lnTo>
                    <a:pt x="3896793" y="14268"/>
                  </a:lnTo>
                  <a:lnTo>
                    <a:pt x="3943627" y="15150"/>
                  </a:lnTo>
                  <a:lnTo>
                    <a:pt x="3994053" y="14518"/>
                  </a:lnTo>
                  <a:lnTo>
                    <a:pt x="4047077" y="12842"/>
                  </a:lnTo>
                  <a:lnTo>
                    <a:pt x="4101705" y="10592"/>
                  </a:lnTo>
                  <a:lnTo>
                    <a:pt x="4156943" y="8239"/>
                  </a:lnTo>
                  <a:lnTo>
                    <a:pt x="4211797" y="6254"/>
                  </a:lnTo>
                  <a:lnTo>
                    <a:pt x="4265275" y="5106"/>
                  </a:lnTo>
                  <a:lnTo>
                    <a:pt x="4316381" y="5268"/>
                  </a:lnTo>
                  <a:lnTo>
                    <a:pt x="4364121" y="7209"/>
                  </a:lnTo>
                  <a:lnTo>
                    <a:pt x="4407503" y="11399"/>
                  </a:lnTo>
                  <a:lnTo>
                    <a:pt x="4453237" y="15435"/>
                  </a:lnTo>
                  <a:lnTo>
                    <a:pt x="4498469" y="21949"/>
                  </a:lnTo>
                  <a:lnTo>
                    <a:pt x="4543025" y="30916"/>
                  </a:lnTo>
                  <a:lnTo>
                    <a:pt x="4586731" y="42312"/>
                  </a:lnTo>
                  <a:lnTo>
                    <a:pt x="4629414" y="56111"/>
                  </a:lnTo>
                  <a:lnTo>
                    <a:pt x="4670900" y="72288"/>
                  </a:lnTo>
                  <a:lnTo>
                    <a:pt x="4711015" y="90819"/>
                  </a:lnTo>
                  <a:lnTo>
                    <a:pt x="4749587" y="111678"/>
                  </a:lnTo>
                  <a:lnTo>
                    <a:pt x="4786442" y="134841"/>
                  </a:lnTo>
                  <a:lnTo>
                    <a:pt x="4821406" y="160282"/>
                  </a:lnTo>
                  <a:lnTo>
                    <a:pt x="4854305" y="187977"/>
                  </a:lnTo>
                  <a:lnTo>
                    <a:pt x="4884966" y="217900"/>
                  </a:lnTo>
                  <a:lnTo>
                    <a:pt x="4913216" y="250027"/>
                  </a:lnTo>
                  <a:lnTo>
                    <a:pt x="4938881" y="284332"/>
                  </a:lnTo>
                  <a:lnTo>
                    <a:pt x="4961787" y="320791"/>
                  </a:lnTo>
                  <a:lnTo>
                    <a:pt x="4981761" y="359379"/>
                  </a:lnTo>
                  <a:lnTo>
                    <a:pt x="4998629" y="400070"/>
                  </a:lnTo>
                  <a:lnTo>
                    <a:pt x="5012218" y="442840"/>
                  </a:lnTo>
                  <a:lnTo>
                    <a:pt x="5022354" y="487664"/>
                  </a:lnTo>
                  <a:lnTo>
                    <a:pt x="5028864" y="534516"/>
                  </a:lnTo>
                  <a:lnTo>
                    <a:pt x="5031574" y="583372"/>
                  </a:lnTo>
                  <a:lnTo>
                    <a:pt x="5030311" y="634207"/>
                  </a:lnTo>
                  <a:lnTo>
                    <a:pt x="5029719" y="689364"/>
                  </a:lnTo>
                  <a:lnTo>
                    <a:pt x="5030170" y="740295"/>
                  </a:lnTo>
                  <a:lnTo>
                    <a:pt x="5031383" y="787977"/>
                  </a:lnTo>
                  <a:lnTo>
                    <a:pt x="5033077" y="833386"/>
                  </a:lnTo>
                  <a:lnTo>
                    <a:pt x="5034972" y="877498"/>
                  </a:lnTo>
                  <a:lnTo>
                    <a:pt x="5036788" y="921291"/>
                  </a:lnTo>
                  <a:lnTo>
                    <a:pt x="5038244" y="965740"/>
                  </a:lnTo>
                  <a:lnTo>
                    <a:pt x="5039060" y="1011821"/>
                  </a:lnTo>
                  <a:lnTo>
                    <a:pt x="5038955" y="1060511"/>
                  </a:lnTo>
                  <a:lnTo>
                    <a:pt x="5037649" y="1112786"/>
                  </a:lnTo>
                  <a:lnTo>
                    <a:pt x="5034861" y="1169622"/>
                  </a:lnTo>
                  <a:lnTo>
                    <a:pt x="5030311" y="1231996"/>
                  </a:lnTo>
                  <a:lnTo>
                    <a:pt x="5025170" y="1301085"/>
                  </a:lnTo>
                  <a:lnTo>
                    <a:pt x="5021665" y="1365603"/>
                  </a:lnTo>
                  <a:lnTo>
                    <a:pt x="5019594" y="1425789"/>
                  </a:lnTo>
                  <a:lnTo>
                    <a:pt x="5018753" y="1481884"/>
                  </a:lnTo>
                  <a:lnTo>
                    <a:pt x="5018941" y="1534127"/>
                  </a:lnTo>
                  <a:lnTo>
                    <a:pt x="5019954" y="1582757"/>
                  </a:lnTo>
                  <a:lnTo>
                    <a:pt x="5021591" y="1628016"/>
                  </a:lnTo>
                  <a:lnTo>
                    <a:pt x="5023647" y="1670143"/>
                  </a:lnTo>
                  <a:lnTo>
                    <a:pt x="5025921" y="1709377"/>
                  </a:lnTo>
                  <a:lnTo>
                    <a:pt x="5028210" y="1745959"/>
                  </a:lnTo>
                  <a:lnTo>
                    <a:pt x="5030311" y="1780128"/>
                  </a:lnTo>
                  <a:lnTo>
                    <a:pt x="5031449" y="1815329"/>
                  </a:lnTo>
                  <a:lnTo>
                    <a:pt x="5031484" y="1859221"/>
                  </a:lnTo>
                  <a:lnTo>
                    <a:pt x="5030686" y="1910107"/>
                  </a:lnTo>
                  <a:lnTo>
                    <a:pt x="5029323" y="1966292"/>
                  </a:lnTo>
                  <a:lnTo>
                    <a:pt x="5027664" y="2026078"/>
                  </a:lnTo>
                  <a:lnTo>
                    <a:pt x="5025977" y="2087770"/>
                  </a:lnTo>
                  <a:lnTo>
                    <a:pt x="5024531" y="2149671"/>
                  </a:lnTo>
                  <a:lnTo>
                    <a:pt x="5023594" y="2210084"/>
                  </a:lnTo>
                  <a:lnTo>
                    <a:pt x="5023435" y="2267314"/>
                  </a:lnTo>
                  <a:lnTo>
                    <a:pt x="5024323" y="2319664"/>
                  </a:lnTo>
                  <a:lnTo>
                    <a:pt x="5026525" y="2365437"/>
                  </a:lnTo>
                  <a:lnTo>
                    <a:pt x="5030311" y="2402936"/>
                  </a:lnTo>
                  <a:lnTo>
                    <a:pt x="5033336" y="2433753"/>
                  </a:lnTo>
                  <a:lnTo>
                    <a:pt x="5034623" y="2469710"/>
                  </a:lnTo>
                  <a:lnTo>
                    <a:pt x="5034490" y="2510321"/>
                  </a:lnTo>
                  <a:lnTo>
                    <a:pt x="5033255" y="2555101"/>
                  </a:lnTo>
                  <a:lnTo>
                    <a:pt x="5031236" y="2603563"/>
                  </a:lnTo>
                  <a:lnTo>
                    <a:pt x="5028752" y="2655223"/>
                  </a:lnTo>
                  <a:lnTo>
                    <a:pt x="5026120" y="2709594"/>
                  </a:lnTo>
                  <a:lnTo>
                    <a:pt x="5023660" y="2766190"/>
                  </a:lnTo>
                  <a:lnTo>
                    <a:pt x="5021689" y="2824527"/>
                  </a:lnTo>
                  <a:lnTo>
                    <a:pt x="5020525" y="2884118"/>
                  </a:lnTo>
                  <a:lnTo>
                    <a:pt x="5020487" y="2944478"/>
                  </a:lnTo>
                  <a:lnTo>
                    <a:pt x="5021894" y="3005121"/>
                  </a:lnTo>
                  <a:lnTo>
                    <a:pt x="5025062" y="3065561"/>
                  </a:lnTo>
                  <a:lnTo>
                    <a:pt x="5030311" y="3125312"/>
                  </a:lnTo>
                  <a:lnTo>
                    <a:pt x="5027548" y="3171585"/>
                  </a:lnTo>
                  <a:lnTo>
                    <a:pt x="5020843" y="3217514"/>
                  </a:lnTo>
                  <a:lnTo>
                    <a:pt x="5010394" y="3262891"/>
                  </a:lnTo>
                  <a:lnTo>
                    <a:pt x="4996398" y="3307509"/>
                  </a:lnTo>
                  <a:lnTo>
                    <a:pt x="4979053" y="3351159"/>
                  </a:lnTo>
                  <a:lnTo>
                    <a:pt x="4958557" y="3393633"/>
                  </a:lnTo>
                  <a:lnTo>
                    <a:pt x="4935108" y="3434723"/>
                  </a:lnTo>
                  <a:lnTo>
                    <a:pt x="4908904" y="3474221"/>
                  </a:lnTo>
                  <a:lnTo>
                    <a:pt x="4880142" y="3511919"/>
                  </a:lnTo>
                  <a:lnTo>
                    <a:pt x="4849020" y="3547609"/>
                  </a:lnTo>
                  <a:lnTo>
                    <a:pt x="4815736" y="3581082"/>
                  </a:lnTo>
                  <a:lnTo>
                    <a:pt x="4780488" y="3612131"/>
                  </a:lnTo>
                  <a:lnTo>
                    <a:pt x="4743473" y="3640548"/>
                  </a:lnTo>
                  <a:lnTo>
                    <a:pt x="4704890" y="3666124"/>
                  </a:lnTo>
                  <a:lnTo>
                    <a:pt x="4664936" y="3688652"/>
                  </a:lnTo>
                  <a:lnTo>
                    <a:pt x="4623809" y="3707923"/>
                  </a:lnTo>
                  <a:lnTo>
                    <a:pt x="4581707" y="3723729"/>
                  </a:lnTo>
                  <a:lnTo>
                    <a:pt x="4538828" y="3735863"/>
                  </a:lnTo>
                  <a:lnTo>
                    <a:pt x="4495369" y="3744116"/>
                  </a:lnTo>
                  <a:lnTo>
                    <a:pt x="4451528" y="3748279"/>
                  </a:lnTo>
                  <a:lnTo>
                    <a:pt x="4407503" y="3748146"/>
                  </a:lnTo>
                  <a:lnTo>
                    <a:pt x="4368087" y="3754174"/>
                  </a:lnTo>
                  <a:lnTo>
                    <a:pt x="4324058" y="3757671"/>
                  </a:lnTo>
                  <a:lnTo>
                    <a:pt x="4276136" y="3759053"/>
                  </a:lnTo>
                  <a:lnTo>
                    <a:pt x="4225042" y="3758736"/>
                  </a:lnTo>
                  <a:lnTo>
                    <a:pt x="4171498" y="3757138"/>
                  </a:lnTo>
                  <a:lnTo>
                    <a:pt x="4116223" y="3754673"/>
                  </a:lnTo>
                  <a:lnTo>
                    <a:pt x="4059938" y="3751759"/>
                  </a:lnTo>
                  <a:lnTo>
                    <a:pt x="4003364" y="3748812"/>
                  </a:lnTo>
                  <a:lnTo>
                    <a:pt x="3947223" y="3746247"/>
                  </a:lnTo>
                  <a:lnTo>
                    <a:pt x="3892233" y="3744482"/>
                  </a:lnTo>
                  <a:lnTo>
                    <a:pt x="3839117" y="3743933"/>
                  </a:lnTo>
                  <a:lnTo>
                    <a:pt x="3788595" y="3745015"/>
                  </a:lnTo>
                  <a:lnTo>
                    <a:pt x="3741388" y="3748146"/>
                  </a:lnTo>
                  <a:lnTo>
                    <a:pt x="3686785" y="3752892"/>
                  </a:lnTo>
                  <a:lnTo>
                    <a:pt x="3630670" y="3756935"/>
                  </a:lnTo>
                  <a:lnTo>
                    <a:pt x="3573834" y="3760192"/>
                  </a:lnTo>
                  <a:lnTo>
                    <a:pt x="3517071" y="3762582"/>
                  </a:lnTo>
                  <a:lnTo>
                    <a:pt x="3461172" y="3764023"/>
                  </a:lnTo>
                  <a:lnTo>
                    <a:pt x="3406930" y="3764433"/>
                  </a:lnTo>
                  <a:lnTo>
                    <a:pt x="3355137" y="3763729"/>
                  </a:lnTo>
                  <a:lnTo>
                    <a:pt x="3306585" y="3761831"/>
                  </a:lnTo>
                  <a:lnTo>
                    <a:pt x="3262067" y="3758655"/>
                  </a:lnTo>
                  <a:lnTo>
                    <a:pt x="3222376" y="3754121"/>
                  </a:lnTo>
                  <a:lnTo>
                    <a:pt x="3188303" y="3748146"/>
                  </a:lnTo>
                  <a:lnTo>
                    <a:pt x="3152953" y="3742843"/>
                  </a:lnTo>
                  <a:lnTo>
                    <a:pt x="3114821" y="3741129"/>
                  </a:lnTo>
                  <a:lnTo>
                    <a:pt x="3073603" y="3742101"/>
                  </a:lnTo>
                  <a:lnTo>
                    <a:pt x="3028994" y="3744854"/>
                  </a:lnTo>
                  <a:lnTo>
                    <a:pt x="2980690" y="3748484"/>
                  </a:lnTo>
                  <a:lnTo>
                    <a:pt x="2928385" y="3752087"/>
                  </a:lnTo>
                  <a:lnTo>
                    <a:pt x="2871775" y="3754759"/>
                  </a:lnTo>
                  <a:lnTo>
                    <a:pt x="2810554" y="3755595"/>
                  </a:lnTo>
                  <a:lnTo>
                    <a:pt x="2744419" y="3753692"/>
                  </a:lnTo>
                  <a:lnTo>
                    <a:pt x="2673064" y="3748146"/>
                  </a:lnTo>
                  <a:lnTo>
                    <a:pt x="2608617" y="3742859"/>
                  </a:lnTo>
                  <a:lnTo>
                    <a:pt x="2549465" y="3740528"/>
                  </a:lnTo>
                  <a:lnTo>
                    <a:pt x="2494789" y="3740521"/>
                  </a:lnTo>
                  <a:lnTo>
                    <a:pt x="2443768" y="3742203"/>
                  </a:lnTo>
                  <a:lnTo>
                    <a:pt x="2395582" y="3744943"/>
                  </a:lnTo>
                  <a:lnTo>
                    <a:pt x="2349412" y="3748108"/>
                  </a:lnTo>
                  <a:lnTo>
                    <a:pt x="2304438" y="3751064"/>
                  </a:lnTo>
                  <a:lnTo>
                    <a:pt x="2259841" y="3753179"/>
                  </a:lnTo>
                  <a:lnTo>
                    <a:pt x="2214799" y="3753819"/>
                  </a:lnTo>
                  <a:lnTo>
                    <a:pt x="2168494" y="3752352"/>
                  </a:lnTo>
                  <a:lnTo>
                    <a:pt x="2120106" y="3748146"/>
                  </a:lnTo>
                  <a:lnTo>
                    <a:pt x="2074437" y="3743732"/>
                  </a:lnTo>
                  <a:lnTo>
                    <a:pt x="2028437" y="3740937"/>
                  </a:lnTo>
                  <a:lnTo>
                    <a:pt x="1981841" y="3739516"/>
                  </a:lnTo>
                  <a:lnTo>
                    <a:pt x="1934380" y="3739225"/>
                  </a:lnTo>
                  <a:lnTo>
                    <a:pt x="1885789" y="3739818"/>
                  </a:lnTo>
                  <a:lnTo>
                    <a:pt x="1835801" y="3741050"/>
                  </a:lnTo>
                  <a:lnTo>
                    <a:pt x="1784148" y="3742676"/>
                  </a:lnTo>
                  <a:lnTo>
                    <a:pt x="1730564" y="3744451"/>
                  </a:lnTo>
                  <a:lnTo>
                    <a:pt x="1674783" y="3746131"/>
                  </a:lnTo>
                  <a:lnTo>
                    <a:pt x="1616536" y="3747470"/>
                  </a:lnTo>
                  <a:lnTo>
                    <a:pt x="1555559" y="3748223"/>
                  </a:lnTo>
                  <a:lnTo>
                    <a:pt x="1491583" y="3748146"/>
                  </a:lnTo>
                  <a:lnTo>
                    <a:pt x="1444755" y="3747820"/>
                  </a:lnTo>
                  <a:lnTo>
                    <a:pt x="1396872" y="3747638"/>
                  </a:lnTo>
                  <a:lnTo>
                    <a:pt x="1348057" y="3747581"/>
                  </a:lnTo>
                  <a:lnTo>
                    <a:pt x="1298437" y="3747628"/>
                  </a:lnTo>
                  <a:lnTo>
                    <a:pt x="1248136" y="3747756"/>
                  </a:lnTo>
                  <a:lnTo>
                    <a:pt x="1197280" y="3747947"/>
                  </a:lnTo>
                  <a:lnTo>
                    <a:pt x="1145993" y="3748178"/>
                  </a:lnTo>
                  <a:lnTo>
                    <a:pt x="1094401" y="3748429"/>
                  </a:lnTo>
                  <a:lnTo>
                    <a:pt x="1042630" y="3748679"/>
                  </a:lnTo>
                  <a:lnTo>
                    <a:pt x="990803" y="3748907"/>
                  </a:lnTo>
                  <a:lnTo>
                    <a:pt x="939048" y="3749093"/>
                  </a:lnTo>
                  <a:lnTo>
                    <a:pt x="887487" y="3749215"/>
                  </a:lnTo>
                  <a:lnTo>
                    <a:pt x="836248" y="3749253"/>
                  </a:lnTo>
                  <a:lnTo>
                    <a:pt x="785454" y="3749186"/>
                  </a:lnTo>
                  <a:lnTo>
                    <a:pt x="735231" y="3748993"/>
                  </a:lnTo>
                  <a:lnTo>
                    <a:pt x="685705" y="3748653"/>
                  </a:lnTo>
                  <a:lnTo>
                    <a:pt x="637000" y="3748146"/>
                  </a:lnTo>
                  <a:lnTo>
                    <a:pt x="590767" y="3737854"/>
                  </a:lnTo>
                  <a:lnTo>
                    <a:pt x="544826" y="3726446"/>
                  </a:lnTo>
                  <a:lnTo>
                    <a:pt x="499390" y="3713832"/>
                  </a:lnTo>
                  <a:lnTo>
                    <a:pt x="454670" y="3699922"/>
                  </a:lnTo>
                  <a:lnTo>
                    <a:pt x="410880" y="3684625"/>
                  </a:lnTo>
                  <a:lnTo>
                    <a:pt x="368231" y="3667853"/>
                  </a:lnTo>
                  <a:lnTo>
                    <a:pt x="326935" y="3649515"/>
                  </a:lnTo>
                  <a:lnTo>
                    <a:pt x="287205" y="3629521"/>
                  </a:lnTo>
                  <a:lnTo>
                    <a:pt x="249253" y="3607780"/>
                  </a:lnTo>
                  <a:lnTo>
                    <a:pt x="213290" y="3584204"/>
                  </a:lnTo>
                  <a:lnTo>
                    <a:pt x="179530" y="3558701"/>
                  </a:lnTo>
                  <a:lnTo>
                    <a:pt x="148184" y="3531183"/>
                  </a:lnTo>
                  <a:lnTo>
                    <a:pt x="119465" y="3501558"/>
                  </a:lnTo>
                  <a:lnTo>
                    <a:pt x="93584" y="3469738"/>
                  </a:lnTo>
                  <a:lnTo>
                    <a:pt x="70754" y="3435631"/>
                  </a:lnTo>
                  <a:lnTo>
                    <a:pt x="51187" y="3399148"/>
                  </a:lnTo>
                  <a:lnTo>
                    <a:pt x="35095" y="3360199"/>
                  </a:lnTo>
                  <a:lnTo>
                    <a:pt x="22691" y="3318694"/>
                  </a:lnTo>
                  <a:lnTo>
                    <a:pt x="14187" y="3274543"/>
                  </a:lnTo>
                  <a:lnTo>
                    <a:pt x="9794" y="3227655"/>
                  </a:lnTo>
                  <a:lnTo>
                    <a:pt x="9725" y="3177942"/>
                  </a:lnTo>
                  <a:lnTo>
                    <a:pt x="14192" y="3125312"/>
                  </a:lnTo>
                  <a:lnTo>
                    <a:pt x="16904" y="3092474"/>
                  </a:lnTo>
                  <a:lnTo>
                    <a:pt x="22586" y="3017011"/>
                  </a:lnTo>
                  <a:lnTo>
                    <a:pt x="25170" y="2974502"/>
                  </a:lnTo>
                  <a:lnTo>
                    <a:pt x="27326" y="2928885"/>
                  </a:lnTo>
                  <a:lnTo>
                    <a:pt x="28861" y="2880218"/>
                  </a:lnTo>
                  <a:lnTo>
                    <a:pt x="29580" y="2828559"/>
                  </a:lnTo>
                  <a:lnTo>
                    <a:pt x="29291" y="2773964"/>
                  </a:lnTo>
                  <a:lnTo>
                    <a:pt x="27801" y="2716493"/>
                  </a:lnTo>
                  <a:lnTo>
                    <a:pt x="24916" y="2656203"/>
                  </a:lnTo>
                  <a:lnTo>
                    <a:pt x="20445" y="2593152"/>
                  </a:lnTo>
                  <a:lnTo>
                    <a:pt x="14192" y="2527396"/>
                  </a:lnTo>
                  <a:lnTo>
                    <a:pt x="8428" y="2468174"/>
                  </a:lnTo>
                  <a:lnTo>
                    <a:pt x="4314" y="2413723"/>
                  </a:lnTo>
                  <a:lnTo>
                    <a:pt x="1664" y="2363080"/>
                  </a:lnTo>
                  <a:lnTo>
                    <a:pt x="289" y="2315286"/>
                  </a:lnTo>
                  <a:lnTo>
                    <a:pt x="0" y="2269380"/>
                  </a:lnTo>
                  <a:lnTo>
                    <a:pt x="608" y="2224401"/>
                  </a:lnTo>
                  <a:lnTo>
                    <a:pt x="1927" y="2179388"/>
                  </a:lnTo>
                  <a:lnTo>
                    <a:pt x="3766" y="2133381"/>
                  </a:lnTo>
                  <a:lnTo>
                    <a:pt x="5939" y="2085419"/>
                  </a:lnTo>
                  <a:lnTo>
                    <a:pt x="8256" y="2034541"/>
                  </a:lnTo>
                  <a:lnTo>
                    <a:pt x="10529" y="1979786"/>
                  </a:lnTo>
                  <a:lnTo>
                    <a:pt x="12571" y="1920194"/>
                  </a:lnTo>
                  <a:lnTo>
                    <a:pt x="14192" y="1854804"/>
                  </a:lnTo>
                  <a:lnTo>
                    <a:pt x="14893" y="1789058"/>
                  </a:lnTo>
                  <a:lnTo>
                    <a:pt x="14532" y="1728518"/>
                  </a:lnTo>
                  <a:lnTo>
                    <a:pt x="13365" y="1672399"/>
                  </a:lnTo>
                  <a:lnTo>
                    <a:pt x="11651" y="1619919"/>
                  </a:lnTo>
                  <a:lnTo>
                    <a:pt x="9648" y="1570297"/>
                  </a:lnTo>
                  <a:lnTo>
                    <a:pt x="7615" y="1522747"/>
                  </a:lnTo>
                  <a:lnTo>
                    <a:pt x="5809" y="1476489"/>
                  </a:lnTo>
                  <a:lnTo>
                    <a:pt x="4488" y="1430739"/>
                  </a:lnTo>
                  <a:lnTo>
                    <a:pt x="3910" y="1384714"/>
                  </a:lnTo>
                  <a:lnTo>
                    <a:pt x="4333" y="1337632"/>
                  </a:lnTo>
                  <a:lnTo>
                    <a:pt x="6016" y="1288710"/>
                  </a:lnTo>
                  <a:lnTo>
                    <a:pt x="9216" y="1237164"/>
                  </a:lnTo>
                  <a:lnTo>
                    <a:pt x="14192" y="1182212"/>
                  </a:lnTo>
                  <a:lnTo>
                    <a:pt x="19562" y="1116764"/>
                  </a:lnTo>
                  <a:lnTo>
                    <a:pt x="22075" y="1054856"/>
                  </a:lnTo>
                  <a:lnTo>
                    <a:pt x="22326" y="996350"/>
                  </a:lnTo>
                  <a:lnTo>
                    <a:pt x="20909" y="941107"/>
                  </a:lnTo>
                  <a:lnTo>
                    <a:pt x="18417" y="888991"/>
                  </a:lnTo>
                  <a:lnTo>
                    <a:pt x="15446" y="839862"/>
                  </a:lnTo>
                  <a:lnTo>
                    <a:pt x="12589" y="793583"/>
                  </a:lnTo>
                  <a:lnTo>
                    <a:pt x="10441" y="750016"/>
                  </a:lnTo>
                  <a:lnTo>
                    <a:pt x="9596" y="709023"/>
                  </a:lnTo>
                  <a:lnTo>
                    <a:pt x="10648" y="670466"/>
                  </a:lnTo>
                  <a:lnTo>
                    <a:pt x="14192" y="634207"/>
                  </a:lnTo>
                  <a:close/>
                </a:path>
              </a:pathLst>
            </a:custGeom>
            <a:ln w="12699">
              <a:solidFill>
                <a:srgbClr val="ED7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55740" y="2626233"/>
            <a:ext cx="4296410" cy="311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Scuola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SECONDARIA</a:t>
            </a:r>
            <a:r>
              <a:rPr sz="18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GRADO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800">
              <a:latin typeface="Tahoma"/>
              <a:cs typeface="Tahoma"/>
            </a:endParaRPr>
          </a:p>
          <a:p>
            <a:pPr marL="184150" indent="-171450">
              <a:lnSpc>
                <a:spcPts val="2065"/>
              </a:lnSpc>
              <a:buFont typeface="Tahoma"/>
              <a:buChar char="•"/>
              <a:tabLst>
                <a:tab pos="184150" algn="l"/>
              </a:tabLst>
            </a:pP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Voti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numerici</a:t>
            </a:r>
            <a:r>
              <a:rPr sz="1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espressi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decimi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endParaRPr sz="1800">
              <a:latin typeface="Tahoma"/>
              <a:cs typeface="Tahoma"/>
            </a:endParaRPr>
          </a:p>
          <a:p>
            <a:pPr marL="184785">
              <a:lnSpc>
                <a:spcPts val="2065"/>
              </a:lnSpc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comportamento</a:t>
            </a:r>
            <a:endParaRPr sz="1800">
              <a:latin typeface="Tahoma"/>
              <a:cs typeface="Tahoma"/>
            </a:endParaRPr>
          </a:p>
          <a:p>
            <a:pPr marL="184150" indent="-171450">
              <a:lnSpc>
                <a:spcPts val="206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Gli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studenti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che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ottengono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voto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84785">
              <a:lnSpc>
                <a:spcPts val="2060"/>
              </a:lnSpc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comportamento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sono</a:t>
            </a:r>
            <a:r>
              <a:rPr sz="1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bocciati</a:t>
            </a:r>
            <a:endParaRPr sz="1800">
              <a:latin typeface="Tahoma"/>
              <a:cs typeface="Tahoma"/>
            </a:endParaRPr>
          </a:p>
          <a:p>
            <a:pPr marL="183515" marR="6350" indent="-171450">
              <a:lnSpc>
                <a:spcPts val="1970"/>
              </a:lnSpc>
              <a:spcBef>
                <a:spcPts val="355"/>
              </a:spcBef>
              <a:buChar char="•"/>
              <a:tabLst>
                <a:tab pos="184785" algn="l"/>
              </a:tabLst>
            </a:pP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può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essere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attribuito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per 	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comportamenti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gravi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reiterati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durante 	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l'anno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scolastico</a:t>
            </a:r>
            <a:endParaRPr sz="1800">
              <a:latin typeface="Tahoma"/>
              <a:cs typeface="Tahoma"/>
            </a:endParaRPr>
          </a:p>
          <a:p>
            <a:pPr marL="184150" indent="-171450">
              <a:lnSpc>
                <a:spcPts val="2065"/>
              </a:lnSpc>
              <a:spcBef>
                <a:spcPts val="95"/>
              </a:spcBef>
              <a:buChar char="•"/>
              <a:tabLst>
                <a:tab pos="184150" algn="l"/>
              </a:tabLst>
            </a:pP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Non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previsto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debito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formativo</a:t>
            </a:r>
            <a:endParaRPr sz="1800">
              <a:latin typeface="Tahoma"/>
              <a:cs typeface="Tahoma"/>
            </a:endParaRPr>
          </a:p>
          <a:p>
            <a:pPr marL="184785">
              <a:lnSpc>
                <a:spcPts val="2065"/>
              </a:lnSpc>
            </a:pP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specifico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2393316"/>
            <a:ext cx="10304780" cy="5180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000" dirty="0" smtClean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 valutazione in itinere è  espressa in base a criteri chiari, descrivendo il percorso di acquisizione progressiva dell’apprendimento, </a:t>
            </a:r>
            <a:r>
              <a:rPr lang="it-IT" sz="2000" b="1" dirty="0" smtClean="0">
                <a:solidFill>
                  <a:srgbClr val="1F7ABE"/>
                </a:solidFill>
                <a:latin typeface="Tahoma"/>
                <a:cs typeface="Tahoma"/>
              </a:rPr>
              <a:t>attraverso una restituzione puntuale e tempestiva ad alunni/e del lavoro svolto. 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b="1" dirty="0" smtClean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La restituzione dei risultati della valutazione in termini descrittivi - è accompagnata da </a:t>
            </a:r>
            <a:r>
              <a:rPr lang="it-IT" sz="2000" b="1" dirty="0" smtClean="0">
                <a:solidFill>
                  <a:srgbClr val="1F7ABE"/>
                </a:solidFill>
                <a:latin typeface="Tahoma"/>
                <a:cs typeface="Tahoma"/>
              </a:rPr>
              <a:t>osservazioni mirate, spiegazioni e suggerimenti per il miglioramento dell’apprendimento -   e risulta efficace per sostenere la motivazione, l’impegno e per aiutare tutti/e gli/le allievi/e ad apprendere in modo sempre più efficace.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dirty="0" smtClean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Si ricorda che la semplice conoscenza dell’esito finale di un percorso non è sufficientemente esplicativa e non è in grado di retroagire positivamente sul percorso stesso, quindi non è detto che sappia </a:t>
            </a:r>
            <a:r>
              <a:rPr lang="it-IT" sz="2000" dirty="0" err="1" smtClean="0">
                <a:solidFill>
                  <a:srgbClr val="1F7ABE"/>
                </a:solidFill>
                <a:latin typeface="Tahoma"/>
                <a:cs typeface="Tahoma"/>
              </a:rPr>
              <a:t>ri</a:t>
            </a: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-orientare efficacemente il percorso di apprendimento 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dirty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dirty="0" smtClean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spc="-85" dirty="0">
                <a:solidFill>
                  <a:srgbClr val="FFAD0D"/>
                </a:solidFill>
              </a:rPr>
              <a:t>valutazione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i="1" spc="-300" dirty="0">
                <a:solidFill>
                  <a:srgbClr val="FFAD0D"/>
                </a:solidFill>
                <a:latin typeface="Verdana"/>
                <a:cs typeface="Verdana"/>
              </a:rPr>
              <a:t>in</a:t>
            </a:r>
            <a:r>
              <a:rPr i="1" spc="-34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i="1" spc="-360" dirty="0">
                <a:solidFill>
                  <a:srgbClr val="FFAD0D"/>
                </a:solidFill>
                <a:latin typeface="Verdana"/>
                <a:cs typeface="Verdana"/>
              </a:rPr>
              <a:t>itinere</a:t>
            </a:r>
          </a:p>
        </p:txBody>
      </p:sp>
      <p:sp>
        <p:nvSpPr>
          <p:cNvPr id="5" name="object 5"/>
          <p:cNvSpPr/>
          <p:nvPr/>
        </p:nvSpPr>
        <p:spPr>
          <a:xfrm>
            <a:off x="10620756" y="5868022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35"/>
                </a:lnTo>
                <a:lnTo>
                  <a:pt x="1161923" y="27622"/>
                </a:lnTo>
                <a:lnTo>
                  <a:pt x="1111885" y="51231"/>
                </a:lnTo>
                <a:lnTo>
                  <a:pt x="1093089" y="58229"/>
                </a:lnTo>
                <a:lnTo>
                  <a:pt x="1071879" y="62534"/>
                </a:lnTo>
                <a:lnTo>
                  <a:pt x="1044701" y="63995"/>
                </a:lnTo>
                <a:lnTo>
                  <a:pt x="1017904" y="62534"/>
                </a:lnTo>
                <a:lnTo>
                  <a:pt x="996823" y="58229"/>
                </a:lnTo>
                <a:lnTo>
                  <a:pt x="978026" y="51231"/>
                </a:lnTo>
                <a:lnTo>
                  <a:pt x="927989" y="27622"/>
                </a:lnTo>
                <a:lnTo>
                  <a:pt x="890651" y="14135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35"/>
                </a:lnTo>
                <a:lnTo>
                  <a:pt x="639318" y="27622"/>
                </a:lnTo>
                <a:lnTo>
                  <a:pt x="589279" y="51231"/>
                </a:lnTo>
                <a:lnTo>
                  <a:pt x="570357" y="58229"/>
                </a:lnTo>
                <a:lnTo>
                  <a:pt x="549148" y="62534"/>
                </a:lnTo>
                <a:lnTo>
                  <a:pt x="522097" y="63995"/>
                </a:lnTo>
                <a:lnTo>
                  <a:pt x="495300" y="62534"/>
                </a:lnTo>
                <a:lnTo>
                  <a:pt x="474218" y="58229"/>
                </a:lnTo>
                <a:lnTo>
                  <a:pt x="455422" y="51231"/>
                </a:lnTo>
                <a:lnTo>
                  <a:pt x="405384" y="27622"/>
                </a:lnTo>
                <a:lnTo>
                  <a:pt x="367919" y="14135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35"/>
                </a:lnTo>
                <a:lnTo>
                  <a:pt x="116586" y="27622"/>
                </a:lnTo>
                <a:lnTo>
                  <a:pt x="66675" y="51231"/>
                </a:lnTo>
                <a:lnTo>
                  <a:pt x="47878" y="58229"/>
                </a:lnTo>
                <a:lnTo>
                  <a:pt x="26797" y="62534"/>
                </a:lnTo>
                <a:lnTo>
                  <a:pt x="0" y="63995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8991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42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8991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8991"/>
                </a:lnTo>
                <a:lnTo>
                  <a:pt x="696849" y="144868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42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8991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8991"/>
                </a:lnTo>
                <a:lnTo>
                  <a:pt x="1219580" y="144868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42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8991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3995"/>
                </a:lnTo>
                <a:lnTo>
                  <a:pt x="1540764" y="62534"/>
                </a:lnTo>
                <a:lnTo>
                  <a:pt x="1519554" y="58229"/>
                </a:lnTo>
                <a:lnTo>
                  <a:pt x="1500759" y="51231"/>
                </a:lnTo>
                <a:lnTo>
                  <a:pt x="1450721" y="27622"/>
                </a:lnTo>
                <a:lnTo>
                  <a:pt x="1413255" y="14135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0756" y="6117767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47"/>
                </a:lnTo>
                <a:lnTo>
                  <a:pt x="1161923" y="27635"/>
                </a:lnTo>
                <a:lnTo>
                  <a:pt x="1111885" y="51244"/>
                </a:lnTo>
                <a:lnTo>
                  <a:pt x="1093089" y="58242"/>
                </a:lnTo>
                <a:lnTo>
                  <a:pt x="1071879" y="62547"/>
                </a:lnTo>
                <a:lnTo>
                  <a:pt x="1044701" y="64007"/>
                </a:lnTo>
                <a:lnTo>
                  <a:pt x="1017904" y="62547"/>
                </a:lnTo>
                <a:lnTo>
                  <a:pt x="996823" y="58242"/>
                </a:lnTo>
                <a:lnTo>
                  <a:pt x="978026" y="51244"/>
                </a:lnTo>
                <a:lnTo>
                  <a:pt x="927989" y="27635"/>
                </a:lnTo>
                <a:lnTo>
                  <a:pt x="890651" y="14147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47"/>
                </a:lnTo>
                <a:lnTo>
                  <a:pt x="639318" y="27635"/>
                </a:lnTo>
                <a:lnTo>
                  <a:pt x="589279" y="51244"/>
                </a:lnTo>
                <a:lnTo>
                  <a:pt x="570357" y="58242"/>
                </a:lnTo>
                <a:lnTo>
                  <a:pt x="549148" y="62547"/>
                </a:lnTo>
                <a:lnTo>
                  <a:pt x="522097" y="64007"/>
                </a:lnTo>
                <a:lnTo>
                  <a:pt x="495300" y="62547"/>
                </a:lnTo>
                <a:lnTo>
                  <a:pt x="474218" y="58242"/>
                </a:lnTo>
                <a:lnTo>
                  <a:pt x="455422" y="51244"/>
                </a:lnTo>
                <a:lnTo>
                  <a:pt x="405384" y="27635"/>
                </a:lnTo>
                <a:lnTo>
                  <a:pt x="367919" y="14147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47"/>
                </a:lnTo>
                <a:lnTo>
                  <a:pt x="116586" y="27635"/>
                </a:lnTo>
                <a:lnTo>
                  <a:pt x="66675" y="51244"/>
                </a:lnTo>
                <a:lnTo>
                  <a:pt x="47878" y="58242"/>
                </a:lnTo>
                <a:lnTo>
                  <a:pt x="26797" y="62547"/>
                </a:lnTo>
                <a:lnTo>
                  <a:pt x="0" y="64007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9004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54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9004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9004"/>
                </a:lnTo>
                <a:lnTo>
                  <a:pt x="696849" y="144881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54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9004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9004"/>
                </a:lnTo>
                <a:lnTo>
                  <a:pt x="1219580" y="144881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54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9004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4007"/>
                </a:lnTo>
                <a:lnTo>
                  <a:pt x="1540764" y="62547"/>
                </a:lnTo>
                <a:lnTo>
                  <a:pt x="1519554" y="58242"/>
                </a:lnTo>
                <a:lnTo>
                  <a:pt x="1500759" y="51244"/>
                </a:lnTo>
                <a:lnTo>
                  <a:pt x="1450721" y="27635"/>
                </a:lnTo>
                <a:lnTo>
                  <a:pt x="1413255" y="14147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5830" y="237489"/>
            <a:ext cx="845819" cy="945515"/>
          </a:xfrm>
          <a:custGeom>
            <a:avLst/>
            <a:gdLst/>
            <a:ahLst/>
            <a:cxnLst/>
            <a:rect l="l" t="t" r="r" b="b"/>
            <a:pathLst>
              <a:path w="845820" h="945515">
                <a:moveTo>
                  <a:pt x="221996" y="96520"/>
                </a:moveTo>
                <a:lnTo>
                  <a:pt x="128016" y="96520"/>
                </a:lnTo>
                <a:lnTo>
                  <a:pt x="128016" y="0"/>
                </a:lnTo>
                <a:lnTo>
                  <a:pt x="95885" y="0"/>
                </a:lnTo>
                <a:lnTo>
                  <a:pt x="95885" y="96520"/>
                </a:lnTo>
                <a:lnTo>
                  <a:pt x="0" y="96520"/>
                </a:lnTo>
                <a:lnTo>
                  <a:pt x="0" y="128270"/>
                </a:lnTo>
                <a:lnTo>
                  <a:pt x="95885" y="128270"/>
                </a:lnTo>
                <a:lnTo>
                  <a:pt x="95885" y="222250"/>
                </a:lnTo>
                <a:lnTo>
                  <a:pt x="128016" y="222250"/>
                </a:lnTo>
                <a:lnTo>
                  <a:pt x="128016" y="128270"/>
                </a:lnTo>
                <a:lnTo>
                  <a:pt x="221996" y="128270"/>
                </a:lnTo>
                <a:lnTo>
                  <a:pt x="221996" y="96520"/>
                </a:lnTo>
                <a:close/>
              </a:path>
              <a:path w="845820" h="945515">
                <a:moveTo>
                  <a:pt x="845820" y="714121"/>
                </a:moveTo>
                <a:lnTo>
                  <a:pt x="826135" y="654304"/>
                </a:lnTo>
                <a:lnTo>
                  <a:pt x="789813" y="604647"/>
                </a:lnTo>
                <a:lnTo>
                  <a:pt x="740029" y="568325"/>
                </a:lnTo>
                <a:lnTo>
                  <a:pt x="680339" y="548513"/>
                </a:lnTo>
                <a:lnTo>
                  <a:pt x="647700" y="545973"/>
                </a:lnTo>
                <a:lnTo>
                  <a:pt x="615061" y="548513"/>
                </a:lnTo>
                <a:lnTo>
                  <a:pt x="555117" y="568325"/>
                </a:lnTo>
                <a:lnTo>
                  <a:pt x="505333" y="604647"/>
                </a:lnTo>
                <a:lnTo>
                  <a:pt x="468884" y="654304"/>
                </a:lnTo>
                <a:lnTo>
                  <a:pt x="448945" y="714121"/>
                </a:lnTo>
                <a:lnTo>
                  <a:pt x="446405" y="746760"/>
                </a:lnTo>
                <a:lnTo>
                  <a:pt x="448945" y="779399"/>
                </a:lnTo>
                <a:lnTo>
                  <a:pt x="468884" y="839343"/>
                </a:lnTo>
                <a:lnTo>
                  <a:pt x="505333" y="889127"/>
                </a:lnTo>
                <a:lnTo>
                  <a:pt x="555117" y="925576"/>
                </a:lnTo>
                <a:lnTo>
                  <a:pt x="615696" y="945515"/>
                </a:lnTo>
                <a:lnTo>
                  <a:pt x="679577" y="945515"/>
                </a:lnTo>
                <a:lnTo>
                  <a:pt x="740029" y="925576"/>
                </a:lnTo>
                <a:lnTo>
                  <a:pt x="789813" y="889127"/>
                </a:lnTo>
                <a:lnTo>
                  <a:pt x="826135" y="839343"/>
                </a:lnTo>
                <a:lnTo>
                  <a:pt x="845820" y="779399"/>
                </a:lnTo>
                <a:lnTo>
                  <a:pt x="845820" y="714121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712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2393316"/>
            <a:ext cx="10304780" cy="44646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2000" dirty="0" smtClean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 valutazione in itinere è  espressa in base a criteri chiari, descrivendo il percorso di acquisizione progressiva dell’apprendimento, attraverso una restituzione puntuale e tempestiva ad alunni/e del lavoro svolto. 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La restituzione dei risultati della valutazione in termini descrittivi - è accompagnata da osservazioni mirate, spiegazioni e suggerimenti per il miglioramento dell’apprendimento -   e risulta efficace per sostenere la motivazione, l’impegno e per aiutare tutti/e gli/le allievi/e ad apprendere in modo sempre più efficace.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Si ricorda che la semplice conoscenza dell’esito finale di un percorso non è sufficientemente esplicativa e non è in grado di retroagire positivamente sul percorso stesso, quindi non è detto che sappia </a:t>
            </a:r>
            <a:r>
              <a:rPr lang="it-IT" sz="2000" dirty="0" err="1" smtClean="0">
                <a:solidFill>
                  <a:srgbClr val="1F7ABE"/>
                </a:solidFill>
                <a:latin typeface="Tahoma"/>
                <a:cs typeface="Tahoma"/>
              </a:rPr>
              <a:t>ri</a:t>
            </a:r>
            <a:r>
              <a:rPr lang="it-IT" sz="2000" dirty="0" smtClean="0">
                <a:solidFill>
                  <a:srgbClr val="1F7ABE"/>
                </a:solidFill>
                <a:latin typeface="Tahoma"/>
                <a:cs typeface="Tahoma"/>
              </a:rPr>
              <a:t>-orientare efficacemente il percorso di apprendimento </a:t>
            </a: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dirty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lang="it-IT" sz="2000" dirty="0" smtClean="0">
              <a:solidFill>
                <a:srgbClr val="1F7ABE"/>
              </a:solidFill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95"/>
              </a:spcBef>
            </a:pP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563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95"/>
              </a:spcBef>
            </a:pPr>
            <a:r>
              <a:rPr spc="-170" dirty="0">
                <a:solidFill>
                  <a:srgbClr val="FFAD0D"/>
                </a:solidFill>
              </a:rPr>
              <a:t>La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spc="-85" dirty="0">
                <a:solidFill>
                  <a:srgbClr val="FFAD0D"/>
                </a:solidFill>
              </a:rPr>
              <a:t>valutazione</a:t>
            </a:r>
            <a:r>
              <a:rPr spc="-150" dirty="0">
                <a:solidFill>
                  <a:srgbClr val="FFAD0D"/>
                </a:solidFill>
              </a:rPr>
              <a:t> </a:t>
            </a:r>
            <a:r>
              <a:rPr i="1" spc="-300" dirty="0">
                <a:solidFill>
                  <a:srgbClr val="FFAD0D"/>
                </a:solidFill>
                <a:latin typeface="Verdana"/>
                <a:cs typeface="Verdana"/>
              </a:rPr>
              <a:t>in</a:t>
            </a:r>
            <a:r>
              <a:rPr i="1" spc="-34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i="1" spc="-360" dirty="0">
                <a:solidFill>
                  <a:srgbClr val="FFAD0D"/>
                </a:solidFill>
                <a:latin typeface="Verdana"/>
                <a:cs typeface="Verdana"/>
              </a:rPr>
              <a:t>itinere</a:t>
            </a:r>
          </a:p>
        </p:txBody>
      </p:sp>
      <p:sp>
        <p:nvSpPr>
          <p:cNvPr id="5" name="object 5"/>
          <p:cNvSpPr/>
          <p:nvPr/>
        </p:nvSpPr>
        <p:spPr>
          <a:xfrm>
            <a:off x="10620756" y="5868022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35"/>
                </a:lnTo>
                <a:lnTo>
                  <a:pt x="1161923" y="27622"/>
                </a:lnTo>
                <a:lnTo>
                  <a:pt x="1111885" y="51231"/>
                </a:lnTo>
                <a:lnTo>
                  <a:pt x="1093089" y="58229"/>
                </a:lnTo>
                <a:lnTo>
                  <a:pt x="1071879" y="62534"/>
                </a:lnTo>
                <a:lnTo>
                  <a:pt x="1044701" y="63995"/>
                </a:lnTo>
                <a:lnTo>
                  <a:pt x="1017904" y="62534"/>
                </a:lnTo>
                <a:lnTo>
                  <a:pt x="996823" y="58229"/>
                </a:lnTo>
                <a:lnTo>
                  <a:pt x="978026" y="51231"/>
                </a:lnTo>
                <a:lnTo>
                  <a:pt x="927989" y="27622"/>
                </a:lnTo>
                <a:lnTo>
                  <a:pt x="890651" y="14135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35"/>
                </a:lnTo>
                <a:lnTo>
                  <a:pt x="639318" y="27622"/>
                </a:lnTo>
                <a:lnTo>
                  <a:pt x="589279" y="51231"/>
                </a:lnTo>
                <a:lnTo>
                  <a:pt x="570357" y="58229"/>
                </a:lnTo>
                <a:lnTo>
                  <a:pt x="549148" y="62534"/>
                </a:lnTo>
                <a:lnTo>
                  <a:pt x="522097" y="63995"/>
                </a:lnTo>
                <a:lnTo>
                  <a:pt x="495300" y="62534"/>
                </a:lnTo>
                <a:lnTo>
                  <a:pt x="474218" y="58229"/>
                </a:lnTo>
                <a:lnTo>
                  <a:pt x="455422" y="51231"/>
                </a:lnTo>
                <a:lnTo>
                  <a:pt x="405384" y="27622"/>
                </a:lnTo>
                <a:lnTo>
                  <a:pt x="367919" y="14135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35"/>
                </a:lnTo>
                <a:lnTo>
                  <a:pt x="116586" y="27622"/>
                </a:lnTo>
                <a:lnTo>
                  <a:pt x="66675" y="51231"/>
                </a:lnTo>
                <a:lnTo>
                  <a:pt x="47878" y="58229"/>
                </a:lnTo>
                <a:lnTo>
                  <a:pt x="26797" y="62534"/>
                </a:lnTo>
                <a:lnTo>
                  <a:pt x="0" y="63995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8991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42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8991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8991"/>
                </a:lnTo>
                <a:lnTo>
                  <a:pt x="696849" y="144868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42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8991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8991"/>
                </a:lnTo>
                <a:lnTo>
                  <a:pt x="1219580" y="144868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42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8991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3995"/>
                </a:lnTo>
                <a:lnTo>
                  <a:pt x="1540764" y="62534"/>
                </a:lnTo>
                <a:lnTo>
                  <a:pt x="1519554" y="58229"/>
                </a:lnTo>
                <a:lnTo>
                  <a:pt x="1500759" y="51231"/>
                </a:lnTo>
                <a:lnTo>
                  <a:pt x="1450721" y="27622"/>
                </a:lnTo>
                <a:lnTo>
                  <a:pt x="1413255" y="14135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20756" y="6117767"/>
            <a:ext cx="1568450" cy="187325"/>
          </a:xfrm>
          <a:custGeom>
            <a:avLst/>
            <a:gdLst/>
            <a:ahLst/>
            <a:cxnLst/>
            <a:rect l="l" t="t" r="r" b="b"/>
            <a:pathLst>
              <a:path w="1568450" h="187325">
                <a:moveTo>
                  <a:pt x="1306322" y="0"/>
                </a:moveTo>
                <a:lnTo>
                  <a:pt x="1246377" y="4000"/>
                </a:lnTo>
                <a:lnTo>
                  <a:pt x="1199134" y="14147"/>
                </a:lnTo>
                <a:lnTo>
                  <a:pt x="1161923" y="27635"/>
                </a:lnTo>
                <a:lnTo>
                  <a:pt x="1111885" y="51244"/>
                </a:lnTo>
                <a:lnTo>
                  <a:pt x="1093089" y="58242"/>
                </a:lnTo>
                <a:lnTo>
                  <a:pt x="1071879" y="62547"/>
                </a:lnTo>
                <a:lnTo>
                  <a:pt x="1044701" y="64007"/>
                </a:lnTo>
                <a:lnTo>
                  <a:pt x="1017904" y="62547"/>
                </a:lnTo>
                <a:lnTo>
                  <a:pt x="996823" y="58242"/>
                </a:lnTo>
                <a:lnTo>
                  <a:pt x="978026" y="51244"/>
                </a:lnTo>
                <a:lnTo>
                  <a:pt x="927989" y="27635"/>
                </a:lnTo>
                <a:lnTo>
                  <a:pt x="890651" y="14147"/>
                </a:lnTo>
                <a:lnTo>
                  <a:pt x="843279" y="4000"/>
                </a:lnTo>
                <a:lnTo>
                  <a:pt x="783717" y="0"/>
                </a:lnTo>
                <a:lnTo>
                  <a:pt x="723773" y="4000"/>
                </a:lnTo>
                <a:lnTo>
                  <a:pt x="676528" y="14147"/>
                </a:lnTo>
                <a:lnTo>
                  <a:pt x="639318" y="27635"/>
                </a:lnTo>
                <a:lnTo>
                  <a:pt x="589279" y="51244"/>
                </a:lnTo>
                <a:lnTo>
                  <a:pt x="570357" y="58242"/>
                </a:lnTo>
                <a:lnTo>
                  <a:pt x="549148" y="62547"/>
                </a:lnTo>
                <a:lnTo>
                  <a:pt x="522097" y="64007"/>
                </a:lnTo>
                <a:lnTo>
                  <a:pt x="495300" y="62547"/>
                </a:lnTo>
                <a:lnTo>
                  <a:pt x="474218" y="58242"/>
                </a:lnTo>
                <a:lnTo>
                  <a:pt x="455422" y="51244"/>
                </a:lnTo>
                <a:lnTo>
                  <a:pt x="405384" y="27635"/>
                </a:lnTo>
                <a:lnTo>
                  <a:pt x="367919" y="14147"/>
                </a:lnTo>
                <a:lnTo>
                  <a:pt x="320675" y="4000"/>
                </a:lnTo>
                <a:lnTo>
                  <a:pt x="260985" y="0"/>
                </a:lnTo>
                <a:lnTo>
                  <a:pt x="201168" y="4000"/>
                </a:lnTo>
                <a:lnTo>
                  <a:pt x="153924" y="14147"/>
                </a:lnTo>
                <a:lnTo>
                  <a:pt x="116586" y="27635"/>
                </a:lnTo>
                <a:lnTo>
                  <a:pt x="66675" y="51244"/>
                </a:lnTo>
                <a:lnTo>
                  <a:pt x="47878" y="58242"/>
                </a:lnTo>
                <a:lnTo>
                  <a:pt x="26797" y="62547"/>
                </a:lnTo>
                <a:lnTo>
                  <a:pt x="0" y="64007"/>
                </a:lnTo>
                <a:lnTo>
                  <a:pt x="0" y="187045"/>
                </a:lnTo>
                <a:lnTo>
                  <a:pt x="59690" y="182968"/>
                </a:lnTo>
                <a:lnTo>
                  <a:pt x="106934" y="172656"/>
                </a:lnTo>
                <a:lnTo>
                  <a:pt x="144399" y="159004"/>
                </a:lnTo>
                <a:lnTo>
                  <a:pt x="194310" y="135318"/>
                </a:lnTo>
                <a:lnTo>
                  <a:pt x="212978" y="128320"/>
                </a:lnTo>
                <a:lnTo>
                  <a:pt x="234061" y="124015"/>
                </a:lnTo>
                <a:lnTo>
                  <a:pt x="260985" y="122554"/>
                </a:lnTo>
                <a:lnTo>
                  <a:pt x="288036" y="124015"/>
                </a:lnTo>
                <a:lnTo>
                  <a:pt x="309118" y="128320"/>
                </a:lnTo>
                <a:lnTo>
                  <a:pt x="327787" y="135318"/>
                </a:lnTo>
                <a:lnTo>
                  <a:pt x="377698" y="159004"/>
                </a:lnTo>
                <a:lnTo>
                  <a:pt x="415163" y="172656"/>
                </a:lnTo>
                <a:lnTo>
                  <a:pt x="462407" y="182968"/>
                </a:lnTo>
                <a:lnTo>
                  <a:pt x="522097" y="187045"/>
                </a:lnTo>
                <a:lnTo>
                  <a:pt x="581914" y="182968"/>
                </a:lnTo>
                <a:lnTo>
                  <a:pt x="629285" y="172656"/>
                </a:lnTo>
                <a:lnTo>
                  <a:pt x="666750" y="159004"/>
                </a:lnTo>
                <a:lnTo>
                  <a:pt x="696849" y="144881"/>
                </a:lnTo>
                <a:lnTo>
                  <a:pt x="716661" y="135318"/>
                </a:lnTo>
                <a:lnTo>
                  <a:pt x="735457" y="128320"/>
                </a:lnTo>
                <a:lnTo>
                  <a:pt x="756539" y="124015"/>
                </a:lnTo>
                <a:lnTo>
                  <a:pt x="783717" y="122554"/>
                </a:lnTo>
                <a:lnTo>
                  <a:pt x="810514" y="124015"/>
                </a:lnTo>
                <a:lnTo>
                  <a:pt x="831469" y="128320"/>
                </a:lnTo>
                <a:lnTo>
                  <a:pt x="850265" y="135318"/>
                </a:lnTo>
                <a:lnTo>
                  <a:pt x="900302" y="159004"/>
                </a:lnTo>
                <a:lnTo>
                  <a:pt x="937768" y="172656"/>
                </a:lnTo>
                <a:lnTo>
                  <a:pt x="985012" y="182968"/>
                </a:lnTo>
                <a:lnTo>
                  <a:pt x="1044701" y="187045"/>
                </a:lnTo>
                <a:lnTo>
                  <a:pt x="1104519" y="182968"/>
                </a:lnTo>
                <a:lnTo>
                  <a:pt x="1151890" y="172656"/>
                </a:lnTo>
                <a:lnTo>
                  <a:pt x="1189354" y="159004"/>
                </a:lnTo>
                <a:lnTo>
                  <a:pt x="1219580" y="144881"/>
                </a:lnTo>
                <a:lnTo>
                  <a:pt x="1239393" y="135318"/>
                </a:lnTo>
                <a:lnTo>
                  <a:pt x="1258062" y="128320"/>
                </a:lnTo>
                <a:lnTo>
                  <a:pt x="1279144" y="124015"/>
                </a:lnTo>
                <a:lnTo>
                  <a:pt x="1306322" y="122554"/>
                </a:lnTo>
                <a:lnTo>
                  <a:pt x="1333373" y="124015"/>
                </a:lnTo>
                <a:lnTo>
                  <a:pt x="1354327" y="128320"/>
                </a:lnTo>
                <a:lnTo>
                  <a:pt x="1372997" y="135318"/>
                </a:lnTo>
                <a:lnTo>
                  <a:pt x="1423035" y="159004"/>
                </a:lnTo>
                <a:lnTo>
                  <a:pt x="1460500" y="172656"/>
                </a:lnTo>
                <a:lnTo>
                  <a:pt x="1507998" y="182968"/>
                </a:lnTo>
                <a:lnTo>
                  <a:pt x="1567942" y="187045"/>
                </a:lnTo>
                <a:lnTo>
                  <a:pt x="1567942" y="64007"/>
                </a:lnTo>
                <a:lnTo>
                  <a:pt x="1540764" y="62547"/>
                </a:lnTo>
                <a:lnTo>
                  <a:pt x="1519554" y="58242"/>
                </a:lnTo>
                <a:lnTo>
                  <a:pt x="1500759" y="51244"/>
                </a:lnTo>
                <a:lnTo>
                  <a:pt x="1450721" y="27635"/>
                </a:lnTo>
                <a:lnTo>
                  <a:pt x="1413255" y="14147"/>
                </a:lnTo>
                <a:lnTo>
                  <a:pt x="1365885" y="4000"/>
                </a:lnTo>
                <a:lnTo>
                  <a:pt x="1306322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5830" y="237489"/>
            <a:ext cx="845819" cy="945515"/>
          </a:xfrm>
          <a:custGeom>
            <a:avLst/>
            <a:gdLst/>
            <a:ahLst/>
            <a:cxnLst/>
            <a:rect l="l" t="t" r="r" b="b"/>
            <a:pathLst>
              <a:path w="845820" h="945515">
                <a:moveTo>
                  <a:pt x="221996" y="96520"/>
                </a:moveTo>
                <a:lnTo>
                  <a:pt x="128016" y="96520"/>
                </a:lnTo>
                <a:lnTo>
                  <a:pt x="128016" y="0"/>
                </a:lnTo>
                <a:lnTo>
                  <a:pt x="95885" y="0"/>
                </a:lnTo>
                <a:lnTo>
                  <a:pt x="95885" y="96520"/>
                </a:lnTo>
                <a:lnTo>
                  <a:pt x="0" y="96520"/>
                </a:lnTo>
                <a:lnTo>
                  <a:pt x="0" y="128270"/>
                </a:lnTo>
                <a:lnTo>
                  <a:pt x="95885" y="128270"/>
                </a:lnTo>
                <a:lnTo>
                  <a:pt x="95885" y="222250"/>
                </a:lnTo>
                <a:lnTo>
                  <a:pt x="128016" y="222250"/>
                </a:lnTo>
                <a:lnTo>
                  <a:pt x="128016" y="128270"/>
                </a:lnTo>
                <a:lnTo>
                  <a:pt x="221996" y="128270"/>
                </a:lnTo>
                <a:lnTo>
                  <a:pt x="221996" y="96520"/>
                </a:lnTo>
                <a:close/>
              </a:path>
              <a:path w="845820" h="945515">
                <a:moveTo>
                  <a:pt x="845820" y="714121"/>
                </a:moveTo>
                <a:lnTo>
                  <a:pt x="826135" y="654304"/>
                </a:lnTo>
                <a:lnTo>
                  <a:pt x="789813" y="604647"/>
                </a:lnTo>
                <a:lnTo>
                  <a:pt x="740029" y="568325"/>
                </a:lnTo>
                <a:lnTo>
                  <a:pt x="680339" y="548513"/>
                </a:lnTo>
                <a:lnTo>
                  <a:pt x="647700" y="545973"/>
                </a:lnTo>
                <a:lnTo>
                  <a:pt x="615061" y="548513"/>
                </a:lnTo>
                <a:lnTo>
                  <a:pt x="555117" y="568325"/>
                </a:lnTo>
                <a:lnTo>
                  <a:pt x="505333" y="604647"/>
                </a:lnTo>
                <a:lnTo>
                  <a:pt x="468884" y="654304"/>
                </a:lnTo>
                <a:lnTo>
                  <a:pt x="448945" y="714121"/>
                </a:lnTo>
                <a:lnTo>
                  <a:pt x="446405" y="746760"/>
                </a:lnTo>
                <a:lnTo>
                  <a:pt x="448945" y="779399"/>
                </a:lnTo>
                <a:lnTo>
                  <a:pt x="468884" y="839343"/>
                </a:lnTo>
                <a:lnTo>
                  <a:pt x="505333" y="889127"/>
                </a:lnTo>
                <a:lnTo>
                  <a:pt x="555117" y="925576"/>
                </a:lnTo>
                <a:lnTo>
                  <a:pt x="615696" y="945515"/>
                </a:lnTo>
                <a:lnTo>
                  <a:pt x="679577" y="945515"/>
                </a:lnTo>
                <a:lnTo>
                  <a:pt x="740029" y="925576"/>
                </a:lnTo>
                <a:lnTo>
                  <a:pt x="789813" y="889127"/>
                </a:lnTo>
                <a:lnTo>
                  <a:pt x="826135" y="839343"/>
                </a:lnTo>
                <a:lnTo>
                  <a:pt x="845820" y="779399"/>
                </a:lnTo>
                <a:lnTo>
                  <a:pt x="845820" y="714121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67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277" rIns="0" bIns="0" rtlCol="0">
            <a:spAutoFit/>
          </a:bodyPr>
          <a:lstStyle/>
          <a:p>
            <a:pPr marL="426084">
              <a:lnSpc>
                <a:spcPts val="4560"/>
              </a:lnSpc>
              <a:spcBef>
                <a:spcPts val="95"/>
              </a:spcBef>
            </a:pPr>
            <a:r>
              <a:rPr spc="-35" dirty="0">
                <a:solidFill>
                  <a:srgbClr val="FFAD0D"/>
                </a:solidFill>
              </a:rPr>
              <a:t>Alunni</a:t>
            </a:r>
            <a:r>
              <a:rPr spc="-225" dirty="0">
                <a:solidFill>
                  <a:srgbClr val="FFAD0D"/>
                </a:solidFill>
              </a:rPr>
              <a:t> </a:t>
            </a:r>
            <a:r>
              <a:rPr spc="-55" dirty="0">
                <a:solidFill>
                  <a:srgbClr val="FFAD0D"/>
                </a:solidFill>
              </a:rPr>
              <a:t>con</a:t>
            </a:r>
            <a:r>
              <a:rPr spc="-220" dirty="0">
                <a:solidFill>
                  <a:srgbClr val="FFAD0D"/>
                </a:solidFill>
              </a:rPr>
              <a:t> </a:t>
            </a:r>
            <a:r>
              <a:rPr spc="-50" dirty="0">
                <a:solidFill>
                  <a:srgbClr val="FFAD0D"/>
                </a:solidFill>
              </a:rPr>
              <a:t>disabilità</a:t>
            </a:r>
            <a:r>
              <a:rPr spc="-210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e</a:t>
            </a:r>
            <a:r>
              <a:rPr spc="-215" dirty="0">
                <a:solidFill>
                  <a:srgbClr val="FFAD0D"/>
                </a:solidFill>
              </a:rPr>
              <a:t> </a:t>
            </a:r>
            <a:r>
              <a:rPr spc="-50" dirty="0">
                <a:solidFill>
                  <a:srgbClr val="FFAD0D"/>
                </a:solidFill>
              </a:rPr>
              <a:t>con</a:t>
            </a:r>
            <a:r>
              <a:rPr spc="-220" dirty="0">
                <a:solidFill>
                  <a:srgbClr val="FFAD0D"/>
                </a:solidFill>
              </a:rPr>
              <a:t> </a:t>
            </a:r>
            <a:r>
              <a:rPr spc="-25" dirty="0">
                <a:solidFill>
                  <a:srgbClr val="FFAD0D"/>
                </a:solidFill>
              </a:rPr>
              <a:t>disturbi</a:t>
            </a:r>
          </a:p>
          <a:p>
            <a:pPr marL="426084">
              <a:lnSpc>
                <a:spcPts val="4560"/>
              </a:lnSpc>
            </a:pPr>
            <a:r>
              <a:rPr spc="-50" dirty="0">
                <a:solidFill>
                  <a:srgbClr val="FFAD0D"/>
                </a:solidFill>
              </a:rPr>
              <a:t>specifici</a:t>
            </a:r>
            <a:r>
              <a:rPr spc="-210" dirty="0">
                <a:solidFill>
                  <a:srgbClr val="FFAD0D"/>
                </a:solidFill>
              </a:rPr>
              <a:t> </a:t>
            </a:r>
            <a:r>
              <a:rPr spc="-10" dirty="0">
                <a:solidFill>
                  <a:srgbClr val="FFAD0D"/>
                </a:solidFill>
              </a:rPr>
              <a:t>dell’apprendimento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971" y="3285365"/>
            <a:ext cx="5135399" cy="33452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4255" y="2436723"/>
            <a:ext cx="8180070" cy="376809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Articolo</a:t>
            </a:r>
            <a:r>
              <a:rPr sz="2000" b="1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4,</a:t>
            </a:r>
            <a:r>
              <a:rPr sz="20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2000" b="1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241300" marR="638175" indent="-228600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0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20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disabilità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0" dirty="0">
                <a:solidFill>
                  <a:srgbClr val="1F7ABE"/>
                </a:solidFill>
                <a:latin typeface="Verdana"/>
                <a:cs typeface="Verdana"/>
              </a:rPr>
              <a:t>certificata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20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7ABE"/>
                </a:solidFill>
                <a:latin typeface="Verdana"/>
                <a:cs typeface="Verdana"/>
              </a:rPr>
              <a:t>correlata </a:t>
            </a:r>
            <a:r>
              <a:rPr sz="2000" i="1" spc="-60" dirty="0">
                <a:solidFill>
                  <a:srgbClr val="1F7ABE"/>
                </a:solidFill>
                <a:latin typeface="Verdana"/>
                <a:cs typeface="Verdana"/>
              </a:rPr>
              <a:t>agli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obiettivi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individuati</a:t>
            </a:r>
            <a:r>
              <a:rPr sz="20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i="1" spc="-155" dirty="0">
                <a:solidFill>
                  <a:srgbClr val="FFAD0D"/>
                </a:solidFill>
                <a:latin typeface="Verdana"/>
                <a:cs typeface="Verdana"/>
              </a:rPr>
              <a:t>piano</a:t>
            </a:r>
            <a:r>
              <a:rPr sz="2000" b="1" i="1" spc="-18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2000" b="1" i="1" spc="-175" dirty="0">
                <a:solidFill>
                  <a:srgbClr val="FFAD0D"/>
                </a:solidFill>
                <a:latin typeface="Verdana"/>
                <a:cs typeface="Verdana"/>
              </a:rPr>
              <a:t>educativo</a:t>
            </a:r>
            <a:r>
              <a:rPr sz="2000" b="1" i="1" spc="-16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2000" b="1" i="1" spc="-90" dirty="0">
                <a:solidFill>
                  <a:srgbClr val="FFAD0D"/>
                </a:solidFill>
                <a:latin typeface="Verdana"/>
                <a:cs typeface="Verdana"/>
              </a:rPr>
              <a:t>individualizzato </a:t>
            </a:r>
            <a:r>
              <a:rPr sz="2000" i="1" spc="-85" dirty="0">
                <a:solidFill>
                  <a:srgbClr val="1F7ABE"/>
                </a:solidFill>
                <a:latin typeface="Verdana"/>
                <a:cs typeface="Verdana"/>
              </a:rPr>
              <a:t>predisposto</a:t>
            </a:r>
            <a:r>
              <a:rPr sz="20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ai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sensi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1F7ABE"/>
                </a:solidFill>
                <a:latin typeface="Verdana"/>
                <a:cs typeface="Verdana"/>
              </a:rPr>
              <a:t>decreto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legislativo</a:t>
            </a:r>
            <a:r>
              <a:rPr sz="20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13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80" dirty="0">
                <a:solidFill>
                  <a:srgbClr val="1F7ABE"/>
                </a:solidFill>
                <a:latin typeface="Verdana"/>
                <a:cs typeface="Verdana"/>
              </a:rPr>
              <a:t>aprile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1F7ABE"/>
                </a:solidFill>
                <a:latin typeface="Verdana"/>
                <a:cs typeface="Verdana"/>
              </a:rPr>
              <a:t>2017,</a:t>
            </a:r>
            <a:r>
              <a:rPr sz="2000" i="1" spc="-2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20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1F7ABE"/>
                </a:solidFill>
                <a:latin typeface="Verdana"/>
                <a:cs typeface="Verdana"/>
              </a:rPr>
              <a:t>66</a:t>
            </a:r>
            <a:endParaRPr sz="20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0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2000" i="1" spc="-20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disturbi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7ABE"/>
                </a:solidFill>
                <a:latin typeface="Verdana"/>
                <a:cs typeface="Verdana"/>
              </a:rPr>
              <a:t>specifici</a:t>
            </a:r>
            <a:endParaRPr sz="2000">
              <a:latin typeface="Verdana"/>
              <a:cs typeface="Verdana"/>
            </a:endParaRPr>
          </a:p>
          <a:p>
            <a:pPr marL="241300" marR="760730">
              <a:lnSpc>
                <a:spcPct val="110000"/>
              </a:lnSpc>
            </a:pPr>
            <a:r>
              <a:rPr sz="2000" i="1" spc="-95" dirty="0">
                <a:solidFill>
                  <a:srgbClr val="1F7ABE"/>
                </a:solidFill>
                <a:latin typeface="Verdana"/>
                <a:cs typeface="Verdana"/>
              </a:rPr>
              <a:t>dell’apprendimento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5" dirty="0">
                <a:solidFill>
                  <a:srgbClr val="1F7ABE"/>
                </a:solidFill>
                <a:latin typeface="Verdana"/>
                <a:cs typeface="Verdana"/>
              </a:rPr>
              <a:t>tiene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1F7ABE"/>
                </a:solidFill>
                <a:latin typeface="Verdana"/>
                <a:cs typeface="Verdana"/>
              </a:rPr>
              <a:t>conto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20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i="1" spc="-155" dirty="0">
                <a:solidFill>
                  <a:srgbClr val="FFAD0D"/>
                </a:solidFill>
                <a:latin typeface="Verdana"/>
                <a:cs typeface="Verdana"/>
              </a:rPr>
              <a:t>piano</a:t>
            </a:r>
            <a:r>
              <a:rPr sz="2000" b="1" i="1" spc="-160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2000" b="1" i="1" spc="-25" dirty="0">
                <a:solidFill>
                  <a:srgbClr val="FFAD0D"/>
                </a:solidFill>
                <a:latin typeface="Verdana"/>
                <a:cs typeface="Verdana"/>
              </a:rPr>
              <a:t>didattico </a:t>
            </a:r>
            <a:r>
              <a:rPr sz="2000" b="1" i="1" spc="-185" dirty="0">
                <a:solidFill>
                  <a:srgbClr val="FFAD0D"/>
                </a:solidFill>
                <a:latin typeface="Verdana"/>
                <a:cs typeface="Verdana"/>
              </a:rPr>
              <a:t>personalizzato</a:t>
            </a:r>
            <a:r>
              <a:rPr sz="2000" b="1" i="1" spc="-155" dirty="0">
                <a:solidFill>
                  <a:srgbClr val="FFAD0D"/>
                </a:solidFill>
                <a:latin typeface="Verdana"/>
                <a:cs typeface="Verdana"/>
              </a:rPr>
              <a:t> </a:t>
            </a:r>
            <a:r>
              <a:rPr sz="2000" i="1" spc="-85" dirty="0">
                <a:solidFill>
                  <a:srgbClr val="1F7ABE"/>
                </a:solidFill>
                <a:latin typeface="Verdana"/>
                <a:cs typeface="Verdana"/>
              </a:rPr>
              <a:t>predisposto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1F7ABE"/>
                </a:solidFill>
                <a:latin typeface="Verdana"/>
                <a:cs typeface="Verdana"/>
              </a:rPr>
              <a:t>dai</a:t>
            </a:r>
            <a:r>
              <a:rPr sz="20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docenti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contitolari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1F7ABE"/>
                </a:solidFill>
                <a:latin typeface="Verdana"/>
                <a:cs typeface="Verdana"/>
              </a:rPr>
              <a:t>classe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ai</a:t>
            </a:r>
            <a:r>
              <a:rPr sz="20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sensi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20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35" dirty="0">
                <a:solidFill>
                  <a:srgbClr val="1F7ABE"/>
                </a:solidFill>
                <a:latin typeface="Verdana"/>
                <a:cs typeface="Verdana"/>
              </a:rPr>
              <a:t>legge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0" dirty="0">
                <a:solidFill>
                  <a:srgbClr val="1F7ABE"/>
                </a:solidFill>
                <a:latin typeface="Verdana"/>
                <a:cs typeface="Verdana"/>
              </a:rPr>
              <a:t>8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ottobre</a:t>
            </a:r>
            <a:r>
              <a:rPr sz="20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45" dirty="0">
                <a:solidFill>
                  <a:srgbClr val="1F7ABE"/>
                </a:solidFill>
                <a:latin typeface="Verdana"/>
                <a:cs typeface="Verdana"/>
              </a:rPr>
              <a:t>2010,</a:t>
            </a:r>
            <a:r>
              <a:rPr sz="2000" i="1" spc="-2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2000" i="1" spc="-2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1F7ABE"/>
                </a:solidFill>
                <a:latin typeface="Verdana"/>
                <a:cs typeface="Verdana"/>
              </a:rPr>
              <a:t>170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60" dirty="0">
                <a:solidFill>
                  <a:srgbClr val="175C8F"/>
                </a:solidFill>
                <a:latin typeface="Tahoma"/>
                <a:cs typeface="Tahoma"/>
              </a:rPr>
              <a:t>NON</a:t>
            </a:r>
            <a:r>
              <a:rPr sz="1800" b="1" spc="-6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75C8F"/>
                </a:solidFill>
                <a:latin typeface="Tahoma"/>
                <a:cs typeface="Tahoma"/>
              </a:rPr>
              <a:t>CAMBIA</a:t>
            </a:r>
            <a:r>
              <a:rPr sz="1800" b="1" spc="-8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NULLA!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156" rIns="0" bIns="0" rtlCol="0">
            <a:spAutoFit/>
          </a:bodyPr>
          <a:lstStyle/>
          <a:p>
            <a:pPr marL="59499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AD0D"/>
                </a:solidFill>
              </a:rPr>
              <a:t>È</a:t>
            </a:r>
            <a:r>
              <a:rPr spc="-210" dirty="0">
                <a:solidFill>
                  <a:srgbClr val="FFAD0D"/>
                </a:solidFill>
              </a:rPr>
              <a:t> </a:t>
            </a:r>
            <a:r>
              <a:rPr spc="-20" dirty="0">
                <a:solidFill>
                  <a:srgbClr val="FFAD0D"/>
                </a:solidFill>
              </a:rPr>
              <a:t>applicabile</a:t>
            </a:r>
            <a:r>
              <a:rPr spc="-180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il</a:t>
            </a:r>
            <a:r>
              <a:rPr spc="-204" dirty="0">
                <a:solidFill>
                  <a:srgbClr val="FFAD0D"/>
                </a:solidFill>
              </a:rPr>
              <a:t> </a:t>
            </a:r>
            <a:r>
              <a:rPr spc="-20" dirty="0">
                <a:solidFill>
                  <a:srgbClr val="FFAD0D"/>
                </a:solidFill>
              </a:rPr>
              <a:t>principio</a:t>
            </a:r>
            <a:r>
              <a:rPr spc="-204" dirty="0">
                <a:solidFill>
                  <a:srgbClr val="FFAD0D"/>
                </a:solidFill>
              </a:rPr>
              <a:t> </a:t>
            </a:r>
            <a:r>
              <a:rPr dirty="0">
                <a:solidFill>
                  <a:srgbClr val="FFAD0D"/>
                </a:solidFill>
              </a:rPr>
              <a:t>di</a:t>
            </a:r>
            <a:r>
              <a:rPr spc="-200" dirty="0">
                <a:solidFill>
                  <a:srgbClr val="FFAD0D"/>
                </a:solidFill>
              </a:rPr>
              <a:t> </a:t>
            </a:r>
            <a:r>
              <a:rPr spc="-60" dirty="0">
                <a:solidFill>
                  <a:srgbClr val="FFAD0D"/>
                </a:solidFill>
              </a:rPr>
              <a:t>tempestività?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273" y="2173071"/>
            <a:ext cx="10534015" cy="321564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35"/>
              </a:spcBef>
            </a:pPr>
            <a:r>
              <a:rPr sz="2000" b="1" spc="-175" dirty="0">
                <a:solidFill>
                  <a:srgbClr val="1F7ABE"/>
                </a:solidFill>
                <a:latin typeface="Tahoma"/>
                <a:cs typeface="Tahoma"/>
              </a:rPr>
              <a:t>SÌ</a:t>
            </a:r>
            <a:r>
              <a:rPr sz="2000" spc="-175" dirty="0">
                <a:solidFill>
                  <a:srgbClr val="1F7ABE"/>
                </a:solidFill>
                <a:latin typeface="Tahoma"/>
                <a:cs typeface="Tahoma"/>
              </a:rPr>
              <a:t>,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seppur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non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F7ABE"/>
                </a:solidFill>
                <a:latin typeface="Tahoma"/>
                <a:cs typeface="Tahoma"/>
              </a:rPr>
              <a:t>declinato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riferimento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alla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scuola</a:t>
            </a:r>
            <a:r>
              <a:rPr sz="20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primaria</a:t>
            </a:r>
            <a:endParaRPr sz="2000">
              <a:latin typeface="Tahoma"/>
              <a:cs typeface="Tahoma"/>
            </a:endParaRPr>
          </a:p>
          <a:p>
            <a:pPr marL="4445" algn="ctr">
              <a:lnSpc>
                <a:spcPct val="100000"/>
              </a:lnSpc>
              <a:spcBef>
                <a:spcPts val="1235"/>
              </a:spcBef>
            </a:pP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PERCHÉ?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quanto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coerente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con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1F7ABE"/>
                </a:solidFill>
                <a:latin typeface="Tahoma"/>
                <a:cs typeface="Tahoma"/>
              </a:rPr>
              <a:t>funzione</a:t>
            </a: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F7ABE"/>
                </a:solidFill>
                <a:latin typeface="Tahoma"/>
                <a:cs typeface="Tahoma"/>
              </a:rPr>
              <a:t>formativa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2000" spc="-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regolativa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primis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l’alunno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(art.</a:t>
            </a:r>
            <a:r>
              <a:rPr sz="2000" spc="-1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2,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spc="-1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4,</a:t>
            </a:r>
            <a:r>
              <a:rPr sz="2000" spc="-1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90" dirty="0">
                <a:solidFill>
                  <a:srgbClr val="1F7ABE"/>
                </a:solidFill>
                <a:latin typeface="Tahoma"/>
                <a:cs typeface="Tahoma"/>
              </a:rPr>
              <a:t>D.P.R.</a:t>
            </a:r>
            <a:r>
              <a:rPr sz="2000" spc="-1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F7ABE"/>
                </a:solidFill>
                <a:latin typeface="Tahoma"/>
                <a:cs typeface="Tahoma"/>
              </a:rPr>
              <a:t>n.</a:t>
            </a:r>
            <a:r>
              <a:rPr sz="2000" spc="-1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249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2000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24/06/1998)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Inoltre,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F7ABE"/>
                </a:solidFill>
                <a:latin typeface="Tahoma"/>
                <a:cs typeface="Tahoma"/>
              </a:rPr>
              <a:t>nelle</a:t>
            </a:r>
            <a:r>
              <a:rPr sz="20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Indicazioni</a:t>
            </a:r>
            <a:r>
              <a:rPr sz="20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nazionali,</a:t>
            </a:r>
            <a:r>
              <a:rPr sz="2000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si</a:t>
            </a:r>
            <a:r>
              <a:rPr sz="20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F7ABE"/>
                </a:solidFill>
                <a:latin typeface="Tahoma"/>
                <a:cs typeface="Tahoma"/>
              </a:rPr>
              <a:t>precisa</a:t>
            </a:r>
            <a:r>
              <a:rPr sz="20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«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occorre</a:t>
            </a:r>
            <a:r>
              <a:rPr sz="20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5" dirty="0">
                <a:solidFill>
                  <a:srgbClr val="1F7ABE"/>
                </a:solidFill>
                <a:latin typeface="Verdana"/>
                <a:cs typeface="Verdana"/>
              </a:rPr>
              <a:t>assicurare</a:t>
            </a:r>
            <a:r>
              <a:rPr sz="20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0" dirty="0">
                <a:solidFill>
                  <a:srgbClr val="1F7ABE"/>
                </a:solidFill>
                <a:latin typeface="Verdana"/>
                <a:cs typeface="Verdana"/>
              </a:rPr>
              <a:t>agli</a:t>
            </a:r>
            <a:r>
              <a:rPr sz="20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i="1" spc="-185" dirty="0">
                <a:solidFill>
                  <a:srgbClr val="1F7ABE"/>
                </a:solidFill>
                <a:latin typeface="Verdana"/>
                <a:cs typeface="Verdana"/>
              </a:rPr>
              <a:t>studenti</a:t>
            </a:r>
            <a:r>
              <a:rPr sz="20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20" dirty="0">
                <a:solidFill>
                  <a:srgbClr val="1F7ABE"/>
                </a:solidFill>
                <a:latin typeface="Verdana"/>
                <a:cs typeface="Verdana"/>
              </a:rPr>
              <a:t>alle</a:t>
            </a:r>
            <a:endParaRPr sz="2000">
              <a:latin typeface="Verdana"/>
              <a:cs typeface="Verdana"/>
            </a:endParaRPr>
          </a:p>
          <a:p>
            <a:pPr marL="12700" marR="80645">
              <a:lnSpc>
                <a:spcPct val="110000"/>
              </a:lnSpc>
            </a:pPr>
            <a:r>
              <a:rPr sz="2000" i="1" spc="-85" dirty="0">
                <a:solidFill>
                  <a:srgbClr val="1F7ABE"/>
                </a:solidFill>
                <a:latin typeface="Verdana"/>
                <a:cs typeface="Verdana"/>
              </a:rPr>
              <a:t>famiglie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un’informazione</a:t>
            </a:r>
            <a:r>
              <a:rPr sz="2000" i="1" spc="-20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i="1" spc="-195" dirty="0">
                <a:solidFill>
                  <a:srgbClr val="1F7ABE"/>
                </a:solidFill>
                <a:latin typeface="Verdana"/>
                <a:cs typeface="Verdana"/>
              </a:rPr>
              <a:t>tempestiva</a:t>
            </a:r>
            <a:r>
              <a:rPr sz="2000" b="1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b="1" i="1" spc="-210" dirty="0">
                <a:solidFill>
                  <a:srgbClr val="1F7ABE"/>
                </a:solidFill>
                <a:latin typeface="Verdana"/>
                <a:cs typeface="Verdana"/>
              </a:rPr>
              <a:t>trasparente</a:t>
            </a:r>
            <a:r>
              <a:rPr sz="2000" b="1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0" dirty="0">
                <a:solidFill>
                  <a:srgbClr val="1F7ABE"/>
                </a:solidFill>
                <a:latin typeface="Verdana"/>
                <a:cs typeface="Verdana"/>
              </a:rPr>
              <a:t>sui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sui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5" dirty="0">
                <a:solidFill>
                  <a:srgbClr val="1F7ABE"/>
                </a:solidFill>
                <a:latin typeface="Verdana"/>
                <a:cs typeface="Verdana"/>
              </a:rPr>
              <a:t>risultati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55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valutazioni </a:t>
            </a:r>
            <a:r>
              <a:rPr sz="2000" i="1" spc="-140" dirty="0">
                <a:solidFill>
                  <a:srgbClr val="1F7ABE"/>
                </a:solidFill>
                <a:latin typeface="Verdana"/>
                <a:cs typeface="Verdana"/>
              </a:rPr>
              <a:t>effettuate</a:t>
            </a:r>
            <a:r>
              <a:rPr sz="20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nei</a:t>
            </a:r>
            <a:r>
              <a:rPr sz="20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4" dirty="0">
                <a:solidFill>
                  <a:srgbClr val="1F7ABE"/>
                </a:solidFill>
                <a:latin typeface="Verdana"/>
                <a:cs typeface="Verdana"/>
              </a:rPr>
              <a:t>diversi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0" dirty="0">
                <a:solidFill>
                  <a:srgbClr val="1F7ABE"/>
                </a:solidFill>
                <a:latin typeface="Verdana"/>
                <a:cs typeface="Verdana"/>
              </a:rPr>
              <a:t>momenti</a:t>
            </a:r>
            <a:r>
              <a:rPr sz="20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percorso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10" dirty="0">
                <a:solidFill>
                  <a:srgbClr val="1F7ABE"/>
                </a:solidFill>
                <a:latin typeface="Verdana"/>
                <a:cs typeface="Verdana"/>
              </a:rPr>
              <a:t>scolastico,</a:t>
            </a:r>
            <a:r>
              <a:rPr sz="2000" i="1" spc="-2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promuovendone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70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30" dirty="0">
                <a:solidFill>
                  <a:srgbClr val="1F7ABE"/>
                </a:solidFill>
                <a:latin typeface="Verdana"/>
                <a:cs typeface="Verdana"/>
              </a:rPr>
              <a:t>costanza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25" dirty="0">
                <a:solidFill>
                  <a:srgbClr val="1F7ABE"/>
                </a:solidFill>
                <a:latin typeface="Verdana"/>
                <a:cs typeface="Verdana"/>
              </a:rPr>
              <a:t>la </a:t>
            </a:r>
            <a:r>
              <a:rPr sz="2000" i="1" spc="-95" dirty="0">
                <a:solidFill>
                  <a:srgbClr val="1F7ABE"/>
                </a:solidFill>
                <a:latin typeface="Verdana"/>
                <a:cs typeface="Verdana"/>
              </a:rPr>
              <a:t>partecipazione</a:t>
            </a:r>
            <a:r>
              <a:rPr sz="2000" i="1" spc="-20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20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corresponsabilità</a:t>
            </a:r>
            <a:r>
              <a:rPr sz="2000" i="1" spc="-21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25" dirty="0">
                <a:solidFill>
                  <a:srgbClr val="1F7ABE"/>
                </a:solidFill>
                <a:latin typeface="Verdana"/>
                <a:cs typeface="Verdana"/>
              </a:rPr>
              <a:t>educativa,</a:t>
            </a:r>
            <a:r>
              <a:rPr sz="2000" i="1" spc="-2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80" dirty="0">
                <a:solidFill>
                  <a:srgbClr val="1F7ABE"/>
                </a:solidFill>
                <a:latin typeface="Verdana"/>
                <a:cs typeface="Verdana"/>
              </a:rPr>
              <a:t>nella</a:t>
            </a:r>
            <a:r>
              <a:rPr sz="20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0" dirty="0">
                <a:solidFill>
                  <a:srgbClr val="1F7ABE"/>
                </a:solidFill>
                <a:latin typeface="Verdana"/>
                <a:cs typeface="Verdana"/>
              </a:rPr>
              <a:t>distinzione</a:t>
            </a:r>
            <a:r>
              <a:rPr sz="20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20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90" dirty="0">
                <a:solidFill>
                  <a:srgbClr val="1F7ABE"/>
                </a:solidFill>
                <a:latin typeface="Verdana"/>
                <a:cs typeface="Verdana"/>
              </a:rPr>
              <a:t>ruoli</a:t>
            </a:r>
            <a:r>
              <a:rPr sz="20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6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20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7ABE"/>
                </a:solidFill>
                <a:latin typeface="Verdana"/>
                <a:cs typeface="Verdana"/>
              </a:rPr>
              <a:t>funzioni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»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4295" y="2250948"/>
            <a:ext cx="1442720" cy="647065"/>
            <a:chOff x="1094295" y="2250948"/>
            <a:chExt cx="1442720" cy="6470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4295" y="2487335"/>
              <a:ext cx="1401191" cy="1055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04" y="2250948"/>
              <a:ext cx="445769" cy="3954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7504" y="2484120"/>
              <a:ext cx="409194" cy="413765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1275695" y="5901956"/>
            <a:ext cx="374650" cy="956310"/>
          </a:xfrm>
          <a:custGeom>
            <a:avLst/>
            <a:gdLst/>
            <a:ahLst/>
            <a:cxnLst/>
            <a:rect l="l" t="t" r="r" b="b"/>
            <a:pathLst>
              <a:path w="374650" h="956309">
                <a:moveTo>
                  <a:pt x="187071" y="0"/>
                </a:moveTo>
                <a:lnTo>
                  <a:pt x="64008" y="0"/>
                </a:lnTo>
                <a:lnTo>
                  <a:pt x="62484" y="27152"/>
                </a:lnTo>
                <a:lnTo>
                  <a:pt x="58166" y="48361"/>
                </a:lnTo>
                <a:lnTo>
                  <a:pt x="51181" y="67259"/>
                </a:lnTo>
                <a:lnTo>
                  <a:pt x="27559" y="117309"/>
                </a:lnTo>
                <a:lnTo>
                  <a:pt x="14097" y="154711"/>
                </a:lnTo>
                <a:lnTo>
                  <a:pt x="3937" y="202031"/>
                </a:lnTo>
                <a:lnTo>
                  <a:pt x="0" y="261645"/>
                </a:lnTo>
                <a:lnTo>
                  <a:pt x="3937" y="321525"/>
                </a:lnTo>
                <a:lnTo>
                  <a:pt x="14097" y="368808"/>
                </a:lnTo>
                <a:lnTo>
                  <a:pt x="27559" y="406069"/>
                </a:lnTo>
                <a:lnTo>
                  <a:pt x="51181" y="456031"/>
                </a:lnTo>
                <a:lnTo>
                  <a:pt x="58166" y="474929"/>
                </a:lnTo>
                <a:lnTo>
                  <a:pt x="62484" y="496138"/>
                </a:lnTo>
                <a:lnTo>
                  <a:pt x="64008" y="523290"/>
                </a:lnTo>
                <a:lnTo>
                  <a:pt x="62484" y="550062"/>
                </a:lnTo>
                <a:lnTo>
                  <a:pt x="58166" y="571093"/>
                </a:lnTo>
                <a:lnTo>
                  <a:pt x="51181" y="589902"/>
                </a:lnTo>
                <a:lnTo>
                  <a:pt x="27559" y="639953"/>
                </a:lnTo>
                <a:lnTo>
                  <a:pt x="14097" y="677354"/>
                </a:lnTo>
                <a:lnTo>
                  <a:pt x="3937" y="724674"/>
                </a:lnTo>
                <a:lnTo>
                  <a:pt x="0" y="784288"/>
                </a:lnTo>
                <a:lnTo>
                  <a:pt x="3937" y="844181"/>
                </a:lnTo>
                <a:lnTo>
                  <a:pt x="14097" y="891463"/>
                </a:lnTo>
                <a:lnTo>
                  <a:pt x="27559" y="928725"/>
                </a:lnTo>
                <a:lnTo>
                  <a:pt x="40487" y="956043"/>
                </a:lnTo>
                <a:lnTo>
                  <a:pt x="176403" y="956043"/>
                </a:lnTo>
                <a:lnTo>
                  <a:pt x="172593" y="938682"/>
                </a:lnTo>
                <a:lnTo>
                  <a:pt x="159004" y="901242"/>
                </a:lnTo>
                <a:lnTo>
                  <a:pt x="144907" y="871067"/>
                </a:lnTo>
                <a:lnTo>
                  <a:pt x="135255" y="851268"/>
                </a:lnTo>
                <a:lnTo>
                  <a:pt x="128270" y="832573"/>
                </a:lnTo>
                <a:lnTo>
                  <a:pt x="123952" y="811428"/>
                </a:lnTo>
                <a:lnTo>
                  <a:pt x="122555" y="784288"/>
                </a:lnTo>
                <a:lnTo>
                  <a:pt x="123952" y="757516"/>
                </a:lnTo>
                <a:lnTo>
                  <a:pt x="128270" y="736485"/>
                </a:lnTo>
                <a:lnTo>
                  <a:pt x="135255" y="717677"/>
                </a:lnTo>
                <a:lnTo>
                  <a:pt x="159004" y="667626"/>
                </a:lnTo>
                <a:lnTo>
                  <a:pt x="172593" y="630212"/>
                </a:lnTo>
                <a:lnTo>
                  <a:pt x="183007" y="582904"/>
                </a:lnTo>
                <a:lnTo>
                  <a:pt x="187071" y="523290"/>
                </a:lnTo>
                <a:lnTo>
                  <a:pt x="183007" y="463397"/>
                </a:lnTo>
                <a:lnTo>
                  <a:pt x="172593" y="416039"/>
                </a:lnTo>
                <a:lnTo>
                  <a:pt x="159004" y="378587"/>
                </a:lnTo>
                <a:lnTo>
                  <a:pt x="144907" y="348411"/>
                </a:lnTo>
                <a:lnTo>
                  <a:pt x="135255" y="328625"/>
                </a:lnTo>
                <a:lnTo>
                  <a:pt x="128270" y="309930"/>
                </a:lnTo>
                <a:lnTo>
                  <a:pt x="123952" y="288785"/>
                </a:lnTo>
                <a:lnTo>
                  <a:pt x="122555" y="261645"/>
                </a:lnTo>
                <a:lnTo>
                  <a:pt x="123952" y="234594"/>
                </a:lnTo>
                <a:lnTo>
                  <a:pt x="128270" y="213601"/>
                </a:lnTo>
                <a:lnTo>
                  <a:pt x="135255" y="194932"/>
                </a:lnTo>
                <a:lnTo>
                  <a:pt x="159004" y="144970"/>
                </a:lnTo>
                <a:lnTo>
                  <a:pt x="172593" y="107492"/>
                </a:lnTo>
                <a:lnTo>
                  <a:pt x="183007" y="59982"/>
                </a:lnTo>
                <a:lnTo>
                  <a:pt x="187071" y="0"/>
                </a:lnTo>
                <a:close/>
              </a:path>
              <a:path w="374650" h="956309">
                <a:moveTo>
                  <a:pt x="374269" y="0"/>
                </a:moveTo>
                <a:lnTo>
                  <a:pt x="251333" y="0"/>
                </a:lnTo>
                <a:lnTo>
                  <a:pt x="249809" y="27152"/>
                </a:lnTo>
                <a:lnTo>
                  <a:pt x="245491" y="48361"/>
                </a:lnTo>
                <a:lnTo>
                  <a:pt x="238506" y="67259"/>
                </a:lnTo>
                <a:lnTo>
                  <a:pt x="214884" y="117309"/>
                </a:lnTo>
                <a:lnTo>
                  <a:pt x="201422" y="154711"/>
                </a:lnTo>
                <a:lnTo>
                  <a:pt x="191262" y="202031"/>
                </a:lnTo>
                <a:lnTo>
                  <a:pt x="187325" y="261645"/>
                </a:lnTo>
                <a:lnTo>
                  <a:pt x="191262" y="321525"/>
                </a:lnTo>
                <a:lnTo>
                  <a:pt x="201422" y="368808"/>
                </a:lnTo>
                <a:lnTo>
                  <a:pt x="214884" y="406069"/>
                </a:lnTo>
                <a:lnTo>
                  <a:pt x="238506" y="456031"/>
                </a:lnTo>
                <a:lnTo>
                  <a:pt x="245491" y="474929"/>
                </a:lnTo>
                <a:lnTo>
                  <a:pt x="249809" y="496138"/>
                </a:lnTo>
                <a:lnTo>
                  <a:pt x="251333" y="523290"/>
                </a:lnTo>
                <a:lnTo>
                  <a:pt x="249809" y="550062"/>
                </a:lnTo>
                <a:lnTo>
                  <a:pt x="245491" y="571093"/>
                </a:lnTo>
                <a:lnTo>
                  <a:pt x="238506" y="589902"/>
                </a:lnTo>
                <a:lnTo>
                  <a:pt x="214884" y="639953"/>
                </a:lnTo>
                <a:lnTo>
                  <a:pt x="201422" y="677354"/>
                </a:lnTo>
                <a:lnTo>
                  <a:pt x="191262" y="724674"/>
                </a:lnTo>
                <a:lnTo>
                  <a:pt x="187325" y="784288"/>
                </a:lnTo>
                <a:lnTo>
                  <a:pt x="191262" y="844181"/>
                </a:lnTo>
                <a:lnTo>
                  <a:pt x="201422" y="891463"/>
                </a:lnTo>
                <a:lnTo>
                  <a:pt x="214884" y="928725"/>
                </a:lnTo>
                <a:lnTo>
                  <a:pt x="227812" y="956043"/>
                </a:lnTo>
                <a:lnTo>
                  <a:pt x="363689" y="956043"/>
                </a:lnTo>
                <a:lnTo>
                  <a:pt x="359918" y="938682"/>
                </a:lnTo>
                <a:lnTo>
                  <a:pt x="346329" y="901242"/>
                </a:lnTo>
                <a:lnTo>
                  <a:pt x="322580" y="851268"/>
                </a:lnTo>
                <a:lnTo>
                  <a:pt x="315595" y="832573"/>
                </a:lnTo>
                <a:lnTo>
                  <a:pt x="311277" y="811428"/>
                </a:lnTo>
                <a:lnTo>
                  <a:pt x="309880" y="784288"/>
                </a:lnTo>
                <a:lnTo>
                  <a:pt x="311277" y="757516"/>
                </a:lnTo>
                <a:lnTo>
                  <a:pt x="315595" y="736485"/>
                </a:lnTo>
                <a:lnTo>
                  <a:pt x="322580" y="717677"/>
                </a:lnTo>
                <a:lnTo>
                  <a:pt x="346329" y="667626"/>
                </a:lnTo>
                <a:lnTo>
                  <a:pt x="359918" y="630212"/>
                </a:lnTo>
                <a:lnTo>
                  <a:pt x="370205" y="582904"/>
                </a:lnTo>
                <a:lnTo>
                  <a:pt x="374269" y="523290"/>
                </a:lnTo>
                <a:lnTo>
                  <a:pt x="370205" y="463397"/>
                </a:lnTo>
                <a:lnTo>
                  <a:pt x="359918" y="416039"/>
                </a:lnTo>
                <a:lnTo>
                  <a:pt x="346329" y="378587"/>
                </a:lnTo>
                <a:lnTo>
                  <a:pt x="322580" y="328625"/>
                </a:lnTo>
                <a:lnTo>
                  <a:pt x="315595" y="309930"/>
                </a:lnTo>
                <a:lnTo>
                  <a:pt x="311277" y="288785"/>
                </a:lnTo>
                <a:lnTo>
                  <a:pt x="309880" y="261645"/>
                </a:lnTo>
                <a:lnTo>
                  <a:pt x="311277" y="234594"/>
                </a:lnTo>
                <a:lnTo>
                  <a:pt x="315595" y="213601"/>
                </a:lnTo>
                <a:lnTo>
                  <a:pt x="322580" y="194932"/>
                </a:lnTo>
                <a:lnTo>
                  <a:pt x="346329" y="144970"/>
                </a:lnTo>
                <a:lnTo>
                  <a:pt x="359918" y="107492"/>
                </a:lnTo>
                <a:lnTo>
                  <a:pt x="370205" y="59982"/>
                </a:lnTo>
                <a:lnTo>
                  <a:pt x="374269" y="0"/>
                </a:lnTo>
                <a:close/>
              </a:path>
            </a:pathLst>
          </a:custGeom>
          <a:solidFill>
            <a:srgbClr val="FFAD0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253" y="601091"/>
            <a:ext cx="548640" cy="73660"/>
          </a:xfrm>
          <a:custGeom>
            <a:avLst/>
            <a:gdLst/>
            <a:ahLst/>
            <a:cxnLst/>
            <a:rect l="l" t="t" r="r" b="b"/>
            <a:pathLst>
              <a:path w="548639" h="73659">
                <a:moveTo>
                  <a:pt x="548639" y="0"/>
                </a:moveTo>
                <a:lnTo>
                  <a:pt x="0" y="0"/>
                </a:lnTo>
                <a:lnTo>
                  <a:pt x="0" y="73151"/>
                </a:lnTo>
                <a:lnTo>
                  <a:pt x="548639" y="73151"/>
                </a:lnTo>
                <a:lnTo>
                  <a:pt x="548639" y="0"/>
                </a:lnTo>
                <a:close/>
              </a:path>
            </a:pathLst>
          </a:custGeom>
          <a:solidFill>
            <a:srgbClr val="3B9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9303" y="2935477"/>
            <a:ext cx="6217920" cy="18415"/>
          </a:xfrm>
          <a:custGeom>
            <a:avLst/>
            <a:gdLst/>
            <a:ahLst/>
            <a:cxnLst/>
            <a:rect l="l" t="t" r="r" b="b"/>
            <a:pathLst>
              <a:path w="6217920" h="18414">
                <a:moveTo>
                  <a:pt x="6217920" y="0"/>
                </a:moveTo>
                <a:lnTo>
                  <a:pt x="0" y="0"/>
                </a:lnTo>
                <a:lnTo>
                  <a:pt x="0" y="18287"/>
                </a:lnTo>
                <a:lnTo>
                  <a:pt x="6217920" y="18287"/>
                </a:lnTo>
                <a:lnTo>
                  <a:pt x="6217920" y="0"/>
                </a:lnTo>
                <a:close/>
              </a:path>
            </a:pathLst>
          </a:custGeom>
          <a:solidFill>
            <a:srgbClr val="B7C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3439" y="1020521"/>
            <a:ext cx="5182870" cy="15316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0"/>
              </a:spcBef>
            </a:pPr>
            <a:r>
              <a:rPr sz="5200" spc="-450" dirty="0">
                <a:solidFill>
                  <a:srgbClr val="FFAD0D"/>
                </a:solidFill>
              </a:rPr>
              <a:t>Il</a:t>
            </a:r>
            <a:r>
              <a:rPr sz="5200" spc="-225" dirty="0">
                <a:solidFill>
                  <a:srgbClr val="FFAD0D"/>
                </a:solidFill>
              </a:rPr>
              <a:t> </a:t>
            </a:r>
            <a:r>
              <a:rPr sz="5200" spc="-85" dirty="0">
                <a:solidFill>
                  <a:srgbClr val="FFAD0D"/>
                </a:solidFill>
              </a:rPr>
              <a:t>processo</a:t>
            </a:r>
            <a:r>
              <a:rPr sz="5200" spc="-229" dirty="0">
                <a:solidFill>
                  <a:srgbClr val="FFAD0D"/>
                </a:solidFill>
              </a:rPr>
              <a:t> </a:t>
            </a:r>
            <a:r>
              <a:rPr sz="5200" spc="-25" dirty="0">
                <a:solidFill>
                  <a:srgbClr val="FFAD0D"/>
                </a:solidFill>
              </a:rPr>
              <a:t>di </a:t>
            </a:r>
            <a:r>
              <a:rPr sz="5200" spc="-105" dirty="0">
                <a:solidFill>
                  <a:srgbClr val="FFAD0D"/>
                </a:solidFill>
              </a:rPr>
              <a:t>autovalutazione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5163439" y="3356838"/>
            <a:ext cx="5981065" cy="229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</a:pP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20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tempestività</a:t>
            </a:r>
            <a:r>
              <a:rPr sz="20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assicura</a:t>
            </a:r>
            <a:r>
              <a:rPr sz="20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l’attivazione</a:t>
            </a:r>
            <a:r>
              <a:rPr sz="20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 un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processo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b="1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autovalutazione</a:t>
            </a:r>
            <a:r>
              <a:rPr sz="2000" b="1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che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consente</a:t>
            </a:r>
            <a:r>
              <a:rPr sz="20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all’alunno: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23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F7ABE"/>
                </a:solidFill>
                <a:latin typeface="Tahoma"/>
                <a:cs typeface="Tahoma"/>
              </a:rPr>
              <a:t>individuare</a:t>
            </a:r>
            <a:r>
              <a:rPr sz="2000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F7ABE"/>
                </a:solidFill>
                <a:latin typeface="Tahoma"/>
                <a:cs typeface="Tahoma"/>
              </a:rPr>
              <a:t>propri</a:t>
            </a:r>
            <a:r>
              <a:rPr sz="20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punti</a:t>
            </a:r>
            <a:r>
              <a:rPr sz="2000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forza</a:t>
            </a:r>
            <a:r>
              <a:rPr sz="2000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debolezza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10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migliorare</a:t>
            </a:r>
            <a:r>
              <a:rPr sz="2000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2000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F7ABE"/>
                </a:solidFill>
                <a:latin typeface="Tahoma"/>
                <a:cs typeface="Tahoma"/>
              </a:rPr>
              <a:t>proprio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F7ABE"/>
                </a:solidFill>
                <a:latin typeface="Tahoma"/>
                <a:cs typeface="Tahoma"/>
              </a:rPr>
              <a:t>rendimento</a:t>
            </a:r>
            <a:r>
              <a:rPr sz="2000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F7ABE"/>
                </a:solidFill>
                <a:latin typeface="Tahoma"/>
                <a:cs typeface="Tahoma"/>
              </a:rPr>
              <a:t>nell’ottica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</a:pPr>
            <a:r>
              <a:rPr sz="2000" spc="6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F7ABE"/>
                </a:solidFill>
                <a:latin typeface="Tahoma"/>
                <a:cs typeface="Tahoma"/>
              </a:rPr>
              <a:t>metacognizione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3504"/>
            <a:ext cx="4050791" cy="55778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96797" y="5981293"/>
            <a:ext cx="3211195" cy="2006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340"/>
              </a:spcBef>
            </a:pP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Questa</a:t>
            </a:r>
            <a:r>
              <a:rPr sz="70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foto</a:t>
            </a:r>
            <a:r>
              <a:rPr sz="7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7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Autore</a:t>
            </a:r>
            <a:r>
              <a:rPr sz="7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sconosciuto</a:t>
            </a:r>
            <a:r>
              <a:rPr sz="7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7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concesso</a:t>
            </a:r>
            <a:r>
              <a:rPr sz="7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7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licenza</a:t>
            </a:r>
            <a:r>
              <a:rPr sz="7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7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CC</a:t>
            </a:r>
            <a:r>
              <a:rPr sz="70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7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BY-NC-</a:t>
            </a:r>
            <a:r>
              <a:rPr sz="70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4"/>
              </a:rPr>
              <a:t>ND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220" y="832485"/>
            <a:ext cx="798004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>
                <a:solidFill>
                  <a:srgbClr val="FFAD0D"/>
                </a:solidFill>
              </a:rPr>
              <a:t>Certificazione</a:t>
            </a:r>
            <a:r>
              <a:rPr spc="-165" dirty="0">
                <a:solidFill>
                  <a:srgbClr val="FFAD0D"/>
                </a:solidFill>
              </a:rPr>
              <a:t> </a:t>
            </a:r>
            <a:r>
              <a:rPr dirty="0" err="1">
                <a:solidFill>
                  <a:srgbClr val="FFAD0D"/>
                </a:solidFill>
              </a:rPr>
              <a:t>delle</a:t>
            </a:r>
            <a:r>
              <a:rPr spc="-175" dirty="0">
                <a:solidFill>
                  <a:srgbClr val="FFAD0D"/>
                </a:solidFill>
              </a:rPr>
              <a:t> </a:t>
            </a:r>
            <a:r>
              <a:rPr spc="-10" dirty="0" err="1">
                <a:solidFill>
                  <a:srgbClr val="FFAD0D"/>
                </a:solidFill>
              </a:rPr>
              <a:t>competenze</a:t>
            </a:r>
            <a:r>
              <a:rPr lang="it-IT" spc="-10" dirty="0">
                <a:solidFill>
                  <a:srgbClr val="FFAD0D"/>
                </a:solidFill>
              </a:rPr>
              <a:t/>
            </a:r>
            <a:br>
              <a:rPr lang="it-IT" spc="-10" dirty="0">
                <a:solidFill>
                  <a:srgbClr val="FFAD0D"/>
                </a:solidFill>
              </a:rPr>
            </a:br>
            <a:r>
              <a:rPr lang="it-IT" sz="1600" spc="-10" dirty="0">
                <a:solidFill>
                  <a:srgbClr val="FFAD0D"/>
                </a:solidFill>
              </a:rPr>
              <a:t>Disallineamento tra valutazione e certificazione</a:t>
            </a:r>
            <a:endParaRPr sz="1600" spc="-10" dirty="0">
              <a:solidFill>
                <a:srgbClr val="FFAD0D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5273" y="1479550"/>
            <a:ext cx="10781665" cy="4388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94760" algn="ctr">
              <a:lnSpc>
                <a:spcPct val="100000"/>
              </a:lnSpc>
              <a:spcBef>
                <a:spcPts val="334"/>
              </a:spcBef>
            </a:pPr>
            <a:endParaRPr lang="it-IT" sz="1600" b="1" spc="-45" dirty="0">
              <a:solidFill>
                <a:srgbClr val="1F7ABE"/>
              </a:solidFill>
              <a:latin typeface="Tahoma"/>
              <a:cs typeface="Tahoma"/>
            </a:endParaRPr>
          </a:p>
          <a:p>
            <a:pPr marR="3794760" algn="ctr">
              <a:lnSpc>
                <a:spcPct val="100000"/>
              </a:lnSpc>
              <a:spcBef>
                <a:spcPts val="334"/>
              </a:spcBef>
            </a:pPr>
            <a:endParaRPr lang="it-IT" sz="1600" b="1" spc="-45" dirty="0">
              <a:solidFill>
                <a:srgbClr val="1F7ABE"/>
              </a:solidFill>
              <a:latin typeface="Tahoma"/>
              <a:cs typeface="Tahoma"/>
            </a:endParaRPr>
          </a:p>
          <a:p>
            <a:pPr marR="3794760" algn="ctr">
              <a:lnSpc>
                <a:spcPct val="100000"/>
              </a:lnSpc>
              <a:spcBef>
                <a:spcPts val="334"/>
              </a:spcBef>
            </a:pPr>
            <a:r>
              <a:rPr sz="16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16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1F7ABE"/>
                </a:solidFill>
                <a:latin typeface="Tahoma"/>
                <a:cs typeface="Tahoma"/>
              </a:rPr>
              <a:t>2,</a:t>
            </a:r>
            <a:r>
              <a:rPr sz="16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16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16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1F7ABE"/>
                </a:solidFill>
                <a:latin typeface="Tahoma"/>
                <a:cs typeface="Tahoma"/>
              </a:rPr>
              <a:t>D.M.</a:t>
            </a:r>
            <a:r>
              <a:rPr sz="16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1F7ABE"/>
                </a:solidFill>
                <a:latin typeface="Tahoma"/>
                <a:cs typeface="Tahoma"/>
              </a:rPr>
              <a:t>14/2024</a:t>
            </a:r>
            <a:r>
              <a:rPr sz="1600" b="1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(Tempi</a:t>
            </a:r>
            <a:r>
              <a:rPr sz="16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6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modalità</a:t>
            </a:r>
            <a:r>
              <a:rPr sz="16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6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rilascio</a:t>
            </a:r>
            <a:r>
              <a:rPr sz="16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16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certificazione)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600" i="1" spc="-145" dirty="0">
                <a:solidFill>
                  <a:srgbClr val="1F7ABE"/>
                </a:solidFill>
                <a:latin typeface="Verdana"/>
                <a:cs typeface="Verdana"/>
              </a:rPr>
              <a:t>1.</a:t>
            </a:r>
            <a:r>
              <a:rPr sz="16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certificazione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competenze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rilasciata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termine</a:t>
            </a:r>
            <a:r>
              <a:rPr sz="1600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classe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quinta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60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600" b="1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70" dirty="0">
                <a:solidFill>
                  <a:srgbClr val="1F7ABE"/>
                </a:solidFill>
                <a:latin typeface="Verdana"/>
                <a:cs typeface="Verdana"/>
              </a:rPr>
              <a:t>primaria</a:t>
            </a:r>
            <a:r>
              <a:rPr sz="1600" i="1" spc="-170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10" dirty="0">
                <a:solidFill>
                  <a:srgbClr val="1F7ABE"/>
                </a:solidFill>
                <a:latin typeface="Verdana"/>
                <a:cs typeface="Verdana"/>
              </a:rPr>
              <a:t>termine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i="1" spc="-145" dirty="0">
                <a:solidFill>
                  <a:srgbClr val="1F7ABE"/>
                </a:solidFill>
                <a:latin typeface="Verdana"/>
                <a:cs typeface="Verdana"/>
              </a:rPr>
              <a:t>primo</a:t>
            </a:r>
            <a:r>
              <a:rPr sz="1600" b="1" i="1" spc="-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14" dirty="0">
                <a:solidFill>
                  <a:srgbClr val="1F7ABE"/>
                </a:solidFill>
                <a:latin typeface="Verdana"/>
                <a:cs typeface="Verdana"/>
              </a:rPr>
              <a:t>ciclo</a:t>
            </a:r>
            <a:r>
              <a:rPr sz="16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b="1" i="1" spc="-150" dirty="0">
                <a:solidFill>
                  <a:srgbClr val="1F7ABE"/>
                </a:solidFill>
                <a:latin typeface="Verdana"/>
                <a:cs typeface="Verdana"/>
              </a:rPr>
              <a:t>istruzione</a:t>
            </a:r>
            <a:r>
              <a:rPr sz="1600" b="1" i="1" spc="-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0" dirty="0">
                <a:solidFill>
                  <a:srgbClr val="1F7ABE"/>
                </a:solidFill>
                <a:latin typeface="Verdana"/>
                <a:cs typeface="Verdana"/>
              </a:rPr>
              <a:t>agli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studenti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che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superano</a:t>
            </a:r>
            <a:r>
              <a:rPr sz="16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l’esame</a:t>
            </a:r>
            <a:r>
              <a:rPr sz="16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Stato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90" dirty="0">
                <a:solidFill>
                  <a:srgbClr val="1F7ABE"/>
                </a:solidFill>
                <a:latin typeface="Verdana"/>
                <a:cs typeface="Verdana"/>
              </a:rPr>
              <a:t>all’articolo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8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40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0" dirty="0">
                <a:solidFill>
                  <a:srgbClr val="1F7ABE"/>
                </a:solidFill>
                <a:latin typeface="Verdana"/>
                <a:cs typeface="Verdana"/>
              </a:rPr>
              <a:t>decreto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legislativo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25" dirty="0">
                <a:solidFill>
                  <a:srgbClr val="1F7ABE"/>
                </a:solidFill>
                <a:latin typeface="Verdana"/>
                <a:cs typeface="Verdana"/>
              </a:rPr>
              <a:t>13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aprile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2017,</a:t>
            </a:r>
            <a:r>
              <a:rPr sz="16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45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6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62,</a:t>
            </a:r>
            <a:r>
              <a:rPr sz="16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10" dirty="0">
                <a:solidFill>
                  <a:srgbClr val="1F7ABE"/>
                </a:solidFill>
                <a:latin typeface="Verdana"/>
                <a:cs typeface="Verdana"/>
              </a:rPr>
              <a:t>assolvimento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1F7ABE"/>
                </a:solidFill>
                <a:latin typeface="Verdana"/>
                <a:cs typeface="Verdana"/>
              </a:rPr>
              <a:t>dell’obbligo</a:t>
            </a:r>
            <a:r>
              <a:rPr sz="16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istruzione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55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6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uscita</a:t>
            </a:r>
            <a:r>
              <a:rPr sz="16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65" dirty="0">
                <a:solidFill>
                  <a:srgbClr val="1F7ABE"/>
                </a:solidFill>
                <a:latin typeface="Verdana"/>
                <a:cs typeface="Verdana"/>
              </a:rPr>
              <a:t>dai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percorsi</a:t>
            </a:r>
            <a:r>
              <a:rPr sz="1600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0" dirty="0">
                <a:solidFill>
                  <a:srgbClr val="1F7ABE"/>
                </a:solidFill>
                <a:latin typeface="Verdana"/>
                <a:cs typeface="Verdana"/>
              </a:rPr>
              <a:t>istruzione</a:t>
            </a:r>
            <a:r>
              <a:rPr sz="1600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7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gli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85" dirty="0">
                <a:solidFill>
                  <a:srgbClr val="1F7ABE"/>
                </a:solidFill>
                <a:latin typeface="Verdana"/>
                <a:cs typeface="Verdana"/>
              </a:rPr>
              <a:t>adulti</a:t>
            </a:r>
            <a:r>
              <a:rPr sz="16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6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primo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i="1" spc="-10" dirty="0">
                <a:solidFill>
                  <a:srgbClr val="1F7ABE"/>
                </a:solidFill>
                <a:latin typeface="Verdana"/>
                <a:cs typeface="Verdana"/>
              </a:rPr>
              <a:t>livello.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16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1400" b="1" spc="55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r>
              <a:rPr sz="1400" b="1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330" dirty="0">
                <a:solidFill>
                  <a:srgbClr val="1F7ABE"/>
                </a:solidFill>
                <a:latin typeface="Tahoma"/>
                <a:cs typeface="Tahoma"/>
              </a:rPr>
              <a:t>–</a:t>
            </a:r>
            <a:r>
              <a:rPr sz="1400" b="1" spc="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F7ABE"/>
                </a:solidFill>
                <a:latin typeface="Tahoma"/>
                <a:cs typeface="Tahoma"/>
              </a:rPr>
              <a:t>Avanzato</a:t>
            </a:r>
            <a:r>
              <a:rPr sz="1400" b="1" spc="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L’alunno/a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svolge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compiti</a:t>
            </a:r>
            <a:r>
              <a:rPr sz="14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risolve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problemi</a:t>
            </a:r>
            <a:r>
              <a:rPr sz="14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complessi,</a:t>
            </a:r>
            <a:r>
              <a:rPr sz="14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mostrando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padronanza</a:t>
            </a:r>
            <a:r>
              <a:rPr sz="14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nell’uso</a:t>
            </a:r>
            <a:r>
              <a:rPr sz="14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r>
              <a:rPr sz="14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conoscenze</a:t>
            </a:r>
            <a:r>
              <a:rPr sz="14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1F7ABE"/>
                </a:solidFill>
                <a:latin typeface="Tahoma"/>
                <a:cs typeface="Tahoma"/>
              </a:rPr>
              <a:t>delle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abilità;</a:t>
            </a:r>
            <a:r>
              <a:rPr sz="14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propone</a:t>
            </a:r>
            <a:r>
              <a:rPr sz="14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sostiene</a:t>
            </a:r>
            <a:r>
              <a:rPr sz="14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4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proprie</a:t>
            </a:r>
            <a:r>
              <a:rPr sz="14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opinioni</a:t>
            </a:r>
            <a:r>
              <a:rPr sz="14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assume</a:t>
            </a:r>
            <a:r>
              <a:rPr sz="14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400" spc="-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F7ABE"/>
                </a:solidFill>
                <a:latin typeface="Tahoma"/>
                <a:cs typeface="Tahoma"/>
              </a:rPr>
              <a:t>modo</a:t>
            </a:r>
            <a:r>
              <a:rPr sz="14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responsabile</a:t>
            </a:r>
            <a:r>
              <a:rPr sz="14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decisioni</a:t>
            </a:r>
            <a:r>
              <a:rPr sz="14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consapevoli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400" b="1" spc="-30" dirty="0">
                <a:solidFill>
                  <a:srgbClr val="1F7ABE"/>
                </a:solidFill>
                <a:latin typeface="Tahoma"/>
                <a:cs typeface="Tahoma"/>
              </a:rPr>
              <a:t>B</a:t>
            </a:r>
            <a:r>
              <a:rPr sz="1400" b="1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330" dirty="0">
                <a:solidFill>
                  <a:srgbClr val="1F7ABE"/>
                </a:solidFill>
                <a:latin typeface="Tahoma"/>
                <a:cs typeface="Tahoma"/>
              </a:rPr>
              <a:t>–</a:t>
            </a:r>
            <a:r>
              <a:rPr sz="1400" b="1" spc="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F7ABE"/>
                </a:solidFill>
                <a:latin typeface="Tahoma"/>
                <a:cs typeface="Tahoma"/>
              </a:rPr>
              <a:t>Intermedio</a:t>
            </a:r>
            <a:r>
              <a:rPr sz="1400" b="1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L’alunno/a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svolge</a:t>
            </a:r>
            <a:r>
              <a:rPr sz="1400" spc="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compiti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risolve</a:t>
            </a:r>
            <a:r>
              <a:rPr sz="14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problemi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 in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situazioni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nuove,</a:t>
            </a:r>
            <a:r>
              <a:rPr sz="14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7ABE"/>
                </a:solidFill>
                <a:latin typeface="Tahoma"/>
                <a:cs typeface="Tahoma"/>
              </a:rPr>
              <a:t>compie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scelte consapevoli,</a:t>
            </a:r>
            <a:r>
              <a:rPr sz="14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mostrando</a:t>
            </a:r>
            <a:r>
              <a:rPr sz="14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saper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utilizzare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400" spc="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conoscenze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abilità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acquisite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65"/>
              </a:spcBef>
            </a:pPr>
            <a:r>
              <a:rPr sz="1400" b="1" dirty="0">
                <a:solidFill>
                  <a:srgbClr val="1F7ABE"/>
                </a:solidFill>
                <a:latin typeface="Tahoma"/>
                <a:cs typeface="Tahoma"/>
              </a:rPr>
              <a:t>C</a:t>
            </a:r>
            <a:r>
              <a:rPr sz="1400" b="1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330" dirty="0">
                <a:solidFill>
                  <a:srgbClr val="1F7ABE"/>
                </a:solidFill>
                <a:latin typeface="Tahoma"/>
                <a:cs typeface="Tahoma"/>
              </a:rPr>
              <a:t>–</a:t>
            </a:r>
            <a:r>
              <a:rPr sz="1400" b="1" spc="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F7ABE"/>
                </a:solidFill>
                <a:latin typeface="Tahoma"/>
                <a:cs typeface="Tahoma"/>
              </a:rPr>
              <a:t>Base</a:t>
            </a:r>
            <a:r>
              <a:rPr sz="1400" b="1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L’alunno/a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svolge</a:t>
            </a:r>
            <a:r>
              <a:rPr sz="14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compiti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semplici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anche</a:t>
            </a:r>
            <a:r>
              <a:rPr sz="14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4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situazioni</a:t>
            </a:r>
            <a:r>
              <a:rPr sz="14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nuove,</a:t>
            </a:r>
            <a:r>
              <a:rPr sz="14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mostrando</a:t>
            </a:r>
            <a:r>
              <a:rPr sz="14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400" spc="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possedere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conoscenze</a:t>
            </a:r>
            <a:r>
              <a:rPr sz="14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abilità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</a:pP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fondamentali</a:t>
            </a:r>
            <a:r>
              <a:rPr sz="14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saper</a:t>
            </a:r>
            <a:r>
              <a:rPr sz="14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applicare</a:t>
            </a:r>
            <a:r>
              <a:rPr sz="14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basilari</a:t>
            </a:r>
            <a:r>
              <a:rPr sz="14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F7ABE"/>
                </a:solidFill>
                <a:latin typeface="Tahoma"/>
                <a:cs typeface="Tahoma"/>
              </a:rPr>
              <a:t>regole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procedure</a:t>
            </a:r>
            <a:r>
              <a:rPr sz="14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apprese</a:t>
            </a:r>
            <a:endParaRPr sz="14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1400" b="1" dirty="0">
                <a:solidFill>
                  <a:srgbClr val="1F7ABE"/>
                </a:solidFill>
                <a:latin typeface="Tahoma"/>
                <a:cs typeface="Tahoma"/>
              </a:rPr>
              <a:t>D</a:t>
            </a:r>
            <a:r>
              <a:rPr sz="1400" b="1" spc="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330" dirty="0">
                <a:solidFill>
                  <a:srgbClr val="1F7ABE"/>
                </a:solidFill>
                <a:latin typeface="Tahoma"/>
                <a:cs typeface="Tahoma"/>
              </a:rPr>
              <a:t>–</a:t>
            </a:r>
            <a:r>
              <a:rPr sz="1400" b="1" spc="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F7ABE"/>
                </a:solidFill>
                <a:latin typeface="Tahoma"/>
                <a:cs typeface="Tahoma"/>
              </a:rPr>
              <a:t>Iniziale</a:t>
            </a:r>
            <a:r>
              <a:rPr sz="1400" b="1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L’alunno/a,</a:t>
            </a:r>
            <a:r>
              <a:rPr sz="14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se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opportunamente</a:t>
            </a:r>
            <a:r>
              <a:rPr sz="14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guidato/a,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svolge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F7ABE"/>
                </a:solidFill>
                <a:latin typeface="Tahoma"/>
                <a:cs typeface="Tahoma"/>
              </a:rPr>
              <a:t>compiti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semplici</a:t>
            </a:r>
            <a:r>
              <a:rPr sz="1400" spc="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in</a:t>
            </a:r>
            <a:r>
              <a:rPr sz="1400" spc="7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F7ABE"/>
                </a:solidFill>
                <a:latin typeface="Tahoma"/>
                <a:cs typeface="Tahoma"/>
              </a:rPr>
              <a:t>situazioni</a:t>
            </a:r>
            <a:r>
              <a:rPr sz="1400" spc="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F7ABE"/>
                </a:solidFill>
                <a:latin typeface="Tahoma"/>
                <a:cs typeface="Tahoma"/>
              </a:rPr>
              <a:t>note</a:t>
            </a:r>
            <a:r>
              <a:rPr sz="1000" spc="-10" dirty="0">
                <a:solidFill>
                  <a:srgbClr val="1F7ABE"/>
                </a:solidFill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156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solidFill>
                  <a:srgbClr val="FFAD0D"/>
                </a:solidFill>
              </a:rPr>
              <a:t>Ammissione</a:t>
            </a:r>
            <a:r>
              <a:rPr spc="-170" dirty="0">
                <a:solidFill>
                  <a:srgbClr val="FFAD0D"/>
                </a:solidFill>
              </a:rPr>
              <a:t> </a:t>
            </a:r>
            <a:r>
              <a:rPr spc="-95" dirty="0">
                <a:solidFill>
                  <a:srgbClr val="FFAD0D"/>
                </a:solidFill>
              </a:rPr>
              <a:t>alla</a:t>
            </a:r>
            <a:r>
              <a:rPr spc="-200" dirty="0">
                <a:solidFill>
                  <a:srgbClr val="FFAD0D"/>
                </a:solidFill>
              </a:rPr>
              <a:t> </a:t>
            </a:r>
            <a:r>
              <a:rPr spc="-105" dirty="0">
                <a:solidFill>
                  <a:srgbClr val="FFAD0D"/>
                </a:solidFill>
              </a:rPr>
              <a:t>classe</a:t>
            </a:r>
            <a:r>
              <a:rPr spc="-175" dirty="0">
                <a:solidFill>
                  <a:srgbClr val="FFAD0D"/>
                </a:solidFill>
              </a:rPr>
              <a:t> </a:t>
            </a:r>
            <a:r>
              <a:rPr spc="-90" dirty="0">
                <a:solidFill>
                  <a:srgbClr val="FFAD0D"/>
                </a:solidFill>
              </a:rPr>
              <a:t>successiva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5220" y="2191003"/>
            <a:ext cx="10737850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18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7ABE"/>
                </a:solidFill>
                <a:latin typeface="Tahoma"/>
                <a:cs typeface="Tahoma"/>
              </a:rPr>
              <a:t>3</a:t>
            </a:r>
            <a:r>
              <a:rPr sz="18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1800" b="1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ahoma"/>
              <a:cs typeface="Tahoma"/>
            </a:endParaRPr>
          </a:p>
          <a:p>
            <a:pPr marL="12700" marR="57150" indent="241935">
              <a:lnSpc>
                <a:spcPct val="110000"/>
              </a:lnSpc>
              <a:spcBef>
                <a:spcPts val="5"/>
              </a:spcBef>
              <a:buAutoNum type="arabicPeriod"/>
              <a:tabLst>
                <a:tab pos="254635" algn="l"/>
              </a:tabLst>
            </a:pP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alunne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gli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primaria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sono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10" dirty="0">
                <a:solidFill>
                  <a:srgbClr val="1F7ABE"/>
                </a:solidFill>
                <a:latin typeface="Verdana"/>
                <a:cs typeface="Verdana"/>
              </a:rPr>
              <a:t>ammessi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classe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successiva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prima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classe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di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secondaria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primo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grado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anche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presenza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livelli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apprendimento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55" dirty="0">
                <a:solidFill>
                  <a:srgbClr val="1F7ABE"/>
                </a:solidFill>
                <a:latin typeface="Verdana"/>
                <a:cs typeface="Verdana"/>
              </a:rPr>
              <a:t>parzialmente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raggiunti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o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 in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via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prima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75" dirty="0">
                <a:solidFill>
                  <a:srgbClr val="1F7ABE"/>
                </a:solidFill>
                <a:latin typeface="Verdana"/>
                <a:cs typeface="Verdana"/>
              </a:rPr>
              <a:t>acquisizione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 marR="83820" indent="242570">
              <a:lnSpc>
                <a:spcPct val="110000"/>
              </a:lnSpc>
              <a:spcBef>
                <a:spcPts val="1005"/>
              </a:spcBef>
              <a:buAutoNum type="arabicPeriod"/>
              <a:tabLst>
                <a:tab pos="255270" algn="l"/>
              </a:tabLst>
            </a:pP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caso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periodiche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finali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alunne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alunni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indichino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livelli</a:t>
            </a:r>
            <a:r>
              <a:rPr sz="18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di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apprendimento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parzialmente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raggiunti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o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via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prima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acquisizione,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l'istituzione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scolastica,</a:t>
            </a:r>
            <a:r>
              <a:rPr sz="18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nell'ambito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dell'autonomia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didattica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organizzativa,</a:t>
            </a:r>
            <a:r>
              <a:rPr sz="18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attiva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specifiche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strategie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il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miglioramento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livelli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di apprendimento.</a:t>
            </a:r>
            <a:endParaRPr sz="1800">
              <a:latin typeface="Verdana"/>
              <a:cs typeface="Verdana"/>
            </a:endParaRPr>
          </a:p>
          <a:p>
            <a:pPr marL="12700" marR="5080" indent="242570">
              <a:lnSpc>
                <a:spcPct val="110100"/>
              </a:lnSpc>
              <a:spcBef>
                <a:spcPts val="994"/>
              </a:spcBef>
              <a:buAutoNum type="arabicPeriod"/>
              <a:tabLst>
                <a:tab pos="255270" algn="l"/>
              </a:tabLst>
            </a:pPr>
            <a:r>
              <a:rPr sz="1800" i="1" spc="-300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docenti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classe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sede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scrutinio,</a:t>
            </a:r>
            <a:r>
              <a:rPr sz="18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decisione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assunta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all'unanimità,</a:t>
            </a:r>
            <a:r>
              <a:rPr sz="1800" i="1" spc="-2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possono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non </a:t>
            </a:r>
            <a:r>
              <a:rPr sz="1800" b="1" i="1" spc="-204" dirty="0">
                <a:solidFill>
                  <a:srgbClr val="1F7ABE"/>
                </a:solidFill>
                <a:latin typeface="Verdana"/>
                <a:cs typeface="Verdana"/>
              </a:rPr>
              <a:t>ammettere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l'alunna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o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l'alunno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classe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successiva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solo in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casi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eccezionali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comprovati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specifica </a:t>
            </a:r>
            <a:r>
              <a:rPr sz="1800" i="1" spc="-35" dirty="0">
                <a:solidFill>
                  <a:srgbClr val="1F7ABE"/>
                </a:solidFill>
                <a:latin typeface="Verdana"/>
                <a:cs typeface="Verdana"/>
              </a:rPr>
              <a:t>motivazione.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2627" y="1993468"/>
            <a:ext cx="2465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175C8F"/>
                </a:solidFill>
                <a:latin typeface="Tahoma"/>
                <a:cs typeface="Tahoma"/>
              </a:rPr>
              <a:t>NON</a:t>
            </a:r>
            <a:r>
              <a:rPr sz="1800" b="1" spc="-8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75C8F"/>
                </a:solidFill>
                <a:latin typeface="Tahoma"/>
                <a:cs typeface="Tahoma"/>
              </a:rPr>
              <a:t>CAMBIA</a:t>
            </a:r>
            <a:r>
              <a:rPr sz="1800" b="1" spc="-9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75C8F"/>
                </a:solidFill>
                <a:latin typeface="Tahoma"/>
                <a:cs typeface="Tahoma"/>
              </a:rPr>
              <a:t>NULLA!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09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La</a:t>
            </a:r>
            <a:r>
              <a:rPr spc="-175" dirty="0"/>
              <a:t> </a:t>
            </a:r>
            <a:r>
              <a:rPr spc="-70" dirty="0"/>
              <a:t>comunicazione</a:t>
            </a:r>
            <a:r>
              <a:rPr spc="-185" dirty="0"/>
              <a:t> </a:t>
            </a:r>
            <a:r>
              <a:rPr spc="-70" dirty="0"/>
              <a:t>con</a:t>
            </a:r>
            <a:r>
              <a:rPr spc="-215" dirty="0"/>
              <a:t> </a:t>
            </a:r>
            <a:r>
              <a:rPr dirty="0"/>
              <a:t>le</a:t>
            </a:r>
            <a:r>
              <a:rPr spc="-195" dirty="0"/>
              <a:t> </a:t>
            </a:r>
            <a:r>
              <a:rPr spc="-10" dirty="0"/>
              <a:t>famiglie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904" y="2147811"/>
            <a:ext cx="7453630" cy="394335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2000" b="1" spc="-1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5,</a:t>
            </a:r>
            <a:r>
              <a:rPr sz="2000" b="1" spc="-15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F7ABE"/>
                </a:solidFill>
                <a:latin typeface="Tahoma"/>
                <a:cs typeface="Tahoma"/>
              </a:rPr>
              <a:t>D.lgs</a:t>
            </a:r>
            <a:r>
              <a:rPr sz="20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spcBef>
                <a:spcPts val="1030"/>
              </a:spcBef>
            </a:pP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Per 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favorire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rapporti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scuola-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famiglia,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istituzioni </a:t>
            </a:r>
            <a:r>
              <a:rPr sz="1800" b="1" i="1" spc="-55" dirty="0">
                <a:solidFill>
                  <a:srgbClr val="1F7ABE"/>
                </a:solidFill>
                <a:latin typeface="Verdana"/>
                <a:cs typeface="Verdana"/>
              </a:rPr>
              <a:t>scolastiche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adottano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comunicazione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efficaci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trasparenti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merito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alla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percorso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scolastico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alunne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alunni,</a:t>
            </a:r>
            <a:r>
              <a:rPr sz="1800" i="1" spc="-2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delle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studentesse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studenti.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3,</a:t>
            </a:r>
            <a:r>
              <a:rPr sz="2000" b="1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4,</a:t>
            </a:r>
            <a:r>
              <a:rPr sz="2000" b="1" spc="-1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2000" b="1" spc="-114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 marR="26670">
              <a:lnSpc>
                <a:spcPct val="110000"/>
              </a:lnSpc>
              <a:spcBef>
                <a:spcPts val="1030"/>
              </a:spcBef>
            </a:pP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fine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garantire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efficacia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comunicativa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2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95" dirty="0">
                <a:solidFill>
                  <a:srgbClr val="1F7ABE"/>
                </a:solidFill>
                <a:latin typeface="Verdana"/>
                <a:cs typeface="Verdana"/>
              </a:rPr>
              <a:t>trasparenza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tempestività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percorso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scolastico,</a:t>
            </a:r>
            <a:r>
              <a:rPr sz="1800" i="1" spc="-2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scolastiche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adottano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interrelazione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famiglie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2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1F7ABE"/>
                </a:solidFill>
                <a:latin typeface="Verdana"/>
                <a:cs typeface="Verdana"/>
              </a:rPr>
              <a:t>eventualmente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attraverso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l’uso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registro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elettronico,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curando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necessarie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interlocuzioni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tra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insegnanti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famiglie.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40169" y="3398615"/>
            <a:ext cx="2143760" cy="1957705"/>
            <a:chOff x="9040169" y="3398615"/>
            <a:chExt cx="2143760" cy="1957705"/>
          </a:xfrm>
        </p:grpSpPr>
        <p:sp>
          <p:nvSpPr>
            <p:cNvPr id="6" name="object 6"/>
            <p:cNvSpPr/>
            <p:nvPr/>
          </p:nvSpPr>
          <p:spPr>
            <a:xfrm>
              <a:off x="9058245" y="3416691"/>
              <a:ext cx="2107565" cy="1921510"/>
            </a:xfrm>
            <a:custGeom>
              <a:avLst/>
              <a:gdLst/>
              <a:ahLst/>
              <a:cxnLst/>
              <a:rect l="l" t="t" r="r" b="b"/>
              <a:pathLst>
                <a:path w="2107565" h="1921510">
                  <a:moveTo>
                    <a:pt x="842833" y="1487470"/>
                  </a:moveTo>
                  <a:lnTo>
                    <a:pt x="433823" y="1487470"/>
                  </a:lnTo>
                  <a:lnTo>
                    <a:pt x="433823" y="1921282"/>
                  </a:lnTo>
                  <a:lnTo>
                    <a:pt x="842833" y="1487470"/>
                  </a:lnTo>
                  <a:close/>
                </a:path>
                <a:path w="2107565" h="1921510">
                  <a:moveTo>
                    <a:pt x="2001813" y="0"/>
                  </a:moveTo>
                  <a:lnTo>
                    <a:pt x="105357" y="0"/>
                  </a:lnTo>
                  <a:lnTo>
                    <a:pt x="64146" y="8579"/>
                  </a:lnTo>
                  <a:lnTo>
                    <a:pt x="30603" y="31491"/>
                  </a:lnTo>
                  <a:lnTo>
                    <a:pt x="8091" y="65308"/>
                  </a:lnTo>
                  <a:lnTo>
                    <a:pt x="0" y="106600"/>
                  </a:lnTo>
                  <a:lnTo>
                    <a:pt x="0" y="1392000"/>
                  </a:lnTo>
                  <a:lnTo>
                    <a:pt x="9769" y="1430659"/>
                  </a:lnTo>
                  <a:lnTo>
                    <a:pt x="32798" y="1461504"/>
                  </a:lnTo>
                  <a:lnTo>
                    <a:pt x="65709" y="1481464"/>
                  </a:lnTo>
                  <a:lnTo>
                    <a:pt x="105124" y="1487470"/>
                  </a:lnTo>
                  <a:lnTo>
                    <a:pt x="2005993" y="1487470"/>
                  </a:lnTo>
                  <a:lnTo>
                    <a:pt x="2045263" y="1479806"/>
                  </a:lnTo>
                  <a:lnTo>
                    <a:pt x="2077309" y="1458489"/>
                  </a:lnTo>
                  <a:lnTo>
                    <a:pt x="2099019" y="1426704"/>
                  </a:lnTo>
                  <a:lnTo>
                    <a:pt x="2107145" y="1387661"/>
                  </a:lnTo>
                  <a:lnTo>
                    <a:pt x="2107145" y="1177560"/>
                  </a:lnTo>
                  <a:lnTo>
                    <a:pt x="371849" y="1177560"/>
                  </a:lnTo>
                  <a:lnTo>
                    <a:pt x="371849" y="1053606"/>
                  </a:lnTo>
                  <a:lnTo>
                    <a:pt x="2107145" y="1053606"/>
                  </a:lnTo>
                  <a:lnTo>
                    <a:pt x="2107145" y="929652"/>
                  </a:lnTo>
                  <a:lnTo>
                    <a:pt x="216911" y="929652"/>
                  </a:lnTo>
                  <a:lnTo>
                    <a:pt x="216911" y="805699"/>
                  </a:lnTo>
                  <a:lnTo>
                    <a:pt x="2107145" y="805699"/>
                  </a:lnTo>
                  <a:lnTo>
                    <a:pt x="2107145" y="106600"/>
                  </a:lnTo>
                  <a:lnTo>
                    <a:pt x="2099068" y="65308"/>
                  </a:lnTo>
                  <a:lnTo>
                    <a:pt x="2076557" y="31491"/>
                  </a:lnTo>
                  <a:lnTo>
                    <a:pt x="2043008" y="8579"/>
                  </a:lnTo>
                  <a:lnTo>
                    <a:pt x="2001813" y="0"/>
                  </a:lnTo>
                  <a:close/>
                </a:path>
                <a:path w="2107565" h="1921510">
                  <a:moveTo>
                    <a:pt x="836660" y="1053606"/>
                  </a:moveTo>
                  <a:lnTo>
                    <a:pt x="712710" y="1053606"/>
                  </a:lnTo>
                  <a:lnTo>
                    <a:pt x="712710" y="1177560"/>
                  </a:lnTo>
                  <a:lnTo>
                    <a:pt x="836660" y="1177560"/>
                  </a:lnTo>
                  <a:lnTo>
                    <a:pt x="836660" y="1053606"/>
                  </a:lnTo>
                  <a:close/>
                </a:path>
                <a:path w="2107565" h="1921510">
                  <a:moveTo>
                    <a:pt x="1301471" y="1053606"/>
                  </a:moveTo>
                  <a:lnTo>
                    <a:pt x="1177522" y="1053606"/>
                  </a:lnTo>
                  <a:lnTo>
                    <a:pt x="1177522" y="1177560"/>
                  </a:lnTo>
                  <a:lnTo>
                    <a:pt x="1301471" y="1177560"/>
                  </a:lnTo>
                  <a:lnTo>
                    <a:pt x="1301471" y="1053606"/>
                  </a:lnTo>
                  <a:close/>
                </a:path>
                <a:path w="2107565" h="1921510">
                  <a:moveTo>
                    <a:pt x="2107145" y="1053606"/>
                  </a:moveTo>
                  <a:lnTo>
                    <a:pt x="1890233" y="1053606"/>
                  </a:lnTo>
                  <a:lnTo>
                    <a:pt x="1890233" y="1177560"/>
                  </a:lnTo>
                  <a:lnTo>
                    <a:pt x="2107145" y="1177560"/>
                  </a:lnTo>
                  <a:lnTo>
                    <a:pt x="2107145" y="1053606"/>
                  </a:lnTo>
                  <a:close/>
                </a:path>
                <a:path w="2107565" h="1921510">
                  <a:moveTo>
                    <a:pt x="743698" y="805699"/>
                  </a:moveTo>
                  <a:lnTo>
                    <a:pt x="619748" y="805699"/>
                  </a:lnTo>
                  <a:lnTo>
                    <a:pt x="619748" y="929652"/>
                  </a:lnTo>
                  <a:lnTo>
                    <a:pt x="743698" y="929652"/>
                  </a:lnTo>
                  <a:lnTo>
                    <a:pt x="743698" y="805699"/>
                  </a:lnTo>
                  <a:close/>
                </a:path>
                <a:path w="2107565" h="1921510">
                  <a:moveTo>
                    <a:pt x="1518383" y="805699"/>
                  </a:moveTo>
                  <a:lnTo>
                    <a:pt x="1363446" y="805699"/>
                  </a:lnTo>
                  <a:lnTo>
                    <a:pt x="1363446" y="929652"/>
                  </a:lnTo>
                  <a:lnTo>
                    <a:pt x="1518383" y="929652"/>
                  </a:lnTo>
                  <a:lnTo>
                    <a:pt x="1518383" y="805699"/>
                  </a:lnTo>
                  <a:close/>
                </a:path>
                <a:path w="2107565" h="1921510">
                  <a:moveTo>
                    <a:pt x="2107145" y="805699"/>
                  </a:moveTo>
                  <a:lnTo>
                    <a:pt x="1890233" y="805699"/>
                  </a:lnTo>
                  <a:lnTo>
                    <a:pt x="1890233" y="929652"/>
                  </a:lnTo>
                  <a:lnTo>
                    <a:pt x="2107145" y="929652"/>
                  </a:lnTo>
                  <a:lnTo>
                    <a:pt x="2107145" y="805699"/>
                  </a:lnTo>
                  <a:close/>
                </a:path>
              </a:pathLst>
            </a:custGeom>
            <a:solidFill>
              <a:srgbClr val="93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58245" y="3416691"/>
              <a:ext cx="2107565" cy="1921510"/>
            </a:xfrm>
            <a:custGeom>
              <a:avLst/>
              <a:gdLst/>
              <a:ahLst/>
              <a:cxnLst/>
              <a:rect l="l" t="t" r="r" b="b"/>
              <a:pathLst>
                <a:path w="2107565" h="1921510">
                  <a:moveTo>
                    <a:pt x="105357" y="0"/>
                  </a:moveTo>
                  <a:lnTo>
                    <a:pt x="64162" y="8569"/>
                  </a:lnTo>
                  <a:lnTo>
                    <a:pt x="30609" y="31482"/>
                  </a:lnTo>
                  <a:lnTo>
                    <a:pt x="8091" y="65304"/>
                  </a:lnTo>
                  <a:lnTo>
                    <a:pt x="0" y="106600"/>
                  </a:lnTo>
                  <a:lnTo>
                    <a:pt x="0" y="1392000"/>
                  </a:lnTo>
                  <a:lnTo>
                    <a:pt x="9769" y="1430659"/>
                  </a:lnTo>
                  <a:lnTo>
                    <a:pt x="32798" y="1461504"/>
                  </a:lnTo>
                  <a:lnTo>
                    <a:pt x="65709" y="1481464"/>
                  </a:lnTo>
                  <a:lnTo>
                    <a:pt x="105124" y="1487470"/>
                  </a:lnTo>
                  <a:lnTo>
                    <a:pt x="105279" y="1487444"/>
                  </a:lnTo>
                  <a:lnTo>
                    <a:pt x="433823" y="1487444"/>
                  </a:lnTo>
                  <a:lnTo>
                    <a:pt x="433823" y="1921282"/>
                  </a:lnTo>
                  <a:lnTo>
                    <a:pt x="842857" y="1487444"/>
                  </a:lnTo>
                  <a:lnTo>
                    <a:pt x="2006125" y="1487444"/>
                  </a:lnTo>
                  <a:lnTo>
                    <a:pt x="2045263" y="1479806"/>
                  </a:lnTo>
                  <a:lnTo>
                    <a:pt x="2077309" y="1458489"/>
                  </a:lnTo>
                  <a:lnTo>
                    <a:pt x="2099019" y="1426704"/>
                  </a:lnTo>
                  <a:lnTo>
                    <a:pt x="2107144" y="1387661"/>
                  </a:lnTo>
                  <a:lnTo>
                    <a:pt x="2107144" y="106600"/>
                  </a:lnTo>
                  <a:lnTo>
                    <a:pt x="2099068" y="65308"/>
                  </a:lnTo>
                  <a:lnTo>
                    <a:pt x="2076557" y="31491"/>
                  </a:lnTo>
                  <a:lnTo>
                    <a:pt x="2043008" y="8579"/>
                  </a:lnTo>
                  <a:lnTo>
                    <a:pt x="2001813" y="0"/>
                  </a:lnTo>
                  <a:lnTo>
                    <a:pt x="105357" y="0"/>
                  </a:lnTo>
                  <a:close/>
                </a:path>
                <a:path w="2107565" h="1921510">
                  <a:moveTo>
                    <a:pt x="1890232" y="929652"/>
                  </a:moveTo>
                  <a:lnTo>
                    <a:pt x="1518383" y="929652"/>
                  </a:lnTo>
                  <a:lnTo>
                    <a:pt x="1518383" y="805699"/>
                  </a:lnTo>
                  <a:lnTo>
                    <a:pt x="1890232" y="805699"/>
                  </a:lnTo>
                  <a:lnTo>
                    <a:pt x="1890232" y="929652"/>
                  </a:lnTo>
                  <a:close/>
                </a:path>
                <a:path w="2107565" h="1921510">
                  <a:moveTo>
                    <a:pt x="1301471" y="1053606"/>
                  </a:moveTo>
                  <a:lnTo>
                    <a:pt x="1890232" y="1053606"/>
                  </a:lnTo>
                  <a:lnTo>
                    <a:pt x="1890232" y="1177560"/>
                  </a:lnTo>
                  <a:lnTo>
                    <a:pt x="1301471" y="1177560"/>
                  </a:lnTo>
                  <a:lnTo>
                    <a:pt x="1301471" y="1053606"/>
                  </a:lnTo>
                  <a:close/>
                </a:path>
                <a:path w="2107565" h="1921510">
                  <a:moveTo>
                    <a:pt x="836660" y="1053606"/>
                  </a:moveTo>
                  <a:lnTo>
                    <a:pt x="1177522" y="1053606"/>
                  </a:lnTo>
                  <a:lnTo>
                    <a:pt x="1177522" y="1177560"/>
                  </a:lnTo>
                  <a:lnTo>
                    <a:pt x="836660" y="1177560"/>
                  </a:lnTo>
                  <a:lnTo>
                    <a:pt x="836660" y="1053606"/>
                  </a:lnTo>
                  <a:close/>
                </a:path>
                <a:path w="2107565" h="1921510">
                  <a:moveTo>
                    <a:pt x="743698" y="805699"/>
                  </a:moveTo>
                  <a:lnTo>
                    <a:pt x="1363446" y="805699"/>
                  </a:lnTo>
                  <a:lnTo>
                    <a:pt x="1363446" y="929652"/>
                  </a:lnTo>
                  <a:lnTo>
                    <a:pt x="743698" y="929652"/>
                  </a:lnTo>
                  <a:lnTo>
                    <a:pt x="743698" y="805699"/>
                  </a:lnTo>
                  <a:close/>
                </a:path>
                <a:path w="2107565" h="1921510">
                  <a:moveTo>
                    <a:pt x="371849" y="1053606"/>
                  </a:moveTo>
                  <a:lnTo>
                    <a:pt x="712710" y="1053606"/>
                  </a:lnTo>
                  <a:lnTo>
                    <a:pt x="712710" y="1177560"/>
                  </a:lnTo>
                  <a:lnTo>
                    <a:pt x="371849" y="1177560"/>
                  </a:lnTo>
                  <a:lnTo>
                    <a:pt x="371849" y="1053606"/>
                  </a:lnTo>
                  <a:close/>
                </a:path>
                <a:path w="2107565" h="1921510">
                  <a:moveTo>
                    <a:pt x="216911" y="805699"/>
                  </a:moveTo>
                  <a:lnTo>
                    <a:pt x="619748" y="805699"/>
                  </a:lnTo>
                  <a:lnTo>
                    <a:pt x="619748" y="929652"/>
                  </a:lnTo>
                  <a:lnTo>
                    <a:pt x="216911" y="929652"/>
                  </a:lnTo>
                  <a:lnTo>
                    <a:pt x="216911" y="805699"/>
                  </a:lnTo>
                  <a:close/>
                </a:path>
              </a:pathLst>
            </a:custGeom>
            <a:ln w="36152">
              <a:solidFill>
                <a:srgbClr val="93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0083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95"/>
              </a:spcBef>
            </a:pPr>
            <a:r>
              <a:rPr spc="-150" dirty="0">
                <a:solidFill>
                  <a:srgbClr val="3B9ADF"/>
                </a:solidFill>
              </a:rPr>
              <a:t>Le</a:t>
            </a:r>
            <a:r>
              <a:rPr spc="-175" dirty="0">
                <a:solidFill>
                  <a:srgbClr val="3B9ADF"/>
                </a:solidFill>
              </a:rPr>
              <a:t> </a:t>
            </a:r>
            <a:r>
              <a:rPr spc="-90" dirty="0">
                <a:solidFill>
                  <a:srgbClr val="3B9ADF"/>
                </a:solidFill>
              </a:rPr>
              <a:t>finalità</a:t>
            </a:r>
            <a:r>
              <a:rPr spc="-204" dirty="0">
                <a:solidFill>
                  <a:srgbClr val="3B9ADF"/>
                </a:solidFill>
              </a:rPr>
              <a:t> </a:t>
            </a:r>
            <a:r>
              <a:rPr dirty="0">
                <a:solidFill>
                  <a:srgbClr val="3B9ADF"/>
                </a:solidFill>
              </a:rPr>
              <a:t>della</a:t>
            </a:r>
            <a:r>
              <a:rPr spc="-200" dirty="0">
                <a:solidFill>
                  <a:srgbClr val="3B9ADF"/>
                </a:solidFill>
              </a:rPr>
              <a:t> </a:t>
            </a:r>
            <a:r>
              <a:rPr spc="-65" dirty="0">
                <a:solidFill>
                  <a:srgbClr val="3B9ADF"/>
                </a:solidFill>
              </a:rPr>
              <a:t>valutazione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227" y="2094164"/>
            <a:ext cx="5970905" cy="43891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2000" b="1" spc="-1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20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(Principi.</a:t>
            </a:r>
            <a:r>
              <a:rPr sz="2000" b="1" spc="-1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Oggetto</a:t>
            </a:r>
            <a:r>
              <a:rPr sz="20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finalità</a:t>
            </a:r>
            <a:r>
              <a:rPr sz="2000" b="1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20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certificazione)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</a:pP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ha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oggetto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il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processo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formativo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 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risultati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apprendimento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alunne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alunni,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studentesse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studenti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delle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istituzioni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scolastiche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sistema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nazionale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istruzione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e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formazione,</a:t>
            </a:r>
            <a:r>
              <a:rPr sz="18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ha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finalità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formativa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ed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educativa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e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concorre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miglioramento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apprendimenti</a:t>
            </a:r>
            <a:r>
              <a:rPr sz="1800" b="1" i="1" spc="-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al </a:t>
            </a:r>
            <a:r>
              <a:rPr sz="1800" b="1" i="1" spc="-195" dirty="0">
                <a:solidFill>
                  <a:srgbClr val="1F7ABE"/>
                </a:solidFill>
                <a:latin typeface="Verdana"/>
                <a:cs typeface="Verdana"/>
              </a:rPr>
              <a:t>successo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formativo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stessi,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documenta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lo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1F7ABE"/>
                </a:solidFill>
                <a:latin typeface="Verdana"/>
                <a:cs typeface="Verdana"/>
              </a:rPr>
              <a:t>sviluppo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dell'identità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personale</a:t>
            </a:r>
            <a:r>
              <a:rPr sz="1800" b="1" i="1" spc="-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promuove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autovalutazione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ciascuno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relazione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alle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acquisizioni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conoscenze,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abilità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competenze.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3466" y="2114550"/>
            <a:ext cx="4613910" cy="3716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75C8F"/>
                </a:solidFill>
                <a:latin typeface="Tahoma"/>
                <a:cs typeface="Tahoma"/>
              </a:rPr>
              <a:t>Art.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2,</a:t>
            </a:r>
            <a:r>
              <a:rPr sz="2000" b="1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c.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1,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O.M.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75C8F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70" dirty="0">
                <a:solidFill>
                  <a:srgbClr val="175C8F"/>
                </a:solidFill>
                <a:latin typeface="Tahoma"/>
                <a:cs typeface="Tahoma"/>
              </a:rPr>
              <a:t>(Finalità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della</a:t>
            </a:r>
            <a:r>
              <a:rPr sz="2000" b="1" spc="-9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valutazione</a:t>
            </a:r>
            <a:r>
              <a:rPr sz="2000" b="1" spc="-10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degli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175C8F"/>
                </a:solidFill>
                <a:latin typeface="Tahoma"/>
                <a:cs typeface="Tahoma"/>
              </a:rPr>
              <a:t>apprendimenti</a:t>
            </a:r>
            <a:r>
              <a:rPr sz="2000" b="1" spc="-8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della</a:t>
            </a:r>
            <a:r>
              <a:rPr sz="2000" b="1" spc="-50" dirty="0">
                <a:solidFill>
                  <a:srgbClr val="175C8F"/>
                </a:solidFill>
                <a:latin typeface="Tahoma"/>
                <a:cs typeface="Tahoma"/>
              </a:rPr>
              <a:t> scuola</a:t>
            </a:r>
            <a:r>
              <a:rPr sz="20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primaria)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10"/>
              </a:spcBef>
            </a:pP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La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valutazione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20" dirty="0">
                <a:solidFill>
                  <a:srgbClr val="175C8F"/>
                </a:solidFill>
                <a:latin typeface="Verdana"/>
                <a:cs typeface="Verdana"/>
              </a:rPr>
              <a:t>ha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per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oggetto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il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75C8F"/>
                </a:solidFill>
                <a:latin typeface="Verdana"/>
                <a:cs typeface="Verdana"/>
              </a:rPr>
              <a:t>processo 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formativo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i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20" dirty="0">
                <a:solidFill>
                  <a:srgbClr val="175C8F"/>
                </a:solidFill>
                <a:latin typeface="Verdana"/>
                <a:cs typeface="Verdana"/>
              </a:rPr>
              <a:t>risultati</a:t>
            </a:r>
            <a:r>
              <a:rPr sz="1800" i="1" spc="-19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apprendimento</a:t>
            </a:r>
            <a:r>
              <a:rPr sz="1800" i="1" spc="-16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75C8F"/>
                </a:solidFill>
                <a:latin typeface="Verdana"/>
                <a:cs typeface="Verdana"/>
              </a:rPr>
              <a:t>degli 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alunni,</a:t>
            </a:r>
            <a:r>
              <a:rPr sz="1800" i="1" spc="-2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20" dirty="0">
                <a:solidFill>
                  <a:srgbClr val="175C8F"/>
                </a:solidFill>
                <a:latin typeface="Verdana"/>
                <a:cs typeface="Verdana"/>
              </a:rPr>
              <a:t>ha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finalità</a:t>
            </a:r>
            <a:r>
              <a:rPr sz="1800" b="1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85" dirty="0">
                <a:solidFill>
                  <a:srgbClr val="175C8F"/>
                </a:solidFill>
                <a:latin typeface="Verdana"/>
                <a:cs typeface="Verdana"/>
              </a:rPr>
              <a:t>formativa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ed </a:t>
            </a:r>
            <a:r>
              <a:rPr sz="1800" b="1" i="1" spc="-55" dirty="0">
                <a:solidFill>
                  <a:srgbClr val="175C8F"/>
                </a:solidFill>
                <a:latin typeface="Verdana"/>
                <a:cs typeface="Verdana"/>
              </a:rPr>
              <a:t>educativa</a:t>
            </a:r>
            <a:r>
              <a:rPr sz="1800" i="1" spc="-55" dirty="0">
                <a:solidFill>
                  <a:srgbClr val="175C8F"/>
                </a:solidFill>
                <a:latin typeface="Verdana"/>
                <a:cs typeface="Verdana"/>
              </a:rPr>
              <a:t>,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documenta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lo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sviluppo </a:t>
            </a:r>
            <a:r>
              <a:rPr sz="1800" b="1" i="1" spc="-50" dirty="0">
                <a:solidFill>
                  <a:srgbClr val="175C8F"/>
                </a:solidFill>
                <a:latin typeface="Verdana"/>
                <a:cs typeface="Verdana"/>
              </a:rPr>
              <a:t>dell’identità </a:t>
            </a:r>
            <a:r>
              <a:rPr sz="1800" b="1" i="1" spc="-165" dirty="0">
                <a:solidFill>
                  <a:srgbClr val="175C8F"/>
                </a:solidFill>
                <a:latin typeface="Verdana"/>
                <a:cs typeface="Verdana"/>
              </a:rPr>
              <a:t>personale</a:t>
            </a:r>
            <a:r>
              <a:rPr sz="1800" b="1" i="1" spc="-12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75C8F"/>
                </a:solidFill>
                <a:latin typeface="Verdana"/>
                <a:cs typeface="Verdana"/>
              </a:rPr>
              <a:t>promuove</a:t>
            </a:r>
            <a:r>
              <a:rPr sz="1800" b="1" i="1" spc="-12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la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 autovalutazione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ciascuno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in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relazione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alle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acquisizioni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75C8F"/>
                </a:solidFill>
                <a:latin typeface="Verdana"/>
                <a:cs typeface="Verdana"/>
              </a:rPr>
              <a:t>di </a:t>
            </a:r>
            <a:r>
              <a:rPr sz="1800" i="1" spc="-95" dirty="0">
                <a:solidFill>
                  <a:srgbClr val="175C8F"/>
                </a:solidFill>
                <a:latin typeface="Verdana"/>
                <a:cs typeface="Verdana"/>
              </a:rPr>
              <a:t>conoscenze,</a:t>
            </a:r>
            <a:r>
              <a:rPr sz="1800" i="1" spc="-21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abilità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75C8F"/>
                </a:solidFill>
                <a:latin typeface="Verdana"/>
                <a:cs typeface="Verdana"/>
              </a:rPr>
              <a:t>competenze, </a:t>
            </a:r>
            <a:r>
              <a:rPr sz="1800" i="1" spc="-75" dirty="0">
                <a:solidFill>
                  <a:srgbClr val="175C8F"/>
                </a:solidFill>
                <a:latin typeface="Verdana"/>
                <a:cs typeface="Verdana"/>
              </a:rPr>
              <a:t>concorrendo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75C8F"/>
                </a:solidFill>
                <a:latin typeface="Verdana"/>
                <a:cs typeface="Verdana"/>
              </a:rPr>
              <a:t>al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75C8F"/>
                </a:solidFill>
                <a:latin typeface="Verdana"/>
                <a:cs typeface="Verdana"/>
              </a:rPr>
              <a:t>miglioramento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175C8F"/>
                </a:solidFill>
                <a:latin typeface="Verdana"/>
                <a:cs typeface="Verdana"/>
              </a:rPr>
              <a:t>degli </a:t>
            </a:r>
            <a:r>
              <a:rPr sz="1800" b="1" i="1" spc="-160" dirty="0">
                <a:solidFill>
                  <a:srgbClr val="175C8F"/>
                </a:solidFill>
                <a:latin typeface="Verdana"/>
                <a:cs typeface="Verdana"/>
              </a:rPr>
              <a:t>apprendimenti</a:t>
            </a:r>
            <a:r>
              <a:rPr sz="1800" b="1" i="1" spc="-9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e</a:t>
            </a:r>
            <a:r>
              <a:rPr sz="1800" b="1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al</a:t>
            </a:r>
            <a:r>
              <a:rPr sz="1800" b="1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95" dirty="0">
                <a:solidFill>
                  <a:srgbClr val="175C8F"/>
                </a:solidFill>
                <a:latin typeface="Verdana"/>
                <a:cs typeface="Verdana"/>
              </a:rPr>
              <a:t>successo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60" dirty="0">
                <a:solidFill>
                  <a:srgbClr val="175C8F"/>
                </a:solidFill>
                <a:latin typeface="Verdana"/>
                <a:cs typeface="Verdana"/>
              </a:rPr>
              <a:t>formativo</a:t>
            </a:r>
            <a:r>
              <a:rPr sz="1800" i="1" spc="-60" dirty="0">
                <a:solidFill>
                  <a:srgbClr val="175C8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8904" y="2199320"/>
            <a:ext cx="5641340" cy="40868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1,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F7ABE"/>
                </a:solidFill>
                <a:latin typeface="Tahoma"/>
                <a:cs typeface="Tahoma"/>
              </a:rPr>
              <a:t>c.</a:t>
            </a:r>
            <a:r>
              <a:rPr sz="2000" b="1" spc="-1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2,</a:t>
            </a:r>
            <a:r>
              <a:rPr sz="2000" b="1" spc="-1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F7ABE"/>
                </a:solidFill>
                <a:latin typeface="Tahoma"/>
                <a:cs typeface="Tahoma"/>
              </a:rPr>
              <a:t>D.lgs.</a:t>
            </a:r>
            <a:r>
              <a:rPr sz="2000" b="1" spc="-1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62/2017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(Principi.</a:t>
            </a:r>
            <a:r>
              <a:rPr sz="2000" b="1" spc="-1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Oggetto</a:t>
            </a:r>
            <a:r>
              <a:rPr sz="2000" b="1" spc="-8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b="1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finalità</a:t>
            </a:r>
            <a:r>
              <a:rPr sz="2000" b="1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b="1" spc="-9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2000" b="1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della</a:t>
            </a:r>
            <a:r>
              <a:rPr sz="2000" b="1" spc="-1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certificazione)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</a:pP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coerente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l'offerta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formativa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delle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scolastiche,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personalizzazione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dei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percorsi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Indicazioni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Nazionali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il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curricolo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e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Linee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guida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decreti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Presidente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della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Repubblica</a:t>
            </a:r>
            <a:r>
              <a:rPr sz="18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15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marzo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2010,</a:t>
            </a:r>
            <a:r>
              <a:rPr sz="1800" i="1" spc="-19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87,</a:t>
            </a:r>
            <a:r>
              <a:rPr sz="1800" i="1" spc="-2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88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89;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7ABE"/>
                </a:solidFill>
                <a:latin typeface="Verdana"/>
                <a:cs typeface="Verdana"/>
              </a:rPr>
              <a:t>è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effettuata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dai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docenti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nell'esercizio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propria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autonomia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professionale,</a:t>
            </a:r>
            <a:r>
              <a:rPr sz="18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conformità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con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50" dirty="0">
                <a:solidFill>
                  <a:srgbClr val="1F7ABE"/>
                </a:solidFill>
                <a:latin typeface="Verdana"/>
                <a:cs typeface="Verdana"/>
              </a:rPr>
              <a:t>e 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modalità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definiti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dal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collegio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dei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docenti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0" dirty="0">
                <a:solidFill>
                  <a:srgbClr val="1F7ABE"/>
                </a:solidFill>
                <a:latin typeface="Verdana"/>
                <a:cs typeface="Verdana"/>
              </a:rPr>
              <a:t>inseriti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nel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piano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triennale</a:t>
            </a:r>
            <a:r>
              <a:rPr sz="1800" b="1" i="1" spc="-11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dell'offerta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65" dirty="0">
                <a:solidFill>
                  <a:srgbClr val="1F7ABE"/>
                </a:solidFill>
                <a:latin typeface="Verdana"/>
                <a:cs typeface="Verdana"/>
              </a:rPr>
              <a:t>formativa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2640" y="783412"/>
            <a:ext cx="6315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80" dirty="0">
                <a:solidFill>
                  <a:srgbClr val="3B9ADF"/>
                </a:solidFill>
              </a:rPr>
              <a:t>I</a:t>
            </a:r>
            <a:r>
              <a:rPr spc="-175" dirty="0">
                <a:solidFill>
                  <a:srgbClr val="3B9ADF"/>
                </a:solidFill>
              </a:rPr>
              <a:t> </a:t>
            </a:r>
            <a:r>
              <a:rPr spc="-25" dirty="0">
                <a:solidFill>
                  <a:srgbClr val="3B9ADF"/>
                </a:solidFill>
              </a:rPr>
              <a:t>principi</a:t>
            </a:r>
            <a:r>
              <a:rPr spc="-250" dirty="0">
                <a:solidFill>
                  <a:srgbClr val="3B9ADF"/>
                </a:solidFill>
              </a:rPr>
              <a:t> </a:t>
            </a:r>
            <a:r>
              <a:rPr spc="-45" dirty="0">
                <a:solidFill>
                  <a:srgbClr val="3B9ADF"/>
                </a:solidFill>
              </a:rPr>
              <a:t>generali</a:t>
            </a:r>
            <a:r>
              <a:rPr spc="-215" dirty="0">
                <a:solidFill>
                  <a:srgbClr val="3B9ADF"/>
                </a:solidFill>
              </a:rPr>
              <a:t> </a:t>
            </a:r>
            <a:r>
              <a:rPr spc="-40" dirty="0">
                <a:solidFill>
                  <a:srgbClr val="3B9ADF"/>
                </a:solidFill>
              </a:rPr>
              <a:t>comuni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3994" y="2228545"/>
            <a:ext cx="5048885" cy="3167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75C8F"/>
                </a:solidFill>
                <a:latin typeface="Tahoma"/>
                <a:cs typeface="Tahoma"/>
              </a:rPr>
              <a:t>Art.</a:t>
            </a:r>
            <a:r>
              <a:rPr sz="2000" b="1" spc="-114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2,</a:t>
            </a:r>
            <a:r>
              <a:rPr sz="2000" b="1" spc="-12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c.</a:t>
            </a:r>
            <a:r>
              <a:rPr sz="2000" b="1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2</a:t>
            </a:r>
            <a:r>
              <a:rPr sz="20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75C8F"/>
                </a:solidFill>
                <a:latin typeface="Tahoma"/>
                <a:cs typeface="Tahoma"/>
              </a:rPr>
              <a:t>O.M.</a:t>
            </a:r>
            <a:r>
              <a:rPr sz="2000" b="1" spc="-12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75C8F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12700" marR="478155">
              <a:lnSpc>
                <a:spcPct val="100000"/>
              </a:lnSpc>
            </a:pPr>
            <a:r>
              <a:rPr sz="2000" b="1" spc="-70" dirty="0">
                <a:solidFill>
                  <a:srgbClr val="175C8F"/>
                </a:solidFill>
                <a:latin typeface="Tahoma"/>
                <a:cs typeface="Tahoma"/>
              </a:rPr>
              <a:t>(Finalità</a:t>
            </a:r>
            <a:r>
              <a:rPr sz="2000" b="1" spc="-7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della</a:t>
            </a:r>
            <a:r>
              <a:rPr sz="2000" b="1" spc="-80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75C8F"/>
                </a:solidFill>
                <a:latin typeface="Tahoma"/>
                <a:cs typeface="Tahoma"/>
              </a:rPr>
              <a:t>valutazione</a:t>
            </a:r>
            <a:r>
              <a:rPr sz="2000" b="1" spc="-10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degli </a:t>
            </a:r>
            <a:r>
              <a:rPr sz="2000" b="1" spc="-35" dirty="0">
                <a:solidFill>
                  <a:srgbClr val="175C8F"/>
                </a:solidFill>
                <a:latin typeface="Tahoma"/>
                <a:cs typeface="Tahoma"/>
              </a:rPr>
              <a:t>apprendimenti</a:t>
            </a:r>
            <a:r>
              <a:rPr sz="2000" b="1" spc="-8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75C8F"/>
                </a:solidFill>
                <a:latin typeface="Tahoma"/>
                <a:cs typeface="Tahoma"/>
              </a:rPr>
              <a:t>della</a:t>
            </a:r>
            <a:r>
              <a:rPr sz="2000" b="1" spc="-50" dirty="0">
                <a:solidFill>
                  <a:srgbClr val="175C8F"/>
                </a:solidFill>
                <a:latin typeface="Tahoma"/>
                <a:cs typeface="Tahoma"/>
              </a:rPr>
              <a:t> scuola</a:t>
            </a:r>
            <a:r>
              <a:rPr sz="2000" b="1" spc="-55" dirty="0">
                <a:solidFill>
                  <a:srgbClr val="175C8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75C8F"/>
                </a:solidFill>
                <a:latin typeface="Tahoma"/>
                <a:cs typeface="Tahoma"/>
              </a:rPr>
              <a:t>primaria)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10"/>
              </a:spcBef>
            </a:pP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La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valutazione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degli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75C8F"/>
                </a:solidFill>
                <a:latin typeface="Verdana"/>
                <a:cs typeface="Verdana"/>
              </a:rPr>
              <a:t>apprendimenti</a:t>
            </a:r>
            <a:r>
              <a:rPr sz="1800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nella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75C8F"/>
                </a:solidFill>
                <a:latin typeface="Verdana"/>
                <a:cs typeface="Verdana"/>
              </a:rPr>
              <a:t>scuola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primaria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concorre,</a:t>
            </a:r>
            <a:r>
              <a:rPr sz="1800" i="1" spc="-18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insieme</a:t>
            </a:r>
            <a:r>
              <a:rPr sz="1800" i="1" spc="-16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alla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75C8F"/>
                </a:solidFill>
                <a:latin typeface="Verdana"/>
                <a:cs typeface="Verdana"/>
              </a:rPr>
              <a:t>valutazione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75C8F"/>
                </a:solidFill>
                <a:latin typeface="Verdana"/>
                <a:cs typeface="Verdana"/>
              </a:rPr>
              <a:t>del </a:t>
            </a:r>
            <a:r>
              <a:rPr sz="1800" i="1" spc="-80" dirty="0">
                <a:solidFill>
                  <a:srgbClr val="175C8F"/>
                </a:solidFill>
                <a:latin typeface="Verdana"/>
                <a:cs typeface="Verdana"/>
              </a:rPr>
              <a:t>processo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formativo,</a:t>
            </a:r>
            <a:r>
              <a:rPr sz="1800" i="1" spc="-19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alla</a:t>
            </a:r>
            <a:r>
              <a:rPr sz="1800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75C8F"/>
                </a:solidFill>
                <a:latin typeface="Verdana"/>
                <a:cs typeface="Verdana"/>
              </a:rPr>
              <a:t>maturazione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progressiva </a:t>
            </a:r>
            <a:r>
              <a:rPr sz="1800" i="1" spc="-45" dirty="0">
                <a:solidFill>
                  <a:srgbClr val="175C8F"/>
                </a:solidFill>
                <a:latin typeface="Verdana"/>
                <a:cs typeface="Verdana"/>
              </a:rPr>
              <a:t>dei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75C8F"/>
                </a:solidFill>
                <a:latin typeface="Verdana"/>
                <a:cs typeface="Verdana"/>
              </a:rPr>
              <a:t>traguardi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competenza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75C8F"/>
                </a:solidFill>
                <a:latin typeface="Verdana"/>
                <a:cs typeface="Verdana"/>
              </a:rPr>
              <a:t>definiti</a:t>
            </a:r>
            <a:r>
              <a:rPr sz="1800" i="1" spc="-17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75C8F"/>
                </a:solidFill>
                <a:latin typeface="Verdana"/>
                <a:cs typeface="Verdana"/>
              </a:rPr>
              <a:t>dalle </a:t>
            </a:r>
            <a:r>
              <a:rPr sz="1800" i="1" spc="-100" dirty="0">
                <a:solidFill>
                  <a:srgbClr val="175C8F"/>
                </a:solidFill>
                <a:latin typeface="Verdana"/>
                <a:cs typeface="Verdana"/>
              </a:rPr>
              <a:t>Indicazioni</a:t>
            </a:r>
            <a:r>
              <a:rPr sz="1800" i="1" spc="-14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75C8F"/>
                </a:solidFill>
                <a:latin typeface="Verdana"/>
                <a:cs typeface="Verdana"/>
              </a:rPr>
              <a:t>Nazionali</a:t>
            </a:r>
            <a:r>
              <a:rPr sz="1800" i="1" spc="-15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75C8F"/>
                </a:solidFill>
                <a:latin typeface="Verdana"/>
                <a:cs typeface="Verdana"/>
              </a:rPr>
              <a:t>ed</a:t>
            </a:r>
            <a:r>
              <a:rPr sz="1800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75C8F"/>
                </a:solidFill>
                <a:latin typeface="Verdana"/>
                <a:cs typeface="Verdana"/>
              </a:rPr>
              <a:t>è</a:t>
            </a:r>
            <a:r>
              <a:rPr sz="1800" i="1" spc="-13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75C8F"/>
                </a:solidFill>
                <a:latin typeface="Verdana"/>
                <a:cs typeface="Verdana"/>
              </a:rPr>
              <a:t>coerente</a:t>
            </a:r>
            <a:r>
              <a:rPr sz="1800" b="1" i="1" spc="-105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75C8F"/>
                </a:solidFill>
                <a:latin typeface="Verdana"/>
                <a:cs typeface="Verdana"/>
              </a:rPr>
              <a:t>con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75C8F"/>
                </a:solidFill>
                <a:latin typeface="Verdana"/>
                <a:cs typeface="Verdana"/>
              </a:rPr>
              <a:t>gli </a:t>
            </a:r>
            <a:r>
              <a:rPr sz="1800" b="1" i="1" spc="-135" dirty="0">
                <a:solidFill>
                  <a:srgbClr val="175C8F"/>
                </a:solidFill>
                <a:latin typeface="Verdana"/>
                <a:cs typeface="Verdana"/>
              </a:rPr>
              <a:t>obiettivi </a:t>
            </a:r>
            <a:r>
              <a:rPr sz="1800" b="1" i="1" spc="-9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b="1" i="1" spc="-13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75C8F"/>
                </a:solidFill>
                <a:latin typeface="Verdana"/>
                <a:cs typeface="Verdana"/>
              </a:rPr>
              <a:t>apprendimento</a:t>
            </a:r>
            <a:r>
              <a:rPr sz="1800" b="1" i="1" spc="-9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declinati</a:t>
            </a:r>
            <a:r>
              <a:rPr sz="1800" b="1" i="1" spc="-114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75C8F"/>
                </a:solidFill>
                <a:latin typeface="Verdana"/>
                <a:cs typeface="Verdana"/>
              </a:rPr>
              <a:t>nel </a:t>
            </a:r>
            <a:r>
              <a:rPr sz="1800" b="1" i="1" spc="-155" dirty="0">
                <a:solidFill>
                  <a:srgbClr val="175C8F"/>
                </a:solidFill>
                <a:latin typeface="Verdana"/>
                <a:cs typeface="Verdana"/>
              </a:rPr>
              <a:t>curricolo</a:t>
            </a:r>
            <a:r>
              <a:rPr sz="1800" b="1" i="1" spc="-15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100" dirty="0">
                <a:solidFill>
                  <a:srgbClr val="175C8F"/>
                </a:solidFill>
                <a:latin typeface="Verdana"/>
                <a:cs typeface="Verdana"/>
              </a:rPr>
              <a:t>di</a:t>
            </a:r>
            <a:r>
              <a:rPr sz="1800" b="1" i="1" spc="-140" dirty="0">
                <a:solidFill>
                  <a:srgbClr val="175C8F"/>
                </a:solidFill>
                <a:latin typeface="Verdana"/>
                <a:cs typeface="Verdana"/>
              </a:rPr>
              <a:t> </a:t>
            </a:r>
            <a:r>
              <a:rPr sz="1800" b="1" i="1" spc="-50" dirty="0">
                <a:solidFill>
                  <a:srgbClr val="175C8F"/>
                </a:solidFill>
                <a:latin typeface="Verdana"/>
                <a:cs typeface="Verdana"/>
              </a:rPr>
              <a:t>istituto</a:t>
            </a:r>
            <a:r>
              <a:rPr sz="1800" i="1" spc="-50" dirty="0">
                <a:solidFill>
                  <a:srgbClr val="175C8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19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95"/>
              </a:spcBef>
            </a:pPr>
            <a:r>
              <a:rPr spc="-130" dirty="0">
                <a:solidFill>
                  <a:srgbClr val="3B9ADF"/>
                </a:solidFill>
              </a:rPr>
              <a:t>Tempi</a:t>
            </a:r>
            <a:r>
              <a:rPr spc="-165" dirty="0">
                <a:solidFill>
                  <a:srgbClr val="3B9ADF"/>
                </a:solidFill>
              </a:rPr>
              <a:t> </a:t>
            </a:r>
            <a:r>
              <a:rPr dirty="0">
                <a:solidFill>
                  <a:srgbClr val="3B9ADF"/>
                </a:solidFill>
              </a:rPr>
              <a:t>di</a:t>
            </a:r>
            <a:r>
              <a:rPr spc="-165" dirty="0">
                <a:solidFill>
                  <a:srgbClr val="3B9ADF"/>
                </a:solidFill>
              </a:rPr>
              <a:t> </a:t>
            </a:r>
            <a:r>
              <a:rPr spc="-40" dirty="0">
                <a:solidFill>
                  <a:srgbClr val="3B9ADF"/>
                </a:solidFill>
              </a:rPr>
              <a:t>applicazione</a:t>
            </a:r>
            <a:r>
              <a:rPr spc="-125" dirty="0">
                <a:solidFill>
                  <a:srgbClr val="3B9ADF"/>
                </a:solidFill>
              </a:rPr>
              <a:t> </a:t>
            </a:r>
            <a:r>
              <a:rPr spc="-10" dirty="0">
                <a:solidFill>
                  <a:srgbClr val="3B9ADF"/>
                </a:solidFill>
              </a:rPr>
              <a:t>dell'O.M.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080" y="2252218"/>
            <a:ext cx="10364470" cy="3319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1F7ABE"/>
                </a:solidFill>
                <a:latin typeface="Tahoma"/>
                <a:cs typeface="Tahoma"/>
              </a:rPr>
              <a:t>Art.</a:t>
            </a:r>
            <a:r>
              <a:rPr sz="20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7ABE"/>
                </a:solidFill>
                <a:latin typeface="Tahoma"/>
                <a:cs typeface="Tahoma"/>
              </a:rPr>
              <a:t>7,</a:t>
            </a:r>
            <a:r>
              <a:rPr sz="2000" b="1" spc="-10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7ABE"/>
                </a:solidFill>
                <a:latin typeface="Tahoma"/>
                <a:cs typeface="Tahoma"/>
              </a:rPr>
              <a:t>O.M.</a:t>
            </a:r>
            <a:r>
              <a:rPr sz="2000" b="1" spc="-10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F7ABE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  <a:p>
            <a:pPr marL="353695" marR="5080" indent="-340995">
              <a:lnSpc>
                <a:spcPct val="110000"/>
              </a:lnSpc>
              <a:spcBef>
                <a:spcPts val="2140"/>
              </a:spcBef>
              <a:buAutoNum type="arabicPeriod"/>
              <a:tabLst>
                <a:tab pos="355600" algn="l"/>
              </a:tabLst>
            </a:pPr>
            <a:r>
              <a:rPr sz="1800" b="1" i="1" spc="-310" dirty="0">
                <a:solidFill>
                  <a:srgbClr val="3B9ADF"/>
                </a:solidFill>
                <a:latin typeface="Verdana"/>
                <a:cs typeface="Verdana"/>
              </a:rPr>
              <a:t>In</a:t>
            </a:r>
            <a:r>
              <a:rPr sz="1800" b="1" i="1" spc="-130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3B9ADF"/>
                </a:solidFill>
                <a:latin typeface="Verdana"/>
                <a:cs typeface="Verdana"/>
              </a:rPr>
              <a:t>via</a:t>
            </a:r>
            <a:r>
              <a:rPr sz="1800" b="1" i="1" spc="-114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3B9ADF"/>
                </a:solidFill>
                <a:latin typeface="Verdana"/>
                <a:cs typeface="Verdana"/>
              </a:rPr>
              <a:t>transitoria,</a:t>
            </a:r>
            <a:r>
              <a:rPr sz="1800" b="1" i="1" spc="-195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3B9ADF"/>
                </a:solidFill>
                <a:latin typeface="Verdana"/>
                <a:cs typeface="Verdana"/>
              </a:rPr>
              <a:t>per</a:t>
            </a:r>
            <a:r>
              <a:rPr sz="1800" b="1" i="1" spc="-100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3B9ADF"/>
                </a:solidFill>
                <a:latin typeface="Verdana"/>
                <a:cs typeface="Verdana"/>
              </a:rPr>
              <a:t>l’anno</a:t>
            </a:r>
            <a:r>
              <a:rPr sz="1800" b="1" i="1" spc="-120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3B9ADF"/>
                </a:solidFill>
                <a:latin typeface="Verdana"/>
                <a:cs typeface="Verdana"/>
              </a:rPr>
              <a:t>scolastico</a:t>
            </a:r>
            <a:r>
              <a:rPr sz="1800" b="1" i="1" spc="-140" dirty="0">
                <a:solidFill>
                  <a:srgbClr val="3B9ADF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3B9ADF"/>
                </a:solidFill>
                <a:latin typeface="Verdana"/>
                <a:cs typeface="Verdana"/>
              </a:rPr>
              <a:t>2024/2025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al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fine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consentire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alle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istituzioni 	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scolastiche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adeguare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criteri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valutazione,</a:t>
            </a:r>
            <a:r>
              <a:rPr sz="1800" b="1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registri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elettronici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documenti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di 	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valutazione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7ABE"/>
                </a:solidFill>
                <a:latin typeface="Verdana"/>
                <a:cs typeface="Verdana"/>
              </a:rPr>
              <a:t>primaria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e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scuola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secondaria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primo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grado,</a:t>
            </a:r>
            <a:r>
              <a:rPr sz="1800" i="1" spc="-1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nonché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per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75" dirty="0">
                <a:solidFill>
                  <a:srgbClr val="1F7ABE"/>
                </a:solidFill>
                <a:latin typeface="Verdana"/>
                <a:cs typeface="Verdana"/>
              </a:rPr>
              <a:t>fornire 	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opportuna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informazione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alle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famiglie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7ABE"/>
                </a:solidFill>
                <a:latin typeface="Verdana"/>
                <a:cs typeface="Verdana"/>
              </a:rPr>
              <a:t>degli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alunni,</a:t>
            </a:r>
            <a:r>
              <a:rPr sz="1800" i="1" spc="-2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le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disposizioni</a:t>
            </a: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7ABE"/>
                </a:solidFill>
                <a:latin typeface="Verdana"/>
                <a:cs typeface="Verdana"/>
              </a:rPr>
              <a:t>della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presente</a:t>
            </a:r>
            <a:r>
              <a:rPr sz="1800" i="1" spc="-18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ordinanza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si 	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applicano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10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partire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dall’ultimo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periodo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cui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è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suddiviso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0" dirty="0">
                <a:solidFill>
                  <a:srgbClr val="1F7ABE"/>
                </a:solidFill>
                <a:latin typeface="Verdana"/>
                <a:cs typeface="Verdana"/>
              </a:rPr>
              <a:t>l’anno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scolastico</a:t>
            </a:r>
            <a:r>
              <a:rPr sz="1800" i="1" spc="-165" dirty="0">
                <a:solidFill>
                  <a:srgbClr val="1F7ABE"/>
                </a:solidFill>
                <a:latin typeface="Verdana"/>
                <a:cs typeface="Verdana"/>
              </a:rPr>
              <a:t>,</a:t>
            </a:r>
            <a:r>
              <a:rPr sz="1800" i="1" spc="-229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in</a:t>
            </a:r>
            <a:r>
              <a:rPr sz="1800" i="1" spc="-15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base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7ABE"/>
                </a:solidFill>
                <a:latin typeface="Verdana"/>
                <a:cs typeface="Verdana"/>
              </a:rPr>
              <a:t>quanto 	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stabilito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7ABE"/>
                </a:solidFill>
                <a:latin typeface="Verdana"/>
                <a:cs typeface="Verdana"/>
              </a:rPr>
              <a:t>dalle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istituzioni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scolastiche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ai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7ABE"/>
                </a:solidFill>
                <a:latin typeface="Verdana"/>
                <a:cs typeface="Verdana"/>
              </a:rPr>
              <a:t>sensi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7ABE"/>
                </a:solidFill>
                <a:latin typeface="Verdana"/>
                <a:cs typeface="Verdana"/>
              </a:rPr>
              <a:t>dell’articolo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74,</a:t>
            </a:r>
            <a:r>
              <a:rPr sz="1800" i="1" spc="-1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25" dirty="0">
                <a:solidFill>
                  <a:srgbClr val="1F7ABE"/>
                </a:solidFill>
                <a:latin typeface="Verdana"/>
                <a:cs typeface="Verdana"/>
              </a:rPr>
              <a:t>comma </a:t>
            </a:r>
            <a:r>
              <a:rPr sz="1800" i="1" spc="-160" dirty="0">
                <a:solidFill>
                  <a:srgbClr val="1F7ABE"/>
                </a:solidFill>
                <a:latin typeface="Verdana"/>
                <a:cs typeface="Verdana"/>
              </a:rPr>
              <a:t>4,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7ABE"/>
                </a:solidFill>
                <a:latin typeface="Verdana"/>
                <a:cs typeface="Verdana"/>
              </a:rPr>
              <a:t>del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decreto</a:t>
            </a:r>
            <a:r>
              <a:rPr sz="1800" i="1" spc="-14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legislativo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7ABE"/>
                </a:solidFill>
                <a:latin typeface="Verdana"/>
                <a:cs typeface="Verdana"/>
              </a:rPr>
              <a:t>16 	</a:t>
            </a:r>
            <a:r>
              <a:rPr sz="1800" i="1" spc="-80" dirty="0">
                <a:solidFill>
                  <a:srgbClr val="1F7ABE"/>
                </a:solidFill>
                <a:latin typeface="Verdana"/>
                <a:cs typeface="Verdana"/>
              </a:rPr>
              <a:t>aprile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7ABE"/>
                </a:solidFill>
                <a:latin typeface="Verdana"/>
                <a:cs typeface="Verdana"/>
              </a:rPr>
              <a:t>1994,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i="1" spc="-2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1F7ABE"/>
                </a:solidFill>
                <a:latin typeface="Verdana"/>
                <a:cs typeface="Verdana"/>
              </a:rPr>
              <a:t>297.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354965" algn="l"/>
              </a:tabLst>
            </a:pPr>
            <a:r>
              <a:rPr sz="1800" i="1" spc="-130" dirty="0">
                <a:solidFill>
                  <a:srgbClr val="1F7ABE"/>
                </a:solidFill>
                <a:latin typeface="Verdana"/>
                <a:cs typeface="Verdana"/>
              </a:rPr>
              <a:t>Parimenti,</a:t>
            </a:r>
            <a:r>
              <a:rPr sz="1800" i="1" spc="-2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10" dirty="0">
                <a:solidFill>
                  <a:srgbClr val="1F7ABE"/>
                </a:solidFill>
                <a:latin typeface="Verdana"/>
                <a:cs typeface="Verdana"/>
              </a:rPr>
              <a:t>a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partire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dall’ultimo</a:t>
            </a:r>
            <a:r>
              <a:rPr sz="1800" b="1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periodo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7ABE"/>
                </a:solidFill>
                <a:latin typeface="Verdana"/>
                <a:cs typeface="Verdana"/>
              </a:rPr>
              <a:t>stabilito</a:t>
            </a:r>
            <a:r>
              <a:rPr sz="1800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7ABE"/>
                </a:solidFill>
                <a:latin typeface="Verdana"/>
                <a:cs typeface="Verdana"/>
              </a:rPr>
              <a:t>da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7ABE"/>
                </a:solidFill>
                <a:latin typeface="Verdana"/>
                <a:cs typeface="Verdana"/>
              </a:rPr>
              <a:t>ciascuna</a:t>
            </a:r>
            <a:r>
              <a:rPr sz="1800" i="1" spc="-14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7ABE"/>
                </a:solidFill>
                <a:latin typeface="Verdana"/>
                <a:cs typeface="Verdana"/>
              </a:rPr>
              <a:t>istituzione</a:t>
            </a:r>
            <a:r>
              <a:rPr sz="1800" i="1" spc="-17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7ABE"/>
                </a:solidFill>
                <a:latin typeface="Verdana"/>
                <a:cs typeface="Verdana"/>
              </a:rPr>
              <a:t>scolastica</a:t>
            </a:r>
            <a:r>
              <a:rPr sz="1800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95" dirty="0">
                <a:solidFill>
                  <a:srgbClr val="1F7ABE"/>
                </a:solidFill>
                <a:latin typeface="Verdana"/>
                <a:cs typeface="Verdana"/>
              </a:rPr>
              <a:t>cessano</a:t>
            </a:r>
            <a:r>
              <a:rPr sz="1800" b="1" i="1" spc="-9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7ABE"/>
                </a:solidFill>
                <a:latin typeface="Verdana"/>
                <a:cs typeface="Verdana"/>
              </a:rPr>
              <a:t>di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215"/>
              </a:spcBef>
            </a:pP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produrre</a:t>
            </a:r>
            <a:r>
              <a:rPr sz="1800" b="1" i="1" spc="-10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effetti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le</a:t>
            </a:r>
            <a:r>
              <a:rPr sz="1800" b="1" i="1" spc="-12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40" dirty="0">
                <a:solidFill>
                  <a:srgbClr val="1F7ABE"/>
                </a:solidFill>
                <a:latin typeface="Verdana"/>
                <a:cs typeface="Verdana"/>
              </a:rPr>
              <a:t>disposizioni</a:t>
            </a:r>
            <a:r>
              <a:rPr sz="1800" b="1" i="1" spc="-15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dell’ordinanza</a:t>
            </a:r>
            <a:r>
              <a:rPr sz="1800" b="1" i="1" spc="-10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7ABE"/>
                </a:solidFill>
                <a:latin typeface="Verdana"/>
                <a:cs typeface="Verdana"/>
              </a:rPr>
              <a:t>ministeriale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5" dirty="0">
                <a:solidFill>
                  <a:srgbClr val="1F7ABE"/>
                </a:solidFill>
                <a:latin typeface="Verdana"/>
                <a:cs typeface="Verdana"/>
              </a:rPr>
              <a:t>4</a:t>
            </a:r>
            <a:r>
              <a:rPr sz="1800" b="1" i="1" spc="-114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dicembre</a:t>
            </a:r>
            <a:r>
              <a:rPr sz="1800" b="1" i="1" spc="-12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30" dirty="0">
                <a:solidFill>
                  <a:srgbClr val="1F7ABE"/>
                </a:solidFill>
                <a:latin typeface="Verdana"/>
                <a:cs typeface="Verdana"/>
              </a:rPr>
              <a:t>2020,</a:t>
            </a:r>
            <a:r>
              <a:rPr sz="1800" b="1" i="1" spc="-175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7ABE"/>
                </a:solidFill>
                <a:latin typeface="Verdana"/>
                <a:cs typeface="Verdana"/>
              </a:rPr>
              <a:t>n.</a:t>
            </a:r>
            <a:r>
              <a:rPr sz="1800" b="1" i="1" spc="-160" dirty="0">
                <a:solidFill>
                  <a:srgbClr val="1F7ABE"/>
                </a:solidFill>
                <a:latin typeface="Verdana"/>
                <a:cs typeface="Verdana"/>
              </a:rPr>
              <a:t> </a:t>
            </a:r>
            <a:r>
              <a:rPr sz="1800" b="1" i="1" spc="-20" dirty="0">
                <a:solidFill>
                  <a:srgbClr val="1F7ABE"/>
                </a:solidFill>
                <a:latin typeface="Verdana"/>
                <a:cs typeface="Verdana"/>
              </a:rPr>
              <a:t>172</a:t>
            </a:r>
            <a:r>
              <a:rPr sz="1800" i="1" spc="-20" dirty="0">
                <a:solidFill>
                  <a:srgbClr val="1F7ABE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336" y="485394"/>
            <a:ext cx="824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0" dirty="0">
                <a:solidFill>
                  <a:srgbClr val="3B9ADF"/>
                </a:solidFill>
              </a:rPr>
              <a:t>La</a:t>
            </a:r>
            <a:r>
              <a:rPr sz="3200" spc="-105" dirty="0">
                <a:solidFill>
                  <a:srgbClr val="3B9ADF"/>
                </a:solidFill>
              </a:rPr>
              <a:t> </a:t>
            </a:r>
            <a:r>
              <a:rPr sz="3200" spc="-35" dirty="0">
                <a:solidFill>
                  <a:srgbClr val="3B9ADF"/>
                </a:solidFill>
              </a:rPr>
              <a:t>collegialità</a:t>
            </a:r>
            <a:r>
              <a:rPr sz="3200" spc="-125" dirty="0">
                <a:solidFill>
                  <a:srgbClr val="3B9ADF"/>
                </a:solidFill>
              </a:rPr>
              <a:t> </a:t>
            </a:r>
            <a:r>
              <a:rPr sz="3200" dirty="0">
                <a:solidFill>
                  <a:srgbClr val="3B9ADF"/>
                </a:solidFill>
              </a:rPr>
              <a:t>del</a:t>
            </a:r>
            <a:r>
              <a:rPr sz="3200" spc="-90" dirty="0">
                <a:solidFill>
                  <a:srgbClr val="3B9ADF"/>
                </a:solidFill>
              </a:rPr>
              <a:t> </a:t>
            </a:r>
            <a:r>
              <a:rPr sz="3200" spc="-50" dirty="0">
                <a:solidFill>
                  <a:srgbClr val="3B9ADF"/>
                </a:solidFill>
              </a:rPr>
              <a:t>processo</a:t>
            </a:r>
            <a:r>
              <a:rPr sz="3200" spc="-100" dirty="0">
                <a:solidFill>
                  <a:srgbClr val="3B9ADF"/>
                </a:solidFill>
              </a:rPr>
              <a:t> </a:t>
            </a:r>
            <a:r>
              <a:rPr sz="3200" dirty="0">
                <a:solidFill>
                  <a:srgbClr val="3B9ADF"/>
                </a:solidFill>
              </a:rPr>
              <a:t>di</a:t>
            </a:r>
            <a:r>
              <a:rPr sz="3200" spc="-100" dirty="0">
                <a:solidFill>
                  <a:srgbClr val="3B9ADF"/>
                </a:solidFill>
              </a:rPr>
              <a:t> </a:t>
            </a:r>
            <a:r>
              <a:rPr sz="3200" spc="-30" dirty="0">
                <a:solidFill>
                  <a:srgbClr val="3B9ADF"/>
                </a:solidFill>
              </a:rPr>
              <a:t>valutazione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10336" y="1398778"/>
            <a:ext cx="571881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F376A"/>
                </a:solidFill>
                <a:latin typeface="Tahoma"/>
                <a:cs typeface="Tahoma"/>
              </a:rPr>
              <a:t>Nota</a:t>
            </a:r>
            <a:r>
              <a:rPr sz="1800" b="1" spc="-7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spc="-100" dirty="0">
                <a:solidFill>
                  <a:srgbClr val="1F376A"/>
                </a:solidFill>
                <a:latin typeface="Tahoma"/>
                <a:cs typeface="Tahoma"/>
              </a:rPr>
              <a:t>MIUR</a:t>
            </a:r>
            <a:r>
              <a:rPr sz="1800" b="1" spc="-8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1F376A"/>
                </a:solidFill>
                <a:latin typeface="Tahoma"/>
                <a:cs typeface="Tahoma"/>
              </a:rPr>
              <a:t>n.</a:t>
            </a:r>
            <a:r>
              <a:rPr sz="1800" b="1" spc="-13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76A"/>
                </a:solidFill>
                <a:latin typeface="Tahoma"/>
                <a:cs typeface="Tahoma"/>
              </a:rPr>
              <a:t>1865,</a:t>
            </a:r>
            <a:r>
              <a:rPr sz="1800" b="1" spc="-13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376A"/>
                </a:solidFill>
                <a:latin typeface="Tahoma"/>
                <a:cs typeface="Tahoma"/>
              </a:rPr>
              <a:t>10</a:t>
            </a:r>
            <a:r>
              <a:rPr sz="1800" b="1" spc="-7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1F376A"/>
                </a:solidFill>
                <a:latin typeface="Tahoma"/>
                <a:cs typeface="Tahoma"/>
              </a:rPr>
              <a:t>ottobre</a:t>
            </a:r>
            <a:r>
              <a:rPr sz="1800" b="1" spc="-5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F376A"/>
                </a:solidFill>
                <a:latin typeface="Tahoma"/>
                <a:cs typeface="Tahoma"/>
              </a:rPr>
              <a:t>2017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i="1" spc="-114" dirty="0">
                <a:solidFill>
                  <a:srgbClr val="1F376A"/>
                </a:solidFill>
                <a:latin typeface="Verdana"/>
                <a:cs typeface="Verdana"/>
              </a:rPr>
              <a:t>«Al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fine</a:t>
            </a:r>
            <a:r>
              <a:rPr sz="1800" i="1" spc="-17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376A"/>
                </a:solidFill>
                <a:latin typeface="Verdana"/>
                <a:cs typeface="Verdana"/>
              </a:rPr>
              <a:t>di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14" dirty="0">
                <a:solidFill>
                  <a:srgbClr val="1F376A"/>
                </a:solidFill>
                <a:latin typeface="Verdana"/>
                <a:cs typeface="Verdana"/>
              </a:rPr>
              <a:t>garantire</a:t>
            </a:r>
            <a:r>
              <a:rPr sz="1800" i="1" spc="-15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equità</a:t>
            </a:r>
            <a:r>
              <a:rPr sz="1800" i="1" spc="-18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376A"/>
                </a:solidFill>
                <a:latin typeface="Verdana"/>
                <a:cs typeface="Verdana"/>
              </a:rPr>
              <a:t>trasparenza,</a:t>
            </a:r>
            <a:r>
              <a:rPr sz="1800" i="1" spc="-21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376A"/>
                </a:solidFill>
                <a:latin typeface="Verdana"/>
                <a:cs typeface="Verdana"/>
              </a:rPr>
              <a:t>il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376A"/>
                </a:solidFill>
                <a:latin typeface="Verdana"/>
                <a:cs typeface="Verdana"/>
              </a:rPr>
              <a:t>collegio</a:t>
            </a:r>
            <a:r>
              <a:rPr sz="1800" i="1" spc="-16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376A"/>
                </a:solidFill>
                <a:latin typeface="Verdana"/>
                <a:cs typeface="Verdana"/>
              </a:rPr>
              <a:t>dei </a:t>
            </a:r>
            <a:r>
              <a:rPr sz="1800" i="1" spc="-75" dirty="0">
                <a:solidFill>
                  <a:srgbClr val="1F376A"/>
                </a:solidFill>
                <a:latin typeface="Verdana"/>
                <a:cs typeface="Verdana"/>
              </a:rPr>
              <a:t>docenti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376A"/>
                </a:solidFill>
                <a:latin typeface="Verdana"/>
                <a:cs typeface="Verdana"/>
              </a:rPr>
              <a:t>delibera</a:t>
            </a:r>
            <a:r>
              <a:rPr sz="1800" i="1" spc="-18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376A"/>
                </a:solidFill>
                <a:latin typeface="Verdana"/>
                <a:cs typeface="Verdana"/>
              </a:rPr>
              <a:t>i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376A"/>
                </a:solidFill>
                <a:latin typeface="Verdana"/>
                <a:cs typeface="Verdana"/>
              </a:rPr>
              <a:t>criteri</a:t>
            </a:r>
            <a:r>
              <a:rPr sz="1800" i="1" spc="-17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376A"/>
                </a:solidFill>
                <a:latin typeface="Verdana"/>
                <a:cs typeface="Verdana"/>
              </a:rPr>
              <a:t>le</a:t>
            </a:r>
            <a:r>
              <a:rPr sz="1800" i="1" spc="-18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modalità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376A"/>
                </a:solidFill>
                <a:latin typeface="Verdana"/>
                <a:cs typeface="Verdana"/>
              </a:rPr>
              <a:t>di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376A"/>
                </a:solidFill>
                <a:latin typeface="Verdana"/>
                <a:cs typeface="Verdana"/>
              </a:rPr>
              <a:t>valutazione </a:t>
            </a:r>
            <a:r>
              <a:rPr sz="1800" i="1" spc="-40" dirty="0">
                <a:solidFill>
                  <a:srgbClr val="1F376A"/>
                </a:solidFill>
                <a:latin typeface="Verdana"/>
                <a:cs typeface="Verdana"/>
              </a:rPr>
              <a:t>degli</a:t>
            </a:r>
            <a:r>
              <a:rPr sz="1800" i="1" spc="-14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apprendimenti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2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376A"/>
                </a:solidFill>
                <a:latin typeface="Verdana"/>
                <a:cs typeface="Verdana"/>
              </a:rPr>
              <a:t>del</a:t>
            </a:r>
            <a:r>
              <a:rPr sz="1800" i="1" spc="-13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376A"/>
                </a:solidFill>
                <a:latin typeface="Verdana"/>
                <a:cs typeface="Verdana"/>
              </a:rPr>
              <a:t>comportamento </a:t>
            </a:r>
            <a:r>
              <a:rPr sz="1800" i="1" spc="-25" dirty="0">
                <a:solidFill>
                  <a:srgbClr val="1F376A"/>
                </a:solidFill>
                <a:latin typeface="Verdana"/>
                <a:cs typeface="Verdana"/>
              </a:rPr>
              <a:t>che </a:t>
            </a:r>
            <a:r>
              <a:rPr sz="1800" i="1" spc="-85" dirty="0">
                <a:solidFill>
                  <a:srgbClr val="1F376A"/>
                </a:solidFill>
                <a:latin typeface="Verdana"/>
                <a:cs typeface="Verdana"/>
              </a:rPr>
              <a:t>vengono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inseriti</a:t>
            </a:r>
            <a:r>
              <a:rPr sz="1800" i="1" spc="-19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376A"/>
                </a:solidFill>
                <a:latin typeface="Verdana"/>
                <a:cs typeface="Verdana"/>
              </a:rPr>
              <a:t>nel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80" dirty="0">
                <a:solidFill>
                  <a:srgbClr val="1F376A"/>
                </a:solidFill>
                <a:latin typeface="Verdana"/>
                <a:cs typeface="Verdana"/>
              </a:rPr>
              <a:t>PTOF</a:t>
            </a:r>
            <a:r>
              <a:rPr sz="1800" b="1" i="1" spc="-13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6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10" dirty="0">
                <a:solidFill>
                  <a:srgbClr val="1F376A"/>
                </a:solidFill>
                <a:latin typeface="Verdana"/>
                <a:cs typeface="Verdana"/>
              </a:rPr>
              <a:t>resi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376A"/>
                </a:solidFill>
                <a:latin typeface="Verdana"/>
                <a:cs typeface="Verdana"/>
              </a:rPr>
              <a:t>pubblici,</a:t>
            </a:r>
            <a:r>
              <a:rPr sz="1800" i="1" spc="-24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al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376A"/>
                </a:solidFill>
                <a:latin typeface="Verdana"/>
                <a:cs typeface="Verdana"/>
              </a:rPr>
              <a:t>pari</a:t>
            </a:r>
            <a:r>
              <a:rPr sz="1800" i="1" spc="-15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376A"/>
                </a:solidFill>
                <a:latin typeface="Verdana"/>
                <a:cs typeface="Verdana"/>
              </a:rPr>
              <a:t>delle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modalità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50" dirty="0">
                <a:solidFill>
                  <a:srgbClr val="1F376A"/>
                </a:solidFill>
                <a:latin typeface="Verdana"/>
                <a:cs typeface="Verdana"/>
              </a:rPr>
              <a:t>dei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tempi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della</a:t>
            </a:r>
            <a:r>
              <a:rPr sz="1800" i="1" spc="-16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376A"/>
                </a:solidFill>
                <a:latin typeface="Verdana"/>
                <a:cs typeface="Verdana"/>
              </a:rPr>
              <a:t>comunicazione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376A"/>
                </a:solidFill>
                <a:latin typeface="Verdana"/>
                <a:cs typeface="Verdana"/>
              </a:rPr>
              <a:t>alle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376A"/>
                </a:solidFill>
                <a:latin typeface="Verdana"/>
                <a:cs typeface="Verdana"/>
              </a:rPr>
              <a:t>famiglie. </a:t>
            </a:r>
            <a:r>
              <a:rPr sz="1800" i="1" spc="-210" dirty="0">
                <a:solidFill>
                  <a:srgbClr val="1F376A"/>
                </a:solidFill>
                <a:latin typeface="Verdana"/>
                <a:cs typeface="Verdana"/>
              </a:rPr>
              <a:t>In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376A"/>
                </a:solidFill>
                <a:latin typeface="Verdana"/>
                <a:cs typeface="Verdana"/>
              </a:rPr>
              <a:t>particolare,</a:t>
            </a:r>
            <a:r>
              <a:rPr sz="1800" i="1" spc="-18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1F376A"/>
                </a:solidFill>
                <a:latin typeface="Verdana"/>
                <a:cs typeface="Verdana"/>
              </a:rPr>
              <a:t>considerata</a:t>
            </a:r>
            <a:r>
              <a:rPr sz="1800" i="1" spc="-14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la</a:t>
            </a:r>
            <a:r>
              <a:rPr sz="1800" i="1" spc="-12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funzione</a:t>
            </a:r>
            <a:r>
              <a:rPr sz="1800" i="1" spc="-15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35" dirty="0">
                <a:solidFill>
                  <a:srgbClr val="1F376A"/>
                </a:solidFill>
                <a:latin typeface="Verdana"/>
                <a:cs typeface="Verdana"/>
              </a:rPr>
              <a:t>formativa</a:t>
            </a:r>
            <a:r>
              <a:rPr sz="1800" i="1" spc="-12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376A"/>
                </a:solidFill>
                <a:latin typeface="Verdana"/>
                <a:cs typeface="Verdana"/>
              </a:rPr>
              <a:t>di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accompagnamento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1F376A"/>
                </a:solidFill>
                <a:latin typeface="Verdana"/>
                <a:cs typeface="Verdana"/>
              </a:rPr>
              <a:t>dei</a:t>
            </a:r>
            <a:r>
              <a:rPr sz="1800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85" dirty="0">
                <a:solidFill>
                  <a:srgbClr val="1F376A"/>
                </a:solidFill>
                <a:latin typeface="Verdana"/>
                <a:cs typeface="Verdana"/>
              </a:rPr>
              <a:t>processi</a:t>
            </a:r>
            <a:r>
              <a:rPr sz="1800" i="1" spc="-15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376A"/>
                </a:solidFill>
                <a:latin typeface="Verdana"/>
                <a:cs typeface="Verdana"/>
              </a:rPr>
              <a:t>di</a:t>
            </a:r>
            <a:r>
              <a:rPr sz="1800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0" dirty="0">
                <a:solidFill>
                  <a:srgbClr val="1F376A"/>
                </a:solidFill>
                <a:latin typeface="Verdana"/>
                <a:cs typeface="Verdana"/>
              </a:rPr>
              <a:t>apprendimento</a:t>
            </a:r>
            <a:r>
              <a:rPr sz="1800" i="1" spc="-17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376A"/>
                </a:solidFill>
                <a:latin typeface="Verdana"/>
                <a:cs typeface="Verdana"/>
              </a:rPr>
              <a:t>di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stimolo</a:t>
            </a:r>
            <a:r>
              <a:rPr sz="1800" i="1" spc="-15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1F376A"/>
                </a:solidFill>
                <a:latin typeface="Verdana"/>
                <a:cs typeface="Verdana"/>
              </a:rPr>
              <a:t>al</a:t>
            </a:r>
            <a:r>
              <a:rPr sz="1800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miglioramento</a:t>
            </a:r>
            <a:r>
              <a:rPr sz="1800" i="1" spc="-16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1F376A"/>
                </a:solidFill>
                <a:latin typeface="Verdana"/>
                <a:cs typeface="Verdana"/>
              </a:rPr>
              <a:t>continuo,</a:t>
            </a:r>
            <a:r>
              <a:rPr sz="1800" i="1" spc="-19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376A"/>
                </a:solidFill>
                <a:latin typeface="Verdana"/>
                <a:cs typeface="Verdana"/>
              </a:rPr>
              <a:t>il</a:t>
            </a:r>
            <a:r>
              <a:rPr sz="1800" b="1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376A"/>
                </a:solidFill>
                <a:latin typeface="Verdana"/>
                <a:cs typeface="Verdana"/>
              </a:rPr>
              <a:t>collegio</a:t>
            </a:r>
            <a:r>
              <a:rPr sz="1800" b="1" i="1" spc="-12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376A"/>
                </a:solidFill>
                <a:latin typeface="Verdana"/>
                <a:cs typeface="Verdana"/>
              </a:rPr>
              <a:t>dei </a:t>
            </a:r>
            <a:r>
              <a:rPr sz="1800" b="1" i="1" spc="-145" dirty="0">
                <a:solidFill>
                  <a:srgbClr val="1F376A"/>
                </a:solidFill>
                <a:latin typeface="Verdana"/>
                <a:cs typeface="Verdana"/>
              </a:rPr>
              <a:t>docenti</a:t>
            </a:r>
            <a:r>
              <a:rPr sz="1800" b="1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50" dirty="0">
                <a:solidFill>
                  <a:srgbClr val="1F376A"/>
                </a:solidFill>
                <a:latin typeface="Verdana"/>
                <a:cs typeface="Verdana"/>
              </a:rPr>
              <a:t>esplicita</a:t>
            </a:r>
            <a:r>
              <a:rPr sz="1800" b="1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376A"/>
                </a:solidFill>
                <a:latin typeface="Verdana"/>
                <a:cs typeface="Verdana"/>
              </a:rPr>
              <a:t>la</a:t>
            </a:r>
            <a:r>
              <a:rPr sz="1800" b="1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65" dirty="0">
                <a:solidFill>
                  <a:srgbClr val="1F376A"/>
                </a:solidFill>
                <a:latin typeface="Verdana"/>
                <a:cs typeface="Verdana"/>
              </a:rPr>
              <a:t>corrispondenza</a:t>
            </a:r>
            <a:r>
              <a:rPr sz="1800" b="1" i="1" spc="-114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215" dirty="0">
                <a:solidFill>
                  <a:srgbClr val="1F376A"/>
                </a:solidFill>
                <a:latin typeface="Verdana"/>
                <a:cs typeface="Verdana"/>
              </a:rPr>
              <a:t>tra</a:t>
            </a:r>
            <a:r>
              <a:rPr sz="1800" b="1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25" dirty="0">
                <a:solidFill>
                  <a:srgbClr val="1F376A"/>
                </a:solidFill>
                <a:latin typeface="Verdana"/>
                <a:cs typeface="Verdana"/>
              </a:rPr>
              <a:t>le</a:t>
            </a:r>
            <a:r>
              <a:rPr sz="1800" b="1" i="1" spc="-13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20" dirty="0">
                <a:solidFill>
                  <a:srgbClr val="1F376A"/>
                </a:solidFill>
                <a:latin typeface="Verdana"/>
                <a:cs typeface="Verdana"/>
              </a:rPr>
              <a:t>votazioni </a:t>
            </a:r>
            <a:r>
              <a:rPr sz="1800" i="1" spc="-85" dirty="0">
                <a:solidFill>
                  <a:srgbClr val="1F376A"/>
                </a:solidFill>
                <a:latin typeface="Verdana"/>
                <a:cs typeface="Verdana"/>
              </a:rPr>
              <a:t>in</a:t>
            </a:r>
            <a:r>
              <a:rPr sz="1800" i="1" spc="-17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1F376A"/>
                </a:solidFill>
                <a:latin typeface="Verdana"/>
                <a:cs typeface="Verdana"/>
              </a:rPr>
              <a:t>decimi</a:t>
            </a:r>
            <a:r>
              <a:rPr sz="1800" i="1" spc="-15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1F376A"/>
                </a:solidFill>
                <a:latin typeface="Tahoma"/>
                <a:cs typeface="Tahoma"/>
              </a:rPr>
              <a:t>[o</a:t>
            </a:r>
            <a:r>
              <a:rPr sz="1800" spc="-8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F376A"/>
                </a:solidFill>
                <a:latin typeface="Tahoma"/>
                <a:cs typeface="Tahoma"/>
              </a:rPr>
              <a:t>giudizi</a:t>
            </a:r>
            <a:r>
              <a:rPr sz="1800" spc="-8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F376A"/>
                </a:solidFill>
                <a:latin typeface="Tahoma"/>
                <a:cs typeface="Tahoma"/>
              </a:rPr>
              <a:t>sintetici]</a:t>
            </a:r>
            <a:r>
              <a:rPr sz="1800" spc="-10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1800" b="1" i="1" spc="-150" dirty="0">
                <a:solidFill>
                  <a:srgbClr val="1F376A"/>
                </a:solidFill>
                <a:latin typeface="Verdana"/>
                <a:cs typeface="Verdana"/>
              </a:rPr>
              <a:t>e</a:t>
            </a:r>
            <a:r>
              <a:rPr sz="1800" b="1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95" dirty="0">
                <a:solidFill>
                  <a:srgbClr val="1F376A"/>
                </a:solidFill>
                <a:latin typeface="Verdana"/>
                <a:cs typeface="Verdana"/>
              </a:rPr>
              <a:t>i</a:t>
            </a:r>
            <a:r>
              <a:rPr sz="1800" b="1" i="1" spc="-13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55" dirty="0">
                <a:solidFill>
                  <a:srgbClr val="1F376A"/>
                </a:solidFill>
                <a:latin typeface="Verdana"/>
                <a:cs typeface="Verdana"/>
              </a:rPr>
              <a:t>diversi</a:t>
            </a:r>
            <a:r>
              <a:rPr sz="1800" b="1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120" dirty="0">
                <a:solidFill>
                  <a:srgbClr val="1F376A"/>
                </a:solidFill>
                <a:latin typeface="Verdana"/>
                <a:cs typeface="Verdana"/>
              </a:rPr>
              <a:t>livelli</a:t>
            </a:r>
            <a:r>
              <a:rPr sz="1800" b="1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b="1" i="1" spc="-25" dirty="0">
                <a:solidFill>
                  <a:srgbClr val="1F376A"/>
                </a:solidFill>
                <a:latin typeface="Verdana"/>
                <a:cs typeface="Verdana"/>
              </a:rPr>
              <a:t>di </a:t>
            </a:r>
            <a:r>
              <a:rPr sz="1800" b="1" i="1" spc="-165" dirty="0">
                <a:solidFill>
                  <a:srgbClr val="1F376A"/>
                </a:solidFill>
                <a:latin typeface="Verdana"/>
                <a:cs typeface="Verdana"/>
              </a:rPr>
              <a:t>apprendimento</a:t>
            </a:r>
            <a:r>
              <a:rPr sz="1800" b="1" i="1" spc="-7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1F376A"/>
                </a:solidFill>
                <a:latin typeface="Verdana"/>
                <a:cs typeface="Verdana"/>
              </a:rPr>
              <a:t>(ad</a:t>
            </a:r>
            <a:r>
              <a:rPr sz="1800" i="1" spc="-13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1F376A"/>
                </a:solidFill>
                <a:latin typeface="Verdana"/>
                <a:cs typeface="Verdana"/>
              </a:rPr>
              <a:t>esempio</a:t>
            </a:r>
            <a:r>
              <a:rPr sz="1800" i="1" spc="-14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1F376A"/>
                </a:solidFill>
                <a:latin typeface="Verdana"/>
                <a:cs typeface="Verdana"/>
              </a:rPr>
              <a:t>definendo</a:t>
            </a:r>
            <a:r>
              <a:rPr sz="1800" i="1" spc="-140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1F376A"/>
                </a:solidFill>
                <a:latin typeface="Verdana"/>
                <a:cs typeface="Verdana"/>
              </a:rPr>
              <a:t>descrittori, </a:t>
            </a:r>
            <a:r>
              <a:rPr sz="1800" i="1" spc="-90" dirty="0">
                <a:solidFill>
                  <a:srgbClr val="1F376A"/>
                </a:solidFill>
                <a:latin typeface="Verdana"/>
                <a:cs typeface="Verdana"/>
              </a:rPr>
              <a:t>rubriche</a:t>
            </a:r>
            <a:r>
              <a:rPr sz="1800" i="1" spc="-16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1F376A"/>
                </a:solidFill>
                <a:latin typeface="Verdana"/>
                <a:cs typeface="Verdana"/>
              </a:rPr>
              <a:t>di</a:t>
            </a:r>
            <a:r>
              <a:rPr sz="1800" i="1" spc="-120" dirty="0">
                <a:solidFill>
                  <a:srgbClr val="1F376A"/>
                </a:solidFill>
                <a:latin typeface="Verdana"/>
                <a:cs typeface="Verdana"/>
              </a:rPr>
              <a:t> valutazione,</a:t>
            </a:r>
            <a:r>
              <a:rPr sz="1800" i="1" spc="-215" dirty="0">
                <a:solidFill>
                  <a:srgbClr val="1F376A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376A"/>
                </a:solidFill>
                <a:latin typeface="Verdana"/>
                <a:cs typeface="Verdana"/>
              </a:rPr>
              <a:t>ecc.).»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5" dirty="0">
                <a:solidFill>
                  <a:srgbClr val="1F376A"/>
                </a:solidFill>
                <a:latin typeface="Tahoma"/>
                <a:cs typeface="Tahoma"/>
              </a:rPr>
              <a:t>In</a:t>
            </a:r>
            <a:r>
              <a:rPr sz="2000" spc="-8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376A"/>
                </a:solidFill>
                <a:latin typeface="Tahoma"/>
                <a:cs typeface="Tahoma"/>
              </a:rPr>
              <a:t>altri</a:t>
            </a:r>
            <a:r>
              <a:rPr sz="2000" spc="-8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376A"/>
                </a:solidFill>
                <a:latin typeface="Tahoma"/>
                <a:cs typeface="Tahoma"/>
              </a:rPr>
              <a:t>termini,</a:t>
            </a:r>
            <a:r>
              <a:rPr sz="2000" spc="-14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F376A"/>
                </a:solidFill>
                <a:latin typeface="Tahoma"/>
                <a:cs typeface="Tahoma"/>
              </a:rPr>
              <a:t>la</a:t>
            </a:r>
            <a:r>
              <a:rPr sz="2000" spc="-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F376A"/>
                </a:solidFill>
                <a:latin typeface="Tahoma"/>
                <a:cs typeface="Tahoma"/>
              </a:rPr>
              <a:t>valutazione</a:t>
            </a:r>
            <a:r>
              <a:rPr sz="2000" b="1" spc="-7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376A"/>
                </a:solidFill>
                <a:latin typeface="Tahoma"/>
                <a:cs typeface="Tahoma"/>
              </a:rPr>
              <a:t>degli</a:t>
            </a:r>
            <a:r>
              <a:rPr sz="2000" b="1" spc="-7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F376A"/>
                </a:solidFill>
                <a:latin typeface="Tahoma"/>
                <a:cs typeface="Tahoma"/>
              </a:rPr>
              <a:t>alunni</a:t>
            </a:r>
            <a:r>
              <a:rPr sz="2000" b="1" spc="-4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F376A"/>
                </a:solidFill>
                <a:latin typeface="Tahoma"/>
                <a:cs typeface="Tahoma"/>
              </a:rPr>
              <a:t>da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40" dirty="0">
                <a:solidFill>
                  <a:srgbClr val="1F376A"/>
                </a:solidFill>
                <a:latin typeface="Tahoma"/>
                <a:cs typeface="Tahoma"/>
              </a:rPr>
              <a:t>sempre</a:t>
            </a:r>
            <a:r>
              <a:rPr sz="2000" b="1" spc="-10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F376A"/>
                </a:solidFill>
                <a:latin typeface="Tahoma"/>
                <a:cs typeface="Tahoma"/>
              </a:rPr>
              <a:t>va</a:t>
            </a:r>
            <a:r>
              <a:rPr sz="2000" b="1" spc="-7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F376A"/>
                </a:solidFill>
                <a:latin typeface="Tahoma"/>
                <a:cs typeface="Tahoma"/>
              </a:rPr>
              <a:t>correlata</a:t>
            </a:r>
            <a:r>
              <a:rPr sz="2000" b="1" spc="-10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1F376A"/>
                </a:solidFill>
                <a:latin typeface="Tahoma"/>
                <a:cs typeface="Tahoma"/>
              </a:rPr>
              <a:t>a</a:t>
            </a:r>
            <a:r>
              <a:rPr sz="2000" b="1" spc="-6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376A"/>
                </a:solidFill>
                <a:latin typeface="Tahoma"/>
                <a:cs typeface="Tahoma"/>
              </a:rPr>
              <a:t>livelli</a:t>
            </a:r>
            <a:r>
              <a:rPr sz="2000" b="1" spc="-95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F376A"/>
                </a:solidFill>
                <a:latin typeface="Tahoma"/>
                <a:cs typeface="Tahoma"/>
              </a:rPr>
              <a:t>di</a:t>
            </a:r>
            <a:r>
              <a:rPr sz="2000" b="1" spc="-90" dirty="0">
                <a:solidFill>
                  <a:srgbClr val="1F376A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F376A"/>
                </a:solidFill>
                <a:latin typeface="Tahoma"/>
                <a:cs typeface="Tahoma"/>
              </a:rPr>
              <a:t>apprendimento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079" y="1519392"/>
            <a:ext cx="11047095" cy="3869690"/>
            <a:chOff x="609079" y="1519392"/>
            <a:chExt cx="11047095" cy="3869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740" y="1519392"/>
              <a:ext cx="11004815" cy="38695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848" y="1533525"/>
              <a:ext cx="10917555" cy="3790950"/>
            </a:xfrm>
            <a:custGeom>
              <a:avLst/>
              <a:gdLst/>
              <a:ahLst/>
              <a:cxnLst/>
              <a:rect l="l" t="t" r="r" b="b"/>
              <a:pathLst>
                <a:path w="10917555" h="3790950">
                  <a:moveTo>
                    <a:pt x="10917047" y="0"/>
                  </a:moveTo>
                  <a:lnTo>
                    <a:pt x="0" y="0"/>
                  </a:lnTo>
                  <a:lnTo>
                    <a:pt x="0" y="3790950"/>
                  </a:lnTo>
                  <a:lnTo>
                    <a:pt x="10917047" y="3790950"/>
                  </a:lnTo>
                  <a:lnTo>
                    <a:pt x="10917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79" y="2965069"/>
              <a:ext cx="128270" cy="914400"/>
            </a:xfrm>
            <a:custGeom>
              <a:avLst/>
              <a:gdLst/>
              <a:ahLst/>
              <a:cxnLst/>
              <a:rect l="l" t="t" r="r" b="b"/>
              <a:pathLst>
                <a:path w="128270" h="914400">
                  <a:moveTo>
                    <a:pt x="128015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28015" y="9143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3B9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7527" y="2377439"/>
              <a:ext cx="9525" cy="2103120"/>
            </a:xfrm>
            <a:custGeom>
              <a:avLst/>
              <a:gdLst/>
              <a:ahLst/>
              <a:cxnLst/>
              <a:rect l="l" t="t" r="r" b="b"/>
              <a:pathLst>
                <a:path w="9525" h="2103120">
                  <a:moveTo>
                    <a:pt x="9143" y="0"/>
                  </a:moveTo>
                  <a:lnTo>
                    <a:pt x="0" y="0"/>
                  </a:lnTo>
                  <a:lnTo>
                    <a:pt x="0" y="2103119"/>
                  </a:lnTo>
                  <a:lnTo>
                    <a:pt x="9143" y="210311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B7C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5848" y="1533525"/>
            <a:ext cx="10917555" cy="3790950"/>
          </a:xfrm>
          <a:prstGeom prst="rect">
            <a:avLst/>
          </a:prstGeom>
          <a:ln w="12700">
            <a:solidFill>
              <a:srgbClr val="E1E9F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30"/>
              </a:spcBef>
            </a:pPr>
            <a:endParaRPr sz="440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sz="4400" spc="-190" dirty="0">
                <a:solidFill>
                  <a:srgbClr val="448B83"/>
                </a:solidFill>
              </a:rPr>
              <a:t>La</a:t>
            </a:r>
            <a:r>
              <a:rPr sz="4400" spc="-180" dirty="0">
                <a:solidFill>
                  <a:srgbClr val="448B83"/>
                </a:solidFill>
              </a:rPr>
              <a:t> </a:t>
            </a:r>
            <a:r>
              <a:rPr sz="4400" spc="-75" dirty="0">
                <a:solidFill>
                  <a:srgbClr val="448B83"/>
                </a:solidFill>
              </a:rPr>
              <a:t>valutazione</a:t>
            </a:r>
            <a:r>
              <a:rPr sz="4400" spc="-215" dirty="0">
                <a:solidFill>
                  <a:srgbClr val="448B83"/>
                </a:solidFill>
              </a:rPr>
              <a:t> </a:t>
            </a:r>
            <a:r>
              <a:rPr sz="4400" spc="-10" dirty="0">
                <a:solidFill>
                  <a:srgbClr val="448B83"/>
                </a:solidFill>
              </a:rPr>
              <a:t>formativa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8712707" y="2168905"/>
            <a:ext cx="2520315" cy="2520315"/>
          </a:xfrm>
          <a:custGeom>
            <a:avLst/>
            <a:gdLst/>
            <a:ahLst/>
            <a:cxnLst/>
            <a:rect l="l" t="t" r="r" b="b"/>
            <a:pathLst>
              <a:path w="2520315" h="2520315">
                <a:moveTo>
                  <a:pt x="2520061" y="0"/>
                </a:moveTo>
                <a:lnTo>
                  <a:pt x="0" y="0"/>
                </a:lnTo>
                <a:lnTo>
                  <a:pt x="0" y="2520061"/>
                </a:lnTo>
                <a:lnTo>
                  <a:pt x="2520061" y="2520061"/>
                </a:lnTo>
                <a:lnTo>
                  <a:pt x="2520061" y="0"/>
                </a:lnTo>
                <a:close/>
              </a:path>
            </a:pathLst>
          </a:custGeom>
          <a:solidFill>
            <a:srgbClr val="448B8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253" y="601091"/>
            <a:ext cx="548640" cy="73660"/>
          </a:xfrm>
          <a:custGeom>
            <a:avLst/>
            <a:gdLst/>
            <a:ahLst/>
            <a:cxnLst/>
            <a:rect l="l" t="t" r="r" b="b"/>
            <a:pathLst>
              <a:path w="548639" h="73659">
                <a:moveTo>
                  <a:pt x="548639" y="0"/>
                </a:moveTo>
                <a:lnTo>
                  <a:pt x="0" y="0"/>
                </a:lnTo>
                <a:lnTo>
                  <a:pt x="0" y="73151"/>
                </a:lnTo>
                <a:lnTo>
                  <a:pt x="548639" y="73151"/>
                </a:lnTo>
                <a:lnTo>
                  <a:pt x="548639" y="0"/>
                </a:lnTo>
                <a:close/>
              </a:path>
            </a:pathLst>
          </a:custGeom>
          <a:solidFill>
            <a:srgbClr val="3B9A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9303" y="2935477"/>
            <a:ext cx="6217920" cy="18415"/>
          </a:xfrm>
          <a:custGeom>
            <a:avLst/>
            <a:gdLst/>
            <a:ahLst/>
            <a:cxnLst/>
            <a:rect l="l" t="t" r="r" b="b"/>
            <a:pathLst>
              <a:path w="6217920" h="18414">
                <a:moveTo>
                  <a:pt x="6217920" y="0"/>
                </a:moveTo>
                <a:lnTo>
                  <a:pt x="0" y="0"/>
                </a:lnTo>
                <a:lnTo>
                  <a:pt x="0" y="18287"/>
                </a:lnTo>
                <a:lnTo>
                  <a:pt x="6217920" y="18287"/>
                </a:lnTo>
                <a:lnTo>
                  <a:pt x="6217920" y="0"/>
                </a:lnTo>
                <a:close/>
              </a:path>
            </a:pathLst>
          </a:custGeom>
          <a:solidFill>
            <a:srgbClr val="B7C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3439" y="1859407"/>
            <a:ext cx="39643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0" dirty="0">
                <a:solidFill>
                  <a:srgbClr val="448B83"/>
                </a:solidFill>
              </a:rPr>
              <a:t>Caratteristiche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63439" y="2900324"/>
            <a:ext cx="5928995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31200"/>
              </a:lnSpc>
              <a:spcBef>
                <a:spcPts val="100"/>
              </a:spcBef>
            </a:pP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La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valutazione</a:t>
            </a:r>
            <a:r>
              <a:rPr sz="16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formativa</a:t>
            </a:r>
            <a:r>
              <a:rPr sz="16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va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oltre</a:t>
            </a:r>
            <a:r>
              <a:rPr sz="16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16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F7ABE"/>
                </a:solidFill>
                <a:latin typeface="Tahoma"/>
                <a:cs typeface="Tahoma"/>
              </a:rPr>
              <a:t>semplice</a:t>
            </a:r>
            <a:r>
              <a:rPr sz="1600" spc="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attribuire</a:t>
            </a:r>
            <a:r>
              <a:rPr sz="1600" spc="-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un</a:t>
            </a:r>
            <a:r>
              <a:rPr sz="1600" spc="-3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1F7ABE"/>
                </a:solidFill>
                <a:latin typeface="Tahoma"/>
                <a:cs typeface="Tahoma"/>
              </a:rPr>
              <a:t>voto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È</a:t>
            </a:r>
            <a:r>
              <a:rPr sz="16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un</a:t>
            </a:r>
            <a:r>
              <a:rPr sz="16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1F7ABE"/>
                </a:solidFill>
                <a:latin typeface="Tahoma"/>
                <a:cs typeface="Tahoma"/>
              </a:rPr>
              <a:t>dialogo</a:t>
            </a:r>
            <a:r>
              <a:rPr sz="1600" b="1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F7ABE"/>
                </a:solidFill>
                <a:latin typeface="Tahoma"/>
                <a:cs typeface="Tahoma"/>
              </a:rPr>
              <a:t>costante</a:t>
            </a:r>
            <a:r>
              <a:rPr sz="1600" b="1" spc="-1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1F7ABE"/>
                </a:solidFill>
                <a:latin typeface="Tahoma"/>
                <a:cs typeface="Tahoma"/>
              </a:rPr>
              <a:t>tra</a:t>
            </a:r>
            <a:r>
              <a:rPr sz="1600" b="1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1F7ABE"/>
                </a:solidFill>
                <a:latin typeface="Tahoma"/>
                <a:cs typeface="Tahoma"/>
              </a:rPr>
              <a:t>docente </a:t>
            </a:r>
            <a:r>
              <a:rPr sz="1600" b="1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600" b="1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F7ABE"/>
                </a:solidFill>
                <a:latin typeface="Tahoma"/>
                <a:cs typeface="Tahoma"/>
              </a:rPr>
              <a:t>studente</a:t>
            </a:r>
            <a:r>
              <a:rPr sz="1600" spc="-55" dirty="0">
                <a:solidFill>
                  <a:srgbClr val="1F7ABE"/>
                </a:solidFill>
                <a:latin typeface="Tahoma"/>
                <a:cs typeface="Tahoma"/>
              </a:rPr>
              <a:t>,</a:t>
            </a:r>
            <a:r>
              <a:rPr sz="1600" spc="-9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volto</a:t>
            </a:r>
            <a:r>
              <a:rPr sz="16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1F7ABE"/>
                </a:solidFill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55" dirty="0">
                <a:solidFill>
                  <a:srgbClr val="1F7ABE"/>
                </a:solidFill>
                <a:latin typeface="Tahoma"/>
                <a:cs typeface="Tahoma"/>
              </a:rPr>
              <a:t>comprendere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F7ABE"/>
                </a:solidFill>
                <a:latin typeface="Tahoma"/>
                <a:cs typeface="Tahoma"/>
              </a:rPr>
              <a:t>le</a:t>
            </a:r>
            <a:r>
              <a:rPr sz="16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difficoltà</a:t>
            </a:r>
            <a:r>
              <a:rPr sz="16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F7ABE"/>
                </a:solidFill>
                <a:latin typeface="Tahoma"/>
                <a:cs typeface="Tahoma"/>
              </a:rPr>
              <a:t>e</a:t>
            </a:r>
            <a:r>
              <a:rPr sz="1600" spc="-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punti</a:t>
            </a:r>
            <a:r>
              <a:rPr sz="1600" spc="-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forza</a:t>
            </a:r>
            <a:r>
              <a:rPr sz="16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ciascuno,</a:t>
            </a:r>
            <a:r>
              <a:rPr sz="1600" spc="-8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1F7ABE"/>
                </a:solidFill>
                <a:latin typeface="Tahoma"/>
                <a:cs typeface="Tahoma"/>
              </a:rPr>
              <a:t>per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50" dirty="0">
                <a:solidFill>
                  <a:srgbClr val="1F7ABE"/>
                </a:solidFill>
                <a:latin typeface="Tahoma"/>
                <a:cs typeface="Tahoma"/>
              </a:rPr>
              <a:t>guidare</a:t>
            </a:r>
            <a:r>
              <a:rPr sz="1600" spc="-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F7ABE"/>
                </a:solidFill>
                <a:latin typeface="Tahoma"/>
                <a:cs typeface="Tahoma"/>
              </a:rPr>
              <a:t>l'apprendimento</a:t>
            </a:r>
            <a:r>
              <a:rPr sz="16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verso</a:t>
            </a:r>
            <a:r>
              <a:rPr sz="1600" spc="-7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il</a:t>
            </a:r>
            <a:r>
              <a:rPr sz="1600" spc="-6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F7ABE"/>
                </a:solidFill>
                <a:latin typeface="Tahoma"/>
                <a:cs typeface="Tahoma"/>
              </a:rPr>
              <a:t>raggiungimento</a:t>
            </a:r>
            <a:r>
              <a:rPr sz="16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F7ABE"/>
                </a:solidFill>
                <a:latin typeface="Tahoma"/>
                <a:cs typeface="Tahoma"/>
              </a:rPr>
              <a:t>degli</a:t>
            </a:r>
            <a:r>
              <a:rPr sz="1600" spc="-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obiettivi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Parte</a:t>
            </a:r>
            <a:r>
              <a:rPr sz="1600" spc="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integrante</a:t>
            </a:r>
            <a:r>
              <a:rPr sz="1600" spc="6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F7ABE"/>
                </a:solidFill>
                <a:latin typeface="Tahoma"/>
                <a:cs typeface="Tahoma"/>
              </a:rPr>
              <a:t>del</a:t>
            </a:r>
            <a:r>
              <a:rPr sz="16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processo</a:t>
            </a:r>
            <a:r>
              <a:rPr sz="16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6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F7ABE"/>
                </a:solidFill>
                <a:latin typeface="Tahoma"/>
                <a:cs typeface="Tahoma"/>
              </a:rPr>
              <a:t>apprendimento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Finalizzata</a:t>
            </a:r>
            <a:r>
              <a:rPr sz="1600" spc="-2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al</a:t>
            </a:r>
            <a:r>
              <a:rPr sz="1600" spc="-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miglioramento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Fornisce</a:t>
            </a:r>
            <a:r>
              <a:rPr sz="1600" spc="4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F7ABE"/>
                </a:solidFill>
                <a:latin typeface="Tahoma"/>
                <a:cs typeface="Tahoma"/>
              </a:rPr>
              <a:t>feedback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continuo</a:t>
            </a:r>
            <a:r>
              <a:rPr sz="16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F7ABE"/>
                </a:solidFill>
                <a:latin typeface="Tahoma"/>
                <a:cs typeface="Tahoma"/>
              </a:rPr>
              <a:t>agli</a:t>
            </a:r>
            <a:r>
              <a:rPr sz="1600" spc="4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studenti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Permette</a:t>
            </a:r>
            <a:r>
              <a:rPr sz="1600" spc="5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F7ABE"/>
                </a:solidFill>
                <a:latin typeface="Tahoma"/>
                <a:cs typeface="Tahoma"/>
              </a:rPr>
              <a:t>di</a:t>
            </a:r>
            <a:r>
              <a:rPr sz="1600" spc="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regolare</a:t>
            </a:r>
            <a:r>
              <a:rPr sz="1600" spc="1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l'insegnamento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Valorizza</a:t>
            </a:r>
            <a:r>
              <a:rPr sz="1600" spc="-25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1F7ABE"/>
                </a:solidFill>
                <a:latin typeface="Tahoma"/>
                <a:cs typeface="Tahoma"/>
              </a:rPr>
              <a:t>i</a:t>
            </a:r>
            <a:r>
              <a:rPr sz="1600" spc="-30" dirty="0">
                <a:solidFill>
                  <a:srgbClr val="1F7ABE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1F7ABE"/>
                </a:solidFill>
                <a:latin typeface="Tahoma"/>
                <a:cs typeface="Tahoma"/>
              </a:rPr>
              <a:t>progressi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3504"/>
            <a:ext cx="4114800" cy="5665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4135</Words>
  <Application>Microsoft Office PowerPoint</Application>
  <PresentationFormat>Widescreen</PresentationFormat>
  <Paragraphs>378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 MT</vt:lpstr>
      <vt:lpstr>Tahoma</vt:lpstr>
      <vt:lpstr>Times New Roman</vt:lpstr>
      <vt:lpstr>Verdana</vt:lpstr>
      <vt:lpstr>Office Theme</vt:lpstr>
      <vt:lpstr>      Valutazione primo ciclo           O.M. del 2025  Istituto comprensivo Casatenovo                    Incontro con i genitori             14 aprile 2025</vt:lpstr>
      <vt:lpstr>Principali riferimenti normativi</vt:lpstr>
      <vt:lpstr>La Legge 150/2024: le novità nel primo ciclo</vt:lpstr>
      <vt:lpstr>Le finalità della valutazione</vt:lpstr>
      <vt:lpstr>I principi generali comuni</vt:lpstr>
      <vt:lpstr>Tempi di applicazione dell'O.M.</vt:lpstr>
      <vt:lpstr>La collegialità del processo di valutazione</vt:lpstr>
      <vt:lpstr>  La valutazione formativa</vt:lpstr>
      <vt:lpstr>Caratteristiche</vt:lpstr>
      <vt:lpstr>Funzioni della valutazione formativa</vt:lpstr>
      <vt:lpstr>Presentazione standard di PowerPoint</vt:lpstr>
      <vt:lpstr>Gli strumenti della valutazione formativa</vt:lpstr>
      <vt:lpstr>Valutazione formativa e sommativa</vt:lpstr>
      <vt:lpstr>La valutazione PER l’apprendimento</vt:lpstr>
      <vt:lpstr>  La valutazione nella scuola primaria</vt:lpstr>
      <vt:lpstr>La valutazione nella scuola primaria</vt:lpstr>
      <vt:lpstr>La funzione del giudizio sintetico</vt:lpstr>
      <vt:lpstr>Quali giudizi?</vt:lpstr>
      <vt:lpstr>Uno sguardo alle Indicazioni Nazionali</vt:lpstr>
      <vt:lpstr>Descrizione dei livelli di apprendimento</vt:lpstr>
      <vt:lpstr>O.M. 2025 - Allegato A</vt:lpstr>
      <vt:lpstr>Presentazione standard di PowerPoint</vt:lpstr>
      <vt:lpstr>Descrizione dei giudizi sintetici</vt:lpstr>
      <vt:lpstr>La formulazione dei giudizi</vt:lpstr>
      <vt:lpstr>Un esempio di documento di valutazione con descrizione dei livelli di apprendimento</vt:lpstr>
      <vt:lpstr>Gli obiettivi di apprendimento</vt:lpstr>
      <vt:lpstr>Processo e livello globale di sviluppo</vt:lpstr>
      <vt:lpstr>La valutazione in itinere</vt:lpstr>
      <vt:lpstr>La valutazione in itinere</vt:lpstr>
      <vt:lpstr>La valutazione in itinere</vt:lpstr>
      <vt:lpstr>La valutazione in itinere</vt:lpstr>
      <vt:lpstr>Alunni con disabilità e con disturbi specifici dell’apprendimento</vt:lpstr>
      <vt:lpstr>È applicabile il principio di tempestività?</vt:lpstr>
      <vt:lpstr>Il processo di autovalutazione</vt:lpstr>
      <vt:lpstr>Certificazione delle competenze Disallineamento tra valutazione e certificazione</vt:lpstr>
      <vt:lpstr>Ammissione alla classe successiva</vt:lpstr>
      <vt:lpstr>La comunicazione con le famiglie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 di prova: procedure finali e novità</dc:title>
  <dc:creator>xxxxxxxxxxx</dc:creator>
  <cp:lastModifiedBy>Elisa Galbusera</cp:lastModifiedBy>
  <cp:revision>21</cp:revision>
  <dcterms:created xsi:type="dcterms:W3CDTF">2025-03-15T07:30:31Z</dcterms:created>
  <dcterms:modified xsi:type="dcterms:W3CDTF">2025-04-17T09:09:53Z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2025-01-16T00:00:00Z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2025-03-15T00:00:00Z</vt:filetime>
  </property>
  <property fmtid="{D5CDD505-2E9C-101B-9397-08002B2CF9AE}" pid="5" name="Producer">
    <vt:lpwstr>Microsoft® PowerPoint® per Microsoft 365</vt:lpwstr>
  </property>
</Properties>
</file>