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50"/>
  </p:notesMasterIdLst>
  <p:handoutMasterIdLst>
    <p:handoutMasterId r:id="rId51"/>
  </p:handoutMasterIdLst>
  <p:sldIdLst>
    <p:sldId id="295" r:id="rId2"/>
    <p:sldId id="322" r:id="rId3"/>
    <p:sldId id="323" r:id="rId4"/>
    <p:sldId id="324" r:id="rId5"/>
    <p:sldId id="325" r:id="rId6"/>
    <p:sldId id="334" r:id="rId7"/>
    <p:sldId id="326" r:id="rId8"/>
    <p:sldId id="327" r:id="rId9"/>
    <p:sldId id="333" r:id="rId10"/>
    <p:sldId id="335" r:id="rId11"/>
    <p:sldId id="301" r:id="rId12"/>
    <p:sldId id="302" r:id="rId13"/>
    <p:sldId id="303" r:id="rId14"/>
    <p:sldId id="304" r:id="rId15"/>
    <p:sldId id="328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7" r:id="rId25"/>
    <p:sldId id="318" r:id="rId26"/>
    <p:sldId id="289" r:id="rId27"/>
    <p:sldId id="291" r:id="rId28"/>
    <p:sldId id="271" r:id="rId29"/>
    <p:sldId id="270" r:id="rId30"/>
    <p:sldId id="288" r:id="rId31"/>
    <p:sldId id="259" r:id="rId32"/>
    <p:sldId id="261" r:id="rId33"/>
    <p:sldId id="262" r:id="rId34"/>
    <p:sldId id="263" r:id="rId35"/>
    <p:sldId id="336" r:id="rId36"/>
    <p:sldId id="264" r:id="rId37"/>
    <p:sldId id="265" r:id="rId38"/>
    <p:sldId id="282" r:id="rId39"/>
    <p:sldId id="283" r:id="rId40"/>
    <p:sldId id="284" r:id="rId41"/>
    <p:sldId id="337" r:id="rId42"/>
    <p:sldId id="268" r:id="rId43"/>
    <p:sldId id="266" r:id="rId44"/>
    <p:sldId id="269" r:id="rId45"/>
    <p:sldId id="329" r:id="rId46"/>
    <p:sldId id="341" r:id="rId47"/>
    <p:sldId id="330" r:id="rId48"/>
    <p:sldId id="281" r:id="rId49"/>
  </p:sldIdLst>
  <p:sldSz cx="9144000" cy="6858000" type="screen4x3"/>
  <p:notesSz cx="6858000" cy="9144000"/>
  <p:photoAlbum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8" autoAdjust="0"/>
    <p:restoredTop sz="94300" autoAdjust="0"/>
  </p:normalViewPr>
  <p:slideViewPr>
    <p:cSldViewPr>
      <p:cViewPr varScale="1">
        <p:scale>
          <a:sx n="111" d="100"/>
          <a:sy n="111" d="100"/>
        </p:scale>
        <p:origin x="18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E77325CF-2543-EEAD-B499-0FD96C421F1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B3C1FFF-A94D-CA26-2F3D-E6AF35D24C2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341EF5B7-0ACE-C5B4-2254-60D6D998BE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A70A0236-FC3C-9CFD-07FC-EA5FB2CE028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EC228E-5EE4-354A-8A95-00924DF0682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B96842CE-694D-EBFA-DBEF-95FA52432D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BEFD0B0A-D75B-4447-E742-3B6F09B3D9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C64FEFCE-532F-330E-530A-7AD936CDE9D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40A6DF54-2085-6D05-D19F-759A6399B80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B9C1C78B-FE2B-AF1B-7618-E83E7F714CE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6327" name="Rectangle 7">
            <a:extLst>
              <a:ext uri="{FF2B5EF4-FFF2-40B4-BE49-F238E27FC236}">
                <a16:creationId xmlns:a16="http://schemas.microsoft.com/office/drawing/2014/main" id="{6EFBE560-9E18-8032-522A-3605130CA1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3F56882-6E84-0149-AC5D-345465E22C61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8B82904B-3E73-B39A-2E20-4CA1F2A94B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32E4693-5CDD-BC44-8208-DE40F1FEBF01}" type="slidenum">
              <a:rPr lang="it-IT" altLang="it-IT"/>
              <a:pPr eaLnBrk="1" hangingPunct="1"/>
              <a:t>1</a:t>
            </a:fld>
            <a:endParaRPr lang="it-IT" altLang="it-IT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27BA39D4-C152-B6A0-7F98-E0C674A58A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6362B95C-4D82-7441-0DC5-BA8CBDDE74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97141897-7F86-FB36-DB81-A5A47AEEBB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823337-BF13-4A48-8C91-C605B94F42DE}" type="slidenum">
              <a:rPr lang="it-IT" altLang="it-IT"/>
              <a:pPr eaLnBrk="1" hangingPunct="1"/>
              <a:t>12</a:t>
            </a:fld>
            <a:endParaRPr lang="it-IT" altLang="it-IT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4D1F2196-B740-875A-50FC-81C364C17C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C2A41F42-A9A5-5337-58F7-A48E93F573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0466EC58-1C0C-B58B-FA8C-BE660A9C5D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158BC06-1038-0441-8A71-9322FD16E564}" type="slidenum">
              <a:rPr lang="it-IT" altLang="it-IT"/>
              <a:pPr eaLnBrk="1" hangingPunct="1"/>
              <a:t>13</a:t>
            </a:fld>
            <a:endParaRPr lang="it-IT" altLang="it-IT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85167A2B-A152-B479-A44A-7A2629A844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7E0F4481-F44E-7B40-6E90-7032F833A8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54D9960F-4768-EB49-FCC0-C6A4E94717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D02E765-3291-B741-ABC5-AE6F85AD8A09}" type="slidenum">
              <a:rPr lang="it-IT" altLang="it-IT"/>
              <a:pPr eaLnBrk="1" hangingPunct="1"/>
              <a:t>14</a:t>
            </a:fld>
            <a:endParaRPr lang="it-IT" altLang="it-IT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67F9B2F-741E-EFEE-8CB5-34D9E39E8C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89B6C053-F254-ADC2-52AD-6A69C89B6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461AD523-C915-9B4C-83BE-9C94E2B4DF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5AB1891-1B50-2E49-999E-4C02DFE1D513}" type="slidenum">
              <a:rPr lang="it-IT" altLang="it-IT"/>
              <a:pPr eaLnBrk="1" hangingPunct="1"/>
              <a:t>16</a:t>
            </a:fld>
            <a:endParaRPr lang="it-IT" altLang="it-IT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1395AA5E-2658-5F08-49F8-3428D967CC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C9123EE3-7984-6379-A2B7-DAE6D6E695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FF31DF0F-9CD4-A0DD-B191-502B0C97FF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AAB90DC-97A5-624E-9E47-4C90266CBBE3}" type="slidenum">
              <a:rPr lang="it-IT" altLang="it-IT"/>
              <a:pPr eaLnBrk="1" hangingPunct="1"/>
              <a:t>17</a:t>
            </a:fld>
            <a:endParaRPr lang="it-IT" altLang="it-IT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DEB855A5-2648-538A-6ED9-BB5D8F7455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8E669025-F4B3-C724-7EE5-75825018F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B3F6EBAB-1DF9-2282-5227-6941FE65C8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96544F-CDC9-E84F-92F8-B250CB8DA2BB}" type="slidenum">
              <a:rPr lang="it-IT" altLang="it-IT"/>
              <a:pPr eaLnBrk="1" hangingPunct="1"/>
              <a:t>18</a:t>
            </a:fld>
            <a:endParaRPr lang="it-IT" altLang="it-IT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9CA18DC1-271D-8ECD-4189-DF380C6C77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BD65B1C9-B7B5-86E6-EF25-D7461FD528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279DCB7C-7697-05CA-15FC-0A4CAB2E9F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F26E47-F110-E641-8C3A-5617408332A1}" type="slidenum">
              <a:rPr lang="it-IT" altLang="it-IT"/>
              <a:pPr eaLnBrk="1" hangingPunct="1"/>
              <a:t>19</a:t>
            </a:fld>
            <a:endParaRPr lang="it-IT" altLang="it-IT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25A49082-DF57-8B31-A6B0-E2296581F7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90193C5D-8545-10D9-05E0-36B3BA9BF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B6952E97-78BD-4AA8-9582-E49BD7D428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D956994-1435-1742-8050-53C8740B512A}" type="slidenum">
              <a:rPr lang="it-IT" altLang="it-IT"/>
              <a:pPr eaLnBrk="1" hangingPunct="1"/>
              <a:t>20</a:t>
            </a:fld>
            <a:endParaRPr lang="it-IT" altLang="it-IT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70D9038F-BB20-84E8-F6B3-6998FF4B53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085A67DA-FEE6-0A07-3049-256B325AD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090973C3-957B-A4A8-CC35-EF0A7C71B8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8207C7D-AEC3-6C4A-B412-6F100521D7C9}" type="slidenum">
              <a:rPr lang="it-IT" altLang="it-IT"/>
              <a:pPr eaLnBrk="1" hangingPunct="1"/>
              <a:t>21</a:t>
            </a:fld>
            <a:endParaRPr lang="it-IT" altLang="it-IT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A9F0C0E0-7CF2-37F3-55F1-5D2FD846C7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60D9D682-D276-946C-FE37-44D3F6D64F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0E70A526-4949-A290-5F38-724D9AA190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EE1D702-76C2-2745-B231-4B61829E6D57}" type="slidenum">
              <a:rPr lang="it-IT" altLang="it-IT"/>
              <a:pPr eaLnBrk="1" hangingPunct="1"/>
              <a:t>22</a:t>
            </a:fld>
            <a:endParaRPr lang="it-IT" altLang="it-IT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69A33969-ABDC-C72B-B946-0799D9E238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EE95E6F9-16D6-4676-6572-CB88007407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CDD8F229-66FA-17FE-2415-D727C284AA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68827CD-06EE-1B42-8753-6BDDB2290973}" type="slidenum">
              <a:rPr lang="it-IT" altLang="it-IT"/>
              <a:pPr eaLnBrk="1" hangingPunct="1"/>
              <a:t>2</a:t>
            </a:fld>
            <a:endParaRPr lang="it-IT" altLang="it-IT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C6E5795E-A5F5-CBC0-2B0C-3D99973A94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28746508-9233-2956-AC07-1DBCCB367E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ECD6D56F-25DC-EEAC-3164-BDA5AB1B77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3B7A1A4-7710-8C4A-90D5-FA45264E9ED5}" type="slidenum">
              <a:rPr lang="it-IT" altLang="it-IT"/>
              <a:pPr eaLnBrk="1" hangingPunct="1"/>
              <a:t>23</a:t>
            </a:fld>
            <a:endParaRPr lang="it-IT" altLang="it-IT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EC2AA2DC-AAAD-E6FF-EA00-2A17AF7F4A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931C3B1C-0643-7D38-5A1E-C0118EFA74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B1DA7753-42A3-3892-A5D0-97E637CB0B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231251F-1E54-1243-AD34-1FF3A24FA4A8}" type="slidenum">
              <a:rPr lang="it-IT" altLang="it-IT"/>
              <a:pPr eaLnBrk="1" hangingPunct="1"/>
              <a:t>24</a:t>
            </a:fld>
            <a:endParaRPr lang="it-IT" altLang="it-IT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B6425C16-C342-4669-0854-997343C9C2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53BB8E0D-57B0-7E0E-D402-5C09CBB1B9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9DD0E3EF-3CA4-5F37-E713-C4576904D2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E77EE88-3228-4348-91E6-78B28C0B6C97}" type="slidenum">
              <a:rPr lang="it-IT" altLang="it-IT"/>
              <a:pPr eaLnBrk="1" hangingPunct="1"/>
              <a:t>25</a:t>
            </a:fld>
            <a:endParaRPr lang="it-IT" altLang="it-IT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97DF77BD-264B-6721-0C95-6344B0EA72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2A505E0B-E5C7-306A-A6D5-3383533836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6494C38A-072F-E017-C52F-AF99241599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7BCDE21-079B-4C4A-87B9-69E157FC2B70}" type="slidenum">
              <a:rPr lang="it-IT" altLang="it-IT"/>
              <a:pPr eaLnBrk="1" hangingPunct="1"/>
              <a:t>26</a:t>
            </a:fld>
            <a:endParaRPr lang="it-IT" altLang="it-IT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0BD686C8-20B5-77CF-7B76-AD7850B3DF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E1D6E309-33FE-3C52-DFD3-967C34AB05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5879BD47-D600-4BBD-68E0-18F9B2D7F1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E53CED4-5DE5-0D48-95DA-0CD13159AD5F}" type="slidenum">
              <a:rPr lang="it-IT" altLang="it-IT"/>
              <a:pPr eaLnBrk="1" hangingPunct="1"/>
              <a:t>27</a:t>
            </a:fld>
            <a:endParaRPr lang="it-IT" altLang="it-IT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2E672FFF-FF2E-0E49-72AB-4FF919FF9A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4E792C96-D717-2DCB-E050-1A15F3E03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934E1F65-09CB-6BFE-DB14-8939B5D7B9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F39B86-4B23-A646-BB4E-20E4539163AC}" type="slidenum">
              <a:rPr lang="it-IT" altLang="it-IT"/>
              <a:pPr eaLnBrk="1" hangingPunct="1"/>
              <a:t>28</a:t>
            </a:fld>
            <a:endParaRPr lang="it-IT" altLang="it-IT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7599886E-AB02-570E-33C0-64BD0B49F0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5CD1062C-87F3-0B0E-7FD3-73D5C39B95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2469C3FC-71B2-5B12-E24B-797830F94A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053168E-76F9-0B4D-AC3A-1462DE96C5BD}" type="slidenum">
              <a:rPr lang="it-IT" altLang="it-IT"/>
              <a:pPr eaLnBrk="1" hangingPunct="1"/>
              <a:t>29</a:t>
            </a:fld>
            <a:endParaRPr lang="it-IT" altLang="it-IT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5783CD02-3C19-3233-0198-0F45A4EFD0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E87A0BA3-7942-DF8E-CED5-95881BF488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7C530652-63F7-2893-D515-B49950F22C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5FF6B5E-9BAD-EB4C-88DF-C5ECD21DACA2}" type="slidenum">
              <a:rPr lang="it-IT" altLang="it-IT"/>
              <a:pPr eaLnBrk="1" hangingPunct="1"/>
              <a:t>30</a:t>
            </a:fld>
            <a:endParaRPr lang="it-IT" altLang="it-IT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BF63BBD0-8F45-414F-47C7-39C98A386A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E3EF5CA9-19EF-68D3-3AD4-F5088BCE77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80E0DFC7-5F1A-6473-A6D0-0C45BF7616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DAB22E9-CC2C-1245-9E7D-4B1965AF6159}" type="slidenum">
              <a:rPr lang="it-IT" altLang="it-IT"/>
              <a:pPr eaLnBrk="1" hangingPunct="1"/>
              <a:t>31</a:t>
            </a:fld>
            <a:endParaRPr lang="it-IT" altLang="it-IT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10795732-DF05-94F2-32A6-C136F5856B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B0791045-136E-2E84-9B08-F4FA02D897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6F637178-9459-9336-EF83-B1E38F726D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1A0EBAE-14CE-3F43-BB4A-7374DFF7F68D}" type="slidenum">
              <a:rPr lang="it-IT" altLang="it-IT"/>
              <a:pPr eaLnBrk="1" hangingPunct="1"/>
              <a:t>32</a:t>
            </a:fld>
            <a:endParaRPr lang="it-IT" altLang="it-IT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208F69E2-2C01-454E-2A23-2270C80C70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F8385BBA-BB20-A564-8F38-443F6C6272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A30E4C52-21A7-AAF7-6B5F-2FDDCBBCB7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4ADC1BA-C551-9641-B0CA-D287C2FC91AC}" type="slidenum">
              <a:rPr lang="it-IT" altLang="it-IT"/>
              <a:pPr eaLnBrk="1" hangingPunct="1"/>
              <a:t>3</a:t>
            </a:fld>
            <a:endParaRPr lang="it-IT" altLang="it-IT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BEF037C1-C1B0-D53B-F361-3EA4C703C6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D6A8516A-F9F7-64CE-BC6B-F627CEC33E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B97EFFA3-9745-5AC1-8353-76C83AC973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FDF1BFF-5D71-E546-A04A-18B726568103}" type="slidenum">
              <a:rPr lang="it-IT" altLang="it-IT"/>
              <a:pPr eaLnBrk="1" hangingPunct="1"/>
              <a:t>33</a:t>
            </a:fld>
            <a:endParaRPr lang="it-IT" altLang="it-IT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DE46A081-F023-BBF5-281E-09749BD4B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EFDABAB5-70C9-55E5-B3F1-269941F13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DD3925DF-3967-E2E4-C7E1-A9B44FFEBB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E9E5091-6552-9449-A876-E31EF2AEB67A}" type="slidenum">
              <a:rPr lang="it-IT" altLang="it-IT"/>
              <a:pPr eaLnBrk="1" hangingPunct="1"/>
              <a:t>34</a:t>
            </a:fld>
            <a:endParaRPr lang="it-IT" altLang="it-IT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BB76086E-200B-4372-EEDE-0BDDD57BDB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EFA8B79F-0281-243F-E25A-D003366131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068B587C-5F98-73DF-ACFE-98922046E3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FAFAFDC-39D0-BD44-9926-F785DC0A3E87}" type="slidenum">
              <a:rPr lang="it-IT" altLang="it-IT"/>
              <a:pPr eaLnBrk="1" hangingPunct="1"/>
              <a:t>35</a:t>
            </a:fld>
            <a:endParaRPr lang="it-IT" altLang="it-IT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F7C300B1-1FDC-DD8E-22D1-A12D1AD7DF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4FCA33E0-3DAD-6D42-77E1-C6E45F6EEB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4708AAF8-E55A-4FD4-7D54-FD4BD234E6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C67AB2A-8D62-9A43-99C2-4DBCB0230E0D}" type="slidenum">
              <a:rPr lang="it-IT" altLang="it-IT"/>
              <a:pPr eaLnBrk="1" hangingPunct="1"/>
              <a:t>36</a:t>
            </a:fld>
            <a:endParaRPr lang="it-IT" altLang="it-IT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C51697C2-0CB6-7AEC-9DBD-AEF4E7F907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1877E2C9-8741-7B5A-D35F-A492283F90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48EF02C5-B805-B9A1-9D96-1C6A1C277B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513D25A-FAFF-0248-AAA8-72A7EFC98BD9}" type="slidenum">
              <a:rPr lang="it-IT" altLang="it-IT"/>
              <a:pPr eaLnBrk="1" hangingPunct="1"/>
              <a:t>37</a:t>
            </a:fld>
            <a:endParaRPr lang="it-IT" altLang="it-IT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A4D76321-790C-F433-2C17-698503AD15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B216465D-6F30-F1A4-30D1-6FEB8D532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A263FF38-036D-D94E-04E4-E94F55912A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1A9EF4D-9ADB-DF4A-ADF6-016EA6892EA2}" type="slidenum">
              <a:rPr lang="it-IT" altLang="it-IT"/>
              <a:pPr eaLnBrk="1" hangingPunct="1"/>
              <a:t>38</a:t>
            </a:fld>
            <a:endParaRPr lang="it-IT" altLang="it-IT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24974C9C-098B-8310-37F5-5FB8390C06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F9413342-3822-419B-85DA-98B870B2C7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83684A2E-BE46-243C-E783-BF72EB1484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72D8EA8-0892-AA47-A19E-911284786E63}" type="slidenum">
              <a:rPr lang="it-IT" altLang="it-IT"/>
              <a:pPr eaLnBrk="1" hangingPunct="1"/>
              <a:t>39</a:t>
            </a:fld>
            <a:endParaRPr lang="it-IT" altLang="it-IT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35A43EE9-0C32-6921-98D9-D371B661B2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B3178604-AF37-4876-8C51-2E0D1A9A8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70FEA8AD-E611-B7B3-F407-B8EF7A4DD7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93EF2F9-34AC-024B-9CB9-7A21C4755D5B}" type="slidenum">
              <a:rPr lang="it-IT" altLang="it-IT"/>
              <a:pPr eaLnBrk="1" hangingPunct="1"/>
              <a:t>40</a:t>
            </a:fld>
            <a:endParaRPr lang="it-IT" altLang="it-IT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9F8E53DF-08DC-A957-38C1-33AC3E677F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7F67850F-FF62-5E80-0CF3-06806E121C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41F67A85-9B87-94BB-7116-2F5B9348E5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A13A777-04BA-5146-896B-6A9E6910851C}" type="slidenum">
              <a:rPr lang="it-IT" altLang="it-IT"/>
              <a:pPr eaLnBrk="1" hangingPunct="1"/>
              <a:t>41</a:t>
            </a:fld>
            <a:endParaRPr lang="it-IT" altLang="it-IT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8FCB1324-7301-510B-4B05-456F478627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897C5F65-1349-40D3-A6E6-29542F1DA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E228359D-CBD4-AE37-803F-09F17CF5E0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4632025-418C-1C46-9EF9-51469CBF3C05}" type="slidenum">
              <a:rPr lang="it-IT" altLang="it-IT"/>
              <a:pPr eaLnBrk="1" hangingPunct="1"/>
              <a:t>42</a:t>
            </a:fld>
            <a:endParaRPr lang="it-IT" altLang="it-IT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9D02FAC4-6727-0A52-32D9-BAA29E9860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45ACF780-F17E-922F-BC87-B46C2D47F7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4B491B55-0D4C-845D-D9CB-66C5158601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4C319E0-F9BD-854B-86DD-2B647A9FC762}" type="slidenum">
              <a:rPr lang="it-IT" altLang="it-IT"/>
              <a:pPr eaLnBrk="1" hangingPunct="1"/>
              <a:t>4</a:t>
            </a:fld>
            <a:endParaRPr lang="it-IT" altLang="it-IT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C202129A-B543-A359-CA64-35AF96331C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0F52AEF7-70BC-E888-9377-880FF9D8B9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22ADE708-9063-0831-066C-37DA4CF124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DF9C47-C59C-AA48-9CAC-C6A7727D9FFC}" type="slidenum">
              <a:rPr lang="it-IT" altLang="it-IT"/>
              <a:pPr eaLnBrk="1" hangingPunct="1"/>
              <a:t>43</a:t>
            </a:fld>
            <a:endParaRPr lang="it-IT" altLang="it-IT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3F6DE3F7-3F14-53CD-B725-E75985FD79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5069F557-9E34-A7C5-7329-664C087CDD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DAB8DA3B-C9FE-321C-09F1-F1CCD17104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7C04DD9-4F56-984F-BB58-C64453B720A7}" type="slidenum">
              <a:rPr lang="it-IT" altLang="it-IT"/>
              <a:pPr eaLnBrk="1" hangingPunct="1"/>
              <a:t>44</a:t>
            </a:fld>
            <a:endParaRPr lang="it-IT" altLang="it-IT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E876AFA4-A7EB-B6CF-09F1-960432B149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F742C9C0-0B2E-48F3-ECBB-75FD9630B2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F1D4D7F2-FE51-8FD2-C65C-E1254BD711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FEFDBF8-2285-A34A-B933-F01D02DD4CC2}" type="slidenum">
              <a:rPr lang="it-IT" altLang="it-IT"/>
              <a:pPr eaLnBrk="1" hangingPunct="1"/>
              <a:t>48</a:t>
            </a:fld>
            <a:endParaRPr lang="it-IT" altLang="it-IT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39162161-78C8-CE16-6EBC-6EFBB5A614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1D5E7F92-5985-B665-E4A2-11B25A0BE2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0EE16F24-0470-F4F3-49C1-AAA9F7A617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854109-9714-B54D-88FE-7E0355C5A9AA}" type="slidenum">
              <a:rPr lang="it-IT" altLang="it-IT"/>
              <a:pPr eaLnBrk="1" hangingPunct="1"/>
              <a:t>7</a:t>
            </a:fld>
            <a:endParaRPr lang="it-IT" altLang="it-IT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BB60C3FB-CF33-5BD0-10C8-44479D9582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541701E5-BA98-20AE-7F56-E8E18386D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242FC9BF-9ECB-35DD-46FF-6D802298D2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84F3769-9382-FC4B-9970-5B5180C4A21E}" type="slidenum">
              <a:rPr lang="it-IT" altLang="it-IT"/>
              <a:pPr eaLnBrk="1" hangingPunct="1"/>
              <a:t>8</a:t>
            </a:fld>
            <a:endParaRPr lang="it-IT" altLang="it-IT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9C9F995D-CEA1-4E02-E151-5B1F7EA6FB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F9F143F1-AB1E-FD3A-6A72-EBA7F88B4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E4952E5F-817C-F5AC-222F-16E413D36B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8EF289F-2A5E-BC4D-8A40-02B7C166C206}" type="slidenum">
              <a:rPr lang="it-IT" altLang="it-IT"/>
              <a:pPr eaLnBrk="1" hangingPunct="1"/>
              <a:t>9</a:t>
            </a:fld>
            <a:endParaRPr lang="it-IT" altLang="it-IT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F9C5016E-9F02-085E-CF66-10759B4A14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A04DD2CE-540D-92FF-39C1-013F5D2985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5E8F9A3B-E60D-A992-8AD6-7F826D6B4D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1E4DE7E-A725-BF4E-A443-EF5D192E036F}" type="slidenum">
              <a:rPr lang="it-IT" altLang="it-IT"/>
              <a:pPr eaLnBrk="1" hangingPunct="1"/>
              <a:t>10</a:t>
            </a:fld>
            <a:endParaRPr lang="it-IT" altLang="it-IT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A49E3D0F-36EA-6442-3506-8DB2AF2E57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780217C7-AE91-8171-3F4A-23B9F25C91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48A5337C-3F3D-DBBA-DE8B-BBA231FBF8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4AFCE95-4AD9-5C4F-8118-5C663DF43187}" type="slidenum">
              <a:rPr lang="it-IT" altLang="it-IT"/>
              <a:pPr eaLnBrk="1" hangingPunct="1"/>
              <a:t>11</a:t>
            </a:fld>
            <a:endParaRPr lang="it-IT" altLang="it-IT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73F3DA5B-3453-F034-3D03-B011BBADF2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D7F70A2C-3781-B5D0-BE6B-E32181B2FF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09CE731-D62A-5313-8CA0-B6562739BF9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83ECC04-6552-490F-94E6-BB0734565B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99B3F90-67F7-0944-3F61-0EE7C706FC0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D981C716-34EF-322E-1C7E-9803CA0E3B5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AB8E5E5-A8FE-6AA1-EC0A-86B7EC6E68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0 w 1722"/>
                <a:gd name="T1" fmla="*/ 60 h 66"/>
                <a:gd name="T2" fmla="*/ 1710 w 1722"/>
                <a:gd name="T3" fmla="*/ 54 h 66"/>
                <a:gd name="T4" fmla="*/ 0 w 1722"/>
                <a:gd name="T5" fmla="*/ 0 h 66"/>
                <a:gd name="T6" fmla="*/ 0 w 1722"/>
                <a:gd name="T7" fmla="*/ 42 h 66"/>
                <a:gd name="T8" fmla="*/ 1710 w 1722"/>
                <a:gd name="T9" fmla="*/ 60 h 66"/>
                <a:gd name="T10" fmla="*/ 1710 w 1722"/>
                <a:gd name="T11" fmla="*/ 60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42CE5C2-264A-D3E9-6D01-C7937C68779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5A828531-2393-4F30-FBF1-99D5ABD0638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69 w 975"/>
                <a:gd name="T1" fmla="*/ 48 h 101"/>
                <a:gd name="T2" fmla="*/ 969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69 w 975"/>
                <a:gd name="T9" fmla="*/ 48 h 101"/>
                <a:gd name="T10" fmla="*/ 969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270175C5-1E97-306D-A90B-834D017546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2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29 w 2141"/>
                <a:gd name="T7" fmla="*/ 0 h 198"/>
                <a:gd name="T8" fmla="*/ 212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B907F5D8-6036-F191-C100-6DE5179BF44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50493370-4B54-9A56-E2D6-6750E7A7AF4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4 w 2517"/>
                <a:gd name="T1" fmla="*/ 276 h 276"/>
                <a:gd name="T2" fmla="*/ 2499 w 2517"/>
                <a:gd name="T3" fmla="*/ 204 h 276"/>
                <a:gd name="T4" fmla="*/ 2242 w 2517"/>
                <a:gd name="T5" fmla="*/ 0 h 276"/>
                <a:gd name="T6" fmla="*/ 0 w 2517"/>
                <a:gd name="T7" fmla="*/ 276 h 276"/>
                <a:gd name="T8" fmla="*/ 2164 w 2517"/>
                <a:gd name="T9" fmla="*/ 276 h 276"/>
                <a:gd name="T10" fmla="*/ 2164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8F0DE971-648C-F31F-7A91-01ED7E02B9F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6CA0A85A-8CC8-E086-EC56-89DA955487E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3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3 w 729"/>
                <a:gd name="T7" fmla="*/ 240 h 240"/>
                <a:gd name="T8" fmla="*/ 723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9010DF0E-01F0-9911-745E-6652153A21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18E0D6A3-9436-4357-A43A-FA2188584EF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3 w 729"/>
                <a:gd name="T1" fmla="*/ 318 h 318"/>
                <a:gd name="T2" fmla="*/ 723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3 w 729"/>
                <a:gd name="T9" fmla="*/ 318 h 318"/>
                <a:gd name="T10" fmla="*/ 723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AA5ACE9-FF70-0E57-C29A-AE512C84DA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0621A8A9-D84E-AB50-05B7-6BF058A4E0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42E85CE1-B82F-0BEA-BB36-ED858EDCA7C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CC06DD98-A5CB-8537-16FA-231E9834040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4AE3BB4F-4263-5ED0-13B6-846110C3D2D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9F0A27F0-3060-DB4D-7A17-352587C1A0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E162BFC0-93CB-8496-85E2-197AA758785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F1441516-7F21-F5F9-8E2B-5BC6795E198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18B09592-1C63-B2FD-826F-6B885B6DC03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42620A7D-49FB-7484-9316-5CD93C726F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B3972ED6-EBFE-2523-ECC8-DA4B144523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EAACCFFD-2FF5-A28B-B87C-5011163CC1D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39979AE2-67C2-5AD4-444E-B5063EA566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6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6B04EF0B-EF9C-C5AA-8B85-B76CFA64C8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212D1925-9BFE-82D0-ADB6-4D03959A075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47EA8010-68DA-FF2B-6B64-12F58865875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FE9020EF-2A1E-8537-FF8F-A50BD9457C2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4857E99C-9DD9-0714-C6E1-FBC313BD857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849E33F1-4CEE-1232-B91D-E7098044D1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D7B3E77F-20AC-AADC-0DF1-B4C1F5F69D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62EF399C-61F6-9656-697F-5960894B3B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E53A0A43-C5B9-AB2A-0FF9-B22048DB7D0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513ED259-CCA5-EF98-A1A7-8D9AFB1532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grpSp>
          <p:nvGrpSpPr>
            <p:cNvPr id="39" name="Group 39">
              <a:extLst>
                <a:ext uri="{FF2B5EF4-FFF2-40B4-BE49-F238E27FC236}">
                  <a16:creationId xmlns:a16="http://schemas.microsoft.com/office/drawing/2014/main" id="{DD1D217F-89F4-48DD-F377-D5E394B46FE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012A0CE5-22B6-5AAE-60C7-41A09EEE260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latin typeface="Arial" charset="0"/>
                </a:endParaRPr>
              </a:p>
            </p:txBody>
          </p:sp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4DED4A00-EA34-AF3D-6542-6A35F24DECD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latin typeface="Arial" charset="0"/>
                </a:endParaRPr>
              </a:p>
            </p:txBody>
          </p:sp>
        </p:grpSp>
      </p:grpSp>
      <p:sp>
        <p:nvSpPr>
          <p:cNvPr id="5431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it-IT" noProof="0"/>
              <a:t>Fare clic per modificare lo stile del titolo</a:t>
            </a:r>
          </a:p>
        </p:txBody>
      </p:sp>
      <p:sp>
        <p:nvSpPr>
          <p:cNvPr id="5431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42" name="Rectangle 44">
            <a:extLst>
              <a:ext uri="{FF2B5EF4-FFF2-40B4-BE49-F238E27FC236}">
                <a16:creationId xmlns:a16="http://schemas.microsoft.com/office/drawing/2014/main" id="{1C09B1F0-4ED3-224B-1397-81BD6848B30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3DB25493-B373-EBD6-EC5D-8987DB2F1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4" name="Rectangle 46">
            <a:extLst>
              <a:ext uri="{FF2B5EF4-FFF2-40B4-BE49-F238E27FC236}">
                <a16:creationId xmlns:a16="http://schemas.microsoft.com/office/drawing/2014/main" id="{DCCFD1D4-C552-B238-575C-35A6195AD2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55F61-C325-F34B-AA42-4F428ED79ED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64772725"/>
      </p:ext>
    </p:extLst>
  </p:cSld>
  <p:clrMapOvr>
    <a:masterClrMapping/>
  </p:clrMapOvr>
  <p:transition advTm="108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A7ACB69B-9435-EB6A-36BF-68E7E6DDC8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454CE280-8540-47A0-FAA0-BBA27A1962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DB640C7F-E36A-F8D6-0B49-7EB9FB157E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F95D6-2F10-9D4F-A238-657CD249F85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22918957"/>
      </p:ext>
    </p:extLst>
  </p:cSld>
  <p:clrMapOvr>
    <a:masterClrMapping/>
  </p:clrMapOvr>
  <p:transition advTm="108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2505BE9E-4759-457A-CEE4-908E46F613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D0BD0D2B-6798-3866-2ED2-9879A7F69F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5E54BDA5-0D9B-899C-465A-489CB3FC8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2D40F0-3379-B340-890B-FAB3D475D31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37248299"/>
      </p:ext>
    </p:extLst>
  </p:cSld>
  <p:clrMapOvr>
    <a:masterClrMapping/>
  </p:clrMapOvr>
  <p:transition advTm="108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AFD126E5-4540-663C-0B4D-50F2ADAC74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698F146E-0873-2B47-2350-06B12C75E7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7E6387B3-40E8-FAE9-78AF-CE546FFAE1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2D927E-9189-224C-BF7F-B3EEA97461E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26045473"/>
      </p:ext>
    </p:extLst>
  </p:cSld>
  <p:clrMapOvr>
    <a:masterClrMapping/>
  </p:clrMapOvr>
  <p:transition advTm="108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C2B26FFF-35C0-1D65-0C2C-FBA46673F9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223CC3FF-E9F0-3AC9-0EAB-DEF6DF7363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89DA0CE1-942D-6DC0-21F6-1185671A19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E4D909-A94D-9948-B31A-5F6E63BD609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7963303"/>
      </p:ext>
    </p:extLst>
  </p:cSld>
  <p:clrMapOvr>
    <a:masterClrMapping/>
  </p:clrMapOvr>
  <p:transition advTm="1080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4352FF52-D9D6-A996-CFFE-8C4EA881B4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60B0FD4A-73C6-230E-5F15-D8D3B45B5C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F5DD5B1B-BF76-B612-5FE3-D50884039D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C68661-0CC1-AB4C-8940-6550110586C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1807679"/>
      </p:ext>
    </p:extLst>
  </p:cSld>
  <p:clrMapOvr>
    <a:masterClrMapping/>
  </p:clrMapOvr>
  <p:transition advTm="108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D334A870-0C40-A31F-842A-A78389F2D1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95FE0A3F-3BA8-0072-A68F-864BA95B03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047D3C42-7A36-15C7-B39A-C5F7F4B79E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D20845-0204-7D48-934B-EC31AB65197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07093006"/>
      </p:ext>
    </p:extLst>
  </p:cSld>
  <p:clrMapOvr>
    <a:masterClrMapping/>
  </p:clrMapOvr>
  <p:transition advTm="108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55CCE7A2-131E-0BF4-7887-50539904FD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386C01EC-3F22-F0A6-42FA-220D7B684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CA9DD64F-366F-5545-870A-A60C96E6EC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E92A1-954C-2340-B494-D8EC532B312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0344147"/>
      </p:ext>
    </p:extLst>
  </p:cSld>
  <p:clrMapOvr>
    <a:masterClrMapping/>
  </p:clrMapOvr>
  <p:transition advTm="108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474DFAEC-81A9-8839-E1E6-26B397ADC8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D92D11C6-7590-D6E4-C55B-C8EE70A37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D385649A-830D-72DC-558B-7BAA487427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37CBB-6604-DF44-AF7A-16E6CAC1215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97635566"/>
      </p:ext>
    </p:extLst>
  </p:cSld>
  <p:clrMapOvr>
    <a:masterClrMapping/>
  </p:clrMapOvr>
  <p:transition advTm="108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D6A28DB3-57BE-A8D9-E8BD-0AF77225B1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6117583C-209B-A906-4F73-DC0D501373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46">
            <a:extLst>
              <a:ext uri="{FF2B5EF4-FFF2-40B4-BE49-F238E27FC236}">
                <a16:creationId xmlns:a16="http://schemas.microsoft.com/office/drawing/2014/main" id="{33FE1C09-C4B2-AB95-0A0C-76FEC570D9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8E28D-9985-9B4C-B253-0C9BE3D4AD6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88928039"/>
      </p:ext>
    </p:extLst>
  </p:cSld>
  <p:clrMapOvr>
    <a:masterClrMapping/>
  </p:clrMapOvr>
  <p:transition advTm="108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3052D483-CBF7-B382-F831-8624B274E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8DEA7838-164B-B5D1-572E-56CBCC9B44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9F50502E-A94B-CF97-324A-4B9A73EBD6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F6FC1-43B1-044F-A41B-4FC434187AD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63761842"/>
      </p:ext>
    </p:extLst>
  </p:cSld>
  <p:clrMapOvr>
    <a:masterClrMapping/>
  </p:clrMapOvr>
  <p:transition advTm="108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>
            <a:extLst>
              <a:ext uri="{FF2B5EF4-FFF2-40B4-BE49-F238E27FC236}">
                <a16:creationId xmlns:a16="http://schemas.microsoft.com/office/drawing/2014/main" id="{9845D46C-68E3-D615-6320-6E2B86F2D6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5">
            <a:extLst>
              <a:ext uri="{FF2B5EF4-FFF2-40B4-BE49-F238E27FC236}">
                <a16:creationId xmlns:a16="http://schemas.microsoft.com/office/drawing/2014/main" id="{54D3B79B-3ADF-8C90-3BAA-CAAE211175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93BC75F3-32BF-A2CC-9BF7-5590F7CB3E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14B582-0357-E54F-84C2-D3C039A8C4F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4915124"/>
      </p:ext>
    </p:extLst>
  </p:cSld>
  <p:clrMapOvr>
    <a:masterClrMapping/>
  </p:clrMapOvr>
  <p:transition advTm="108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FD550892-67D8-0812-0CB9-25E16FB724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A0961118-7042-35C9-A349-0EC7FC111F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B5ACC226-FB33-364A-C4FB-2710BC4E99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8D43E5-D9CB-7945-8EBF-E1DF03E2994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9727353"/>
      </p:ext>
    </p:extLst>
  </p:cSld>
  <p:clrMapOvr>
    <a:masterClrMapping/>
  </p:clrMapOvr>
  <p:transition advTm="108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3D57AE80-C630-B180-F44A-A53DA562D0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6EA696FB-827C-E513-1935-6AFA4360F9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D502024C-A8D8-DFBA-86D6-DB16A2039E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1B0CC9-E9A4-2A4F-8419-AEBC8A1A254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1338121"/>
      </p:ext>
    </p:extLst>
  </p:cSld>
  <p:clrMapOvr>
    <a:masterClrMapping/>
  </p:clrMapOvr>
  <p:transition advTm="108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E0915915-FD69-18B5-E03A-33BE7DBDE41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3251" name="Freeform 3">
              <a:extLst>
                <a:ext uri="{FF2B5EF4-FFF2-40B4-BE49-F238E27FC236}">
                  <a16:creationId xmlns:a16="http://schemas.microsoft.com/office/drawing/2014/main" id="{CA2A16A7-B66F-21AB-6566-BC474C9BD73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52" name="Freeform 4">
              <a:extLst>
                <a:ext uri="{FF2B5EF4-FFF2-40B4-BE49-F238E27FC236}">
                  <a16:creationId xmlns:a16="http://schemas.microsoft.com/office/drawing/2014/main" id="{E4ADA17E-87DF-5E58-9D73-86D50DD832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53" name="Freeform 5">
              <a:extLst>
                <a:ext uri="{FF2B5EF4-FFF2-40B4-BE49-F238E27FC236}">
                  <a16:creationId xmlns:a16="http://schemas.microsoft.com/office/drawing/2014/main" id="{94DC6BD6-B832-DC40-9707-C39289C760C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35" name="Freeform 6">
              <a:extLst>
                <a:ext uri="{FF2B5EF4-FFF2-40B4-BE49-F238E27FC236}">
                  <a16:creationId xmlns:a16="http://schemas.microsoft.com/office/drawing/2014/main" id="{0B167E47-77EE-E757-0174-1C269227D1B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0 w 1722"/>
                <a:gd name="T1" fmla="*/ 60 h 66"/>
                <a:gd name="T2" fmla="*/ 1710 w 1722"/>
                <a:gd name="T3" fmla="*/ 54 h 66"/>
                <a:gd name="T4" fmla="*/ 0 w 1722"/>
                <a:gd name="T5" fmla="*/ 0 h 66"/>
                <a:gd name="T6" fmla="*/ 0 w 1722"/>
                <a:gd name="T7" fmla="*/ 42 h 66"/>
                <a:gd name="T8" fmla="*/ 1710 w 1722"/>
                <a:gd name="T9" fmla="*/ 60 h 66"/>
                <a:gd name="T10" fmla="*/ 1710 w 1722"/>
                <a:gd name="T11" fmla="*/ 60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55" name="Freeform 7">
              <a:extLst>
                <a:ext uri="{FF2B5EF4-FFF2-40B4-BE49-F238E27FC236}">
                  <a16:creationId xmlns:a16="http://schemas.microsoft.com/office/drawing/2014/main" id="{55B36E6D-3AF6-3DD8-5785-4F9E5653BA0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37" name="Freeform 8">
              <a:extLst>
                <a:ext uri="{FF2B5EF4-FFF2-40B4-BE49-F238E27FC236}">
                  <a16:creationId xmlns:a16="http://schemas.microsoft.com/office/drawing/2014/main" id="{D46CC58D-460E-A3BE-8390-254DAD092C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69 w 975"/>
                <a:gd name="T1" fmla="*/ 48 h 101"/>
                <a:gd name="T2" fmla="*/ 969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69 w 975"/>
                <a:gd name="T9" fmla="*/ 48 h 101"/>
                <a:gd name="T10" fmla="*/ 969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38" name="Freeform 9">
              <a:extLst>
                <a:ext uri="{FF2B5EF4-FFF2-40B4-BE49-F238E27FC236}">
                  <a16:creationId xmlns:a16="http://schemas.microsoft.com/office/drawing/2014/main" id="{0753756D-947A-5CD9-89E9-EE6EC04C96A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2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29 w 2141"/>
                <a:gd name="T7" fmla="*/ 0 h 198"/>
                <a:gd name="T8" fmla="*/ 212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58" name="Freeform 10">
              <a:extLst>
                <a:ext uri="{FF2B5EF4-FFF2-40B4-BE49-F238E27FC236}">
                  <a16:creationId xmlns:a16="http://schemas.microsoft.com/office/drawing/2014/main" id="{768C5CAF-2D23-3E43-CFB7-103F9F3441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40" name="Freeform 11">
              <a:extLst>
                <a:ext uri="{FF2B5EF4-FFF2-40B4-BE49-F238E27FC236}">
                  <a16:creationId xmlns:a16="http://schemas.microsoft.com/office/drawing/2014/main" id="{84313720-63CE-213E-6A1D-ED20F195BA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4 w 2517"/>
                <a:gd name="T1" fmla="*/ 276 h 276"/>
                <a:gd name="T2" fmla="*/ 2499 w 2517"/>
                <a:gd name="T3" fmla="*/ 204 h 276"/>
                <a:gd name="T4" fmla="*/ 2242 w 2517"/>
                <a:gd name="T5" fmla="*/ 0 h 276"/>
                <a:gd name="T6" fmla="*/ 0 w 2517"/>
                <a:gd name="T7" fmla="*/ 276 h 276"/>
                <a:gd name="T8" fmla="*/ 2164 w 2517"/>
                <a:gd name="T9" fmla="*/ 276 h 276"/>
                <a:gd name="T10" fmla="*/ 2164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60" name="Freeform 12">
              <a:extLst>
                <a:ext uri="{FF2B5EF4-FFF2-40B4-BE49-F238E27FC236}">
                  <a16:creationId xmlns:a16="http://schemas.microsoft.com/office/drawing/2014/main" id="{87E7EE9D-09F6-A0A4-67F9-B08A04500B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42" name="Freeform 13">
              <a:extLst>
                <a:ext uri="{FF2B5EF4-FFF2-40B4-BE49-F238E27FC236}">
                  <a16:creationId xmlns:a16="http://schemas.microsoft.com/office/drawing/2014/main" id="{A1FB45B8-CBAE-17E7-B100-9C2FEFE33B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3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3 w 729"/>
                <a:gd name="T7" fmla="*/ 240 h 240"/>
                <a:gd name="T8" fmla="*/ 723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62" name="Freeform 14">
              <a:extLst>
                <a:ext uri="{FF2B5EF4-FFF2-40B4-BE49-F238E27FC236}">
                  <a16:creationId xmlns:a16="http://schemas.microsoft.com/office/drawing/2014/main" id="{99768AB9-3358-928C-4EEC-A63E283515F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44" name="Freeform 15">
              <a:extLst>
                <a:ext uri="{FF2B5EF4-FFF2-40B4-BE49-F238E27FC236}">
                  <a16:creationId xmlns:a16="http://schemas.microsoft.com/office/drawing/2014/main" id="{55F939E9-633F-AD6D-66FE-01C61980835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3 w 729"/>
                <a:gd name="T1" fmla="*/ 318 h 318"/>
                <a:gd name="T2" fmla="*/ 723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3 w 729"/>
                <a:gd name="T9" fmla="*/ 318 h 318"/>
                <a:gd name="T10" fmla="*/ 723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64" name="Freeform 16">
              <a:extLst>
                <a:ext uri="{FF2B5EF4-FFF2-40B4-BE49-F238E27FC236}">
                  <a16:creationId xmlns:a16="http://schemas.microsoft.com/office/drawing/2014/main" id="{77E4A1FD-58ED-36A0-2904-4D4C161159D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65" name="Freeform 17">
              <a:extLst>
                <a:ext uri="{FF2B5EF4-FFF2-40B4-BE49-F238E27FC236}">
                  <a16:creationId xmlns:a16="http://schemas.microsoft.com/office/drawing/2014/main" id="{6D6CA1B0-01FF-F118-6D08-7AA10F44310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66" name="Freeform 18">
              <a:extLst>
                <a:ext uri="{FF2B5EF4-FFF2-40B4-BE49-F238E27FC236}">
                  <a16:creationId xmlns:a16="http://schemas.microsoft.com/office/drawing/2014/main" id="{438AF143-7724-680E-0425-B159D7DDE1A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48" name="Freeform 19">
              <a:extLst>
                <a:ext uri="{FF2B5EF4-FFF2-40B4-BE49-F238E27FC236}">
                  <a16:creationId xmlns:a16="http://schemas.microsoft.com/office/drawing/2014/main" id="{BEA50032-33F7-19A9-8772-FA0D8CB9BF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68" name="Freeform 20">
              <a:extLst>
                <a:ext uri="{FF2B5EF4-FFF2-40B4-BE49-F238E27FC236}">
                  <a16:creationId xmlns:a16="http://schemas.microsoft.com/office/drawing/2014/main" id="{2513CCED-9E19-4CF5-D79F-011F2E822FF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50" name="Freeform 21">
              <a:extLst>
                <a:ext uri="{FF2B5EF4-FFF2-40B4-BE49-F238E27FC236}">
                  <a16:creationId xmlns:a16="http://schemas.microsoft.com/office/drawing/2014/main" id="{5423D79C-BD5C-2FD7-5AD7-C958605FC1C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70" name="Freeform 22">
              <a:extLst>
                <a:ext uri="{FF2B5EF4-FFF2-40B4-BE49-F238E27FC236}">
                  <a16:creationId xmlns:a16="http://schemas.microsoft.com/office/drawing/2014/main" id="{C1F476A5-1EA2-A247-343E-6FB8A294F9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71" name="Freeform 23">
              <a:extLst>
                <a:ext uri="{FF2B5EF4-FFF2-40B4-BE49-F238E27FC236}">
                  <a16:creationId xmlns:a16="http://schemas.microsoft.com/office/drawing/2014/main" id="{8C17476C-A147-D22E-43BD-C065A586B91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72" name="Freeform 24">
              <a:extLst>
                <a:ext uri="{FF2B5EF4-FFF2-40B4-BE49-F238E27FC236}">
                  <a16:creationId xmlns:a16="http://schemas.microsoft.com/office/drawing/2014/main" id="{14B44FC2-D28E-34F7-1F47-505B1D52684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54" name="Freeform 25">
              <a:extLst>
                <a:ext uri="{FF2B5EF4-FFF2-40B4-BE49-F238E27FC236}">
                  <a16:creationId xmlns:a16="http://schemas.microsoft.com/office/drawing/2014/main" id="{0C6086EC-3ED9-FFE5-5AA6-A08E5BEC61E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74" name="Freeform 26">
              <a:extLst>
                <a:ext uri="{FF2B5EF4-FFF2-40B4-BE49-F238E27FC236}">
                  <a16:creationId xmlns:a16="http://schemas.microsoft.com/office/drawing/2014/main" id="{1E9AC957-59DB-5670-91C4-4FDF317B1E2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75" name="Freeform 27">
              <a:extLst>
                <a:ext uri="{FF2B5EF4-FFF2-40B4-BE49-F238E27FC236}">
                  <a16:creationId xmlns:a16="http://schemas.microsoft.com/office/drawing/2014/main" id="{D2A960DE-97E3-877B-BACB-6EC93C3F7E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57" name="Freeform 28">
              <a:extLst>
                <a:ext uri="{FF2B5EF4-FFF2-40B4-BE49-F238E27FC236}">
                  <a16:creationId xmlns:a16="http://schemas.microsoft.com/office/drawing/2014/main" id="{27240F0B-25EC-1398-85C0-3F25D368A97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6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77" name="Freeform 29">
              <a:extLst>
                <a:ext uri="{FF2B5EF4-FFF2-40B4-BE49-F238E27FC236}">
                  <a16:creationId xmlns:a16="http://schemas.microsoft.com/office/drawing/2014/main" id="{A1810111-58FA-47CA-3273-4F56EEB851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1059" name="Freeform 30">
              <a:extLst>
                <a:ext uri="{FF2B5EF4-FFF2-40B4-BE49-F238E27FC236}">
                  <a16:creationId xmlns:a16="http://schemas.microsoft.com/office/drawing/2014/main" id="{C2892CD1-53E1-812B-76C9-B966420CAA8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79" name="Freeform 31">
              <a:extLst>
                <a:ext uri="{FF2B5EF4-FFF2-40B4-BE49-F238E27FC236}">
                  <a16:creationId xmlns:a16="http://schemas.microsoft.com/office/drawing/2014/main" id="{E1AFD187-FC2E-CDC6-2EB7-F1D58B69F73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80" name="Freeform 32">
              <a:extLst>
                <a:ext uri="{FF2B5EF4-FFF2-40B4-BE49-F238E27FC236}">
                  <a16:creationId xmlns:a16="http://schemas.microsoft.com/office/drawing/2014/main" id="{17739154-0F7E-2A1E-2C4C-5B2D89504F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81" name="Freeform 33">
              <a:extLst>
                <a:ext uri="{FF2B5EF4-FFF2-40B4-BE49-F238E27FC236}">
                  <a16:creationId xmlns:a16="http://schemas.microsoft.com/office/drawing/2014/main" id="{30FAB873-0858-EF82-9AFB-E27EDBD50F3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82" name="Freeform 34">
              <a:extLst>
                <a:ext uri="{FF2B5EF4-FFF2-40B4-BE49-F238E27FC236}">
                  <a16:creationId xmlns:a16="http://schemas.microsoft.com/office/drawing/2014/main" id="{89191F3F-264F-81FB-6A63-749C17113E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83" name="Freeform 35">
              <a:extLst>
                <a:ext uri="{FF2B5EF4-FFF2-40B4-BE49-F238E27FC236}">
                  <a16:creationId xmlns:a16="http://schemas.microsoft.com/office/drawing/2014/main" id="{17DA1BC1-9080-420D-30E8-5960D335519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84" name="Freeform 36">
              <a:extLst>
                <a:ext uri="{FF2B5EF4-FFF2-40B4-BE49-F238E27FC236}">
                  <a16:creationId xmlns:a16="http://schemas.microsoft.com/office/drawing/2014/main" id="{5564DDA0-E54B-27F8-625F-4AF8312043B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85" name="Freeform 37">
              <a:extLst>
                <a:ext uri="{FF2B5EF4-FFF2-40B4-BE49-F238E27FC236}">
                  <a16:creationId xmlns:a16="http://schemas.microsoft.com/office/drawing/2014/main" id="{306FC196-2152-7D91-143E-7DE5EF1A1C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sp>
          <p:nvSpPr>
            <p:cNvPr id="53286" name="Freeform 38">
              <a:extLst>
                <a:ext uri="{FF2B5EF4-FFF2-40B4-BE49-F238E27FC236}">
                  <a16:creationId xmlns:a16="http://schemas.microsoft.com/office/drawing/2014/main" id="{7D47929B-D406-0E74-E55E-CB6758BF7EC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</a:endParaRPr>
            </a:p>
          </p:txBody>
        </p:sp>
        <p:grpSp>
          <p:nvGrpSpPr>
            <p:cNvPr id="1068" name="Group 39">
              <a:extLst>
                <a:ext uri="{FF2B5EF4-FFF2-40B4-BE49-F238E27FC236}">
                  <a16:creationId xmlns:a16="http://schemas.microsoft.com/office/drawing/2014/main" id="{4414E0F7-8E0C-D94F-1F42-E8BD110B6BE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3288" name="Freeform 40">
                <a:extLst>
                  <a:ext uri="{FF2B5EF4-FFF2-40B4-BE49-F238E27FC236}">
                    <a16:creationId xmlns:a16="http://schemas.microsoft.com/office/drawing/2014/main" id="{05BAFA32-45D0-8C8E-F237-84F34518382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latin typeface="Arial" charset="0"/>
                </a:endParaRPr>
              </a:p>
            </p:txBody>
          </p:sp>
          <p:sp>
            <p:nvSpPr>
              <p:cNvPr id="53289" name="Freeform 41">
                <a:extLst>
                  <a:ext uri="{FF2B5EF4-FFF2-40B4-BE49-F238E27FC236}">
                    <a16:creationId xmlns:a16="http://schemas.microsoft.com/office/drawing/2014/main" id="{28DA8755-BBF8-58EF-17FB-6B083A1DF43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it-IT">
                  <a:latin typeface="Arial" charset="0"/>
                </a:endParaRPr>
              </a:p>
            </p:txBody>
          </p:sp>
        </p:grpSp>
      </p:grpSp>
      <p:sp>
        <p:nvSpPr>
          <p:cNvPr id="53290" name="Rectangle 42">
            <a:extLst>
              <a:ext uri="{FF2B5EF4-FFF2-40B4-BE49-F238E27FC236}">
                <a16:creationId xmlns:a16="http://schemas.microsoft.com/office/drawing/2014/main" id="{F5511D52-228B-89C1-B280-ED4AFB8B8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53291" name="Rectangle 43">
            <a:extLst>
              <a:ext uri="{FF2B5EF4-FFF2-40B4-BE49-F238E27FC236}">
                <a16:creationId xmlns:a16="http://schemas.microsoft.com/office/drawing/2014/main" id="{32C2F335-45BB-0FBB-9A5F-58BBC93D3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3292" name="Rectangle 44">
            <a:extLst>
              <a:ext uri="{FF2B5EF4-FFF2-40B4-BE49-F238E27FC236}">
                <a16:creationId xmlns:a16="http://schemas.microsoft.com/office/drawing/2014/main" id="{B33B6D4C-F53B-C748-0398-EE7009C7709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293" name="Rectangle 45">
            <a:extLst>
              <a:ext uri="{FF2B5EF4-FFF2-40B4-BE49-F238E27FC236}">
                <a16:creationId xmlns:a16="http://schemas.microsoft.com/office/drawing/2014/main" id="{0C4D8A8A-9320-9F82-0C1A-0106388F63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294" name="Rectangle 46">
            <a:extLst>
              <a:ext uri="{FF2B5EF4-FFF2-40B4-BE49-F238E27FC236}">
                <a16:creationId xmlns:a16="http://schemas.microsoft.com/office/drawing/2014/main" id="{C7A49C54-2F9D-086E-0BED-7BD0232A24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40D73FA7-8009-3146-B1AA-082BA31042D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4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</p:sldLayoutIdLst>
  <p:transition advTm="108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7"/>
        </a:buBlip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segreteria@ipseinaudilodi.edu.it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orc01000q@pec.istruzione.it" TargetMode="External"/><Relationship Id="rId5" Type="http://schemas.openxmlformats.org/officeDocument/2006/relationships/hyperlink" Target="http://www.ipseinaudilodi.edu.it/" TargetMode="External"/><Relationship Id="rId4" Type="http://schemas.openxmlformats.org/officeDocument/2006/relationships/hyperlink" Target="mailto:Iorc01000q@istruzione.it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2FB8EA7F-0A70-095F-0270-4EC25707E1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9144000" cy="4724400"/>
          </a:xfrm>
          <a:solidFill>
            <a:srgbClr val="CCCCFF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3600" b="1" i="1" dirty="0">
                <a:solidFill>
                  <a:srgbClr val="FF3300"/>
                </a:solidFill>
                <a:effectLst/>
              </a:rPr>
              <a:t>Informazione -- Formazione</a:t>
            </a:r>
            <a:r>
              <a:rPr lang="it-IT" b="1" i="1" dirty="0">
                <a:solidFill>
                  <a:srgbClr val="FF3300"/>
                </a:solidFill>
                <a:effectLst/>
              </a:rPr>
              <a:t>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b="1" i="1" dirty="0">
              <a:solidFill>
                <a:srgbClr val="FF3300"/>
              </a:solidFill>
              <a:effectLst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b="1" i="1" dirty="0">
              <a:solidFill>
                <a:srgbClr val="FF3300"/>
              </a:solidFill>
              <a:effectLst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0000"/>
                </a:solidFill>
                <a:effectLst/>
              </a:rPr>
              <a:t>EMERGENZA  Antincendio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400" b="1" i="1" dirty="0">
                <a:solidFill>
                  <a:srgbClr val="FF0000"/>
                </a:solidFill>
                <a:effectLst/>
              </a:rPr>
              <a:t> e gestione della sicurezza</a:t>
            </a:r>
            <a:r>
              <a:rPr lang="it-IT" sz="2400" i="1" dirty="0">
                <a:solidFill>
                  <a:srgbClr val="FF3300"/>
                </a:solidFill>
                <a:effectLst/>
              </a:rPr>
              <a:t>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400" i="1" dirty="0">
              <a:solidFill>
                <a:srgbClr val="FF3300"/>
              </a:solidFill>
              <a:effectLst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i="1" dirty="0">
              <a:solidFill>
                <a:srgbClr val="FF3300"/>
              </a:solidFill>
              <a:effectLst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000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		</a:t>
            </a:r>
            <a:r>
              <a:rPr lang="it-IT" sz="2000" b="1" i="1" dirty="0">
                <a:solidFill>
                  <a:schemeClr val="bg1"/>
                </a:solidFill>
                <a:effectLst/>
              </a:rPr>
              <a:t>Anno </a:t>
            </a:r>
            <a:r>
              <a:rPr lang="it-IT" sz="2000" b="1" i="1" dirty="0" err="1">
                <a:solidFill>
                  <a:schemeClr val="bg1"/>
                </a:solidFill>
                <a:effectLst/>
              </a:rPr>
              <a:t>Scol</a:t>
            </a:r>
            <a:r>
              <a:rPr lang="it-IT" sz="2000" b="1" i="1" dirty="0">
                <a:solidFill>
                  <a:schemeClr val="bg1"/>
                </a:solidFill>
                <a:effectLst/>
              </a:rPr>
              <a:t>. 2022/23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4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1200" b="1" i="1" dirty="0">
              <a:solidFill>
                <a:srgbClr val="009900"/>
              </a:solidFill>
              <a:effectLst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1200" b="1" i="1" dirty="0">
                <a:solidFill>
                  <a:srgbClr val="009900"/>
                </a:solidFill>
                <a:effectLst/>
              </a:rPr>
              <a:t>R.S.P.P. Prof. Ing. Pierpaolo Afferrante</a:t>
            </a: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A70284CF-B11B-0AAF-6932-AB6A4FFC78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872246"/>
              </p:ext>
            </p:extLst>
          </p:nvPr>
        </p:nvGraphicFramePr>
        <p:xfrm>
          <a:off x="611559" y="188353"/>
          <a:ext cx="7416825" cy="1561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9385">
                  <a:extLst>
                    <a:ext uri="{9D8B030D-6E8A-4147-A177-3AD203B41FA5}">
                      <a16:colId xmlns:a16="http://schemas.microsoft.com/office/drawing/2014/main" val="2831459219"/>
                    </a:ext>
                  </a:extLst>
                </a:gridCol>
                <a:gridCol w="4613304">
                  <a:extLst>
                    <a:ext uri="{9D8B030D-6E8A-4147-A177-3AD203B41FA5}">
                      <a16:colId xmlns:a16="http://schemas.microsoft.com/office/drawing/2014/main" val="22721859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156467621"/>
                    </a:ext>
                  </a:extLst>
                </a:gridCol>
              </a:tblGrid>
              <a:tr h="1450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it-IT" sz="1000" dirty="0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5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100" dirty="0">
                          <a:effectLst/>
                        </a:rPr>
                        <a:t>ISTITU</a:t>
                      </a:r>
                      <a:r>
                        <a:rPr lang="it-IT" sz="1100" dirty="0">
                          <a:effectLst/>
                        </a:rPr>
                        <a:t>TO PROFESSIONALE DI STATO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de-DE" sz="1100" dirty="0">
                          <a:effectLst/>
                        </a:rPr>
                        <a:t>PER I SERVIZI COMMERCIALI TURISTICI E SOCIALI </a:t>
                      </a:r>
                      <a:endParaRPr lang="it-IT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300" dirty="0">
                          <a:effectLst/>
                        </a:rPr>
                        <a:t>“Luigi Einaudi”</a:t>
                      </a:r>
                      <a:endParaRPr lang="it-IT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900" dirty="0">
                          <a:effectLst/>
                        </a:rPr>
                        <a:t>Via Spezzaferri, 7 – </a:t>
                      </a:r>
                      <a:r>
                        <a:rPr lang="es-ES_tradnl" sz="900" dirty="0">
                          <a:effectLst/>
                        </a:rPr>
                        <a:t>26900 LODI </a:t>
                      </a:r>
                      <a:r>
                        <a:rPr lang="it-IT" sz="900" dirty="0">
                          <a:effectLst/>
                        </a:rPr>
                        <a:t>   Tel. 0371/36488</a:t>
                      </a:r>
                      <a:endParaRPr lang="it-IT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</a:rPr>
                        <a:t>e-mail:</a:t>
                      </a:r>
                      <a:r>
                        <a:rPr lang="it-IT" sz="900" spc="560" dirty="0">
                          <a:effectLst/>
                        </a:rPr>
                        <a:t> </a:t>
                      </a:r>
                      <a:r>
                        <a:rPr lang="it-IT" sz="900" u="none" strike="noStrike" dirty="0">
                          <a:effectLst/>
                          <a:hlinkClick r:id="rId3"/>
                        </a:rPr>
                        <a:t>segreteria@ipseinaudilodi.edu.it</a:t>
                      </a:r>
                      <a:r>
                        <a:rPr lang="it-IT" sz="900" u="none" strike="noStrike" spc="170" dirty="0">
                          <a:effectLst/>
                          <a:hlinkClick r:id="rId3"/>
                        </a:rPr>
                        <a:t> </a:t>
                      </a:r>
                      <a:r>
                        <a:rPr lang="it-IT" sz="900" spc="170" dirty="0">
                          <a:effectLst/>
                        </a:rPr>
                        <a:t>- </a:t>
                      </a:r>
                      <a:r>
                        <a:rPr lang="it-IT" sz="900" u="sng" dirty="0">
                          <a:effectLst/>
                          <a:hlinkClick r:id="rId4"/>
                        </a:rPr>
                        <a:t>Iorc01000q@istruzione.it</a:t>
                      </a:r>
                      <a:endParaRPr lang="it-IT" sz="11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</a:rPr>
                        <a:t>Sito</a:t>
                      </a:r>
                      <a:r>
                        <a:rPr lang="it-IT" sz="900" spc="5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internet:</a:t>
                      </a:r>
                      <a:r>
                        <a:rPr lang="it-IT" sz="900" spc="5" dirty="0">
                          <a:effectLst/>
                        </a:rPr>
                        <a:t> </a:t>
                      </a:r>
                      <a:r>
                        <a:rPr lang="it-IT" sz="900" u="none" strike="noStrike" dirty="0">
                          <a:effectLst/>
                          <a:hlinkClick r:id="rId5"/>
                        </a:rPr>
                        <a:t>www.ipseinaudilodi.edu.it </a:t>
                      </a:r>
                      <a:r>
                        <a:rPr lang="it-IT" sz="900" dirty="0">
                          <a:effectLst/>
                        </a:rPr>
                        <a:t>—</a:t>
                      </a:r>
                      <a:r>
                        <a:rPr lang="it-IT" sz="900" spc="5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PEC: </a:t>
                      </a:r>
                      <a:r>
                        <a:rPr lang="it-IT" sz="900" u="sng" dirty="0">
                          <a:effectLst/>
                          <a:hlinkClick r:id="rId6"/>
                        </a:rPr>
                        <a:t>Iorc01000q@pec.istruzione.it</a:t>
                      </a:r>
                      <a:endParaRPr lang="it-IT" sz="1100" dirty="0">
                        <a:effectLst/>
                      </a:endParaRPr>
                    </a:p>
                    <a:p>
                      <a:pPr marR="353695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</a:rPr>
                        <a:t>Codice</a:t>
                      </a:r>
                      <a:r>
                        <a:rPr lang="it-IT" sz="900" spc="50" dirty="0">
                          <a:effectLst/>
                        </a:rPr>
                        <a:t> </a:t>
                      </a:r>
                      <a:r>
                        <a:rPr lang="it-IT" sz="900" dirty="0" err="1">
                          <a:effectLst/>
                        </a:rPr>
                        <a:t>Ipa</a:t>
                      </a:r>
                      <a:r>
                        <a:rPr lang="it-IT" sz="900" dirty="0">
                          <a:effectLst/>
                        </a:rPr>
                        <a:t>:</a:t>
                      </a:r>
                      <a:r>
                        <a:rPr lang="it-IT" sz="900" spc="105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istsc_Iorc01000q</a:t>
                      </a:r>
                      <a:r>
                        <a:rPr lang="it-IT" sz="900" spc="-100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—</a:t>
                      </a:r>
                      <a:r>
                        <a:rPr lang="it-IT" sz="900" spc="70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C.F.:</a:t>
                      </a:r>
                      <a:r>
                        <a:rPr lang="it-IT" sz="900" spc="115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84508360157</a:t>
                      </a:r>
                      <a:endParaRPr lang="it-IT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900" dirty="0">
                          <a:effectLst/>
                        </a:rPr>
                        <a:t>Codice</a:t>
                      </a:r>
                      <a:r>
                        <a:rPr lang="it-IT" sz="900" spc="-25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Univoco</a:t>
                      </a:r>
                      <a:r>
                        <a:rPr lang="it-IT" sz="900" spc="-10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per</a:t>
                      </a:r>
                      <a:r>
                        <a:rPr lang="it-IT" sz="900" spc="-65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la</a:t>
                      </a:r>
                      <a:r>
                        <a:rPr lang="it-IT" sz="900" spc="-40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Fatturazione</a:t>
                      </a:r>
                      <a:r>
                        <a:rPr lang="it-IT" sz="900" spc="60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Elettronica:</a:t>
                      </a:r>
                      <a:r>
                        <a:rPr lang="it-IT" sz="900" spc="65" dirty="0">
                          <a:effectLst/>
                        </a:rPr>
                        <a:t> </a:t>
                      </a:r>
                      <a:r>
                        <a:rPr lang="it-IT" sz="900" dirty="0">
                          <a:effectLst/>
                        </a:rPr>
                        <a:t>UFSKMO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it-IT" sz="1000" dirty="0">
                        <a:solidFill>
                          <a:srgbClr val="000000"/>
                        </a:solidFill>
                        <a:effectLst/>
                        <a:latin typeface="Helvetica Neue" panose="02000503000000020004" pitchFamily="2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 anchor="ctr"/>
                </a:tc>
                <a:extLst>
                  <a:ext uri="{0D108BD9-81ED-4DB2-BD59-A6C34878D82A}">
                    <a16:rowId xmlns:a16="http://schemas.microsoft.com/office/drawing/2014/main" val="1396865549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E6EEC4C3-3E59-0042-E533-C8DB28CF1C08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188353"/>
            <a:ext cx="1584177" cy="1561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officeArt object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id="{1A6B906F-0EC5-1667-5B86-92C33E68ECFB}"/>
              </a:ext>
            </a:extLst>
          </p:cNvPr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99790"/>
            <a:ext cx="106680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D95A011-A7A2-6D22-715E-EA6900EB84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t-IT" altLang="it-IT" sz="2800" b="1">
                <a:solidFill>
                  <a:srgbClr val="FF0000"/>
                </a:solidFill>
                <a:effectLst/>
              </a:rPr>
              <a:t>RISCHI  PRESENTI  IN  AZIENDE  LAVORATIVE</a:t>
            </a:r>
            <a:r>
              <a:rPr lang="it-IT" altLang="it-IT">
                <a:solidFill>
                  <a:srgbClr val="FF0000"/>
                </a:solidFill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1400">
              <a:solidFill>
                <a:srgbClr val="FF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000000"/>
                </a:solidFill>
                <a:effectLst/>
              </a:rPr>
              <a:t>Si elenca di seguito alcune tipologie di rischio tra quelli più comuni nelle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000000"/>
                </a:solidFill>
                <a:effectLst/>
              </a:rPr>
              <a:t>aziende lavorative.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200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Elettrico,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Biologico,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Onde Elettromagnetiche,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Microclima,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Incendio,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Rumore,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Movimentazione manuale dei carichi,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Rumore,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Lavoratrici madri,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Videoterminali,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uso macchine e attrezzature,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chimico,</a:t>
            </a:r>
          </a:p>
          <a:p>
            <a:pPr eaLnBrk="1" hangingPunct="1"/>
            <a:r>
              <a:rPr lang="it-IT" altLang="it-IT" sz="2000">
                <a:solidFill>
                  <a:srgbClr val="000000"/>
                </a:solidFill>
                <a:effectLst/>
              </a:rPr>
              <a:t>Rischio stress da lavoro correlato.</a:t>
            </a:r>
            <a:endParaRPr lang="it-IT" altLang="it-IT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 advTm="108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61852D69-8B5F-172A-6287-99844548C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t-IT" altLang="it-IT">
                <a:solidFill>
                  <a:srgbClr val="FF0000"/>
                </a:solidFill>
                <a:effectLst/>
              </a:rPr>
              <a:t>			</a:t>
            </a:r>
            <a:r>
              <a:rPr lang="it-IT" altLang="it-IT" b="1">
                <a:solidFill>
                  <a:srgbClr val="FF0000"/>
                </a:solidFill>
                <a:effectLst/>
              </a:rPr>
              <a:t>Sicurezza e Prevenzione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1800">
                <a:solidFill>
                  <a:srgbClr val="FF0000"/>
                </a:solidFill>
                <a:effectLst/>
              </a:rPr>
              <a:t> 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>
                <a:solidFill>
                  <a:srgbClr val="000000"/>
                </a:solidFill>
                <a:effectLst/>
              </a:rPr>
              <a:t>Sul lavoro </a:t>
            </a:r>
            <a:r>
              <a:rPr lang="it-IT" altLang="it-IT">
                <a:solidFill>
                  <a:srgbClr val="FF0000"/>
                </a:solidFill>
                <a:effectLst/>
              </a:rPr>
              <a:t>NON</a:t>
            </a:r>
            <a:r>
              <a:rPr lang="it-IT" altLang="it-IT">
                <a:solidFill>
                  <a:srgbClr val="000000"/>
                </a:solidFill>
                <a:effectLst/>
              </a:rPr>
              <a:t> si improvvisano ma sono frutto di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>
                <a:solidFill>
                  <a:srgbClr val="000000"/>
                </a:solidFill>
                <a:effectLst/>
              </a:rPr>
              <a:t>una  ATTENTA  E ACCURATA  progettazione nel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>
                <a:solidFill>
                  <a:srgbClr val="000000"/>
                </a:solidFill>
                <a:effectLst/>
              </a:rPr>
              <a:t>rispetto di: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it-IT" altLang="it-IT">
                <a:solidFill>
                  <a:srgbClr val="000000"/>
                </a:solidFill>
                <a:effectLst/>
              </a:rPr>
              <a:t>NORME DI LEGGE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it-IT" altLang="it-IT">
                <a:solidFill>
                  <a:srgbClr val="000000"/>
                </a:solidFill>
                <a:effectLst/>
              </a:rPr>
              <a:t>DATI SCIENTIFICI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it-IT" altLang="it-IT">
                <a:solidFill>
                  <a:srgbClr val="000000"/>
                </a:solidFill>
                <a:effectLst/>
              </a:rPr>
              <a:t>NORMATIVE TECNICHE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eaLnBrk="1" hangingPunct="1"/>
            <a:r>
              <a:rPr lang="it-IT" altLang="it-IT">
                <a:solidFill>
                  <a:srgbClr val="000000"/>
                </a:solidFill>
                <a:effectLst/>
              </a:rPr>
              <a:t>DISPOSIZIONI AZIENDALI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 advTm="108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60A629D5-4738-6A27-824F-9E684DD21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t-IT" altLang="it-IT" sz="2400" b="1">
                <a:solidFill>
                  <a:srgbClr val="FF0000"/>
                </a:solidFill>
                <a:effectLst/>
              </a:rPr>
              <a:t>Le principali norme di riferimento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1000" b="1">
              <a:solidFill>
                <a:srgbClr val="FF0000"/>
              </a:solidFill>
              <a:effectLst/>
            </a:endParaRP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r>
              <a:rPr lang="it-IT" altLang="it-IT" sz="2400" b="1">
                <a:solidFill>
                  <a:srgbClr val="000000"/>
                </a:solidFill>
                <a:effectLst/>
              </a:rPr>
              <a:t>Costituzione Italiana</a:t>
            </a:r>
            <a:r>
              <a:rPr lang="it-IT" altLang="it-IT" sz="2400">
                <a:solidFill>
                  <a:srgbClr val="000000"/>
                </a:solidFill>
                <a:effectLst/>
              </a:rPr>
              <a:t>: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  <a:p>
            <a:pPr eaLnBrk="1" hangingPunct="1">
              <a:buClr>
                <a:srgbClr val="000000"/>
              </a:buClr>
              <a:buFontTx/>
              <a:buChar char="-"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art. 1</a:t>
            </a:r>
            <a:r>
              <a:rPr lang="it-IT" altLang="it-IT" sz="2400">
                <a:solidFill>
                  <a:srgbClr val="000000"/>
                </a:solidFill>
                <a:effectLst/>
              </a:rPr>
              <a:t>)    L’Italia è una Repubblica fondata sul lavoro;</a:t>
            </a:r>
          </a:p>
          <a:p>
            <a:pPr eaLnBrk="1" hangingPunct="1">
              <a:buClr>
                <a:srgbClr val="000000"/>
              </a:buClr>
              <a:buFontTx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  <a:p>
            <a:pPr eaLnBrk="1" hangingPunct="1">
              <a:buClr>
                <a:srgbClr val="000000"/>
              </a:buClr>
              <a:buFontTx/>
              <a:buChar char="-"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art. 32</a:t>
            </a:r>
            <a:r>
              <a:rPr lang="it-IT" altLang="it-IT" sz="2400">
                <a:solidFill>
                  <a:srgbClr val="000000"/>
                </a:solidFill>
                <a:effectLst/>
              </a:rPr>
              <a:t>)  La Repubblica tutela la salute come diritto </a:t>
            </a:r>
          </a:p>
          <a:p>
            <a:pPr eaLnBrk="1" hangingPunct="1">
              <a:buClr>
                <a:srgbClr val="000000"/>
              </a:buClr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                 fondamentale dell’individuo e interesse della collettività;</a:t>
            </a:r>
          </a:p>
          <a:p>
            <a:pPr eaLnBrk="1" hangingPunct="1">
              <a:buClr>
                <a:srgbClr val="000000"/>
              </a:buClr>
              <a:buFontTx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  <a:p>
            <a:pPr eaLnBrk="1" hangingPunct="1">
              <a:buClr>
                <a:srgbClr val="000000"/>
              </a:buClr>
              <a:buFontTx/>
              <a:buChar char="-"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art. 41</a:t>
            </a:r>
            <a:r>
              <a:rPr lang="it-IT" altLang="it-IT" sz="2400">
                <a:solidFill>
                  <a:srgbClr val="000000"/>
                </a:solidFill>
                <a:effectLst/>
              </a:rPr>
              <a:t>)  L’iniziativa economica privata è libera e non può </a:t>
            </a:r>
          </a:p>
          <a:p>
            <a:pPr eaLnBrk="1" hangingPunct="1">
              <a:buClr>
                <a:srgbClr val="000000"/>
              </a:buClr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                 svolgersi in contrasto con l’utilizzo sociale o in modo da </a:t>
            </a:r>
          </a:p>
          <a:p>
            <a:pPr eaLnBrk="1" hangingPunct="1">
              <a:buClr>
                <a:srgbClr val="000000"/>
              </a:buClr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                 recare danno alla sicurezza, alla libertà, alla dignità </a:t>
            </a:r>
          </a:p>
          <a:p>
            <a:pPr eaLnBrk="1" hangingPunct="1">
              <a:buClr>
                <a:srgbClr val="000000"/>
              </a:buClr>
              <a:buFontTx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                 della persona.</a:t>
            </a:r>
          </a:p>
        </p:txBody>
      </p:sp>
    </p:spTree>
  </p:cSld>
  <p:clrMapOvr>
    <a:masterClrMapping/>
  </p:clrMapOvr>
  <p:transition advTm="108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E3D59760-C535-A7D3-0579-E2C55F94D9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t-IT" altLang="it-IT" sz="2400" b="1">
                <a:solidFill>
                  <a:srgbClr val="FF0000"/>
                </a:solidFill>
                <a:effectLst/>
              </a:rPr>
              <a:t>Le principali norme di riferimento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900" b="1">
              <a:solidFill>
                <a:srgbClr val="FF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 b="1">
                <a:solidFill>
                  <a:srgbClr val="000000"/>
                </a:solidFill>
                <a:effectLst/>
              </a:rPr>
              <a:t>Codice Civile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FF0000"/>
                </a:solidFill>
                <a:effectLst/>
              </a:rPr>
              <a:t>art. 2087</a:t>
            </a:r>
            <a:r>
              <a:rPr lang="it-IT" altLang="it-IT" sz="2000">
                <a:solidFill>
                  <a:srgbClr val="000000"/>
                </a:solidFill>
                <a:effectLst/>
              </a:rPr>
              <a:t>) L’imprenditore è tenuto ad adottare nell’esercizio dell’impresa le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000000"/>
                </a:solidFill>
                <a:effectLst/>
              </a:rPr>
              <a:t>misure che, secondo le particolarità del lavoro, l’esperienza e la tecnica sono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000000"/>
                </a:solidFill>
                <a:effectLst/>
              </a:rPr>
              <a:t>necessarie a tutelare l’integrità fisica e la personalità del lavoratore;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9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endParaRPr lang="it-IT" altLang="it-IT" sz="9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 b="1">
                <a:solidFill>
                  <a:srgbClr val="000000"/>
                </a:solidFill>
                <a:effectLst/>
              </a:rPr>
              <a:t>Codice Penale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FF0000"/>
                </a:solidFill>
                <a:effectLst/>
              </a:rPr>
              <a:t>art. 437</a:t>
            </a:r>
            <a:r>
              <a:rPr lang="it-IT" altLang="it-IT" sz="2000">
                <a:solidFill>
                  <a:srgbClr val="000000"/>
                </a:solidFill>
                <a:effectLst/>
              </a:rPr>
              <a:t>) Chiunque ometta di collocare impianti, apparecchi o segnali destinati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000000"/>
                </a:solidFill>
                <a:effectLst/>
              </a:rPr>
              <a:t>a prevenire disastri o infortuni sul lavoro, ovvero li rimuove o danneggia, è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000000"/>
                </a:solidFill>
                <a:effectLst/>
              </a:rPr>
              <a:t>punito con la </a:t>
            </a:r>
            <a:r>
              <a:rPr lang="it-IT" altLang="it-IT" sz="2000">
                <a:solidFill>
                  <a:srgbClr val="FF0000"/>
                </a:solidFill>
                <a:effectLst/>
              </a:rPr>
              <a:t>reclusione da sei mesi a cinque anni</a:t>
            </a:r>
            <a:r>
              <a:rPr lang="it-IT" altLang="it-IT" sz="2000">
                <a:solidFill>
                  <a:srgbClr val="000000"/>
                </a:solidFill>
                <a:effectLst/>
              </a:rPr>
              <a:t>, se dal fatto deriva un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000000"/>
                </a:solidFill>
                <a:effectLst/>
              </a:rPr>
              <a:t>disastro o un infortunio, </a:t>
            </a:r>
            <a:r>
              <a:rPr lang="it-IT" altLang="it-IT" sz="2000">
                <a:solidFill>
                  <a:srgbClr val="FF0000"/>
                </a:solidFill>
                <a:effectLst/>
              </a:rPr>
              <a:t>la pena è della reclusione da tre a dieci anni</a:t>
            </a:r>
            <a:r>
              <a:rPr lang="it-IT" altLang="it-IT" sz="2000">
                <a:solidFill>
                  <a:srgbClr val="000000"/>
                </a:solidFill>
                <a:effectLst/>
              </a:rPr>
              <a:t>;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FF0000"/>
                </a:solidFill>
                <a:effectLst/>
              </a:rPr>
              <a:t>art. 451</a:t>
            </a:r>
            <a:r>
              <a:rPr lang="it-IT" altLang="it-IT" sz="2000">
                <a:solidFill>
                  <a:srgbClr val="000000"/>
                </a:solidFill>
                <a:effectLst/>
              </a:rPr>
              <a:t>)  Chiunque, per colpa, omette di collocare, ovvero rimuove o rende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000000"/>
                </a:solidFill>
                <a:effectLst/>
              </a:rPr>
              <a:t>inservibili apparecchi o altri mezzi destinati all’estinzione di un incendio, o al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000000"/>
                </a:solidFill>
                <a:effectLst/>
              </a:rPr>
              <a:t>salvataggio o al soccorso contro disastri o infortuni sul lavoro, è punito con </a:t>
            </a:r>
            <a:r>
              <a:rPr lang="it-IT" altLang="it-IT" sz="2000">
                <a:solidFill>
                  <a:srgbClr val="FF0000"/>
                </a:solidFill>
                <a:effectLst/>
              </a:rPr>
              <a:t>la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000">
                <a:solidFill>
                  <a:srgbClr val="FF0000"/>
                </a:solidFill>
                <a:effectLst/>
              </a:rPr>
              <a:t>reclusione sino ad un anno.</a:t>
            </a:r>
          </a:p>
        </p:txBody>
      </p:sp>
    </p:spTree>
  </p:cSld>
  <p:clrMapOvr>
    <a:masterClrMapping/>
  </p:clrMapOvr>
  <p:transition advTm="108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>
            <a:extLst>
              <a:ext uri="{FF2B5EF4-FFF2-40B4-BE49-F238E27FC236}">
                <a16:creationId xmlns:a16="http://schemas.microsoft.com/office/drawing/2014/main" id="{A3694984-1049-1F52-B28C-38EF3C2F3F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sz="2800" b="1">
                <a:solidFill>
                  <a:srgbClr val="FF0000"/>
                </a:solidFill>
                <a:effectLst/>
              </a:rPr>
              <a:t>Le ATTUALI norme di riferimento in materia di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 b="1">
                <a:solidFill>
                  <a:srgbClr val="FF0000"/>
                </a:solidFill>
                <a:effectLst/>
              </a:rPr>
              <a:t>sicurezza e salute dei lavoratori sui luoghi di lavoro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 sz="2400" b="1">
                <a:solidFill>
                  <a:srgbClr val="000000"/>
                </a:solidFill>
                <a:effectLst/>
              </a:rPr>
              <a:t>Decreto Legislativo n° 81 del 9 aprile 2008</a:t>
            </a:r>
            <a:r>
              <a:rPr lang="it-IT" b="1">
                <a:solidFill>
                  <a:srgbClr val="000000"/>
                </a:solidFill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000">
                <a:solidFill>
                  <a:srgbClr val="000000"/>
                </a:solidFill>
                <a:effectLst/>
              </a:rPr>
              <a:t>     (aggiornato con il D. Lgs 106/2009).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2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 b="1" u="sng">
                <a:solidFill>
                  <a:srgbClr val="FF0000"/>
                </a:solidFill>
                <a:effectLst/>
              </a:rPr>
              <a:t>Testo Unico</a:t>
            </a:r>
            <a:r>
              <a:rPr lang="it-IT" sz="2400">
                <a:solidFill>
                  <a:srgbClr val="000000"/>
                </a:solidFill>
                <a:effectLst/>
              </a:rPr>
              <a:t> in materia di TUTELA DELLA SALUTE E DELLA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SICUREZZA NEI LUOGHI DI LAVORO.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 sz="2400" b="1">
                <a:solidFill>
                  <a:srgbClr val="000000"/>
                </a:solidFill>
                <a:effectLst/>
              </a:rPr>
              <a:t>Decreto Ministeriale 10 Marzo  1998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Recante i criteri generali di sicurezza antincendio e per la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gestione dell'emergenza nei luoghi di lavoro</a:t>
            </a:r>
            <a:r>
              <a:rPr lang="it-IT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  <a:endParaRPr lang="it-IT" sz="24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 advTm="108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CDDD770-6048-0E94-7CDD-7D041DCD0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875"/>
            <a:ext cx="9144000" cy="6892925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52352" bIns="38088"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it-IT" altLang="it-IT" sz="2400" b="1">
                <a:solidFill>
                  <a:srgbClr val="FF0000"/>
                </a:solidFill>
              </a:rPr>
              <a:t>( D. Lgs n° 81/2008 e D. Lgs n° 106/2009)</a:t>
            </a:r>
          </a:p>
          <a:p>
            <a:pPr algn="ctr" eaLnBrk="1" hangingPunct="1"/>
            <a:endParaRPr lang="it-IT" altLang="it-IT" sz="800" b="1">
              <a:solidFill>
                <a:srgbClr val="FF0000"/>
              </a:solidFill>
            </a:endParaRPr>
          </a:p>
          <a:p>
            <a:pPr eaLnBrk="1" hangingPunct="1"/>
            <a:r>
              <a:rPr lang="it-IT" altLang="it-IT" sz="1400">
                <a:solidFill>
                  <a:srgbClr val="000000"/>
                </a:solidFill>
              </a:rPr>
              <a:t>Omissis…..</a:t>
            </a:r>
          </a:p>
          <a:p>
            <a:pPr eaLnBrk="1" hangingPunct="1"/>
            <a:endParaRPr lang="it-IT" altLang="it-IT" sz="1400">
              <a:solidFill>
                <a:srgbClr val="000000"/>
              </a:solidFill>
            </a:endParaRPr>
          </a:p>
          <a:p>
            <a:pPr eaLnBrk="1" hangingPunct="1"/>
            <a:r>
              <a:rPr lang="it-IT" altLang="it-IT" sz="2000" b="1">
                <a:solidFill>
                  <a:srgbClr val="000000"/>
                </a:solidFill>
              </a:rPr>
              <a:t>Articolo 2 - Definizioni</a:t>
            </a:r>
          </a:p>
          <a:p>
            <a:pPr eaLnBrk="1" hangingPunct="1">
              <a:buFontTx/>
              <a:buAutoNum type="arabicPeriod"/>
            </a:pPr>
            <a:r>
              <a:rPr lang="it-IT" altLang="it-IT" sz="2000">
                <a:solidFill>
                  <a:srgbClr val="000000"/>
                </a:solidFill>
              </a:rPr>
              <a:t>Ai fini ed agli effetti delle disposizioni di cui al presente decreto legislativo si intende per:</a:t>
            </a:r>
          </a:p>
          <a:p>
            <a:pPr eaLnBrk="1" hangingPunct="1">
              <a:buFontTx/>
              <a:buAutoNum type="alphaLcParenR"/>
            </a:pPr>
            <a:r>
              <a:rPr lang="it-IT" altLang="it-IT" sz="2000">
                <a:solidFill>
                  <a:srgbClr val="FF0000"/>
                </a:solidFill>
              </a:rPr>
              <a:t>«lavoratore»:</a:t>
            </a:r>
            <a:r>
              <a:rPr lang="it-IT" altLang="it-IT" sz="2000">
                <a:solidFill>
                  <a:srgbClr val="000000"/>
                </a:solidFill>
              </a:rPr>
              <a:t> persona che, indipendentemente dalla tipologia contrattuale, svolge un’attività lavorativa nell’ambito dell‘organizzazione di un datore di lavoro pubblico o privato, con o senza retribuzione, anche al solo fine di apprendere un mestiere, un’arte o una professione, esclusi gli addetti ai servizi domestici e familiari. Al lavoratore così definito è equiparato:</a:t>
            </a:r>
          </a:p>
          <a:p>
            <a:pPr eaLnBrk="1" hangingPunct="1">
              <a:buFontTx/>
              <a:buChar char="•"/>
            </a:pPr>
            <a:r>
              <a:rPr lang="it-IT" altLang="it-IT" sz="2000">
                <a:solidFill>
                  <a:srgbClr val="000000"/>
                </a:solidFill>
              </a:rPr>
              <a:t>il socio lavoratore di cooperativa o di società, anche di fatto, che presta la sua attività per conto delle società e dell’ente stesso; </a:t>
            </a:r>
          </a:p>
          <a:p>
            <a:pPr eaLnBrk="1" hangingPunct="1"/>
            <a:endParaRPr lang="it-IT" altLang="it-IT" sz="1000">
              <a:solidFill>
                <a:srgbClr val="000000"/>
              </a:solidFill>
            </a:endParaRPr>
          </a:p>
          <a:p>
            <a:pPr eaLnBrk="1" hangingPunct="1"/>
            <a:r>
              <a:rPr lang="it-IT" altLang="it-IT" sz="1400">
                <a:solidFill>
                  <a:srgbClr val="000000"/>
                </a:solidFill>
              </a:rPr>
              <a:t>Omissis…. ……..</a:t>
            </a:r>
          </a:p>
          <a:p>
            <a:pPr eaLnBrk="1" hangingPunct="1"/>
            <a:endParaRPr lang="it-IT" altLang="it-IT" sz="100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000">
                <a:solidFill>
                  <a:srgbClr val="FF0000"/>
                </a:solidFill>
              </a:rPr>
              <a:t>l’allievo degli istituti di istruzione ed universitari e il partecipante ai corsi di formazione professionale</a:t>
            </a:r>
            <a:r>
              <a:rPr lang="it-IT" altLang="it-IT" sz="2000">
                <a:solidFill>
                  <a:srgbClr val="000000"/>
                </a:solidFill>
              </a:rPr>
              <a:t> nei quali si faccia uso di laboratori, attrezzature di lavoro in genere, agenti chimici, fisici e biologici, ivi comprese le apparecchiature fornite di videoterminali limitatamente ai periodi in cui l’allievo sia effettivamente applicato alla strumentazioni o ai laboratori in questione; </a:t>
            </a:r>
          </a:p>
          <a:p>
            <a:pPr eaLnBrk="1" hangingPunct="1"/>
            <a:endParaRPr lang="it-IT" altLang="it-IT" sz="1200">
              <a:solidFill>
                <a:srgbClr val="000000"/>
              </a:solidFill>
            </a:endParaRPr>
          </a:p>
          <a:p>
            <a:pPr eaLnBrk="1" hangingPunct="1"/>
            <a:r>
              <a:rPr lang="it-IT" altLang="it-IT" sz="1400">
                <a:solidFill>
                  <a:srgbClr val="000000"/>
                </a:solidFill>
              </a:rPr>
              <a:t>Omissis………….</a:t>
            </a:r>
            <a:endParaRPr lang="it-IT" altLang="it-IT" sz="1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108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82" name="Group 98">
            <a:extLst>
              <a:ext uri="{FF2B5EF4-FFF2-40B4-BE49-F238E27FC236}">
                <a16:creationId xmlns:a16="http://schemas.microsoft.com/office/drawing/2014/main" id="{91ECDD5F-986D-A330-E34B-28F1EE240455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0" y="620713"/>
          <a:ext cx="9144000" cy="6343652"/>
        </p:xfrm>
        <a:graphic>
          <a:graphicData uri="http://schemas.openxmlformats.org/drawingml/2006/table">
            <a:tbl>
              <a:tblPr/>
              <a:tblGrid>
                <a:gridCol w="759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494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I</a:t>
                      </a:r>
                      <a:b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PRINCIPI COMUNI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N. 1° Articolo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2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- Disposizioni generali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82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- Sistema istituzionale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64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III</a:t>
                      </a: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- Gestione della prevenzione nei luoghi di lavoro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232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 -   MISURE DI TUTELA E OBBLIGHI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820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II -  VALUTAZIONE DEI RISCHI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820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III - SERVIZIO DI PREVENZIONE E PROTEZIONE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31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820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IV - FORMAZIONE, INFORMAZIONE E ADDESTRAMENTO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36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820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V -  SORVEGLIANZA SANITARIA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38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820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VI - GESTIONE DELLE EMERGENZE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43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3218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VII - CONSULTAZIONE E PARTECIPAZIONE DEI   RAPPRESENTANTI DEI     LAVORATORI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47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22956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VIII - DOCUMENTAZIONE TECNICO AMMINISTRATIVA E STATISTICHE DEGLI INFORTUNI E DELLE MALATTIE  PROFESSIONALI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53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082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IV</a:t>
                      </a: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Disposizioni penali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281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 -SANZIONI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55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0820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II - DISPOSIZIONI IN TEMA DI PROCESSO PENALE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61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798" marB="4679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8500" name="Rectangle 87">
            <a:extLst>
              <a:ext uri="{FF2B5EF4-FFF2-40B4-BE49-F238E27FC236}">
                <a16:creationId xmlns:a16="http://schemas.microsoft.com/office/drawing/2014/main" id="{CFC59259-C5AE-C709-05E3-616DA3390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2400" b="1">
                <a:solidFill>
                  <a:srgbClr val="FF0000"/>
                </a:solidFill>
              </a:rPr>
              <a:t>       Contenuti</a:t>
            </a:r>
            <a:r>
              <a:rPr lang="it-IT" altLang="it-IT">
                <a:solidFill>
                  <a:srgbClr val="000000"/>
                </a:solidFill>
              </a:rPr>
              <a:t>     </a:t>
            </a:r>
            <a:r>
              <a:rPr lang="it-IT" altLang="it-IT" sz="2400" b="1">
                <a:solidFill>
                  <a:srgbClr val="FF0000"/>
                </a:solidFill>
              </a:rPr>
              <a:t>del     D. Lgs n° 81</a:t>
            </a:r>
          </a:p>
        </p:txBody>
      </p:sp>
    </p:spTree>
  </p:cSld>
  <p:clrMapOvr>
    <a:masterClrMapping/>
  </p:clrMapOvr>
  <p:transition advTm="108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875" name="Group 43">
            <a:extLst>
              <a:ext uri="{FF2B5EF4-FFF2-40B4-BE49-F238E27FC236}">
                <a16:creationId xmlns:a16="http://schemas.microsoft.com/office/drawing/2014/main" id="{F308AEC5-3C38-17F8-5F3F-E8D04DE1C478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0" y="-26988"/>
          <a:ext cx="9144000" cy="6884990"/>
        </p:xfrm>
        <a:graphic>
          <a:graphicData uri="http://schemas.openxmlformats.org/drawingml/2006/table">
            <a:tbl>
              <a:tblPr/>
              <a:tblGrid>
                <a:gridCol w="744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31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II</a:t>
                      </a:r>
                      <a:b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LUOGHI DI LAVORO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N. 1° Art.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Tot.</a:t>
                      </a:r>
                    </a:p>
                    <a:p>
                      <a:pPr marL="107950" marR="0" lvl="0" indent="-10795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42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Disposizioni generali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37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Sanzioni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938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III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USO DELLE ATTREZZATURE DI LAVORO E DEI DISPOSITIVI DI PROTEZIONE INDIVIDUALE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Uso delle attrezzature di lavoro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69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Uso dei dispositivi di protezione individuale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74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37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Impianti e apparecchiature elettriche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08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40" name="Group 60">
            <a:extLst>
              <a:ext uri="{FF2B5EF4-FFF2-40B4-BE49-F238E27FC236}">
                <a16:creationId xmlns:a16="http://schemas.microsoft.com/office/drawing/2014/main" id="{F4569AF9-D5B5-5DAE-C6E7-7B8C60BDCD6A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58002"/>
        </p:xfrm>
        <a:graphic>
          <a:graphicData uri="http://schemas.openxmlformats.org/drawingml/2006/table">
            <a:tbl>
              <a:tblPr/>
              <a:tblGrid>
                <a:gridCol w="712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3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26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963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IV</a:t>
                      </a:r>
                      <a:b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CANTIERI TEMPORANEI O MOBILI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N. 1° Articolo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19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Misure per la salute e sicurezza nei cantieri temporanei o mobili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661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Norme per la prevenzione degli infortuni sul lavoro nelle costruzioni e nei lavori in quota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 - Campo di applicazione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105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II - Disposizioni di carattere generale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III - Scavi e fondazioni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IV - Ponteggi e impalcature in legname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V - Ponteggi fissi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VI - Ponteggi movibili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139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VII - Costruzioni edilizie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VIII - Demolizioni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III - 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Sanzioni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157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08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981" name="Group 53">
            <a:extLst>
              <a:ext uri="{FF2B5EF4-FFF2-40B4-BE49-F238E27FC236}">
                <a16:creationId xmlns:a16="http://schemas.microsoft.com/office/drawing/2014/main" id="{FD8A6E42-079E-7E3B-E44C-9CF70F25857B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58002"/>
        </p:xfrm>
        <a:graphic>
          <a:graphicData uri="http://schemas.openxmlformats.org/drawingml/2006/table">
            <a:tbl>
              <a:tblPr/>
              <a:tblGrid>
                <a:gridCol w="6723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2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779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V</a:t>
                      </a:r>
                      <a:b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SEGNALETICA DI SALUTE E SICUREZZA SUL LAVORO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N. 1° Articolo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Disposizioni generali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161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Sanzioni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165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8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VI</a:t>
                      </a:r>
                      <a:b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MOVIMENTAZIONE MANUALE DEI CARICHI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Disposizioni generali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167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Sanzioni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091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VII</a:t>
                      </a:r>
                      <a:b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ATTREZZATURE MUNITE DI VIDEOTERMINALI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Disposizioni generali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34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Obblighi del datore di lavoro, dei dirigenti e dei 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preposti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174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Sanzioni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08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>
            <a:extLst>
              <a:ext uri="{FF2B5EF4-FFF2-40B4-BE49-F238E27FC236}">
                <a16:creationId xmlns:a16="http://schemas.microsoft.com/office/drawing/2014/main" id="{3FAC043C-87F8-AC8A-1CE7-9721FDEB53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36513" y="0"/>
            <a:ext cx="9180513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it-IT" sz="10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it-IT" sz="2800">
                <a:solidFill>
                  <a:srgbClr val="FF3300"/>
                </a:solidFill>
                <a:effectLst/>
              </a:rPr>
              <a:t>Informazione e Formazione dei Lavoratori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9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>
                <a:solidFill>
                  <a:srgbClr val="FF3300"/>
                </a:solidFill>
                <a:effectLst/>
              </a:rPr>
              <a:t>           MODIFICA DELLE                        MODIFICA DEI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>
                <a:solidFill>
                  <a:srgbClr val="FF3300"/>
                </a:solidFill>
                <a:effectLst/>
              </a:rPr>
              <a:t>           CONOSCENZE                             COMPORTAMENTI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400">
              <a:solidFill>
                <a:srgbClr val="FF3300"/>
              </a:solidFill>
              <a:effectLst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it-IT" sz="2400">
                <a:solidFill>
                  <a:schemeClr val="bg2"/>
                </a:solidFill>
                <a:effectLst/>
              </a:rPr>
              <a:t>… Informazione finalizzata alla Formazione …</a:t>
            </a:r>
          </a:p>
        </p:txBody>
      </p:sp>
      <p:sp>
        <p:nvSpPr>
          <p:cNvPr id="4099" name="Oval 3">
            <a:extLst>
              <a:ext uri="{FF2B5EF4-FFF2-40B4-BE49-F238E27FC236}">
                <a16:creationId xmlns:a16="http://schemas.microsoft.com/office/drawing/2014/main" id="{36104CB6-D88E-9F2F-DA8D-4F97993B3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052513"/>
            <a:ext cx="3600450" cy="2376487"/>
          </a:xfrm>
          <a:prstGeom prst="ellipse">
            <a:avLst/>
          </a:prstGeom>
          <a:solidFill>
            <a:srgbClr val="A1E7D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it-IT" altLang="it-IT" sz="2800">
                <a:solidFill>
                  <a:srgbClr val="FF3300"/>
                </a:solidFill>
              </a:rPr>
              <a:t>FARE </a:t>
            </a:r>
          </a:p>
          <a:p>
            <a:pPr algn="ctr" eaLnBrk="1" hangingPunct="1"/>
            <a:r>
              <a:rPr lang="it-IT" altLang="it-IT" sz="2800">
                <a:solidFill>
                  <a:srgbClr val="FF3300"/>
                </a:solidFill>
              </a:rPr>
              <a:t>INFORMAZIONE</a:t>
            </a:r>
          </a:p>
          <a:p>
            <a:pPr algn="ctr" eaLnBrk="1" hangingPunct="1"/>
            <a:endParaRPr lang="it-IT" altLang="it-IT" sz="2800">
              <a:solidFill>
                <a:srgbClr val="FF3300"/>
              </a:solidFill>
            </a:endParaRPr>
          </a:p>
        </p:txBody>
      </p:sp>
      <p:sp>
        <p:nvSpPr>
          <p:cNvPr id="4100" name="Oval 4">
            <a:extLst>
              <a:ext uri="{FF2B5EF4-FFF2-40B4-BE49-F238E27FC236}">
                <a16:creationId xmlns:a16="http://schemas.microsoft.com/office/drawing/2014/main" id="{CF43FBD6-CC40-C8F1-6A83-B065FCABD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1125538"/>
            <a:ext cx="3889375" cy="2376487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it-IT" altLang="it-IT" sz="2800">
                <a:solidFill>
                  <a:srgbClr val="FF3300"/>
                </a:solidFill>
              </a:rPr>
              <a:t>FARE</a:t>
            </a:r>
            <a:r>
              <a:rPr lang="it-IT" altLang="it-IT" sz="2400"/>
              <a:t> </a:t>
            </a:r>
          </a:p>
          <a:p>
            <a:pPr algn="ctr" eaLnBrk="1" hangingPunct="1"/>
            <a:r>
              <a:rPr lang="it-IT" altLang="it-IT" sz="2800">
                <a:solidFill>
                  <a:srgbClr val="FF3300"/>
                </a:solidFill>
              </a:rPr>
              <a:t>FORMAZIONE</a:t>
            </a:r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685319F7-AAEB-83F9-F149-C222F61730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9975" y="3500438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102" name="AutoShape 6">
            <a:extLst>
              <a:ext uri="{FF2B5EF4-FFF2-40B4-BE49-F238E27FC236}">
                <a16:creationId xmlns:a16="http://schemas.microsoft.com/office/drawing/2014/main" id="{11F5BCD3-1FDD-2113-6B2B-179B53A63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3357563"/>
            <a:ext cx="431800" cy="1079500"/>
          </a:xfrm>
          <a:prstGeom prst="down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4103" name="AutoShape 7">
            <a:extLst>
              <a:ext uri="{FF2B5EF4-FFF2-40B4-BE49-F238E27FC236}">
                <a16:creationId xmlns:a16="http://schemas.microsoft.com/office/drawing/2014/main" id="{160FB9D9-F7E5-16A8-E4CC-3A72B292C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429000"/>
            <a:ext cx="431800" cy="1008063"/>
          </a:xfrm>
          <a:prstGeom prst="downArrow">
            <a:avLst>
              <a:gd name="adj1" fmla="val 50000"/>
              <a:gd name="adj2" fmla="val 583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</p:spTree>
  </p:cSld>
  <p:clrMapOvr>
    <a:masterClrMapping/>
  </p:clrMapOvr>
  <p:transition advTm="108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7020" name="Group 44">
            <a:extLst>
              <a:ext uri="{FF2B5EF4-FFF2-40B4-BE49-F238E27FC236}">
                <a16:creationId xmlns:a16="http://schemas.microsoft.com/office/drawing/2014/main" id="{36AB2002-AE9F-6940-48E1-1DA6C4D297C6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84990"/>
        </p:xfrm>
        <a:graphic>
          <a:graphicData uri="http://schemas.openxmlformats.org/drawingml/2006/table">
            <a:tbl>
              <a:tblPr/>
              <a:tblGrid>
                <a:gridCol w="6900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1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028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VIII</a:t>
                      </a:r>
                      <a:b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AGENTI FISICI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N. 1° Articolo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Disposizioni generali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36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Protezione dei lavoratori contro i rischi di esposizione al rumore durante il lavoro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45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Protezione dei lavoratori dai rischi di esposizione a vibrazioni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199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34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IV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Protezione dei lavoratori dai rischi di esposizione a campi elettromagnetici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206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V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Protezione dei lavoratori dai rischi di esposizione a radiazioni ottiche artificiali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213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509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VI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Sanzioni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219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08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078" name="Group 54">
            <a:extLst>
              <a:ext uri="{FF2B5EF4-FFF2-40B4-BE49-F238E27FC236}">
                <a16:creationId xmlns:a16="http://schemas.microsoft.com/office/drawing/2014/main" id="{71BAC2C3-2A74-3755-6B43-B98672CB8C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13551"/>
        </p:xfrm>
        <a:graphic>
          <a:graphicData uri="http://schemas.openxmlformats.org/drawingml/2006/table">
            <a:tbl>
              <a:tblPr/>
              <a:tblGrid>
                <a:gridCol w="6740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3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5568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IX</a:t>
                      </a:r>
                      <a:b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SOSTANZE PERICOLOSE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N. 1° Art.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Protezione da agenti chimici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221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313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Protezione da agenti cancerogeni e mutageni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 - Disposizioni generali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233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II - Obblighi del datore di lavoro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235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III - Sorveglianza sanitaria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242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313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III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Protezione dai rischi connessi all'esposizione all'amianto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 - Disposizioni generali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246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pPr marL="742950" marR="0" lvl="1" indent="-2857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Sezione II - Obblighi del datore di lavoro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248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IV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Sanzioni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262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08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131" name="Group 59">
            <a:extLst>
              <a:ext uri="{FF2B5EF4-FFF2-40B4-BE49-F238E27FC236}">
                <a16:creationId xmlns:a16="http://schemas.microsoft.com/office/drawing/2014/main" id="{49519DB3-F29F-8208-E9CE-22768821BAB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/>
              <a:tblGrid>
                <a:gridCol w="6964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64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X</a:t>
                      </a:r>
                      <a:b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ESPOSIZIONE AD AGENTI BIOLOGICI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N. 1° Articolo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266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Obblighi del datore di lavoro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271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III</a:t>
                      </a: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Sorveglianza sanitaria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279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IV</a:t>
                      </a: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Sanzioni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282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XI</a:t>
                      </a:r>
                      <a:b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PROTEZIONE DA ATMOSFERE ESPLOSIVE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</a:t>
                      </a: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Disposizioni generali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287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</a:t>
                      </a: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Obblighi del datore di lavoro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289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Capo III</a:t>
                      </a: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Sanzioni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297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3505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XII</a:t>
                      </a:r>
                      <a:b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DISPOSIZIONI IN MATERIA PENALE E DI PROCEDURA PENALE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298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Titolo XIII</a:t>
                      </a:r>
                      <a:b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it-IT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NORME TRANSITORIE E FINALI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304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08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BAFB7A77-FE1E-DF9C-0AD2-D574DA2FE2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Continua con  gli allegati che vanno dall’ Allegato n° 1   fino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All’ Allegato n° 51 (Allegato LI).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In sintesi questo nuovo Testo Unico sulla Sicurezza  </a:t>
            </a:r>
            <a:r>
              <a:rPr lang="it-IT" altLang="it-IT" sz="2400" u="sng">
                <a:solidFill>
                  <a:srgbClr val="FF0000"/>
                </a:solidFill>
                <a:effectLst/>
              </a:rPr>
              <a:t>D. Lgs n° 81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è costituito da: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 b="1">
                <a:solidFill>
                  <a:srgbClr val="FF0000"/>
                </a:solidFill>
                <a:effectLst/>
              </a:rPr>
              <a:t>     </a:t>
            </a:r>
            <a:r>
              <a:rPr lang="it-IT" altLang="it-IT" sz="2800" b="1">
                <a:solidFill>
                  <a:srgbClr val="FF0000"/>
                </a:solidFill>
                <a:effectLst/>
              </a:rPr>
              <a:t>13  TITOLI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800" b="1">
                <a:solidFill>
                  <a:srgbClr val="FF0000"/>
                </a:solidFill>
                <a:effectLst/>
              </a:rPr>
              <a:t>   307 Articoli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800" b="1">
                <a:solidFill>
                  <a:srgbClr val="FF0000"/>
                </a:solidFill>
                <a:effectLst/>
              </a:rPr>
              <a:t>     51 Allegati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 b="1">
                <a:solidFill>
                  <a:srgbClr val="000000"/>
                </a:solidFill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 advTm="108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26D7A911-22F7-77B8-2672-D9283A1BE0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Nello specifico il D. Lgs 81, al Titolo I, Capo III, Sezione I, gli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art. 17 e 18  evidenzia gli </a:t>
            </a:r>
            <a:r>
              <a:rPr lang="it-IT" altLang="it-IT" sz="2400" b="1">
                <a:solidFill>
                  <a:srgbClr val="FF0000"/>
                </a:solidFill>
                <a:effectLst/>
              </a:rPr>
              <a:t>OBBLIGHI INDELEGABILI DEL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it-IT" altLang="it-IT" sz="2400" b="1">
                <a:solidFill>
                  <a:srgbClr val="FF0000"/>
                </a:solidFill>
                <a:effectLst/>
              </a:rPr>
              <a:t>DATORE DI LAVORO,</a:t>
            </a:r>
            <a:r>
              <a:rPr lang="it-IT" altLang="it-IT" sz="2400">
                <a:solidFill>
                  <a:srgbClr val="000000"/>
                </a:solidFill>
                <a:effectLst/>
              </a:rPr>
              <a:t> che sono: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Valutazione di tutti i rischi presenti nella struttura lavorativa,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Elabora il documento di valutazione dei rischi,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Designa il Responsabile del Servizio di Prevenzione e Protezione,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Nomina il Medico Competente,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Organizza il Servizio di Prevenzione e Protezione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Adempie agli obblighi di informazione e formazione ai lavoratori,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Designa i lavoratori Addetti al Servizio di Pronto Soccorso, Lotta Antincendio, Gestione delle Emergenze,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Pianifica la gestione delle emergenze,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Fornisce i Dispositivi di Protezione Individuali,</a:t>
            </a:r>
          </a:p>
          <a:p>
            <a:pPr marL="609600" indent="-609600" eaLnBrk="1" hangingPunct="1"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Indice la riunione periodica almeno una volta l’anno.</a:t>
            </a:r>
          </a:p>
        </p:txBody>
      </p:sp>
    </p:spTree>
  </p:cSld>
  <p:clrMapOvr>
    <a:masterClrMapping/>
  </p:clrMapOvr>
  <p:transition advTm="108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EEB893CD-7796-66F0-CBA8-8C2A252574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Nello specifico il D. Lgs 81, al Titolo I, Capo III, Sezione I, l’art. 20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evidenzia gli </a:t>
            </a:r>
            <a:r>
              <a:rPr lang="it-IT" altLang="it-IT" sz="2400" b="1">
                <a:solidFill>
                  <a:srgbClr val="FF0000"/>
                </a:solidFill>
                <a:effectLst/>
              </a:rPr>
              <a:t>OBBLIGHI DEI LAVORATORI </a:t>
            </a:r>
            <a:r>
              <a:rPr lang="it-IT" altLang="it-IT" sz="2400">
                <a:solidFill>
                  <a:srgbClr val="000000"/>
                </a:solidFill>
                <a:effectLst/>
              </a:rPr>
              <a:t>che sono: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Partecipano ai programmi di formazione e informazione,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Utilizzano in modo appropriato i D.P.I.,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Utilizzano correttamente le attrezzature, sostanze, macchinari, ecc.,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Segnalano tempestivamente le deficienze delle apparecchiature, D.P.I., macchine, impianti, ecc.,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Non rimuovono i dispositivi di sicurezza,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Non compiono operazioni NON DI COMPETENZA che possono compromettere la sicurezza,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Si sottopongono ai controlli sanitari se previsti,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AutoNum type="arabicPeriod"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Contribuiscono all’adempimento di tutti gli obblighi necessari a realizzare la sicurezza. 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None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I LAVORATORI SI PRENDONO CURA DELLA PROPRIA 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None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SALUTE E SICUREZZA E DI QUELLA DELLE ALTRE PERSONE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None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PRESENTI SUL LUOGO DI LAVORO</a:t>
            </a:r>
          </a:p>
        </p:txBody>
      </p:sp>
    </p:spTree>
  </p:cSld>
  <p:clrMapOvr>
    <a:masterClrMapping/>
  </p:clrMapOvr>
  <p:transition advTm="1080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>
            <a:extLst>
              <a:ext uri="{FF2B5EF4-FFF2-40B4-BE49-F238E27FC236}">
                <a16:creationId xmlns:a16="http://schemas.microsoft.com/office/drawing/2014/main" id="{8ACDB9AD-1BE5-1218-599F-2762B676C8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sz="2800" b="1">
                <a:solidFill>
                  <a:srgbClr val="FF3300"/>
                </a:solidFill>
                <a:effectLst/>
              </a:rPr>
              <a:t>Chi è soggetto all’applicazione del D.Lgs. 81/2008?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1600" b="1">
              <a:solidFill>
                <a:srgbClr val="FF3300"/>
              </a:solidFill>
              <a:effectLst/>
            </a:endParaRPr>
          </a:p>
          <a:p>
            <a:pPr lvl="2" eaLnBrk="1" hangingPunct="1">
              <a:lnSpc>
                <a:spcPct val="8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Tutte le aziende di qualsiasi natura che occupino almeno un lavoratore dipendente;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28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sz="2800" b="1">
                <a:solidFill>
                  <a:srgbClr val="FF3300"/>
                </a:solidFill>
                <a:effectLst/>
              </a:rPr>
              <a:t>Quali sono i documenti obbligatori che devono essere creati all’interno delle Aziende?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1600" b="1">
              <a:solidFill>
                <a:srgbClr val="FF3300"/>
              </a:solidFill>
              <a:effectLst/>
            </a:endParaRPr>
          </a:p>
          <a:p>
            <a:pPr lvl="2" eaLnBrk="1" hangingPunct="1">
              <a:lnSpc>
                <a:spcPct val="8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Documento di Valutazione dei Rischi (DVR);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lvl="2" eaLnBrk="1" hangingPunct="1">
              <a:lnSpc>
                <a:spcPct val="8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Registro Infortuni;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lvl="2" eaLnBrk="1" hangingPunct="1">
              <a:lnSpc>
                <a:spcPct val="8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Nomine delle figure di responsabilità per la gestione della Sicurezza;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lvl="2" eaLnBrk="1" hangingPunct="1">
              <a:lnSpc>
                <a:spcPct val="8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Piano di Emergenza;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1200">
              <a:solidFill>
                <a:srgbClr val="000000"/>
              </a:solidFill>
              <a:effectLst/>
            </a:endParaRPr>
          </a:p>
          <a:p>
            <a:pPr lvl="2" eaLnBrk="1" hangingPunct="1">
              <a:lnSpc>
                <a:spcPct val="8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Piano di Evacuazione;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1200">
              <a:solidFill>
                <a:srgbClr val="000000"/>
              </a:solidFill>
              <a:effectLst/>
            </a:endParaRPr>
          </a:p>
          <a:p>
            <a:pPr lvl="2" eaLnBrk="1" hangingPunct="1">
              <a:lnSpc>
                <a:spcPct val="8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Autorizzazione Tecnico Sanitaria.</a:t>
            </a:r>
            <a:endParaRPr lang="it-IT" altLang="it-IT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 advTm="1080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>
            <a:extLst>
              <a:ext uri="{FF2B5EF4-FFF2-40B4-BE49-F238E27FC236}">
                <a16:creationId xmlns:a16="http://schemas.microsoft.com/office/drawing/2014/main" id="{2B78EA47-4DA2-0D35-B182-382D6E51B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FF0000"/>
                </a:solidFill>
                <a:effectLst/>
              </a:rPr>
              <a:t>IL NOSTRO ISTITUTO DISPONE DI UNA VALIDA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FF0000"/>
                </a:solidFill>
                <a:effectLst/>
              </a:rPr>
              <a:t>ORGANIZZAZIONE PER LA GESTIONE DELLA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FF0000"/>
                </a:solidFill>
                <a:effectLst/>
              </a:rPr>
              <a:t>SICUREZZA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FF0000"/>
                </a:solidFill>
                <a:effectLst/>
              </a:rPr>
              <a:t>HA REDATTO: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1400" b="1" dirty="0">
              <a:solidFill>
                <a:srgbClr val="FF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Tx/>
              <a:buChar char="-"/>
              <a:defRPr/>
            </a:pPr>
            <a:r>
              <a:rPr lang="it-IT" sz="2800" dirty="0">
                <a:solidFill>
                  <a:srgbClr val="000000"/>
                </a:solidFill>
                <a:effectLst/>
              </a:rPr>
              <a:t>IL DOCUMENTO DI VALUTAZIONE DEI RISCHI;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Tx/>
              <a:buNone/>
              <a:defRPr/>
            </a:pPr>
            <a:endParaRPr lang="it-IT" sz="16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Tx/>
              <a:buChar char="-"/>
              <a:defRPr/>
            </a:pPr>
            <a:r>
              <a:rPr lang="it-IT" sz="2800" dirty="0">
                <a:solidFill>
                  <a:srgbClr val="000000"/>
                </a:solidFill>
                <a:effectLst/>
              </a:rPr>
              <a:t>IL PIANO DI EMERGENZA E DI EVACUAZIONE;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Tx/>
              <a:buNone/>
              <a:defRPr/>
            </a:pPr>
            <a:endParaRPr lang="it-IT" sz="16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Tx/>
              <a:buChar char="-"/>
              <a:defRPr/>
            </a:pPr>
            <a:r>
              <a:rPr lang="it-IT" sz="2800" dirty="0">
                <a:solidFill>
                  <a:srgbClr val="000000"/>
                </a:solidFill>
                <a:effectLst/>
              </a:rPr>
              <a:t>EFFETTUATO LE NOMINE PREVISTE PER LA 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Tx/>
              <a:buNone/>
              <a:defRPr/>
            </a:pPr>
            <a:r>
              <a:rPr lang="it-IT" sz="2800" dirty="0">
                <a:solidFill>
                  <a:srgbClr val="000000"/>
                </a:solidFill>
                <a:effectLst/>
              </a:rPr>
              <a:t>   GESTIONE DELLA SICUREZZA;</a:t>
            </a:r>
            <a:r>
              <a:rPr lang="it-IT" sz="2800" b="1" dirty="0">
                <a:solidFill>
                  <a:srgbClr val="000000"/>
                </a:solidFill>
                <a:effectLst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1400" b="1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1400" b="1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FF0000"/>
                </a:solidFill>
                <a:effectLst/>
              </a:rPr>
              <a:t>METTE IN ATTO: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1400" b="1" dirty="0">
              <a:effectLst/>
            </a:endParaRP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Tx/>
              <a:buChar char="-"/>
              <a:defRPr/>
            </a:pPr>
            <a:r>
              <a:rPr lang="it-IT" sz="2800" dirty="0">
                <a:solidFill>
                  <a:srgbClr val="000000"/>
                </a:solidFill>
                <a:effectLst/>
              </a:rPr>
              <a:t>L’INFORMAZIONE E LA FORMAZIONE</a:t>
            </a: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Tx/>
              <a:buNone/>
              <a:defRPr/>
            </a:pPr>
            <a:endParaRPr lang="it-IT" sz="1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0000"/>
                </a:solidFill>
                <a:effectLst/>
              </a:rPr>
              <a:t>-   LE PROVE DI EVACUAZIONE ANNUALI</a:t>
            </a:r>
            <a:endParaRPr lang="it-IT" sz="2800" b="1" dirty="0">
              <a:effectLst/>
            </a:endParaRPr>
          </a:p>
        </p:txBody>
      </p:sp>
    </p:spTree>
  </p:cSld>
  <p:clrMapOvr>
    <a:masterClrMapping/>
  </p:clrMapOvr>
  <p:transition advTm="1080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EB53C92C-CE85-C2CB-6600-650ABBE37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it-IT" altLang="it-IT" sz="2800" b="1">
                <a:solidFill>
                  <a:srgbClr val="FF3300"/>
                </a:solidFill>
              </a:rPr>
              <a:t>Cos’è una emergenza?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endParaRPr lang="it-IT" altLang="it-IT" sz="2800">
              <a:solidFill>
                <a:srgbClr val="000000"/>
              </a:solidFill>
            </a:endParaRPr>
          </a:p>
          <a:p>
            <a:pPr eaLnBrk="1" hangingPunct="1">
              <a:spcBef>
                <a:spcPct val="20000"/>
              </a:spcBef>
              <a:buClr>
                <a:srgbClr val="000000"/>
              </a:buClr>
              <a:buSzPct val="90000"/>
              <a:buFont typeface="Wingdings" pitchFamily="2" charset="2"/>
              <a:buChar char="§"/>
            </a:pPr>
            <a:r>
              <a:rPr lang="it-IT" altLang="it-IT" sz="2800" b="1">
                <a:solidFill>
                  <a:srgbClr val="FF0000"/>
                </a:solidFill>
              </a:rPr>
              <a:t>Per Emergenza si intende ogni situazione che potrebbe presentare un  pericolo per la vita delle persone.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endParaRPr lang="it-IT" altLang="it-IT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20000"/>
              </a:spcBef>
              <a:buClr>
                <a:srgbClr val="000000"/>
              </a:buClr>
              <a:buSzPct val="90000"/>
              <a:buFont typeface="Wingdings" pitchFamily="2" charset="2"/>
              <a:buChar char="§"/>
            </a:pPr>
            <a:r>
              <a:rPr lang="it-IT" altLang="it-IT" sz="2800">
                <a:solidFill>
                  <a:srgbClr val="000000"/>
                </a:solidFill>
              </a:rPr>
              <a:t>L’emergenza può essere causata da:</a:t>
            </a:r>
          </a:p>
          <a:p>
            <a:pPr lvl="2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it-IT" altLang="it-IT" sz="2800">
                <a:solidFill>
                  <a:srgbClr val="000000"/>
                </a:solidFill>
              </a:rPr>
              <a:t> - </a:t>
            </a:r>
            <a:r>
              <a:rPr lang="it-IT" altLang="it-IT" sz="2800" b="1">
                <a:solidFill>
                  <a:srgbClr val="000000"/>
                </a:solidFill>
              </a:rPr>
              <a:t>Eventi interni</a:t>
            </a:r>
            <a:r>
              <a:rPr lang="it-IT" altLang="it-IT" sz="2800">
                <a:solidFill>
                  <a:srgbClr val="000000"/>
                </a:solidFill>
              </a:rPr>
              <a:t> legati ai rischi dell’attività (incendi, esplosioni, crolli, ecc …).</a:t>
            </a:r>
          </a:p>
          <a:p>
            <a:pPr lvl="2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endParaRPr lang="it-IT" altLang="it-IT" sz="1600">
              <a:solidFill>
                <a:srgbClr val="000000"/>
              </a:solidFill>
            </a:endParaRPr>
          </a:p>
          <a:p>
            <a:pPr lvl="2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it-IT" altLang="it-IT" sz="2800">
                <a:solidFill>
                  <a:srgbClr val="000000"/>
                </a:solidFill>
              </a:rPr>
              <a:t> - Eventi legati a </a:t>
            </a:r>
            <a:r>
              <a:rPr lang="it-IT" altLang="it-IT" sz="2800" b="1">
                <a:solidFill>
                  <a:srgbClr val="000000"/>
                </a:solidFill>
              </a:rPr>
              <a:t>cause esterne</a:t>
            </a:r>
            <a:r>
              <a:rPr lang="it-IT" altLang="it-IT" sz="2800">
                <a:solidFill>
                  <a:srgbClr val="000000"/>
                </a:solidFill>
              </a:rPr>
              <a:t> (allagamenti, terremoti, rischi industriali, ecc …).</a:t>
            </a:r>
          </a:p>
        </p:txBody>
      </p:sp>
    </p:spTree>
  </p:cSld>
  <p:clrMapOvr>
    <a:masterClrMapping/>
  </p:clrMapOvr>
  <p:transition advTm="1080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5">
            <a:extLst>
              <a:ext uri="{FF2B5EF4-FFF2-40B4-BE49-F238E27FC236}">
                <a16:creationId xmlns:a16="http://schemas.microsoft.com/office/drawing/2014/main" id="{946EB035-CCBA-3982-276E-A94F56FB0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69113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it-IT" sz="900" b="1">
              <a:solidFill>
                <a:srgbClr val="FF3300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b="1">
                <a:solidFill>
                  <a:srgbClr val="FF3300"/>
                </a:solidFill>
                <a:latin typeface="Arial" charset="0"/>
              </a:rPr>
              <a:t>OBIETTIVI DEL PIANO DI EMERGENZA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it-IT" sz="1600" b="1">
              <a:solidFill>
                <a:srgbClr val="FF3300"/>
              </a:solidFill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it-IT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Times New Roman" pitchFamily="18" charset="0"/>
              </a:rPr>
              <a:t> </a:t>
            </a:r>
            <a:r>
              <a:rPr lang="it-IT" sz="28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Prevenire</a:t>
            </a: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e/o limitare i danni alle persone, 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it-IT" sz="28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Assicurare</a:t>
            </a: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l’evacuazione verso un luogo sicuro di 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  tutte le persone,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it-IT" sz="28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Fornire</a:t>
            </a: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assistenza alle persone coinvolte 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 (soprattutto disabili),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Prevenire e limitare i danni alle cose e all’ambiente,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it-IT" sz="28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Contenere</a:t>
            </a: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, circoscrivere, estinguere l’incendio,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it-IT" sz="28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Coordinare</a:t>
            </a: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l’intervento dei soccorritori interni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 ed esterni,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it-IT" sz="28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Informare </a:t>
            </a: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</a:t>
            </a:r>
            <a:r>
              <a:rPr lang="it-IT" sz="28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Formare</a:t>
            </a:r>
            <a:r>
              <a:rPr lang="it-IT" sz="28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i lavoratori,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it-IT" sz="12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08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>
            <a:extLst>
              <a:ext uri="{FF2B5EF4-FFF2-40B4-BE49-F238E27FC236}">
                <a16:creationId xmlns:a16="http://schemas.microsoft.com/office/drawing/2014/main" id="{5E95F655-FC27-395E-C028-606242138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>
                <a:solidFill>
                  <a:srgbClr val="FF0000"/>
                </a:solidFill>
                <a:effectLst/>
              </a:rPr>
              <a:t>L’INFORMAZIONE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000">
              <a:solidFill>
                <a:srgbClr val="FF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Complesso delle attività dirette a fornire conoscenze utili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 i="1">
                <a:solidFill>
                  <a:srgbClr val="FF0000"/>
                </a:solidFill>
                <a:effectLst/>
              </a:rPr>
              <a:t>alla identificazione</a:t>
            </a:r>
            <a:r>
              <a:rPr lang="it-IT" sz="2800">
                <a:solidFill>
                  <a:srgbClr val="000000"/>
                </a:solidFill>
                <a:effectLst/>
              </a:rPr>
              <a:t>, </a:t>
            </a:r>
            <a:r>
              <a:rPr lang="it-IT" sz="2800" i="1">
                <a:solidFill>
                  <a:srgbClr val="FF0000"/>
                </a:solidFill>
                <a:effectLst/>
              </a:rPr>
              <a:t>alla riduzione</a:t>
            </a:r>
            <a:r>
              <a:rPr lang="it-IT" sz="2800">
                <a:solidFill>
                  <a:srgbClr val="000000"/>
                </a:solidFill>
                <a:effectLst/>
              </a:rPr>
              <a:t> e </a:t>
            </a:r>
            <a:r>
              <a:rPr lang="it-IT" sz="2800" i="1">
                <a:solidFill>
                  <a:srgbClr val="FF0000"/>
                </a:solidFill>
                <a:effectLst/>
              </a:rPr>
              <a:t>alla gestione</a:t>
            </a:r>
            <a:r>
              <a:rPr lang="it-IT" sz="2800">
                <a:solidFill>
                  <a:srgbClr val="000000"/>
                </a:solidFill>
                <a:effectLst/>
              </a:rPr>
              <a:t> dei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rischi in ambiente di lavoro.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6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12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Il Datore di lavoro provvede affinchè   </a:t>
            </a:r>
            <a:r>
              <a:rPr lang="it-IT" sz="2800">
                <a:solidFill>
                  <a:srgbClr val="FF0000"/>
                </a:solidFill>
                <a:effectLst/>
              </a:rPr>
              <a:t>ciascun lavoratore</a:t>
            </a:r>
            <a:r>
              <a:rPr lang="it-IT" sz="2800">
                <a:solidFill>
                  <a:srgbClr val="000000"/>
                </a:solidFill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riceva una adeguata informazione su: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0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900">
              <a:solidFill>
                <a:srgbClr val="000000"/>
              </a:solidFill>
              <a:effectLst/>
            </a:endParaRPr>
          </a:p>
          <a:p>
            <a:pPr eaLnBrk="1" hangingPunct="1"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Rischi connessi all’attività dell’impresa in generale;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Rischi specifici relativi all’attività svolta;</a:t>
            </a:r>
          </a:p>
          <a:p>
            <a:pPr eaLnBrk="1" hangingPunct="1"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Procedure di pronto soccorso, lotta antincendio ed evacuazione.</a:t>
            </a:r>
            <a:endParaRPr lang="it-IT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advTm="1080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>
            <a:extLst>
              <a:ext uri="{FF2B5EF4-FFF2-40B4-BE49-F238E27FC236}">
                <a16:creationId xmlns:a16="http://schemas.microsoft.com/office/drawing/2014/main" id="{D92CB67E-57F9-C116-4795-D6C989BF6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  <a:ln>
            <a:solidFill>
              <a:srgbClr val="E0D4A8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  <a:defRPr/>
            </a:pPr>
            <a:endParaRPr lang="it-IT" sz="12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 algn="ctr" eaLnBrk="1" hangingPunct="1">
              <a:buFont typeface="Wingdings" pitchFamily="2" charset="2"/>
              <a:buNone/>
              <a:defRPr/>
            </a:pPr>
            <a:r>
              <a:rPr lang="it-IT" sz="2400" b="1">
                <a:solidFill>
                  <a:srgbClr val="FF0000"/>
                </a:solidFill>
                <a:effectLst/>
              </a:rPr>
              <a:t>FIGURE  PREPOSTE  ALLA  </a:t>
            </a:r>
            <a:r>
              <a:rPr lang="it-IT" sz="2400" b="1">
                <a:solidFill>
                  <a:srgbClr val="FF3300"/>
                </a:solidFill>
                <a:effectLst/>
              </a:rPr>
              <a:t>GESTIONE DELL’EMERGENZA</a:t>
            </a:r>
          </a:p>
          <a:p>
            <a:pPr marL="609600" indent="-609600" algn="ctr" eaLnBrk="1" hangingPunct="1">
              <a:buFont typeface="Wingdings" pitchFamily="2" charset="2"/>
              <a:buNone/>
              <a:defRPr/>
            </a:pPr>
            <a:endParaRPr lang="it-IT" sz="24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 eaLnBrk="1" hangingPunct="1">
              <a:buClr>
                <a:srgbClr val="000000"/>
              </a:buClr>
              <a:buFontTx/>
              <a:buAutoNum type="arabicPlain"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DIRIGENTE SCOLASTICO; </a:t>
            </a:r>
          </a:p>
          <a:p>
            <a:pPr marL="609600" indent="-609600" eaLnBrk="1" hangingPunct="1">
              <a:buClr>
                <a:srgbClr val="000000"/>
              </a:buClr>
              <a:buFontTx/>
              <a:buAutoNum type="arabicPlain"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RESPONSABILE DEL SERVIZIO DI PREVENZIONE E PROTEZIONE; </a:t>
            </a:r>
          </a:p>
          <a:p>
            <a:pPr marL="609600" indent="-609600" eaLnBrk="1" hangingPunct="1">
              <a:buClr>
                <a:srgbClr val="000000"/>
              </a:buClr>
              <a:buFontTx/>
              <a:buAutoNum type="arabicPlain"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COORDINATORE  ALLA  GESTIONE  DELL’EMERGENZA;  </a:t>
            </a:r>
          </a:p>
          <a:p>
            <a:pPr marL="609600" indent="-609600" eaLnBrk="1" hangingPunct="1">
              <a:buClr>
                <a:srgbClr val="000000"/>
              </a:buClr>
              <a:buFontTx/>
              <a:buAutoNum type="arabicPlain"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ADDETTI AL SERVIZIO DI PREVENZIONE E PROTEZIONE</a:t>
            </a:r>
          </a:p>
          <a:p>
            <a:pPr marL="609600" indent="-609600" eaLnBrk="1" hangingPunct="1">
              <a:buClr>
                <a:srgbClr val="000000"/>
              </a:buClr>
              <a:buFontTx/>
              <a:buAutoNum type="arabicPlain"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SQUADRA DI EMERGENZA  ANTINCENDIO;</a:t>
            </a:r>
          </a:p>
          <a:p>
            <a:pPr marL="609600" indent="-609600" eaLnBrk="1" hangingPunct="1">
              <a:buClr>
                <a:srgbClr val="000000"/>
              </a:buClr>
              <a:buFontTx/>
              <a:buAutoNum type="arabicPlain"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SQUADRA DI PRIMO SOCCORSO;</a:t>
            </a:r>
          </a:p>
          <a:p>
            <a:pPr marL="609600" indent="-609600" eaLnBrk="1" hangingPunct="1">
              <a:buClr>
                <a:srgbClr val="000000"/>
              </a:buClr>
              <a:buFontTx/>
              <a:buAutoNum type="arabicPlain"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ADDETTI AL CONTROLLO DELL’ EVACUAZIONE; </a:t>
            </a:r>
          </a:p>
          <a:p>
            <a:pPr marL="609600" indent="-609600" eaLnBrk="1" hangingPunct="1">
              <a:buClr>
                <a:srgbClr val="000000"/>
              </a:buClr>
              <a:buFontTx/>
              <a:buAutoNum type="arabicPlain"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STUDENTI;  </a:t>
            </a:r>
          </a:p>
          <a:p>
            <a:pPr marL="609600" indent="-609600" eaLnBrk="1" hangingPunct="1">
              <a:buFontTx/>
              <a:buNone/>
              <a:defRPr/>
            </a:pPr>
            <a:endParaRPr lang="it-IT" sz="2400">
              <a:solidFill>
                <a:srgbClr val="000000"/>
              </a:solidFill>
              <a:effectLst/>
            </a:endParaRPr>
          </a:p>
          <a:p>
            <a:pPr marL="609600" indent="-609600" eaLnBrk="1" hangingPunct="1">
              <a:buFontTx/>
              <a:buNone/>
              <a:defRPr/>
            </a:pPr>
            <a:r>
              <a:rPr lang="it-IT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</a:t>
            </a:r>
            <a:r>
              <a:rPr lang="it-IT" sz="2000" b="1">
                <a:solidFill>
                  <a:srgbClr val="FF0000"/>
                </a:solidFill>
                <a:effectLst/>
              </a:rPr>
              <a:t>APRIFILA E CHIUDIFILA , AIUTO AI PORTATORI DI  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it-IT" sz="2000" b="1">
                <a:solidFill>
                  <a:srgbClr val="FF0000"/>
                </a:solidFill>
                <a:effectLst/>
              </a:rPr>
              <a:t>           HANDICAP  </a:t>
            </a:r>
            <a:r>
              <a:rPr lang="it-IT" sz="1400" b="1">
                <a:solidFill>
                  <a:srgbClr val="FF0000"/>
                </a:solidFill>
                <a:effectLst/>
              </a:rPr>
              <a:t>(VERRA’ FATTA SPECIFICA NOMINA)</a:t>
            </a:r>
            <a:r>
              <a:rPr lang="it-IT" sz="2000" b="1">
                <a:solidFill>
                  <a:srgbClr val="FF0000"/>
                </a:solidFill>
                <a:effectLst/>
              </a:rPr>
              <a:t> 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it-IT" sz="2000">
              <a:effectLst/>
            </a:endParaRPr>
          </a:p>
        </p:txBody>
      </p:sp>
      <p:sp>
        <p:nvSpPr>
          <p:cNvPr id="32771" name="Line 5">
            <a:extLst>
              <a:ext uri="{FF2B5EF4-FFF2-40B4-BE49-F238E27FC236}">
                <a16:creationId xmlns:a16="http://schemas.microsoft.com/office/drawing/2014/main" id="{63CBB1FE-A1D4-81EC-83B8-E72EB67AEC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8175" y="4941888"/>
            <a:ext cx="935038" cy="649287"/>
          </a:xfrm>
          <a:prstGeom prst="line">
            <a:avLst/>
          </a:prstGeom>
          <a:noFill/>
          <a:ln w="698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2772" name="Line 6">
            <a:extLst>
              <a:ext uri="{FF2B5EF4-FFF2-40B4-BE49-F238E27FC236}">
                <a16:creationId xmlns:a16="http://schemas.microsoft.com/office/drawing/2014/main" id="{C7653293-3C9F-21DA-7135-C303889A80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4941888"/>
            <a:ext cx="358775" cy="649287"/>
          </a:xfrm>
          <a:prstGeom prst="line">
            <a:avLst/>
          </a:prstGeom>
          <a:noFill/>
          <a:ln w="698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 advTm="1080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F4317A08-4F11-7DA9-103C-98C21551CD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800" b="1">
                <a:solidFill>
                  <a:srgbClr val="FF3300"/>
                </a:solidFill>
                <a:effectLst/>
              </a:rPr>
              <a:t>    Cosa contiene il piano d’emergenza?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Il piano di Emergenza contiene le misure di sicurezza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   da attuare in caso si verifichi  un evento di </a:t>
            </a:r>
            <a:r>
              <a:rPr lang="it-IT" altLang="it-IT" sz="2800">
                <a:solidFill>
                  <a:srgbClr val="FF0000"/>
                </a:solidFill>
                <a:effectLst/>
              </a:rPr>
              <a:t>particolare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800">
                <a:solidFill>
                  <a:srgbClr val="FF0000"/>
                </a:solidFill>
                <a:effectLst/>
              </a:rPr>
              <a:t>   rilevanza.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1800">
                <a:solidFill>
                  <a:srgbClr val="000000"/>
                </a:solidFill>
                <a:effectLst/>
              </a:rPr>
              <a:t>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Esso indica: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600">
              <a:solidFill>
                <a:srgbClr val="000000"/>
              </a:solidFill>
              <a:effectLst/>
            </a:endParaRPr>
          </a:p>
          <a:p>
            <a:pPr lvl="2" eaLnBrk="1" hangingPunct="1"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  I </a:t>
            </a:r>
            <a:r>
              <a:rPr lang="it-IT" altLang="it-IT" sz="2800" b="1">
                <a:solidFill>
                  <a:srgbClr val="000000"/>
                </a:solidFill>
                <a:effectLst/>
              </a:rPr>
              <a:t>comportamenti</a:t>
            </a:r>
            <a:r>
              <a:rPr lang="it-IT" altLang="it-IT" sz="2800">
                <a:solidFill>
                  <a:srgbClr val="000000"/>
                </a:solidFill>
                <a:effectLst/>
              </a:rPr>
              <a:t> da tenere in caso di incendio.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  Le </a:t>
            </a:r>
            <a:r>
              <a:rPr lang="it-IT" altLang="it-IT" sz="2800" b="1">
                <a:solidFill>
                  <a:srgbClr val="000000"/>
                </a:solidFill>
                <a:effectLst/>
              </a:rPr>
              <a:t>procedure</a:t>
            </a:r>
            <a:r>
              <a:rPr lang="it-IT" altLang="it-IT" sz="2800">
                <a:solidFill>
                  <a:srgbClr val="000000"/>
                </a:solidFill>
                <a:effectLst/>
              </a:rPr>
              <a:t> per l’evacuazione dell’edificio.  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  Le </a:t>
            </a:r>
            <a:r>
              <a:rPr lang="it-IT" altLang="it-IT" sz="2800" b="1">
                <a:solidFill>
                  <a:srgbClr val="000000"/>
                </a:solidFill>
                <a:effectLst/>
              </a:rPr>
              <a:t>disposizioni</a:t>
            </a:r>
            <a:r>
              <a:rPr lang="it-IT" altLang="it-IT" sz="2800">
                <a:solidFill>
                  <a:srgbClr val="000000"/>
                </a:solidFill>
                <a:effectLst/>
              </a:rPr>
              <a:t> per chiamare i soccorsi esterni.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  Le </a:t>
            </a:r>
            <a:r>
              <a:rPr lang="it-IT" altLang="it-IT" sz="2800" b="1">
                <a:solidFill>
                  <a:srgbClr val="000000"/>
                </a:solidFill>
                <a:effectLst/>
              </a:rPr>
              <a:t>specifiche</a:t>
            </a:r>
            <a:r>
              <a:rPr lang="it-IT" altLang="it-IT" sz="2000">
                <a:solidFill>
                  <a:srgbClr val="000000"/>
                </a:solidFill>
                <a:effectLst/>
              </a:rPr>
              <a:t> </a:t>
            </a:r>
            <a:r>
              <a:rPr lang="it-IT" altLang="it-IT" sz="2800">
                <a:solidFill>
                  <a:srgbClr val="000000"/>
                </a:solidFill>
                <a:effectLst/>
              </a:rPr>
              <a:t>misure per i disabili.</a:t>
            </a:r>
            <a:r>
              <a:rPr lang="it-IT" altLang="it-IT" sz="2000">
                <a:solidFill>
                  <a:srgbClr val="000000"/>
                </a:solidFill>
                <a:effectLst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6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Il piano, come documento, </a:t>
            </a:r>
            <a:r>
              <a:rPr lang="it-IT" altLang="it-IT" sz="2800" b="1">
                <a:solidFill>
                  <a:srgbClr val="FF3300"/>
                </a:solidFill>
                <a:effectLst/>
              </a:rPr>
              <a:t>INFORMA  E  FORMA  </a:t>
            </a:r>
            <a:r>
              <a:rPr lang="it-IT" altLang="it-IT" sz="2800">
                <a:solidFill>
                  <a:srgbClr val="000000"/>
                </a:solidFill>
                <a:effectLst/>
              </a:rPr>
              <a:t>tutto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il personale su ciò che riguarda la loro salvaguardia e la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loro sicurezza.</a:t>
            </a:r>
          </a:p>
        </p:txBody>
      </p:sp>
    </p:spTree>
  </p:cSld>
  <p:clrMapOvr>
    <a:masterClrMapping/>
  </p:clrMapOvr>
  <p:transition advTm="1080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>
            <a:extLst>
              <a:ext uri="{FF2B5EF4-FFF2-40B4-BE49-F238E27FC236}">
                <a16:creationId xmlns:a16="http://schemas.microsoft.com/office/drawing/2014/main" id="{AFE638A9-426D-6C24-E55C-A664A3689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sz="2400" b="1">
                <a:solidFill>
                  <a:srgbClr val="FF3300"/>
                </a:solidFill>
                <a:effectLst/>
              </a:rPr>
              <a:t>Comportamenti corretti quando si individua un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 b="1">
                <a:solidFill>
                  <a:srgbClr val="FF3300"/>
                </a:solidFill>
                <a:effectLst/>
              </a:rPr>
              <a:t>pericolo o una emergenza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9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Se sei un allievo devi avvisare il tuo insegnante o altro personale scolastico </a:t>
            </a:r>
            <a:r>
              <a:rPr lang="it-IT" sz="2800" u="sng">
                <a:solidFill>
                  <a:srgbClr val="000000"/>
                </a:solidFill>
                <a:effectLst/>
              </a:rPr>
              <a:t>indicando</a:t>
            </a:r>
            <a:r>
              <a:rPr lang="it-IT" sz="2800">
                <a:solidFill>
                  <a:srgbClr val="000000"/>
                </a:solidFill>
                <a:effectLst/>
              </a:rPr>
              <a:t>:</a:t>
            </a:r>
          </a:p>
          <a:p>
            <a:pPr lvl="2" eaLnBrk="1" hangingPunct="1"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it-IT">
                <a:solidFill>
                  <a:srgbClr val="000000"/>
                </a:solidFill>
                <a:effectLst/>
              </a:rPr>
              <a:t> Il tuo nome,</a:t>
            </a:r>
          </a:p>
          <a:p>
            <a:pPr lvl="2" eaLnBrk="1" hangingPunct="1"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it-IT">
                <a:solidFill>
                  <a:srgbClr val="000000"/>
                </a:solidFill>
                <a:effectLst/>
              </a:rPr>
              <a:t> Il tipo di pericolo,</a:t>
            </a:r>
          </a:p>
          <a:p>
            <a:pPr lvl="2" eaLnBrk="1" hangingPunct="1"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it-IT">
                <a:solidFill>
                  <a:srgbClr val="000000"/>
                </a:solidFill>
                <a:effectLst/>
              </a:rPr>
              <a:t> Il luogo in cui si manifesta il pericolo,</a:t>
            </a:r>
          </a:p>
          <a:p>
            <a:pPr lvl="2" eaLnBrk="1" hangingPunct="1"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it-IT">
                <a:solidFill>
                  <a:srgbClr val="000000"/>
                </a:solidFill>
                <a:effectLst/>
              </a:rPr>
              <a:t> La presenza di eventuali feriti.</a:t>
            </a:r>
          </a:p>
          <a:p>
            <a:pPr eaLnBrk="1" hangingPunct="1">
              <a:buFontTx/>
              <a:buNone/>
              <a:defRPr/>
            </a:pPr>
            <a:endParaRPr lang="it-IT" sz="2800">
              <a:solidFill>
                <a:srgbClr val="FF3300"/>
              </a:solidFill>
              <a:effectLst/>
            </a:endParaRPr>
          </a:p>
          <a:p>
            <a:pPr eaLnBrk="1" hangingPunct="1">
              <a:buFontTx/>
              <a:buNone/>
              <a:defRPr/>
            </a:pPr>
            <a:r>
              <a:rPr lang="it-IT" sz="2800">
                <a:solidFill>
                  <a:srgbClr val="FF3300"/>
                </a:solidFill>
                <a:effectLst/>
              </a:rPr>
              <a:t>Dopo, devi rientrare rapidamente in classe e </a:t>
            </a:r>
          </a:p>
          <a:p>
            <a:pPr eaLnBrk="1" hangingPunct="1">
              <a:buFontTx/>
              <a:buNone/>
              <a:defRPr/>
            </a:pPr>
            <a:r>
              <a:rPr lang="it-IT" sz="2800">
                <a:solidFill>
                  <a:srgbClr val="FF3300"/>
                </a:solidFill>
                <a:effectLst/>
              </a:rPr>
              <a:t>attendere istruzioni in merito.</a:t>
            </a:r>
          </a:p>
          <a:p>
            <a:pPr eaLnBrk="1" hangingPunct="1">
              <a:buFontTx/>
              <a:buNone/>
              <a:defRPr/>
            </a:pPr>
            <a:endParaRPr lang="it-IT" sz="2800">
              <a:solidFill>
                <a:srgbClr val="FF3300"/>
              </a:solidFill>
              <a:effectLst/>
            </a:endParaRPr>
          </a:p>
          <a:p>
            <a:pPr eaLnBrk="1" hangingPunct="1">
              <a:buFontTx/>
              <a:buNone/>
              <a:defRPr/>
            </a:pPr>
            <a:r>
              <a:rPr lang="it-IT" sz="2000">
                <a:solidFill>
                  <a:srgbClr val="000000"/>
                </a:solidFill>
                <a:effectLst/>
              </a:rPr>
              <a:t>( Evitare di uscire subito all’esterno dell’edificio, il pericolo può</a:t>
            </a:r>
          </a:p>
          <a:p>
            <a:pPr eaLnBrk="1" hangingPunct="1">
              <a:buFontTx/>
              <a:buNone/>
              <a:defRPr/>
            </a:pPr>
            <a:r>
              <a:rPr lang="it-IT" sz="2000">
                <a:solidFill>
                  <a:srgbClr val="000000"/>
                </a:solidFill>
                <a:effectLst/>
              </a:rPr>
              <a:t> venire dall’esterno !!!)</a:t>
            </a:r>
          </a:p>
        </p:txBody>
      </p:sp>
    </p:spTree>
  </p:cSld>
  <p:clrMapOvr>
    <a:masterClrMapping/>
  </p:clrMapOvr>
  <p:transition advTm="1080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>
            <a:extLst>
              <a:ext uri="{FF2B5EF4-FFF2-40B4-BE49-F238E27FC236}">
                <a16:creationId xmlns:a16="http://schemas.microsoft.com/office/drawing/2014/main" id="{552DDDC3-9CA5-2874-DB42-31BD9109F0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sz="2800" b="1">
                <a:solidFill>
                  <a:srgbClr val="FF3300"/>
                </a:solidFill>
                <a:effectLst/>
              </a:rPr>
              <a:t>Comportamenti da </a:t>
            </a:r>
            <a:r>
              <a:rPr lang="it-IT" sz="2800" b="1" u="sng">
                <a:solidFill>
                  <a:srgbClr val="FF3300"/>
                </a:solidFill>
                <a:effectLst/>
              </a:rPr>
              <a:t>EVITARE</a:t>
            </a:r>
            <a:r>
              <a:rPr lang="it-IT" sz="2800" b="1">
                <a:solidFill>
                  <a:srgbClr val="FF3300"/>
                </a:solidFill>
                <a:effectLst/>
              </a:rPr>
              <a:t> in caso d’emergenza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it-IT">
                <a:solidFill>
                  <a:srgbClr val="FF3300"/>
                </a:solidFill>
                <a:effectLst/>
              </a:rPr>
              <a:t>NON</a:t>
            </a:r>
            <a:r>
              <a:rPr lang="it-IT">
                <a:solidFill>
                  <a:srgbClr val="000000"/>
                </a:solidFill>
                <a:effectLst/>
              </a:rPr>
              <a:t> intervenire se non si è un addetto addestrato alla gestione dell’emergenza;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400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>
                <a:solidFill>
                  <a:srgbClr val="FF3300"/>
                </a:solidFill>
                <a:effectLst/>
              </a:rPr>
              <a:t>NON</a:t>
            </a:r>
            <a:r>
              <a:rPr lang="it-IT">
                <a:solidFill>
                  <a:srgbClr val="000000"/>
                </a:solidFill>
                <a:effectLst/>
              </a:rPr>
              <a:t> spostare l’infortunato salvo che vi siano pericoli imminenti;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400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>
                <a:solidFill>
                  <a:srgbClr val="FF3300"/>
                </a:solidFill>
                <a:effectLst/>
              </a:rPr>
              <a:t>NON</a:t>
            </a:r>
            <a:r>
              <a:rPr lang="it-IT">
                <a:solidFill>
                  <a:srgbClr val="000000"/>
                </a:solidFill>
                <a:effectLst/>
              </a:rPr>
              <a:t> toccare l’infortunato;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400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>
                <a:solidFill>
                  <a:srgbClr val="FF3300"/>
                </a:solidFill>
                <a:effectLst/>
              </a:rPr>
              <a:t>NON</a:t>
            </a:r>
            <a:r>
              <a:rPr lang="it-IT">
                <a:solidFill>
                  <a:srgbClr val="000000"/>
                </a:solidFill>
                <a:effectLst/>
              </a:rPr>
              <a:t> somministrare farmaci e bevande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>
                <a:solidFill>
                  <a:srgbClr val="000000"/>
                </a:solidFill>
                <a:effectLst/>
              </a:rPr>
              <a:t>   all’infortunato.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 advTm="1080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>
            <a:extLst>
              <a:ext uri="{FF2B5EF4-FFF2-40B4-BE49-F238E27FC236}">
                <a16:creationId xmlns:a16="http://schemas.microsoft.com/office/drawing/2014/main" id="{1E67ECE5-E323-35DB-CA36-A97F2A4D23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 b="1" dirty="0">
                <a:solidFill>
                  <a:srgbClr val="FF3300"/>
                </a:solidFill>
                <a:effectLst/>
              </a:rPr>
              <a:t>    SITUAZIONE DI  EMERGENZA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900" dirty="0">
              <a:solidFill>
                <a:schemeClr val="bg1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dirty="0">
                <a:solidFill>
                  <a:schemeClr val="bg1"/>
                </a:solidFill>
                <a:effectLst/>
              </a:rPr>
              <a:t>  (Bisogna avvisare i lavoratori che qualcosa non va!!)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dirty="0">
                <a:solidFill>
                  <a:srgbClr val="000000"/>
                </a:solidFill>
                <a:effectLst/>
              </a:rPr>
              <a:t>“</a:t>
            </a:r>
            <a:r>
              <a:rPr lang="it-IT" sz="1800" u="sng" dirty="0">
                <a:solidFill>
                  <a:srgbClr val="000000"/>
                </a:solidFill>
                <a:effectLst/>
              </a:rPr>
              <a:t>Siamo in presenza di un pericolo</a:t>
            </a:r>
            <a:r>
              <a:rPr lang="it-IT" sz="1800" dirty="0">
                <a:solidFill>
                  <a:srgbClr val="000000"/>
                </a:solidFill>
                <a:effectLst/>
              </a:rPr>
              <a:t>”, tutte le persone all’interno dell’azienda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dirty="0">
                <a:solidFill>
                  <a:srgbClr val="000000"/>
                </a:solidFill>
                <a:effectLst/>
              </a:rPr>
              <a:t>rimangono al proprio posto ed attendono istruzioni in merito.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i="1" dirty="0">
                <a:solidFill>
                  <a:srgbClr val="FF0000"/>
                </a:solidFill>
                <a:effectLst/>
              </a:rPr>
              <a:t>(in questa fase non si deve uscire!!!!    se il pericolo viene dall’esterno???!!!)</a:t>
            </a:r>
            <a:endParaRPr lang="it-IT" sz="1800" dirty="0">
              <a:solidFill>
                <a:srgbClr val="FF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0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La situazione </a:t>
            </a:r>
            <a:r>
              <a:rPr lang="it-IT" sz="2400" b="1" dirty="0">
                <a:solidFill>
                  <a:srgbClr val="FF0000"/>
                </a:solidFill>
                <a:effectLst/>
              </a:rPr>
              <a:t>di 	EMERGENZA</a:t>
            </a:r>
            <a:r>
              <a:rPr lang="it-IT" sz="2400" dirty="0">
                <a:solidFill>
                  <a:srgbClr val="000000"/>
                </a:solidFill>
                <a:effectLst/>
              </a:rPr>
              <a:t> viene attivata attraverso il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   segnale d’allarme costituito da   </a:t>
            </a:r>
            <a:r>
              <a:rPr lang="it-IT" sz="2400" b="1" dirty="0">
                <a:solidFill>
                  <a:srgbClr val="FF3300"/>
                </a:solidFill>
                <a:effectLst/>
              </a:rPr>
              <a:t>suoni</a:t>
            </a:r>
            <a:r>
              <a:rPr lang="it-IT" sz="2400" b="1" dirty="0">
                <a:solidFill>
                  <a:srgbClr val="000000"/>
                </a:solidFill>
                <a:effectLst/>
              </a:rPr>
              <a:t>  </a:t>
            </a:r>
            <a:r>
              <a:rPr lang="it-IT" sz="2400" b="1" dirty="0">
                <a:solidFill>
                  <a:srgbClr val="FF0000"/>
                </a:solidFill>
                <a:effectLst/>
              </a:rPr>
              <a:t>BREVI</a:t>
            </a:r>
            <a:r>
              <a:rPr lang="it-IT" sz="2400" b="1" dirty="0">
                <a:solidFill>
                  <a:srgbClr val="FF3300"/>
                </a:solidFill>
                <a:effectLst/>
              </a:rPr>
              <a:t>  ed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 b="1" dirty="0">
                <a:solidFill>
                  <a:srgbClr val="FF3300"/>
                </a:solidFill>
                <a:effectLst/>
              </a:rPr>
              <a:t>   INTERMITTENTI di una apposita sirena dalla durata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 b="1" dirty="0">
                <a:solidFill>
                  <a:srgbClr val="FF3300"/>
                </a:solidFill>
                <a:effectLst/>
              </a:rPr>
              <a:t>   di 1  minuto.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200" b="1" dirty="0">
              <a:solidFill>
                <a:srgbClr val="FF33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Tutti gli alunni e il personale della scuola devono: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9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u="sng" dirty="0">
                <a:solidFill>
                  <a:srgbClr val="000000"/>
                </a:solidFill>
                <a:effectLst/>
              </a:rPr>
              <a:t>Rimanere</a:t>
            </a:r>
            <a:r>
              <a:rPr lang="it-IT" sz="2400" dirty="0">
                <a:solidFill>
                  <a:srgbClr val="000000"/>
                </a:solidFill>
                <a:effectLst/>
              </a:rPr>
              <a:t> nella propria aula e/o laboratorio  o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   raggiungerli  rapidamente;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Non usare eventuali telefoni interni;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lv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Attendere il secondo segnale che può essere di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it-IT" sz="1800" dirty="0">
                <a:solidFill>
                  <a:srgbClr val="FF3300"/>
                </a:solidFill>
                <a:effectLst/>
              </a:rPr>
              <a:t>    </a:t>
            </a:r>
            <a:r>
              <a:rPr lang="it-IT" sz="2400" b="1" dirty="0">
                <a:solidFill>
                  <a:srgbClr val="FF3300"/>
                </a:solidFill>
                <a:effectLst/>
              </a:rPr>
              <a:t>EVACUAZIONE   </a:t>
            </a:r>
            <a:r>
              <a:rPr lang="it-IT" sz="2400" b="1" dirty="0">
                <a:solidFill>
                  <a:srgbClr val="000000"/>
                </a:solidFill>
                <a:effectLst/>
              </a:rPr>
              <a:t>o</a:t>
            </a:r>
            <a:r>
              <a:rPr lang="it-IT" sz="2400" b="1" dirty="0">
                <a:solidFill>
                  <a:srgbClr val="FF3300"/>
                </a:solidFill>
                <a:effectLst/>
              </a:rPr>
              <a:t>   CESSATA EMERGENZA</a:t>
            </a:r>
            <a:r>
              <a:rPr lang="it-IT" sz="2400" b="1" dirty="0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 advTm="1080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>
            <a:extLst>
              <a:ext uri="{FF2B5EF4-FFF2-40B4-BE49-F238E27FC236}">
                <a16:creationId xmlns:a16="http://schemas.microsoft.com/office/drawing/2014/main" id="{C1CD30A7-4D9F-928E-BB50-F2E6FC83B1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it-IT" sz="2800" b="1">
                <a:solidFill>
                  <a:srgbClr val="FF3300"/>
                </a:solidFill>
                <a:effectLst/>
              </a:rPr>
              <a:t>CESSATA EMERGENZA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600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La cessata emergenza viene segnalata attraverso un </a:t>
            </a:r>
            <a:r>
              <a:rPr lang="it-IT" sz="2800" b="1">
                <a:solidFill>
                  <a:srgbClr val="FF3300"/>
                </a:solidFill>
                <a:effectLst/>
              </a:rPr>
              <a:t>suono INTERMITTENTE della sirena dalla durata di  30 SECONDI.</a:t>
            </a:r>
            <a:r>
              <a:rPr lang="it-IT" sz="2800">
                <a:solidFill>
                  <a:srgbClr val="000000"/>
                </a:solidFill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Tutti gli alunni ed il personale, resta nel proprio posto di lavoro e riprende la normale attività.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Tale situazione si verifica quando l’emergenza viene  risolta immediatamente dal personale preposto alla gestione emergenza della scuola e lo stesso giudica che non ci siano più problemi per i lavoratori.</a:t>
            </a:r>
          </a:p>
        </p:txBody>
      </p:sp>
    </p:spTree>
  </p:cSld>
  <p:clrMapOvr>
    <a:masterClrMapping/>
  </p:clrMapOvr>
  <p:transition advTm="1080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>
            <a:extLst>
              <a:ext uri="{FF2B5EF4-FFF2-40B4-BE49-F238E27FC236}">
                <a16:creationId xmlns:a16="http://schemas.microsoft.com/office/drawing/2014/main" id="{06BA51F7-F762-2768-92EA-0D5DCE8728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it-IT" sz="2800" b="1">
                <a:solidFill>
                  <a:srgbClr val="FF3300"/>
                </a:solidFill>
                <a:effectLst/>
              </a:rPr>
              <a:t>EVACUAZIONE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600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L’evacuazione viene segnalata attraverso un </a:t>
            </a:r>
            <a:r>
              <a:rPr lang="it-IT" sz="2800" b="1">
                <a:solidFill>
                  <a:srgbClr val="FF3300"/>
                </a:solidFill>
                <a:effectLst/>
              </a:rPr>
              <a:t>suono CONTINUO della sirena dalla durata di  2  minuti.</a:t>
            </a:r>
            <a:r>
              <a:rPr lang="it-IT" sz="2800">
                <a:solidFill>
                  <a:srgbClr val="000000"/>
                </a:solidFill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>
              <a:solidFill>
                <a:srgbClr val="000000"/>
              </a:solidFill>
              <a:effectLst/>
            </a:endParaRPr>
          </a:p>
          <a:p>
            <a:pPr eaLnBrk="1" hangingPunct="1">
              <a:defRPr/>
            </a:pPr>
            <a:r>
              <a:rPr lang="it-IT" sz="2800">
                <a:solidFill>
                  <a:srgbClr val="000000"/>
                </a:solidFill>
                <a:effectLst/>
              </a:rPr>
              <a:t>Tutti gli alunni ed il personale, devono </a:t>
            </a:r>
            <a:r>
              <a:rPr lang="it-IT" sz="2800">
                <a:solidFill>
                  <a:srgbClr val="FF0000"/>
                </a:solidFill>
                <a:effectLst/>
              </a:rPr>
              <a:t>raggiungere rapidamente</a:t>
            </a:r>
            <a:r>
              <a:rPr lang="it-IT" sz="2800">
                <a:solidFill>
                  <a:srgbClr val="000000"/>
                </a:solidFill>
                <a:effectLst/>
              </a:rPr>
              <a:t> i punti di raccolta utilizzando le vie di fuga indicate dagli appositi cartelli e dalle cartine planimetriche ubicate in tutte le aule e laboratori. </a:t>
            </a:r>
          </a:p>
        </p:txBody>
      </p:sp>
    </p:spTree>
  </p:cSld>
  <p:clrMapOvr>
    <a:masterClrMapping/>
  </p:clrMapOvr>
  <p:transition advTm="1080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158966DC-59A6-68D1-2A63-BB813CABF7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>
                <a:solidFill>
                  <a:srgbClr val="FF0000"/>
                </a:solidFill>
                <a:effectLst/>
              </a:rPr>
              <a:t>   L’evacuazione dovrà avvenire secondo  le seguenti modalità: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400">
              <a:solidFill>
                <a:srgbClr val="FF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Gli studenti usciranno dall’aula in fila uno dietro l’altro;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None/>
            </a:pPr>
            <a:endParaRPr lang="it-IT" altLang="it-IT" sz="14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La fila sarà aperta dallo </a:t>
            </a:r>
            <a:r>
              <a:rPr lang="it-IT" altLang="it-IT" sz="2800" b="1">
                <a:solidFill>
                  <a:srgbClr val="FF3300"/>
                </a:solidFill>
                <a:effectLst/>
              </a:rPr>
              <a:t>studente  apri-fila</a:t>
            </a:r>
            <a:r>
              <a:rPr lang="it-IT" altLang="it-IT" sz="2800">
                <a:solidFill>
                  <a:srgbClr val="000000"/>
                </a:solidFill>
                <a:effectLst/>
              </a:rPr>
              <a:t>   e  chiusa 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None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   dallo </a:t>
            </a:r>
            <a:r>
              <a:rPr lang="it-IT" altLang="it-IT" sz="2800" b="1">
                <a:solidFill>
                  <a:srgbClr val="FF3300"/>
                </a:solidFill>
                <a:effectLst/>
              </a:rPr>
              <a:t>studente  chiudi-fila</a:t>
            </a:r>
            <a:r>
              <a:rPr lang="it-IT" altLang="it-IT" sz="2800">
                <a:solidFill>
                  <a:srgbClr val="000000"/>
                </a:solidFill>
                <a:effectLst/>
              </a:rPr>
              <a:t>  (vedi  modulo di nomina). 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None/>
            </a:pPr>
            <a:endParaRPr lang="it-IT" altLang="it-IT" sz="14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None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Inoltre ci    sarà un studente incaricato dell’assistenza ai 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None/>
            </a:pPr>
            <a:r>
              <a:rPr lang="it-IT" altLang="it-IT" sz="2800">
                <a:solidFill>
                  <a:srgbClr val="000000"/>
                </a:solidFill>
                <a:effectLst/>
              </a:rPr>
              <a:t>disabili    tempor. e/o perman. 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None/>
            </a:pPr>
            <a:endParaRPr lang="it-IT" altLang="it-IT" sz="14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Char char="-"/>
            </a:pPr>
            <a:r>
              <a:rPr lang="it-IT" altLang="it-IT" sz="2800">
                <a:solidFill>
                  <a:schemeClr val="bg1"/>
                </a:solidFill>
                <a:effectLst/>
              </a:rPr>
              <a:t>L’insegnante presente coordinerà la classe nelle fasi 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None/>
            </a:pPr>
            <a:r>
              <a:rPr lang="it-IT" altLang="it-IT" sz="2800">
                <a:solidFill>
                  <a:schemeClr val="bg1"/>
                </a:solidFill>
                <a:effectLst/>
              </a:rPr>
              <a:t>   dell’evacuazione, portando con se</a:t>
            </a:r>
            <a:r>
              <a:rPr lang="it-IT" altLang="it-IT" sz="2800">
                <a:solidFill>
                  <a:srgbClr val="FF0000"/>
                </a:solidFill>
                <a:effectLst/>
              </a:rPr>
              <a:t> il </a:t>
            </a:r>
            <a:r>
              <a:rPr lang="it-IT" altLang="it-IT" sz="2800" u="sng">
                <a:solidFill>
                  <a:srgbClr val="FF0000"/>
                </a:solidFill>
                <a:effectLst/>
              </a:rPr>
              <a:t>MODULO DI EVACUAZIONE</a:t>
            </a:r>
            <a:r>
              <a:rPr lang="it-IT" altLang="it-IT" sz="2800">
                <a:solidFill>
                  <a:srgbClr val="FF0000"/>
                </a:solidFill>
                <a:effectLst/>
              </a:rPr>
              <a:t>  </a:t>
            </a:r>
            <a:r>
              <a:rPr lang="it-IT" altLang="it-IT" sz="2800">
                <a:solidFill>
                  <a:schemeClr val="bg1"/>
                </a:solidFill>
                <a:effectLst/>
              </a:rPr>
              <a:t>presente nell’apposita busta a parete contenente anche  il promemoria  sull’emergenza  e 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None/>
            </a:pPr>
            <a:r>
              <a:rPr lang="it-IT" altLang="it-IT" sz="2800">
                <a:solidFill>
                  <a:schemeClr val="bg1"/>
                </a:solidFill>
                <a:effectLst/>
              </a:rPr>
              <a:t>   vigilando che tutto si svolga con calma e correttezza.</a:t>
            </a:r>
            <a:r>
              <a:rPr lang="it-IT" altLang="it-IT" sz="2800">
                <a:solidFill>
                  <a:srgbClr val="FF0000"/>
                </a:solidFill>
                <a:effectLst/>
              </a:rPr>
              <a:t>  </a:t>
            </a:r>
          </a:p>
        </p:txBody>
      </p:sp>
    </p:spTree>
  </p:cSld>
  <p:clrMapOvr>
    <a:masterClrMapping/>
  </p:clrMapOvr>
  <p:transition advTm="1080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>
            <a:extLst>
              <a:ext uri="{FF2B5EF4-FFF2-40B4-BE49-F238E27FC236}">
                <a16:creationId xmlns:a16="http://schemas.microsoft.com/office/drawing/2014/main" id="{3D1DE1E1-5762-282A-8FAA-0E589B44C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6413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180975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it-IT" altLang="it-IT" sz="2800" b="1">
                <a:solidFill>
                  <a:srgbClr val="FF0000"/>
                </a:solidFill>
                <a:cs typeface="Arial" panose="020B0604020202020204" pitchFamily="34" charset="0"/>
              </a:rPr>
              <a:t>Allievi “apri-fila” e “chiudi-fila”  - </a:t>
            </a:r>
            <a:r>
              <a:rPr lang="it-IT" altLang="it-IT" sz="2800" b="1" i="1">
                <a:solidFill>
                  <a:srgbClr val="FF0000"/>
                </a:solidFill>
                <a:cs typeface="Arial" panose="020B0604020202020204" pitchFamily="34" charset="0"/>
              </a:rPr>
              <a:t>Ruolo e Compiti</a:t>
            </a:r>
            <a:endParaRPr lang="it-IT" altLang="it-IT" sz="2800" i="1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/>
            <a:endParaRPr lang="it-IT" altLang="it-IT" sz="28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sz="2400">
                <a:solidFill>
                  <a:srgbClr val="000000"/>
                </a:solidFill>
                <a:cs typeface="Arial" panose="020B0604020202020204" pitchFamily="34" charset="0"/>
              </a:rPr>
              <a:t>  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Gli allievi   “</a:t>
            </a:r>
            <a:r>
              <a:rPr lang="it-IT" altLang="it-IT" sz="2800" b="1">
                <a:solidFill>
                  <a:srgbClr val="FF3300"/>
                </a:solidFill>
                <a:cs typeface="Arial" panose="020B0604020202020204" pitchFamily="34" charset="0"/>
              </a:rPr>
              <a:t>apri-fila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”  e   “ </a:t>
            </a:r>
            <a:r>
              <a:rPr lang="it-IT" altLang="it-IT" sz="2800" b="1">
                <a:solidFill>
                  <a:srgbClr val="FF3300"/>
                </a:solidFill>
                <a:cs typeface="Arial" panose="020B0604020202020204" pitchFamily="34" charset="0"/>
              </a:rPr>
              <a:t>chiudi-fila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”  (</a:t>
            </a:r>
            <a:r>
              <a:rPr lang="it-IT" altLang="it-IT" sz="2800">
                <a:solidFill>
                  <a:srgbClr val="FF0000"/>
                </a:solidFill>
                <a:cs typeface="Arial" panose="020B0604020202020204" pitchFamily="34" charset="0"/>
              </a:rPr>
              <a:t>N. 2 TITOLARI + 2 SOSTITUTI 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) devono adottare  il seguente comportamento non appena  </a:t>
            </a:r>
            <a:r>
              <a:rPr lang="it-IT" altLang="it-IT" sz="2800" b="1" i="1" u="sng">
                <a:solidFill>
                  <a:schemeClr val="bg2"/>
                </a:solidFill>
                <a:cs typeface="Arial" panose="020B0604020202020204" pitchFamily="34" charset="0"/>
              </a:rPr>
              <a:t>identificato</a:t>
            </a:r>
            <a:r>
              <a:rPr lang="it-IT" altLang="it-IT" sz="2800">
                <a:solidFill>
                  <a:schemeClr val="bg2"/>
                </a:solidFill>
                <a:cs typeface="Arial" panose="020B0604020202020204" pitchFamily="34" charset="0"/>
              </a:rPr>
              <a:t> 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 il  segnale di allarme:</a:t>
            </a:r>
          </a:p>
          <a:p>
            <a:endParaRPr lang="it-IT" altLang="it-IT" sz="140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it-IT" altLang="it-IT" sz="2400">
                <a:solidFill>
                  <a:srgbClr val="000000"/>
                </a:solidFill>
              </a:rPr>
              <a:t>	  Interrompere immediatamente l’attività, </a:t>
            </a:r>
            <a:r>
              <a:rPr lang="it-IT" altLang="it-IT">
                <a:solidFill>
                  <a:srgbClr val="000000"/>
                </a:solidFill>
              </a:rPr>
              <a:t>(</a:t>
            </a:r>
            <a:r>
              <a:rPr lang="it-IT" altLang="it-IT">
                <a:solidFill>
                  <a:srgbClr val="FF0000"/>
                </a:solidFill>
              </a:rPr>
              <a:t>anche se il docente insiste</a:t>
            </a:r>
          </a:p>
          <a:p>
            <a:pPr lvl="1">
              <a:buFont typeface="Wingdings" pitchFamily="2" charset="2"/>
              <a:buNone/>
            </a:pPr>
            <a:r>
              <a:rPr lang="it-IT" altLang="it-IT">
                <a:solidFill>
                  <a:srgbClr val="FF0000"/>
                </a:solidFill>
              </a:rPr>
              <a:t>      per continuare la lezione)</a:t>
            </a:r>
            <a:r>
              <a:rPr lang="it-IT" altLang="it-IT">
                <a:solidFill>
                  <a:srgbClr val="000000"/>
                </a:solidFill>
              </a:rPr>
              <a:t>;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it-IT" altLang="it-IT">
              <a:solidFill>
                <a:srgbClr val="FF0000"/>
              </a:solidFill>
            </a:endParaRPr>
          </a:p>
          <a:p>
            <a:pPr lvl="1" eaLnBrk="1" hangingPunct="1">
              <a:buClr>
                <a:srgbClr val="000000"/>
              </a:buClr>
              <a:buFont typeface="Wingdings" pitchFamily="2" charset="2"/>
              <a:buChar char="§"/>
            </a:pPr>
            <a:r>
              <a:rPr lang="it-IT" altLang="it-IT" sz="2400">
                <a:solidFill>
                  <a:srgbClr val="FF0000"/>
                </a:solidFill>
              </a:rPr>
              <a:t>  </a:t>
            </a:r>
            <a:r>
              <a:rPr lang="it-IT" altLang="it-IT" sz="2400">
                <a:solidFill>
                  <a:srgbClr val="000000"/>
                </a:solidFill>
              </a:rPr>
              <a:t>Tralasciare il recupero degli oggetti personali;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it-IT" altLang="it-IT" sz="2400">
              <a:solidFill>
                <a:srgbClr val="000000"/>
              </a:solidFill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it-IT" altLang="it-IT" sz="2400">
                <a:solidFill>
                  <a:srgbClr val="000000"/>
                </a:solidFill>
              </a:rPr>
              <a:t>  Far mantenere, insieme al docente presente </a:t>
            </a:r>
            <a:r>
              <a:rPr lang="it-IT" altLang="it-IT" sz="2400">
                <a:solidFill>
                  <a:srgbClr val="FF0000"/>
                </a:solidFill>
              </a:rPr>
              <a:t>l’ordine e l’unità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</a:rPr>
              <a:t>    della classe durante e dopo l’esodo;</a:t>
            </a:r>
          </a:p>
          <a:p>
            <a:pPr lvl="2" eaLnBrk="1" hangingPunct="1">
              <a:buFont typeface="Wingdings" pitchFamily="2" charset="2"/>
              <a:buBlip>
                <a:blip r:embed="rId3"/>
              </a:buBlip>
            </a:pPr>
            <a:endParaRPr lang="it-IT" altLang="it-IT" sz="2400">
              <a:solidFill>
                <a:srgbClr val="000000"/>
              </a:solidFill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it-IT" altLang="it-IT" sz="2400">
                <a:solidFill>
                  <a:srgbClr val="000000"/>
                </a:solidFill>
              </a:rPr>
              <a:t>  Fare disporre i compagni in fila, evitando confusione, grida 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</a:rPr>
              <a:t>    richiami </a:t>
            </a:r>
            <a:r>
              <a:rPr lang="it-IT" altLang="it-IT" sz="2400">
                <a:solidFill>
                  <a:srgbClr val="FF0000"/>
                </a:solidFill>
              </a:rPr>
              <a:t> </a:t>
            </a:r>
            <a:r>
              <a:rPr lang="it-IT" altLang="it-IT" sz="2400">
                <a:solidFill>
                  <a:srgbClr val="000000"/>
                </a:solidFill>
              </a:rPr>
              <a:t>da parte dei compagni</a:t>
            </a:r>
            <a:r>
              <a:rPr lang="it-IT" altLang="it-IT">
                <a:solidFill>
                  <a:srgbClr val="000000"/>
                </a:solidFill>
              </a:rPr>
              <a:t>;</a:t>
            </a:r>
          </a:p>
          <a:p>
            <a:pPr lvl="1" eaLnBrk="1" hangingPunct="1">
              <a:buFont typeface="Wingdings" pitchFamily="2" charset="2"/>
              <a:buNone/>
            </a:pPr>
            <a:endParaRPr lang="it-IT" altLang="it-IT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it-IT" altLang="it-IT" sz="16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Tm="1080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>
            <a:extLst>
              <a:ext uri="{FF2B5EF4-FFF2-40B4-BE49-F238E27FC236}">
                <a16:creationId xmlns:a16="http://schemas.microsoft.com/office/drawing/2014/main" id="{CB4AB245-8E7A-9F55-3F15-23C277C73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97688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it-IT" altLang="it-IT" sz="1400" b="1">
              <a:solidFill>
                <a:srgbClr val="FF3300"/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it-IT" altLang="it-IT" sz="2800" b="1">
                <a:solidFill>
                  <a:srgbClr val="FF3300"/>
                </a:solidFill>
                <a:cs typeface="Arial" panose="020B0604020202020204" pitchFamily="34" charset="0"/>
              </a:rPr>
              <a:t>ALLIEVO  </a:t>
            </a:r>
            <a:r>
              <a:rPr lang="it-IT" altLang="it-IT" sz="2800" b="1" u="sng">
                <a:solidFill>
                  <a:srgbClr val="FF3300"/>
                </a:solidFill>
                <a:cs typeface="Arial" panose="020B0604020202020204" pitchFamily="34" charset="0"/>
              </a:rPr>
              <a:t>apri-fila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   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it-IT" altLang="it-IT" sz="2400">
                <a:solidFill>
                  <a:srgbClr val="000000"/>
                </a:solidFill>
                <a:cs typeface="Arial" panose="020B0604020202020204" pitchFamily="34" charset="0"/>
              </a:rPr>
              <a:t>Si posiziona vicino alla porta, aspetta di </a:t>
            </a:r>
            <a:r>
              <a:rPr lang="it-IT" altLang="it-IT" sz="2400">
                <a:solidFill>
                  <a:srgbClr val="FF0000"/>
                </a:solidFill>
                <a:cs typeface="Arial" panose="020B0604020202020204" pitchFamily="34" charset="0"/>
              </a:rPr>
              <a:t>identificare</a:t>
            </a:r>
            <a:r>
              <a:rPr lang="it-IT" altLang="it-IT" sz="2400">
                <a:solidFill>
                  <a:srgbClr val="000000"/>
                </a:solidFill>
                <a:cs typeface="Arial" panose="020B0604020202020204" pitchFamily="34" charset="0"/>
              </a:rPr>
              <a:t> correttamente il secondo segnale (evacuazione o cessata emergenza).</a:t>
            </a:r>
          </a:p>
          <a:p>
            <a:pPr>
              <a:spcBef>
                <a:spcPct val="50000"/>
              </a:spcBef>
            </a:pPr>
            <a:r>
              <a:rPr lang="it-IT" altLang="it-IT" sz="2400">
                <a:solidFill>
                  <a:srgbClr val="000000"/>
                </a:solidFill>
              </a:rPr>
              <a:t>2) Si accerta, prima di far uscire gli allievi dalla sua classe, che le altre classi che devono precedere </a:t>
            </a:r>
            <a:r>
              <a:rPr lang="it-IT" altLang="it-IT" sz="2400">
                <a:solidFill>
                  <a:srgbClr val="FF3300"/>
                </a:solidFill>
              </a:rPr>
              <a:t>verso lo stesso percorso di esodo</a:t>
            </a:r>
            <a:r>
              <a:rPr lang="it-IT" altLang="it-IT" sz="2400">
                <a:solidFill>
                  <a:srgbClr val="000000"/>
                </a:solidFill>
              </a:rPr>
              <a:t>,  siano già  uscite; dovrà accompagnare in fila, in </a:t>
            </a:r>
            <a:r>
              <a:rPr lang="it-IT" altLang="it-IT" sz="2400">
                <a:solidFill>
                  <a:srgbClr val="FF3300"/>
                </a:solidFill>
              </a:rPr>
              <a:t>modo sollecito</a:t>
            </a:r>
            <a:r>
              <a:rPr lang="it-IT" altLang="it-IT" sz="2400">
                <a:solidFill>
                  <a:srgbClr val="000000"/>
                </a:solidFill>
              </a:rPr>
              <a:t> e in silenzio i  compagni nel punto di raccolta assegnato</a:t>
            </a:r>
            <a:endParaRPr lang="it-IT" altLang="it-IT" sz="240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it-IT" altLang="it-IT" sz="2400">
                <a:solidFill>
                  <a:srgbClr val="000000"/>
                </a:solidFill>
                <a:cs typeface="Arial" panose="020B0604020202020204" pitchFamily="34" charset="0"/>
              </a:rPr>
              <a:t>3) aprirà la porta della classe e tutte le altre porte che si incontrano lungo la via d’esodo, seguendo il percorso stabilito indicato nella piantina planimetrica affissa sulla porta della classe e/o laboratorio.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50000"/>
              </a:spcBef>
            </a:pPr>
            <a:endParaRPr lang="it-IT" altLang="it-IT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it-IT" altLang="it-IT" sz="24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108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>
            <a:extLst>
              <a:ext uri="{FF2B5EF4-FFF2-40B4-BE49-F238E27FC236}">
                <a16:creationId xmlns:a16="http://schemas.microsoft.com/office/drawing/2014/main" id="{8A0C229A-6C33-525F-437C-C2E60F8BA7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>
                <a:solidFill>
                  <a:srgbClr val="FF0000"/>
                </a:solidFill>
                <a:effectLst/>
              </a:rPr>
              <a:t>LA  FORMAZIONE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0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Processo educativo attraverso il quale </a:t>
            </a:r>
            <a:r>
              <a:rPr lang="it-IT" sz="2400">
                <a:solidFill>
                  <a:srgbClr val="FF0000"/>
                </a:solidFill>
                <a:effectLst/>
              </a:rPr>
              <a:t>trasferire ai lavoratori</a:t>
            </a:r>
            <a:r>
              <a:rPr lang="it-IT" sz="2400">
                <a:solidFill>
                  <a:srgbClr val="000000"/>
                </a:solidFill>
                <a:effectLst/>
              </a:rPr>
              <a:t> ed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agli altri soggetti del sistema di prevenzione e protezione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aziendale </a:t>
            </a:r>
            <a:r>
              <a:rPr lang="it-IT" sz="2400">
                <a:solidFill>
                  <a:srgbClr val="FF0000"/>
                </a:solidFill>
                <a:effectLst/>
              </a:rPr>
              <a:t>conoscenze e procedure utili</a:t>
            </a:r>
            <a:r>
              <a:rPr lang="it-IT" sz="2400">
                <a:solidFill>
                  <a:srgbClr val="000000"/>
                </a:solidFill>
                <a:effectLst/>
              </a:rPr>
              <a:t> alla acquisizione di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competenze per lo svolgimento in sicurezza dei rispettivi compiti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in azienda e alla identificazione, riduzione e gestione dei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rischi.</a:t>
            </a:r>
            <a:endParaRPr lang="it-IT" sz="2400">
              <a:solidFill>
                <a:srgbClr val="FF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2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Il Datore di lavoro provvede affinchè </a:t>
            </a:r>
            <a:r>
              <a:rPr lang="it-IT" sz="2400">
                <a:solidFill>
                  <a:srgbClr val="FF0000"/>
                </a:solidFill>
                <a:effectLst/>
              </a:rPr>
              <a:t>ciascun lavoratore</a:t>
            </a:r>
            <a:r>
              <a:rPr lang="it-IT" sz="2400">
                <a:solidFill>
                  <a:srgbClr val="000000"/>
                </a:solidFill>
                <a:effectLst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>
                <a:solidFill>
                  <a:srgbClr val="000000"/>
                </a:solidFill>
                <a:effectLst/>
              </a:rPr>
              <a:t>riceva una formazione adeguata alle proprie mansioni su: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0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it-IT" sz="2400">
                <a:solidFill>
                  <a:srgbClr val="FF0000"/>
                </a:solidFill>
                <a:effectLst/>
              </a:rPr>
              <a:t>Rischi,</a:t>
            </a:r>
            <a:r>
              <a:rPr lang="it-IT" sz="2400">
                <a:solidFill>
                  <a:srgbClr val="000000"/>
                </a:solidFill>
                <a:effectLst/>
              </a:rPr>
              <a:t> </a:t>
            </a:r>
            <a:r>
              <a:rPr lang="it-IT" sz="2400">
                <a:solidFill>
                  <a:srgbClr val="FF0000"/>
                </a:solidFill>
                <a:effectLst/>
              </a:rPr>
              <a:t>possibili danni</a:t>
            </a:r>
            <a:r>
              <a:rPr lang="it-IT" sz="2400">
                <a:solidFill>
                  <a:srgbClr val="000000"/>
                </a:solidFill>
                <a:effectLst/>
              </a:rPr>
              <a:t> e conseguenti misure di prevenzione e protezione;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endParaRPr lang="it-IT" sz="10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it-IT" sz="2400">
                <a:solidFill>
                  <a:srgbClr val="FF0000"/>
                </a:solidFill>
                <a:effectLst/>
              </a:rPr>
              <a:t>Diritti e doveri</a:t>
            </a:r>
            <a:r>
              <a:rPr lang="it-IT" sz="2400">
                <a:solidFill>
                  <a:srgbClr val="000000"/>
                </a:solidFill>
                <a:effectLst/>
              </a:rPr>
              <a:t> dei lavoratori in materia di sicurezza e salute.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40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 advTm="1080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>
            <a:extLst>
              <a:ext uri="{FF2B5EF4-FFF2-40B4-BE49-F238E27FC236}">
                <a16:creationId xmlns:a16="http://schemas.microsoft.com/office/drawing/2014/main" id="{B4F19750-756E-97BC-1C42-B1B46D9C4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56425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500" b="1">
                <a:solidFill>
                  <a:srgbClr val="FF3300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it-IT" altLang="it-IT" sz="2800" b="1">
                <a:solidFill>
                  <a:srgbClr val="FF3300"/>
                </a:solidFill>
                <a:cs typeface="Arial" panose="020B0604020202020204" pitchFamily="34" charset="0"/>
              </a:rPr>
              <a:t>ALLIEVO   </a:t>
            </a:r>
            <a:r>
              <a:rPr lang="it-IT" altLang="it-IT" sz="2800" b="1" u="sng">
                <a:solidFill>
                  <a:srgbClr val="FF3300"/>
                </a:solidFill>
                <a:cs typeface="Arial" panose="020B0604020202020204" pitchFamily="34" charset="0"/>
              </a:rPr>
              <a:t>chiudi-fila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   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Prende il modulo di evacuazione e l’elenco degli studenti della propria classe presente nel luogo di lavoro e lo consegna all’insegnante. Tali documenti sono custoditi nell’apposito contenitore posizionato sulla parete in prossimità della porta di uscita. 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E’ compito del chiudi-fila accertarsi che tali documenti siano sempre disponibili nel contenitore. In caso contrario dovrà reperirli presso il coordinatore per l’emergenza 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Verifica che tutti i compagni siano usciti e precederà l’insegnante prima della </a:t>
            </a:r>
            <a:r>
              <a:rPr lang="it-IT" altLang="it-IT" sz="2800" b="1">
                <a:solidFill>
                  <a:srgbClr val="000000"/>
                </a:solidFill>
                <a:cs typeface="Arial" panose="020B0604020202020204" pitchFamily="34" charset="0"/>
              </a:rPr>
              <a:t>chiusura della porta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  della classe.</a:t>
            </a:r>
          </a:p>
          <a:p>
            <a:pPr>
              <a:spcBef>
                <a:spcPct val="50000"/>
              </a:spcBef>
            </a:pPr>
            <a:endParaRPr lang="it-IT" altLang="it-IT" sz="14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1080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7B6D97C6-50B0-6122-434C-7832572B5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15138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500" b="1">
                <a:solidFill>
                  <a:srgbClr val="FF3300"/>
                </a:solidFill>
                <a:cs typeface="Arial" panose="020B0604020202020204" pitchFamily="34" charset="0"/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it-IT" altLang="it-IT" sz="2800" b="1">
                <a:solidFill>
                  <a:srgbClr val="FF3300"/>
                </a:solidFill>
                <a:cs typeface="Arial" panose="020B0604020202020204" pitchFamily="34" charset="0"/>
              </a:rPr>
              <a:t>ALLIEVO   </a:t>
            </a:r>
            <a:r>
              <a:rPr lang="it-IT" altLang="it-IT" sz="2800" b="1" u="sng">
                <a:solidFill>
                  <a:srgbClr val="FF3300"/>
                </a:solidFill>
                <a:cs typeface="Arial" panose="020B0604020202020204" pitchFamily="34" charset="0"/>
              </a:rPr>
              <a:t>chiudi-fila</a:t>
            </a:r>
            <a:r>
              <a:rPr lang="it-IT" altLang="it-IT" sz="2800">
                <a:solidFill>
                  <a:srgbClr val="000000"/>
                </a:solidFill>
                <a:cs typeface="Arial" panose="020B0604020202020204" pitchFamily="34" charset="0"/>
              </a:rPr>
              <a:t>   </a:t>
            </a:r>
          </a:p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0000"/>
                </a:solidFill>
              </a:rPr>
              <a:t>4) Insieme all’insegnante, fornirà aiuto agli allievi in difficoltà e/o insieme all’insegnante di sostegno agli eventuali allievi portatori di handicap.</a:t>
            </a:r>
          </a:p>
          <a:p>
            <a:pPr>
              <a:spcBef>
                <a:spcPct val="50000"/>
              </a:spcBef>
            </a:pPr>
            <a:r>
              <a:rPr lang="it-IT" altLang="it-IT" sz="2800">
                <a:solidFill>
                  <a:srgbClr val="000000"/>
                </a:solidFill>
              </a:rPr>
              <a:t>5) Nel punto di raccolta la classe </a:t>
            </a:r>
            <a:r>
              <a:rPr lang="it-IT" altLang="it-IT" sz="2800" u="sng">
                <a:solidFill>
                  <a:schemeClr val="bg1"/>
                </a:solidFill>
              </a:rPr>
              <a:t>deve restare unita</a:t>
            </a:r>
            <a:r>
              <a:rPr lang="it-IT" altLang="it-IT" sz="2800">
                <a:solidFill>
                  <a:srgbClr val="000000"/>
                </a:solidFill>
              </a:rPr>
              <a:t>  e raggruppata, il docente farà subito l’appello e con la collaborazione dell’alunno  </a:t>
            </a:r>
            <a:r>
              <a:rPr lang="it-IT" altLang="it-IT" sz="2800" b="1" u="sng">
                <a:solidFill>
                  <a:srgbClr val="FF3300"/>
                </a:solidFill>
              </a:rPr>
              <a:t>chiudi fila</a:t>
            </a:r>
            <a:r>
              <a:rPr lang="it-IT" altLang="it-IT" sz="2800">
                <a:solidFill>
                  <a:srgbClr val="000000"/>
                </a:solidFill>
              </a:rPr>
              <a:t>   compilerà RAPIDAMENTE  il modulo di evacuazione.</a:t>
            </a:r>
          </a:p>
          <a:p>
            <a:pPr>
              <a:spcBef>
                <a:spcPct val="50000"/>
              </a:spcBef>
            </a:pPr>
            <a:endParaRPr lang="it-IT" altLang="it-IT" sz="2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it-IT" altLang="it-IT" sz="2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it-IT" altLang="it-IT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it-IT" altLang="it-IT" sz="120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it-IT" altLang="it-IT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it-IT" altLang="it-IT" sz="9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1080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6475113B-7AC9-0454-2CE6-1C54EEFF0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it-IT" sz="5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0000"/>
                </a:solidFill>
                <a:latin typeface="Arial" charset="0"/>
              </a:rPr>
              <a:t>Dopo aver ricevuto il MODULO DI EVACUAZIONE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0000"/>
                </a:solidFill>
                <a:latin typeface="Arial" charset="0"/>
              </a:rPr>
              <a:t>l’alunno  </a:t>
            </a:r>
            <a:r>
              <a:rPr lang="it-IT" sz="2800" b="1" u="sng" dirty="0">
                <a:solidFill>
                  <a:srgbClr val="FF3300"/>
                </a:solidFill>
                <a:latin typeface="Arial" charset="0"/>
              </a:rPr>
              <a:t>chiudi fila</a:t>
            </a:r>
            <a:r>
              <a:rPr lang="it-IT" dirty="0">
                <a:latin typeface="Arial" charset="0"/>
              </a:rPr>
              <a:t>    </a:t>
            </a:r>
            <a:r>
              <a:rPr lang="it-IT" sz="2800" dirty="0">
                <a:solidFill>
                  <a:srgbClr val="000000"/>
                </a:solidFill>
                <a:latin typeface="Arial" charset="0"/>
              </a:rPr>
              <a:t> lo porterà rapidamente al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chemeClr val="bg2"/>
                </a:solidFill>
                <a:latin typeface="Arial" charset="0"/>
              </a:rPr>
              <a:t>Coordinatore alla gestione dell’Emergenza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0000"/>
                </a:solidFill>
                <a:latin typeface="Arial" charset="0"/>
              </a:rPr>
              <a:t>in attesa nel centro di coordinamento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0000"/>
                </a:solidFill>
                <a:latin typeface="Arial" charset="0"/>
              </a:rPr>
              <a:t>situato presso la portineria dell’Istituto e poi ritorna al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0000"/>
                </a:solidFill>
                <a:latin typeface="Arial" charset="0"/>
              </a:rPr>
              <a:t>P. R.  passando sempre per </a:t>
            </a:r>
            <a:r>
              <a:rPr lang="it-IT" sz="2800" b="1" u="sng" dirty="0">
                <a:solidFill>
                  <a:srgbClr val="000000"/>
                </a:solidFill>
                <a:latin typeface="Arial" charset="0"/>
              </a:rPr>
              <a:t>percorsi esterni</a:t>
            </a:r>
            <a:r>
              <a:rPr lang="it-IT" sz="2800" dirty="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000" i="1" dirty="0">
                <a:solidFill>
                  <a:srgbClr val="FF0000"/>
                </a:solidFill>
                <a:latin typeface="Arial" charset="0"/>
              </a:rPr>
              <a:t>(dal Punto di Raccolta valuterà autonomamente il percorso più breve),</a:t>
            </a:r>
            <a:r>
              <a:rPr lang="it-IT" dirty="0">
                <a:solidFill>
                  <a:srgbClr val="FF0000"/>
                </a:solidFill>
                <a:latin typeface="Arial" charset="0"/>
              </a:rPr>
              <a:t> </a:t>
            </a:r>
            <a:endParaRPr lang="it-IT" sz="2000" dirty="0">
              <a:solidFill>
                <a:srgbClr val="FF0000"/>
              </a:solidFill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it-IT" sz="1400" dirty="0">
              <a:solidFill>
                <a:srgbClr val="FF0000"/>
              </a:solidFill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FF3300"/>
                </a:solidFill>
                <a:latin typeface="Arial" charset="0"/>
              </a:rPr>
              <a:t>TUTTI  RIMANGONO  NEI  PUNTI  DI  RACCOLTA  ED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FF3300"/>
                </a:solidFill>
                <a:latin typeface="Arial" charset="0"/>
              </a:rPr>
              <a:t>ASPETTANO  ISTRUZIONI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it-IT" sz="900" b="1" dirty="0">
              <a:solidFill>
                <a:srgbClr val="FF3300"/>
              </a:solidFill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0000"/>
                </a:solidFill>
                <a:latin typeface="Arial" charset="0"/>
              </a:rPr>
              <a:t>Successivamente si potranno presentare due ipotesi: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it-IT" sz="1000" dirty="0">
              <a:solidFill>
                <a:srgbClr val="000000"/>
              </a:solidFill>
              <a:latin typeface="Arial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it-IT" sz="2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it-IT" sz="2800" dirty="0">
                <a:solidFill>
                  <a:srgbClr val="FF3300"/>
                </a:solidFill>
                <a:latin typeface="Arial" charset="0"/>
              </a:rPr>
              <a:t>Fine dell’emergenza.</a:t>
            </a: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it-IT" sz="2800" dirty="0">
                <a:solidFill>
                  <a:srgbClr val="FF3300"/>
                </a:solidFill>
                <a:latin typeface="Arial" charset="0"/>
              </a:rPr>
              <a:t> Continuazione dell’emergenza.</a:t>
            </a:r>
            <a:r>
              <a:rPr lang="it-IT" sz="3200" dirty="0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advTm="1080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>
            <a:extLst>
              <a:ext uri="{FF2B5EF4-FFF2-40B4-BE49-F238E27FC236}">
                <a16:creationId xmlns:a16="http://schemas.microsoft.com/office/drawing/2014/main" id="{8D93151F-BEBA-A5F0-17BF-8020B17D34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t-IT" altLang="it-IT" sz="3600">
                <a:solidFill>
                  <a:srgbClr val="FF3300"/>
                </a:solidFill>
                <a:effectLst/>
              </a:rPr>
              <a:t>     </a:t>
            </a:r>
            <a:r>
              <a:rPr lang="it-IT" altLang="it-IT" sz="3600" b="1">
                <a:solidFill>
                  <a:srgbClr val="FF3300"/>
                </a:solidFill>
                <a:effectLst/>
              </a:rPr>
              <a:t>FINE DELL’EMERGENZA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1400" b="1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altLang="it-IT">
                <a:solidFill>
                  <a:srgbClr val="000000"/>
                </a:solidFill>
                <a:effectLst/>
              </a:rPr>
              <a:t>La fine dell’emergenza viene comunicata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>
                <a:solidFill>
                  <a:srgbClr val="000000"/>
                </a:solidFill>
                <a:effectLst/>
              </a:rPr>
              <a:t>attraverso il segnale di cessato allarme: 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200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altLang="it-IT" b="1">
                <a:solidFill>
                  <a:srgbClr val="FF3300"/>
                </a:solidFill>
                <a:effectLst/>
              </a:rPr>
              <a:t>Suono Breve ed intermittente della sirena per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b="1">
                <a:solidFill>
                  <a:srgbClr val="FF3300"/>
                </a:solidFill>
                <a:effectLst/>
              </a:rPr>
              <a:t>la durata di 30 secondi.</a:t>
            </a:r>
          </a:p>
          <a:p>
            <a:pPr eaLnBrk="1" hangingPunct="1">
              <a:buFont typeface="Wingdings" pitchFamily="2" charset="2"/>
              <a:buNone/>
            </a:pPr>
            <a:endParaRPr lang="it-IT" altLang="it-IT" sz="16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endParaRPr lang="it-IT" altLang="it-IT" sz="1600">
              <a:solidFill>
                <a:srgbClr val="FF33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it-IT" altLang="it-IT">
                <a:solidFill>
                  <a:srgbClr val="000000"/>
                </a:solidFill>
                <a:effectLst/>
              </a:rPr>
              <a:t>Tutto il personale rientra in modo ordinato nei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>
                <a:solidFill>
                  <a:srgbClr val="000000"/>
                </a:solidFill>
                <a:effectLst/>
              </a:rPr>
              <a:t>luoghi di svolgimento dell’attività.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chemeClr val="bg1"/>
                </a:solidFill>
                <a:effectLst/>
              </a:rPr>
              <a:t>(Utilizzando possibilmente per il rientro le porte dell’ingresso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chemeClr val="bg1"/>
                </a:solidFill>
                <a:effectLst/>
              </a:rPr>
              <a:t>principale)</a:t>
            </a:r>
          </a:p>
        </p:txBody>
      </p:sp>
    </p:spTree>
  </p:cSld>
  <p:clrMapOvr>
    <a:masterClrMapping/>
  </p:clrMapOvr>
  <p:transition advTm="1080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93CEA499-3333-5D15-D5C0-B02D0AFB6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it-IT" altLang="it-IT" sz="3600">
                <a:solidFill>
                  <a:srgbClr val="FF3300"/>
                </a:solidFill>
              </a:rPr>
              <a:t>     	</a:t>
            </a:r>
            <a:r>
              <a:rPr lang="it-IT" altLang="it-IT" sz="3600" b="1">
                <a:solidFill>
                  <a:srgbClr val="FF3300"/>
                </a:solidFill>
              </a:rPr>
              <a:t>Continuazione dell’emergenza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endParaRPr lang="it-IT" altLang="it-IT" sz="2000" b="1">
              <a:solidFill>
                <a:srgbClr val="000000"/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</a:pPr>
            <a:r>
              <a:rPr lang="it-IT" altLang="it-IT" sz="3200">
                <a:solidFill>
                  <a:srgbClr val="000000"/>
                </a:solidFill>
              </a:rPr>
              <a:t>Gli addetti interni e gli operatori preposti esterni VV.F, Protezione civile, ecc... provvederanno a far fronte all’emergenza.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</a:pPr>
            <a:r>
              <a:rPr lang="it-IT" altLang="it-IT" sz="3200">
                <a:solidFill>
                  <a:srgbClr val="000000"/>
                </a:solidFill>
              </a:rPr>
              <a:t>Tutto il personale rimane nei centri di raccolta in attesa di istruzioni.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</a:pPr>
            <a:r>
              <a:rPr lang="it-IT" altLang="it-IT" sz="3200">
                <a:solidFill>
                  <a:srgbClr val="000000"/>
                </a:solidFill>
              </a:rPr>
              <a:t>Fine dell’emergenza se il problema viene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it-IT" altLang="it-IT" sz="3200">
                <a:solidFill>
                  <a:srgbClr val="000000"/>
                </a:solidFill>
              </a:rPr>
              <a:t>   risolto.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</a:pPr>
            <a:r>
              <a:rPr lang="it-IT" altLang="it-IT" sz="3200">
                <a:solidFill>
                  <a:srgbClr val="000000"/>
                </a:solidFill>
              </a:rPr>
              <a:t>Abbandono definitivo dell’Istituto che viene segnalata attraverso un  </a:t>
            </a:r>
            <a:r>
              <a:rPr lang="it-IT" altLang="it-IT" sz="3200" b="1">
                <a:solidFill>
                  <a:srgbClr val="FF3300"/>
                </a:solidFill>
              </a:rPr>
              <a:t>suono continuo della sirena dalla durata di 2 minuti</a:t>
            </a:r>
            <a:r>
              <a:rPr lang="it-IT" altLang="it-IT" b="1">
                <a:solidFill>
                  <a:srgbClr val="FF3300"/>
                </a:solidFill>
              </a:rPr>
              <a:t>.</a:t>
            </a:r>
            <a:r>
              <a:rPr lang="it-IT" altLang="it-IT">
                <a:solidFill>
                  <a:srgbClr val="FF3300"/>
                </a:solidFill>
              </a:rPr>
              <a:t> </a:t>
            </a:r>
          </a:p>
        </p:txBody>
      </p:sp>
    </p:spTree>
  </p:cSld>
  <p:clrMapOvr>
    <a:masterClrMapping/>
  </p:clrMapOvr>
  <p:transition advTm="1080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8" name="Rectangle 4">
            <a:extLst>
              <a:ext uri="{FF2B5EF4-FFF2-40B4-BE49-F238E27FC236}">
                <a16:creationId xmlns:a16="http://schemas.microsoft.com/office/drawing/2014/main" id="{80388FE9-4EC9-BF20-3E33-743DF8F645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algn="l" eaLnBrk="1" hangingPunct="1">
              <a:defRPr/>
            </a:pPr>
            <a:r>
              <a:rPr lang="it-IT" sz="3200" b="1">
                <a:solidFill>
                  <a:srgbClr val="FF0000"/>
                </a:solidFill>
                <a:effectLst/>
              </a:rPr>
              <a:t>    	Procedura  di  Primo  Soccorso</a:t>
            </a:r>
            <a:br>
              <a:rPr lang="it-IT" sz="3200" b="1">
                <a:solidFill>
                  <a:srgbClr val="FF0000"/>
                </a:solidFill>
                <a:effectLst/>
              </a:rPr>
            </a:br>
            <a:br>
              <a:rPr lang="it-IT" sz="1600" b="1">
                <a:solidFill>
                  <a:srgbClr val="FF0000"/>
                </a:solidFill>
                <a:effectLst/>
              </a:rPr>
            </a:br>
            <a:r>
              <a:rPr lang="it-IT" sz="2800">
                <a:solidFill>
                  <a:srgbClr val="000000"/>
                </a:solidFill>
                <a:effectLst/>
              </a:rPr>
              <a:t>In azienda è definita la procedura di intervento per i lavoratori che per svariati motivi, durante il lavoro sono colpiti da malore e/o infortuni.</a:t>
            </a:r>
            <a:br>
              <a:rPr lang="it-IT" sz="2800">
                <a:solidFill>
                  <a:srgbClr val="000000"/>
                </a:solidFill>
                <a:effectLst/>
              </a:rPr>
            </a:br>
            <a:br>
              <a:rPr lang="it-IT" sz="1600">
                <a:solidFill>
                  <a:srgbClr val="000000"/>
                </a:solidFill>
                <a:effectLst/>
              </a:rPr>
            </a:br>
            <a:r>
              <a:rPr lang="it-IT" sz="2800">
                <a:solidFill>
                  <a:srgbClr val="000000"/>
                </a:solidFill>
                <a:effectLst/>
              </a:rPr>
              <a:t>Fanno parte integrante alcune persone preparate ad interventi di prima necessità addestrate  presso la C.R.I</a:t>
            </a:r>
            <a:r>
              <a:rPr lang="it-IT" sz="2800" b="1">
                <a:solidFill>
                  <a:srgbClr val="000000"/>
                </a:solidFill>
                <a:effectLst/>
              </a:rPr>
              <a:t>.</a:t>
            </a:r>
            <a:r>
              <a:rPr lang="it-IT" sz="2800" b="1">
                <a:solidFill>
                  <a:srgbClr val="FF0000"/>
                </a:solidFill>
                <a:effectLst/>
              </a:rPr>
              <a:t> </a:t>
            </a:r>
            <a:br>
              <a:rPr lang="it-IT" sz="2800" b="1">
                <a:solidFill>
                  <a:srgbClr val="FF0000"/>
                </a:solidFill>
                <a:effectLst/>
              </a:rPr>
            </a:br>
            <a:br>
              <a:rPr lang="it-IT" sz="1600" b="1">
                <a:solidFill>
                  <a:srgbClr val="000000"/>
                </a:solidFill>
                <a:effectLst/>
              </a:rPr>
            </a:br>
            <a:r>
              <a:rPr lang="it-IT" sz="2800">
                <a:solidFill>
                  <a:srgbClr val="000000"/>
                </a:solidFill>
                <a:effectLst/>
              </a:rPr>
              <a:t>Sono dislocate in tutta la struttura lavorativa, i nominativi sono segnalati su apposita tabella affissa in tutta la scuola, a fianco delle planimetrie di evacuazione.</a:t>
            </a:r>
            <a:br>
              <a:rPr lang="it-IT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it-IT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it-IT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it-IT" sz="40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advTm="1080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8" name="Rectangle 4">
            <a:extLst>
              <a:ext uri="{FF2B5EF4-FFF2-40B4-BE49-F238E27FC236}">
                <a16:creationId xmlns:a16="http://schemas.microsoft.com/office/drawing/2014/main" id="{7C45786B-27A4-9161-AB36-1F56DD64D4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1795" y="555617"/>
            <a:ext cx="9144000" cy="6858000"/>
          </a:xfrm>
          <a:solidFill>
            <a:srgbClr val="CCCCFF"/>
          </a:solidFill>
        </p:spPr>
        <p:txBody>
          <a:bodyPr/>
          <a:lstStyle/>
          <a:p>
            <a:pPr algn="l" eaLnBrk="1" hangingPunct="1">
              <a:defRPr/>
            </a:pPr>
            <a:r>
              <a:rPr lang="it-IT" sz="3200" b="1" dirty="0">
                <a:solidFill>
                  <a:srgbClr val="FF0000"/>
                </a:solidFill>
                <a:effectLst/>
              </a:rPr>
              <a:t>    </a:t>
            </a:r>
            <a:br>
              <a:rPr lang="it-IT" sz="4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it-IT" sz="4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it-IT" sz="40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228C843-EE3E-3649-AE32-5C1288D29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432473"/>
              </p:ext>
            </p:extLst>
          </p:nvPr>
        </p:nvGraphicFramePr>
        <p:xfrm>
          <a:off x="179512" y="764704"/>
          <a:ext cx="8208912" cy="864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1611172155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900" dirty="0">
                          <a:effectLst/>
                        </a:rPr>
                        <a:t>ORGANIGRAMMA SICUREZZA ISTITUTO IPS EINAUDI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900" dirty="0">
                          <a:effectLst/>
                        </a:rPr>
                        <a:t>Datore di lavoro: Dott. </a:t>
                      </a:r>
                      <a:r>
                        <a:rPr lang="it-IT" sz="900" dirty="0" err="1">
                          <a:effectLst/>
                        </a:rPr>
                        <a:t>ssa</a:t>
                      </a:r>
                      <a:r>
                        <a:rPr lang="it-IT" sz="900" dirty="0">
                          <a:effectLst/>
                        </a:rPr>
                        <a:t> LAURA MAJOCCHI - R.S.P.P.: Ing. Pierpaolo Afferrante - Medico competente: Dott.ssa RIVA SIMONA -   RLS: Prof.ssa SOBACCHI MARIA</a:t>
                      </a:r>
                      <a:endParaRPr lang="it-IT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76" marR="58076" marT="0" marB="0"/>
                </a:tc>
                <a:extLst>
                  <a:ext uri="{0D108BD9-81ED-4DB2-BD59-A6C34878D82A}">
                    <a16:rowId xmlns:a16="http://schemas.microsoft.com/office/drawing/2014/main" val="341026768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99BF8BA-F7E7-F717-FD25-D73A52EF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389890"/>
              </p:ext>
            </p:extLst>
          </p:nvPr>
        </p:nvGraphicFramePr>
        <p:xfrm>
          <a:off x="1149351" y="1700809"/>
          <a:ext cx="6951042" cy="5157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6226">
                  <a:extLst>
                    <a:ext uri="{9D8B030D-6E8A-4147-A177-3AD203B41FA5}">
                      <a16:colId xmlns:a16="http://schemas.microsoft.com/office/drawing/2014/main" val="421579862"/>
                    </a:ext>
                  </a:extLst>
                </a:gridCol>
                <a:gridCol w="1624673">
                  <a:extLst>
                    <a:ext uri="{9D8B030D-6E8A-4147-A177-3AD203B41FA5}">
                      <a16:colId xmlns:a16="http://schemas.microsoft.com/office/drawing/2014/main" val="2040663728"/>
                    </a:ext>
                  </a:extLst>
                </a:gridCol>
                <a:gridCol w="1526924">
                  <a:extLst>
                    <a:ext uri="{9D8B030D-6E8A-4147-A177-3AD203B41FA5}">
                      <a16:colId xmlns:a16="http://schemas.microsoft.com/office/drawing/2014/main" val="2534708415"/>
                    </a:ext>
                  </a:extLst>
                </a:gridCol>
                <a:gridCol w="1433219">
                  <a:extLst>
                    <a:ext uri="{9D8B030D-6E8A-4147-A177-3AD203B41FA5}">
                      <a16:colId xmlns:a16="http://schemas.microsoft.com/office/drawing/2014/main" val="3983478831"/>
                    </a:ext>
                  </a:extLst>
                </a:gridCol>
              </a:tblGrid>
              <a:tr h="372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000">
                          <a:effectLst/>
                        </a:rPr>
                        <a:t>SERVIZIO DI PREVENZIONE E PROTEZIONE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000">
                          <a:effectLst/>
                        </a:rPr>
                        <a:t>SEDE CENTRALE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000">
                          <a:effectLst/>
                        </a:rPr>
                        <a:t>CAZZULANI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000">
                          <a:effectLst/>
                        </a:rPr>
                        <a:t>SB2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3953547111"/>
                  </a:ext>
                </a:extLst>
              </a:tr>
              <a:tr h="663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Referente di plesso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DS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MAFFEO (DOC)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SACCHELLI (DOC)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ZAMBITO (DOC)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SPAGLIARDI(DOC)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CABRINI (DOC)</a:t>
                      </a:r>
                      <a:endParaRPr lang="it-IT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SPAGLIARDI(DOC)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4129572494"/>
                  </a:ext>
                </a:extLst>
              </a:tr>
              <a:tr h="1064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Preposto della sicurezza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MANISCALCO (ASPP)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DOCENTI DI LABORATORIO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DOCENTI DI MOTORIA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REFERENTI DI PLESSO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ZAMBITO (DOC)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DOCENTI DI LABORATORIO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DOCENTI DI MOTORIA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REFERENTI DI PLESSO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MANISCALCO (ASPP)</a:t>
                      </a:r>
                      <a:endParaRPr lang="it-IT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DOCENTI DI LABORATORIO</a:t>
                      </a:r>
                      <a:endParaRPr lang="it-IT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DOCENTI DI MOTORIA</a:t>
                      </a:r>
                      <a:endParaRPr lang="it-IT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REFERENTI DI PLESSO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2925179386"/>
                  </a:ext>
                </a:extLst>
              </a:tr>
              <a:tr h="271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Coordinatore dell’evacuazione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MANISCALCO (ASPP)/DS/RSPP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ZAMBITO (DOC)/DS/RSPP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MANISCALCO(ASPP)/DS/RSPP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2569678513"/>
                  </a:ext>
                </a:extLst>
              </a:tr>
              <a:tr h="12017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Addetto al primo soccorso 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 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 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 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ALGIERI (DOC)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LUPO (DOC)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BERTOLA (CS)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BONOMI (CS)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BARONI (CS)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VALENTE (CS)</a:t>
                      </a:r>
                      <a:endParaRPr lang="it-IT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BRANDI (CS)</a:t>
                      </a:r>
                      <a:endParaRPr lang="it-IT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ALGIERI (DOC)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LUPO (DOC)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CIVELLO (CS)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SCOLLO (CS)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1704515147"/>
                  </a:ext>
                </a:extLst>
              </a:tr>
              <a:tr h="932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Addetto antincendio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 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 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 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BERTOLA (CS)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BONOMI (CS)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MOSCATELLO (CS)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BARONI (CS)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(CS)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BRANDI (CS)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CIVELLO (CS)</a:t>
                      </a:r>
                      <a:endParaRPr lang="it-IT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(CS)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3754342593"/>
                  </a:ext>
                </a:extLst>
              </a:tr>
              <a:tr h="256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Addetto alla chiamata d’emergenza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DS/DSGA/MAFFEO/BRUZZANO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VALENTE/BRANDI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CIVELLO/SCOLLO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1914605253"/>
                  </a:ext>
                </a:extLst>
              </a:tr>
              <a:tr h="1315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Addetto all’interruzione utenze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BONOMI/MOSCATELLO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VALENTE/BRANDI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CIVELLO/SCOLLO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2622744724"/>
                  </a:ext>
                </a:extLst>
              </a:tr>
              <a:tr h="1315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Addetto DAE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ALGIERI (DOC)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////////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////////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1412501837"/>
                  </a:ext>
                </a:extLst>
              </a:tr>
              <a:tr h="1315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Preposto controllo divieto di fumo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DS/MAFFEO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>
                          <a:effectLst/>
                        </a:rPr>
                        <a:t>ZAMBITO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700" dirty="0">
                          <a:effectLst/>
                        </a:rPr>
                        <a:t>CABRINI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96" marR="63296" marT="0" marB="0"/>
                </a:tc>
                <a:extLst>
                  <a:ext uri="{0D108BD9-81ED-4DB2-BD59-A6C34878D82A}">
                    <a16:rowId xmlns:a16="http://schemas.microsoft.com/office/drawing/2014/main" val="3033785464"/>
                  </a:ext>
                </a:extLst>
              </a:tr>
            </a:tbl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9DDCBDEA-A479-1B33-89E5-63CC9F781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350" y="33416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1080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D98F4583-0B94-4ADD-AF57-9D804C8360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algn="l" eaLnBrk="1" hangingPunct="1">
              <a:defRPr/>
            </a:pPr>
            <a:r>
              <a:rPr lang="it-IT" sz="3200" b="1">
                <a:solidFill>
                  <a:srgbClr val="FF0000"/>
                </a:solidFill>
                <a:effectLst/>
              </a:rPr>
              <a:t>	Procedura  Antincendio</a:t>
            </a:r>
            <a:br>
              <a:rPr lang="it-IT" sz="3600" b="1">
                <a:solidFill>
                  <a:srgbClr val="FF0000"/>
                </a:solidFill>
                <a:effectLst/>
              </a:rPr>
            </a:br>
            <a:br>
              <a:rPr lang="it-IT" sz="1800" b="1">
                <a:solidFill>
                  <a:srgbClr val="FF0000"/>
                </a:solidFill>
                <a:effectLst/>
              </a:rPr>
            </a:br>
            <a:r>
              <a:rPr lang="it-IT" sz="2800">
                <a:solidFill>
                  <a:srgbClr val="000000"/>
                </a:solidFill>
                <a:effectLst/>
              </a:rPr>
              <a:t>Anche la procedura di intervento antincendio è ben collaudata e consolidata nella nostra azienda.</a:t>
            </a:r>
            <a:br>
              <a:rPr lang="it-IT" sz="2800">
                <a:solidFill>
                  <a:srgbClr val="000000"/>
                </a:solidFill>
                <a:effectLst/>
              </a:rPr>
            </a:br>
            <a:r>
              <a:rPr lang="it-IT" sz="2800">
                <a:solidFill>
                  <a:srgbClr val="000000"/>
                </a:solidFill>
                <a:effectLst/>
              </a:rPr>
              <a:t> </a:t>
            </a:r>
            <a:br>
              <a:rPr lang="it-IT" sz="2400">
                <a:solidFill>
                  <a:srgbClr val="000000"/>
                </a:solidFill>
                <a:effectLst/>
              </a:rPr>
            </a:br>
            <a:r>
              <a:rPr lang="it-IT" sz="2800">
                <a:solidFill>
                  <a:srgbClr val="000000"/>
                </a:solidFill>
                <a:effectLst/>
              </a:rPr>
              <a:t>Fanno parte della squadra di intervento antincendio alcune persone preparate e addestrate con corsi specifici presso i Vigili del Fuoco di Lodi. </a:t>
            </a:r>
            <a:br>
              <a:rPr lang="it-IT" sz="2800" b="1">
                <a:solidFill>
                  <a:srgbClr val="000000"/>
                </a:solidFill>
                <a:effectLst/>
              </a:rPr>
            </a:br>
            <a:br>
              <a:rPr lang="it-IT" sz="2800" b="1">
                <a:solidFill>
                  <a:srgbClr val="000000"/>
                </a:solidFill>
                <a:effectLst/>
              </a:rPr>
            </a:br>
            <a:r>
              <a:rPr lang="it-IT" sz="2800">
                <a:solidFill>
                  <a:srgbClr val="000000"/>
                </a:solidFill>
                <a:effectLst/>
              </a:rPr>
              <a:t>In base alle loro mansioni, sono dislocate in tutta la struttura lavorativa, i nominativi sono segnalati sulle planimetrie di piano affisse all’interno della scuola.</a:t>
            </a:r>
            <a:br>
              <a:rPr lang="it-IT" sz="2800">
                <a:solidFill>
                  <a:srgbClr val="000000"/>
                </a:solidFill>
                <a:effectLst/>
              </a:rPr>
            </a:br>
            <a:br>
              <a:rPr lang="it-IT" sz="2800">
                <a:solidFill>
                  <a:srgbClr val="000000"/>
                </a:solidFill>
                <a:effectLst/>
              </a:rPr>
            </a:br>
            <a:br>
              <a:rPr lang="it-IT" sz="2800">
                <a:solidFill>
                  <a:srgbClr val="000000"/>
                </a:solidFill>
                <a:effectLst/>
              </a:rPr>
            </a:br>
            <a:r>
              <a:rPr lang="it-IT" sz="2800">
                <a:solidFill>
                  <a:srgbClr val="000000"/>
                </a:solidFill>
                <a:effectLst/>
              </a:rPr>
              <a:t> </a:t>
            </a:r>
            <a:endParaRPr lang="it-IT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advTm="1080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>
            <a:extLst>
              <a:ext uri="{FF2B5EF4-FFF2-40B4-BE49-F238E27FC236}">
                <a16:creationId xmlns:a16="http://schemas.microsoft.com/office/drawing/2014/main" id="{AE7AE4F7-A493-98CC-D4DD-76404472F2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600" b="1" dirty="0">
              <a:solidFill>
                <a:srgbClr val="FF505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FF3300"/>
                </a:solidFill>
                <a:effectLst/>
              </a:rPr>
              <a:t>LE PLANIMETRIE DEL PIANO DI EVACUAZIONE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400" b="1" dirty="0">
                <a:solidFill>
                  <a:srgbClr val="000000"/>
                </a:solidFill>
                <a:effectLst/>
              </a:rPr>
              <a:t>  EVIDENZIANO: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14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I PERCORSI DA SEGUIRE DURANTE L’ EVACUAZIONE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LE USCITE DI SICUREZZA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LE SCALE DI EMERGENZA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I CENTRI DI RACCOLTA ESTERNI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GLI ESTINTORI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GLI IDRANTI E I NASPI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GLI ATTACCHI PER I VV.F.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VALVOLE GENERALI PER INTERCETTAZIONE GAS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sz="800" dirty="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400" dirty="0">
                <a:solidFill>
                  <a:srgbClr val="000000"/>
                </a:solidFill>
                <a:effectLst/>
              </a:rPr>
              <a:t>INTERRUTTORI GENERALI DI BLOCCO ELETTRICO</a:t>
            </a:r>
          </a:p>
        </p:txBody>
      </p:sp>
    </p:spTree>
  </p:cSld>
  <p:clrMapOvr>
    <a:masterClrMapping/>
  </p:clrMapOvr>
  <p:transition advTm="108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D2CBE60-0E1E-96F3-62FC-9230883AB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908800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3200">
                <a:solidFill>
                  <a:srgbClr val="FF0000"/>
                </a:solidFill>
              </a:rPr>
              <a:t>COSA  VUOL   DIRE  VALUTARE  I  RISCHI ?</a:t>
            </a:r>
          </a:p>
          <a:p>
            <a:pPr eaLnBrk="1" hangingPunct="1"/>
            <a:endParaRPr lang="it-IT" altLang="it-IT" sz="2400" b="1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400" b="1">
                <a:solidFill>
                  <a:srgbClr val="000000"/>
                </a:solidFill>
              </a:rPr>
              <a:t>    </a:t>
            </a:r>
            <a:r>
              <a:rPr lang="it-IT" altLang="it-IT" sz="2400">
                <a:solidFill>
                  <a:srgbClr val="000000"/>
                </a:solidFill>
              </a:rPr>
              <a:t>Individuare il pericolo.</a:t>
            </a:r>
          </a:p>
          <a:p>
            <a:pPr eaLnBrk="1" hangingPunct="1">
              <a:buFontTx/>
              <a:buChar char="•"/>
            </a:pPr>
            <a:endParaRPr lang="it-IT" altLang="it-IT" sz="240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400">
                <a:solidFill>
                  <a:srgbClr val="000000"/>
                </a:solidFill>
              </a:rPr>
              <a:t>    Calcolare la probabilità che questo pericolo possa costituire </a:t>
            </a:r>
          </a:p>
          <a:p>
            <a:pPr eaLnBrk="1" hangingPunct="1"/>
            <a:r>
              <a:rPr lang="it-IT" altLang="it-IT" sz="2400">
                <a:solidFill>
                  <a:srgbClr val="000000"/>
                </a:solidFill>
              </a:rPr>
              <a:t>     un rischio. </a:t>
            </a:r>
          </a:p>
          <a:p>
            <a:pPr eaLnBrk="1" hangingPunct="1"/>
            <a:endParaRPr lang="it-IT" altLang="it-IT" sz="240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400">
                <a:solidFill>
                  <a:srgbClr val="000000"/>
                </a:solidFill>
              </a:rPr>
              <a:t>    Determinare preventivamente il danno provocato.</a:t>
            </a:r>
          </a:p>
          <a:p>
            <a:pPr eaLnBrk="1" hangingPunct="1">
              <a:buFontTx/>
              <a:buChar char="•"/>
            </a:pPr>
            <a:endParaRPr lang="it-IT" altLang="it-IT" sz="240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400">
                <a:solidFill>
                  <a:srgbClr val="000000"/>
                </a:solidFill>
              </a:rPr>
              <a:t>    Individuare le misure per prevenire, ridurre, eliminare il rischio.</a:t>
            </a:r>
          </a:p>
          <a:p>
            <a:pPr eaLnBrk="1" hangingPunct="1">
              <a:buFontTx/>
              <a:buChar char="•"/>
            </a:pPr>
            <a:endParaRPr lang="it-IT" altLang="it-IT" sz="240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400">
                <a:solidFill>
                  <a:srgbClr val="000000"/>
                </a:solidFill>
              </a:rPr>
              <a:t>    Individuare le procedure di gestione e controllo.</a:t>
            </a:r>
          </a:p>
          <a:p>
            <a:pPr eaLnBrk="1" hangingPunct="1">
              <a:buFontTx/>
              <a:buChar char="•"/>
            </a:pPr>
            <a:endParaRPr lang="it-IT" altLang="it-IT" sz="240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400">
                <a:solidFill>
                  <a:srgbClr val="000000"/>
                </a:solidFill>
              </a:rPr>
              <a:t>    Individuare i costi per la realizzazione degli interventi.</a:t>
            </a:r>
          </a:p>
          <a:p>
            <a:pPr eaLnBrk="1" hangingPunct="1">
              <a:buFontTx/>
              <a:buChar char="•"/>
            </a:pPr>
            <a:endParaRPr lang="it-IT" altLang="it-IT" sz="2400">
              <a:solidFill>
                <a:srgbClr val="000000"/>
              </a:solidFill>
            </a:endParaRPr>
          </a:p>
          <a:p>
            <a:pPr eaLnBrk="1" hangingPunct="1"/>
            <a:endParaRPr lang="it-IT" altLang="it-IT" sz="240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endParaRPr lang="it-IT" altLang="it-IT" sz="240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endParaRPr lang="it-IT" altLang="it-IT" sz="2400">
              <a:solidFill>
                <a:srgbClr val="000000"/>
              </a:solidFill>
            </a:endParaRPr>
          </a:p>
          <a:p>
            <a:pPr eaLnBrk="1" hangingPunct="1"/>
            <a:endParaRPr lang="it-IT" altLang="it-IT" sz="8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108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2E55ECC-E710-80E3-5EA6-802EE7D06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761163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it-IT" altLang="it-IT" sz="3200">
                <a:solidFill>
                  <a:srgbClr val="FF0000"/>
                </a:solidFill>
              </a:rPr>
              <a:t>VALUTAZIONE DEL RISCHIO</a:t>
            </a:r>
          </a:p>
          <a:p>
            <a:pPr algn="ctr" eaLnBrk="1" hangingPunct="1"/>
            <a:endParaRPr lang="it-IT" altLang="it-IT" sz="1000">
              <a:solidFill>
                <a:srgbClr val="FF0000"/>
              </a:solidFill>
            </a:endParaRPr>
          </a:p>
          <a:p>
            <a:pPr eaLnBrk="1" hangingPunct="1"/>
            <a:r>
              <a:rPr lang="it-IT" altLang="it-IT" sz="2400">
                <a:solidFill>
                  <a:srgbClr val="000000"/>
                </a:solidFill>
              </a:rPr>
              <a:t>Nello specifico il D. Lgs 81, al Titolo I, Capo III, Sezione I, gli</a:t>
            </a:r>
          </a:p>
          <a:p>
            <a:pPr eaLnBrk="1" hangingPunct="1"/>
            <a:r>
              <a:rPr lang="it-IT" altLang="it-IT" sz="2400">
                <a:solidFill>
                  <a:srgbClr val="000000"/>
                </a:solidFill>
              </a:rPr>
              <a:t>art. 17 e 28  per la corretta valutazione del rischio, richiedono al </a:t>
            </a:r>
          </a:p>
          <a:p>
            <a:pPr eaLnBrk="1" hangingPunct="1"/>
            <a:r>
              <a:rPr lang="it-IT" altLang="it-IT" sz="2400">
                <a:solidFill>
                  <a:srgbClr val="000000"/>
                </a:solidFill>
              </a:rPr>
              <a:t>Datore di Lavoro:</a:t>
            </a:r>
          </a:p>
          <a:p>
            <a:pPr eaLnBrk="1" hangingPunct="1"/>
            <a:endParaRPr lang="it-IT" altLang="it-IT" sz="100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400" b="1">
                <a:solidFill>
                  <a:srgbClr val="0000FF"/>
                </a:solidFill>
              </a:rPr>
              <a:t>Una relazione sulla valutazione del rischio,</a:t>
            </a:r>
          </a:p>
          <a:p>
            <a:pPr eaLnBrk="1" hangingPunct="1"/>
            <a:endParaRPr lang="it-IT" altLang="it-IT" sz="1000" b="1">
              <a:solidFill>
                <a:srgbClr val="0000FF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400" b="1">
                <a:solidFill>
                  <a:srgbClr val="0000FF"/>
                </a:solidFill>
              </a:rPr>
              <a:t>L’individuazione delle misure di Prevenzione e   </a:t>
            </a:r>
          </a:p>
          <a:p>
            <a:pPr eaLnBrk="1" hangingPunct="1"/>
            <a:r>
              <a:rPr lang="it-IT" altLang="it-IT" sz="2400" b="1">
                <a:solidFill>
                  <a:srgbClr val="0000FF"/>
                </a:solidFill>
              </a:rPr>
              <a:t>    Protezione da attuare in conseguenza degli esiti della valutazione,</a:t>
            </a:r>
          </a:p>
          <a:p>
            <a:pPr eaLnBrk="1" hangingPunct="1"/>
            <a:endParaRPr lang="it-IT" altLang="it-IT" sz="1000" b="1">
              <a:solidFill>
                <a:srgbClr val="0000FF"/>
              </a:solidFill>
            </a:endParaRPr>
          </a:p>
          <a:p>
            <a:pPr eaLnBrk="1" hangingPunct="1">
              <a:buFontTx/>
              <a:buChar char="•"/>
            </a:pPr>
            <a:r>
              <a:rPr lang="it-IT" altLang="it-IT" sz="2400" b="1">
                <a:solidFill>
                  <a:srgbClr val="0000FF"/>
                </a:solidFill>
              </a:rPr>
              <a:t>Il programma di Attuazione delle misure di Prevenzione e Protezione individuate,</a:t>
            </a:r>
          </a:p>
          <a:p>
            <a:pPr eaLnBrk="1" hangingPunct="1"/>
            <a:endParaRPr lang="it-IT" altLang="it-IT" sz="1000" b="1">
              <a:solidFill>
                <a:srgbClr val="000000"/>
              </a:solidFill>
            </a:endParaRPr>
          </a:p>
          <a:p>
            <a:pPr eaLnBrk="1" hangingPunct="1"/>
            <a:r>
              <a:rPr lang="it-IT" altLang="it-IT" sz="2000" i="1">
                <a:solidFill>
                  <a:srgbClr val="000000"/>
                </a:solidFill>
              </a:rPr>
              <a:t>Nella fase di stima dell’esposizione ai rischi individuati, il documento deve </a:t>
            </a:r>
          </a:p>
          <a:p>
            <a:pPr eaLnBrk="1" hangingPunct="1"/>
            <a:r>
              <a:rPr lang="it-IT" altLang="it-IT" sz="2000" i="1">
                <a:solidFill>
                  <a:srgbClr val="000000"/>
                </a:solidFill>
              </a:rPr>
              <a:t>considerare </a:t>
            </a:r>
            <a:r>
              <a:rPr lang="it-IT" altLang="it-IT" sz="2000" i="1">
                <a:solidFill>
                  <a:srgbClr val="FF0000"/>
                </a:solidFill>
              </a:rPr>
              <a:t>l’</a:t>
            </a:r>
            <a:r>
              <a:rPr lang="it-IT" altLang="it-IT" sz="2000" b="1" i="1">
                <a:solidFill>
                  <a:srgbClr val="FF0000"/>
                </a:solidFill>
              </a:rPr>
              <a:t>efficacia </a:t>
            </a:r>
            <a:r>
              <a:rPr lang="it-IT" altLang="it-IT" sz="2000" i="1">
                <a:solidFill>
                  <a:srgbClr val="000000"/>
                </a:solidFill>
              </a:rPr>
              <a:t>e</a:t>
            </a:r>
            <a:r>
              <a:rPr lang="it-IT" altLang="it-IT" sz="2000" i="1">
                <a:solidFill>
                  <a:srgbClr val="FF0000"/>
                </a:solidFill>
              </a:rPr>
              <a:t> l’</a:t>
            </a:r>
            <a:r>
              <a:rPr lang="it-IT" altLang="it-IT" sz="2000" b="1" i="1">
                <a:solidFill>
                  <a:srgbClr val="FF0000"/>
                </a:solidFill>
              </a:rPr>
              <a:t>efficienza</a:t>
            </a:r>
            <a:r>
              <a:rPr lang="it-IT" altLang="it-IT" sz="2000" b="1" i="1">
                <a:solidFill>
                  <a:srgbClr val="000000"/>
                </a:solidFill>
              </a:rPr>
              <a:t> </a:t>
            </a:r>
            <a:r>
              <a:rPr lang="it-IT" altLang="it-IT" sz="2000" i="1">
                <a:solidFill>
                  <a:srgbClr val="000000"/>
                </a:solidFill>
              </a:rPr>
              <a:t>delle </a:t>
            </a:r>
            <a:r>
              <a:rPr lang="it-IT" altLang="it-IT" sz="2000" b="1" i="1">
                <a:solidFill>
                  <a:srgbClr val="000000"/>
                </a:solidFill>
              </a:rPr>
              <a:t>misure di prevenzione e </a:t>
            </a:r>
          </a:p>
          <a:p>
            <a:pPr eaLnBrk="1" hangingPunct="1"/>
            <a:r>
              <a:rPr lang="it-IT" altLang="it-IT" sz="2000" b="1" i="1">
                <a:solidFill>
                  <a:srgbClr val="000000"/>
                </a:solidFill>
              </a:rPr>
              <a:t>protezione già introdotte.</a:t>
            </a:r>
          </a:p>
          <a:p>
            <a:pPr eaLnBrk="1" hangingPunct="1"/>
            <a:r>
              <a:rPr lang="it-IT" altLang="it-IT" sz="2000" i="1">
                <a:solidFill>
                  <a:srgbClr val="000000"/>
                </a:solidFill>
              </a:rPr>
              <a:t>Analizzare le </a:t>
            </a:r>
            <a:r>
              <a:rPr lang="it-IT" altLang="it-IT" sz="2000" b="1" i="1">
                <a:solidFill>
                  <a:srgbClr val="000000"/>
                </a:solidFill>
              </a:rPr>
              <a:t>cause e circostanze </a:t>
            </a:r>
            <a:r>
              <a:rPr lang="it-IT" altLang="it-IT" sz="2000" i="1">
                <a:solidFill>
                  <a:srgbClr val="000000"/>
                </a:solidFill>
              </a:rPr>
              <a:t>di ciascuno dei rischi indicando le misure </a:t>
            </a:r>
          </a:p>
          <a:p>
            <a:pPr eaLnBrk="1" hangingPunct="1"/>
            <a:r>
              <a:rPr lang="it-IT" altLang="it-IT" sz="2000" i="1">
                <a:solidFill>
                  <a:srgbClr val="000000"/>
                </a:solidFill>
              </a:rPr>
              <a:t>tecniche, organizzative e procedurali </a:t>
            </a:r>
            <a:r>
              <a:rPr lang="it-IT" altLang="it-IT" sz="2000" i="1">
                <a:solidFill>
                  <a:srgbClr val="FF0000"/>
                </a:solidFill>
              </a:rPr>
              <a:t>per contenerli al livello più basso </a:t>
            </a:r>
            <a:r>
              <a:rPr lang="it-IT" altLang="it-IT" i="1">
                <a:solidFill>
                  <a:srgbClr val="FF0000"/>
                </a:solidFill>
              </a:rPr>
              <a:t>possibile;</a:t>
            </a:r>
            <a:r>
              <a:rPr lang="it-IT" altLang="it-IT" sz="2000" i="1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it-IT" altLang="it-IT" sz="2000" i="1">
                <a:solidFill>
                  <a:srgbClr val="000000"/>
                </a:solidFill>
              </a:rPr>
              <a:t>Individuare gli </a:t>
            </a:r>
            <a:r>
              <a:rPr lang="it-IT" altLang="it-IT" sz="2000" b="1" i="1">
                <a:solidFill>
                  <a:srgbClr val="000000"/>
                </a:solidFill>
              </a:rPr>
              <a:t>interventi programmabili nel tempo</a:t>
            </a:r>
            <a:r>
              <a:rPr lang="it-IT" altLang="it-IT" sz="2000" i="1">
                <a:solidFill>
                  <a:srgbClr val="000000"/>
                </a:solidFill>
              </a:rPr>
              <a:t>, in una logica di </a:t>
            </a:r>
          </a:p>
          <a:p>
            <a:pPr eaLnBrk="1" hangingPunct="1"/>
            <a:r>
              <a:rPr lang="it-IT" altLang="it-IT" sz="2000" i="1">
                <a:solidFill>
                  <a:srgbClr val="000000"/>
                </a:solidFill>
              </a:rPr>
              <a:t>miglioramento continuo della sicurezza e salute dei lavoratori.</a:t>
            </a:r>
            <a:r>
              <a:rPr lang="it-IT" altLang="it-IT" sz="2000" b="1"/>
              <a:t> </a:t>
            </a:r>
            <a:endParaRPr lang="it-IT" altLang="it-IT" sz="2000">
              <a:solidFill>
                <a:srgbClr val="000000"/>
              </a:solidFill>
            </a:endParaRP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23DCF2BD-1B6A-B4EE-E49C-5CBF710C6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5157788"/>
            <a:ext cx="2160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600">
                <a:solidFill>
                  <a:srgbClr val="008000"/>
                </a:solidFill>
              </a:rPr>
              <a:t>In grado di funzionare</a:t>
            </a:r>
            <a:r>
              <a:rPr lang="it-IT" altLang="it-IT"/>
              <a:t> </a:t>
            </a:r>
          </a:p>
        </p:txBody>
      </p:sp>
      <p:sp>
        <p:nvSpPr>
          <p:cNvPr id="8196" name="Line 5">
            <a:extLst>
              <a:ext uri="{FF2B5EF4-FFF2-40B4-BE49-F238E27FC236}">
                <a16:creationId xmlns:a16="http://schemas.microsoft.com/office/drawing/2014/main" id="{11E2EB87-E66F-9C52-1794-F86447957FE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79838" y="5157788"/>
            <a:ext cx="287337" cy="2159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197" name="Text Box 6">
            <a:extLst>
              <a:ext uri="{FF2B5EF4-FFF2-40B4-BE49-F238E27FC236}">
                <a16:creationId xmlns:a16="http://schemas.microsoft.com/office/drawing/2014/main" id="{E5CFF968-B016-4B21-FEFA-CD9DF6C99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4292600"/>
            <a:ext cx="3168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600">
                <a:solidFill>
                  <a:srgbClr val="008000"/>
                </a:solidFill>
              </a:rPr>
              <a:t>Ottenere l‘effetto desiderato</a:t>
            </a:r>
          </a:p>
        </p:txBody>
      </p:sp>
      <p:sp>
        <p:nvSpPr>
          <p:cNvPr id="8198" name="Line 7">
            <a:extLst>
              <a:ext uri="{FF2B5EF4-FFF2-40B4-BE49-F238E27FC236}">
                <a16:creationId xmlns:a16="http://schemas.microsoft.com/office/drawing/2014/main" id="{A6984725-795C-9873-FBBA-E62AAECF4E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5513" y="4508500"/>
            <a:ext cx="144462" cy="4333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 advTm="108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5C8BD63-EDEC-1B44-D3E6-BB9876730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it-IT" altLang="it-IT" sz="2400" b="1">
                <a:solidFill>
                  <a:srgbClr val="FF0000"/>
                </a:solidFill>
                <a:effectLst/>
              </a:rPr>
              <a:t>Definizione del rischio</a:t>
            </a:r>
          </a:p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it-IT" altLang="it-IT" sz="1000" b="1">
                <a:solidFill>
                  <a:srgbClr val="000000"/>
                </a:solidFill>
                <a:effectLst/>
              </a:rPr>
              <a:t> </a:t>
            </a:r>
            <a:r>
              <a:rPr lang="it-IT" altLang="it-IT" sz="1000">
                <a:solidFill>
                  <a:srgbClr val="000000"/>
                </a:solidFill>
                <a:effectLst/>
              </a:rPr>
              <a:t> </a:t>
            </a:r>
          </a:p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Il rischio è la probabilità che sia raggiunto il limite potenziale di </a:t>
            </a:r>
          </a:p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danno nelle condizioni di impiego, ovvero di esposizione, di un </a:t>
            </a:r>
          </a:p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determinato fattore, o anche quando in presenza di determinati </a:t>
            </a:r>
          </a:p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pericoli c’è la probabilità che si verifichi un effettivo danno alla </a:t>
            </a:r>
          </a:p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salute.</a:t>
            </a:r>
          </a:p>
          <a:p>
            <a:pPr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endParaRPr lang="en-GB" altLang="it-IT" sz="24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2400">
              <a:solidFill>
                <a:srgbClr val="000000"/>
              </a:solidFill>
              <a:effectLst/>
            </a:endParaRPr>
          </a:p>
        </p:txBody>
      </p:sp>
      <p:sp>
        <p:nvSpPr>
          <p:cNvPr id="9219" name="Oval 2">
            <a:extLst>
              <a:ext uri="{FF2B5EF4-FFF2-40B4-BE49-F238E27FC236}">
                <a16:creationId xmlns:a16="http://schemas.microsoft.com/office/drawing/2014/main" id="{8745E629-3787-2300-1C87-C836A801F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924175"/>
            <a:ext cx="3494088" cy="2843213"/>
          </a:xfrm>
          <a:prstGeom prst="ellipse">
            <a:avLst/>
          </a:prstGeom>
          <a:solidFill>
            <a:srgbClr val="FF3333">
              <a:alpha val="49019"/>
            </a:srgbClr>
          </a:solidFill>
          <a:ln w="72009">
            <a:solidFill>
              <a:srgbClr val="FF0000"/>
            </a:solidFill>
            <a:round/>
            <a:headEnd/>
            <a:tailEnd/>
          </a:ln>
        </p:spPr>
        <p:txBody>
          <a:bodyPr wrap="none" lIns="91420" tIns="45711" rIns="91420" bIns="45711" anchor="ctr"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endParaRPr lang="it-IT" altLang="it-IT" sz="3600" b="1">
              <a:solidFill>
                <a:srgbClr val="FFFF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CFFEBA55-B809-204E-DB33-4ECC79528E22}"/>
              </a:ext>
            </a:extLst>
          </p:cNvPr>
          <p:cNvGrpSpPr>
            <a:grpSpLocks/>
          </p:cNvGrpSpPr>
          <p:nvPr/>
        </p:nvGrpSpPr>
        <p:grpSpPr bwMode="auto">
          <a:xfrm>
            <a:off x="3708400" y="2997200"/>
            <a:ext cx="3494088" cy="2697163"/>
            <a:chOff x="2313" y="2381"/>
            <a:chExt cx="3629" cy="2177"/>
          </a:xfrm>
        </p:grpSpPr>
        <p:sp>
          <p:nvSpPr>
            <p:cNvPr id="9226" name="Oval 4">
              <a:extLst>
                <a:ext uri="{FF2B5EF4-FFF2-40B4-BE49-F238E27FC236}">
                  <a16:creationId xmlns:a16="http://schemas.microsoft.com/office/drawing/2014/main" id="{D0F9C9D3-3D75-052B-B2EA-84DB5B13C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3" y="2381"/>
              <a:ext cx="3629" cy="2177"/>
            </a:xfrm>
            <a:prstGeom prst="ellipse">
              <a:avLst/>
            </a:prstGeom>
            <a:solidFill>
              <a:srgbClr val="0099FF">
                <a:alpha val="39999"/>
              </a:srgbClr>
            </a:solidFill>
            <a:ln w="72009">
              <a:solidFill>
                <a:srgbClr val="0000FF"/>
              </a:solidFill>
              <a:round/>
              <a:headEnd/>
              <a:tailEnd/>
            </a:ln>
          </p:spPr>
          <p:txBody>
            <a:bodyPr wrap="none" lIns="125974" tIns="80983" rIns="125974" bIns="80983" anchor="ctr"/>
            <a:lstStyle>
              <a:lvl1pPr defTabSz="449263" eaLnBrk="0" hangingPunct="0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571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49263" eaLnBrk="0" hangingPunct="0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571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49263" eaLnBrk="0" hangingPunct="0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571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49263" eaLnBrk="0" hangingPunct="0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571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49263" eaLnBrk="0" hangingPunct="0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571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571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571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571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571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</a:pPr>
              <a:r>
                <a:rPr lang="en-GB" altLang="it-IT" sz="3200" b="1">
                  <a:solidFill>
                    <a:srgbClr val="2300DC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 </a:t>
              </a:r>
            </a:p>
          </p:txBody>
        </p:sp>
        <p:sp>
          <p:nvSpPr>
            <p:cNvPr id="9227" name="Text Box 5">
              <a:extLst>
                <a:ext uri="{FF2B5EF4-FFF2-40B4-BE49-F238E27FC236}">
                  <a16:creationId xmlns:a16="http://schemas.microsoft.com/office/drawing/2014/main" id="{E157610A-8B02-BAEF-17A2-4D928B8D67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5" y="3288"/>
              <a:ext cx="2040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9982" tIns="44991" rIns="89982" bIns="44991"/>
            <a:lstStyle>
              <a:lvl1pPr defTabSz="449263" eaLnBrk="0" hangingPunct="0"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49263" eaLnBrk="0" hangingPunct="0"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49263" eaLnBrk="0" hangingPunct="0"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49263" eaLnBrk="0" hangingPunct="0"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49263" eaLnBrk="0" hangingPunct="0"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</a:pPr>
              <a:r>
                <a:rPr lang="en-GB" altLang="it-IT" sz="2400" b="1">
                  <a:solidFill>
                    <a:srgbClr val="000000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Esposizione</a:t>
              </a:r>
            </a:p>
          </p:txBody>
        </p:sp>
      </p:grpSp>
      <p:sp>
        <p:nvSpPr>
          <p:cNvPr id="9221" name="Text Box 10">
            <a:extLst>
              <a:ext uri="{FF2B5EF4-FFF2-40B4-BE49-F238E27FC236}">
                <a16:creationId xmlns:a16="http://schemas.microsoft.com/office/drawing/2014/main" id="{09A9ACA7-66C8-FECA-0CA2-0A9B77180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4076700"/>
            <a:ext cx="25781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1" rIns="91420" bIns="45711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altLang="it-IT" sz="2400" b="1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Pericolo</a:t>
            </a:r>
            <a:endParaRPr lang="it-IT" altLang="it-IT" sz="2400" b="1">
              <a:solidFill>
                <a:srgbClr val="0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3" name="Group 6">
            <a:extLst>
              <a:ext uri="{FF2B5EF4-FFF2-40B4-BE49-F238E27FC236}">
                <a16:creationId xmlns:a16="http://schemas.microsoft.com/office/drawing/2014/main" id="{D79DB6B2-A04A-EC98-230B-2E79894CD6AD}"/>
              </a:ext>
            </a:extLst>
          </p:cNvPr>
          <p:cNvGrpSpPr>
            <a:grpSpLocks/>
          </p:cNvGrpSpPr>
          <p:nvPr/>
        </p:nvGrpSpPr>
        <p:grpSpPr bwMode="auto">
          <a:xfrm>
            <a:off x="2843213" y="2276475"/>
            <a:ext cx="2879725" cy="1730375"/>
            <a:chOff x="2086" y="1156"/>
            <a:chExt cx="2223" cy="1633"/>
          </a:xfrm>
        </p:grpSpPr>
        <p:sp>
          <p:nvSpPr>
            <p:cNvPr id="9224" name="AutoShape 7">
              <a:extLst>
                <a:ext uri="{FF2B5EF4-FFF2-40B4-BE49-F238E27FC236}">
                  <a16:creationId xmlns:a16="http://schemas.microsoft.com/office/drawing/2014/main" id="{EEB7A41E-867E-D54C-D188-8215DD7FA00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2381" y="861"/>
              <a:ext cx="1633" cy="2223"/>
            </a:xfrm>
            <a:prstGeom prst="leftArrowCallout">
              <a:avLst>
                <a:gd name="adj1" fmla="val 34032"/>
                <a:gd name="adj2" fmla="val 34032"/>
                <a:gd name="adj3" fmla="val 16667"/>
                <a:gd name="adj4" fmla="val 66667"/>
              </a:avLst>
            </a:prstGeom>
            <a:solidFill>
              <a:srgbClr val="FFFF00">
                <a:alpha val="43921"/>
              </a:srgbClr>
            </a:solidFill>
            <a:ln w="63500">
              <a:solidFill>
                <a:srgbClr val="FF6600"/>
              </a:solidFill>
              <a:miter lim="800000"/>
              <a:headEnd/>
              <a:tailEnd/>
            </a:ln>
          </p:spPr>
          <p:txBody>
            <a:bodyPr rot="10800000" wrap="none" lIns="91420" tIns="45711" rIns="91420" bIns="45711" anchor="ctr"/>
            <a:lstStyle>
              <a:lvl1pPr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</a:pPr>
              <a:endParaRPr lang="it-IT" altLang="it-IT" sz="4900" b="1">
                <a:solidFill>
                  <a:srgbClr val="FF3300"/>
                </a:solidFill>
                <a:latin typeface="Arial Black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9225" name="Rectangle 8">
              <a:extLst>
                <a:ext uri="{FF2B5EF4-FFF2-40B4-BE49-F238E27FC236}">
                  <a16:creationId xmlns:a16="http://schemas.microsoft.com/office/drawing/2014/main" id="{876E584F-229A-56A8-AFEC-F75883877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3" y="1250"/>
              <a:ext cx="1317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0" tIns="45711" rIns="91420" bIns="45711">
              <a:spAutoFit/>
            </a:bodyPr>
            <a:lstStyle>
              <a:lvl1pPr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12813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</a:pPr>
              <a:r>
                <a:rPr lang="it-IT" altLang="it-IT" sz="2400" b="1">
                  <a:solidFill>
                    <a:srgbClr val="FF3300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 RISCHIO</a:t>
              </a:r>
            </a:p>
          </p:txBody>
        </p:sp>
      </p:grpSp>
      <p:sp>
        <p:nvSpPr>
          <p:cNvPr id="82955" name="Text Box 11">
            <a:extLst>
              <a:ext uri="{FF2B5EF4-FFF2-40B4-BE49-F238E27FC236}">
                <a16:creationId xmlns:a16="http://schemas.microsoft.com/office/drawing/2014/main" id="{21BCE071-E32F-EB5E-E22A-A77790637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05488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783" tIns="50392" rIns="100783" bIns="50392">
            <a:spAutoFit/>
          </a:bodyPr>
          <a:lstStyle>
            <a:lvl1pPr defTabSz="495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95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95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95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953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95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95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95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95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2400" b="1">
                <a:solidFill>
                  <a:srgbClr val="FF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Il rischio è rappresentato dall’intreccio, intersezione, </a:t>
            </a:r>
          </a:p>
          <a:p>
            <a:pPr eaLnBrk="1" hangingPunct="1"/>
            <a:r>
              <a:rPr lang="it-IT" altLang="it-IT" sz="2400" b="1">
                <a:solidFill>
                  <a:srgbClr val="FF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tra i due elementi fondamentali</a:t>
            </a:r>
          </a:p>
        </p:txBody>
      </p:sp>
    </p:spTree>
  </p:cSld>
  <p:clrMapOvr>
    <a:masterClrMapping/>
  </p:clrMapOvr>
  <p:transition advTm="108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C93AD65-9B87-5527-8779-E0982A6C7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CCCC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>
                <a:solidFill>
                  <a:srgbClr val="FF0000"/>
                </a:solidFill>
                <a:effectLst/>
              </a:rPr>
              <a:t>	In concreto:</a:t>
            </a:r>
            <a:r>
              <a:rPr lang="it-IT" altLang="it-IT" sz="2400">
                <a:solidFill>
                  <a:srgbClr val="CCFFCC"/>
                </a:solidFill>
                <a:effectLst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400">
              <a:solidFill>
                <a:srgbClr val="CCFFCC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 1)   </a:t>
            </a:r>
            <a:r>
              <a:rPr lang="it-IT" altLang="it-IT" sz="2400" b="1">
                <a:solidFill>
                  <a:srgbClr val="000000"/>
                </a:solidFill>
                <a:effectLst/>
              </a:rPr>
              <a:t>Si può eliminare il pericolo che produce quel rischio?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Se come risposta abbiamo un NO, allora possiamo farci una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seconda domanda: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20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0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2)  </a:t>
            </a:r>
            <a:r>
              <a:rPr lang="it-IT" altLang="it-IT" sz="2400" b="1">
                <a:solidFill>
                  <a:srgbClr val="000000"/>
                </a:solidFill>
                <a:effectLst/>
              </a:rPr>
              <a:t>Si può eliminare l’esposizione che produce quel rischio?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000" b="1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Se anche questa risposta  è  NO,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400">
              <a:solidFill>
                <a:srgbClr val="00000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b="1">
                <a:solidFill>
                  <a:srgbClr val="FF0000"/>
                </a:solidFill>
                <a:effectLst/>
              </a:rPr>
              <a:t>L’ultima possibilità che ci rimane  è </a:t>
            </a:r>
            <a:r>
              <a:rPr lang="it-IT" altLang="it-IT" sz="2400" b="1" u="sng">
                <a:solidFill>
                  <a:srgbClr val="FF0000"/>
                </a:solidFill>
                <a:effectLst/>
              </a:rPr>
              <a:t>dover ridurre</a:t>
            </a:r>
            <a:r>
              <a:rPr lang="it-IT" altLang="it-IT" sz="2400" b="1">
                <a:solidFill>
                  <a:srgbClr val="FF0000"/>
                </a:solidFill>
                <a:effectLst/>
              </a:rPr>
              <a:t> il pericolo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b="1">
                <a:solidFill>
                  <a:srgbClr val="FF0000"/>
                </a:solidFill>
                <a:effectLst/>
              </a:rPr>
              <a:t>e/o l’ esposizione per diminuire il rischio.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1200" b="1">
                <a:solidFill>
                  <a:srgbClr val="FF0000"/>
                </a:solidFill>
                <a:effectLst/>
              </a:rPr>
              <a:t>		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sz="2400" b="1">
                <a:solidFill>
                  <a:srgbClr val="000000"/>
                </a:solidFill>
                <a:effectLst/>
              </a:rPr>
              <a:t>					COME ????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b="1">
                <a:solidFill>
                  <a:srgbClr val="000000"/>
                </a:solidFill>
                <a:effectLst/>
              </a:rPr>
              <a:t>Modificando e adeguando i comportamenti in azienda.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b="1">
                <a:solidFill>
                  <a:srgbClr val="000000"/>
                </a:solidFill>
                <a:effectLst/>
              </a:rPr>
              <a:t>Utilizzando i </a:t>
            </a:r>
            <a:r>
              <a:rPr lang="it-IT" altLang="it-IT" sz="2400" b="1">
                <a:solidFill>
                  <a:srgbClr val="FF0000"/>
                </a:solidFill>
                <a:effectLst/>
              </a:rPr>
              <a:t>Dispositivi di Protezione Individuali.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sz="1400">
              <a:solidFill>
                <a:srgbClr val="009900"/>
              </a:solidFill>
              <a:effectLst/>
            </a:endParaRPr>
          </a:p>
        </p:txBody>
      </p:sp>
    </p:spTree>
  </p:cSld>
  <p:clrMapOvr>
    <a:masterClrMapping/>
  </p:clrMapOvr>
  <p:transition advTm="108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B76BB35-2C95-7310-DE1D-FF42275B486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597650"/>
          </a:xfrm>
          <a:solidFill>
            <a:srgbClr val="CCCC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I rischi lavorativi presenti negli ambienti di lavoro, in conseguenza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dello svolgimento delle attività lavorative, possono essere divisi in </a:t>
            </a:r>
          </a:p>
          <a:p>
            <a:pPr eaLnBrk="1" hangingPunct="1">
              <a:buFont typeface="Wingdings" pitchFamily="2" charset="2"/>
              <a:buNone/>
            </a:pPr>
            <a:r>
              <a:rPr lang="it-IT" altLang="it-IT" sz="2400">
                <a:solidFill>
                  <a:srgbClr val="000000"/>
                </a:solidFill>
                <a:effectLst/>
              </a:rPr>
              <a:t>tre grandi categorie:</a:t>
            </a:r>
            <a:endParaRPr lang="it-IT" altLang="it-IT" sz="2000">
              <a:solidFill>
                <a:srgbClr val="000000"/>
              </a:solidFill>
              <a:effectLst/>
            </a:endParaRPr>
          </a:p>
        </p:txBody>
      </p:sp>
      <p:graphicFrame>
        <p:nvGraphicFramePr>
          <p:cNvPr id="221206" name="Group 22">
            <a:extLst>
              <a:ext uri="{FF2B5EF4-FFF2-40B4-BE49-F238E27FC236}">
                <a16:creationId xmlns:a16="http://schemas.microsoft.com/office/drawing/2014/main" id="{4EC32AD3-64AF-5AB7-A4FE-5EE32F750C1B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0" y="1484313"/>
          <a:ext cx="9144000" cy="5373688"/>
        </p:xfrm>
        <a:graphic>
          <a:graphicData uri="http://schemas.openxmlformats.org/drawingml/2006/table">
            <a:tbl>
              <a:tblPr/>
              <a:tblGrid>
                <a:gridCol w="1203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4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Cat. 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RISCHI PER LA SICUREZZA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Dovuti a: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Rischi di natura 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infortunistica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Strutture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Macchine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Impianti Elettrici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Sostanze pericolose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Incendio-esplosioni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Cat.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RISCHI PER LA SALUTE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Dovuti a: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Rischi di natura 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igienico ambientale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Agenti chimici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Agenti fisici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Agenti biologici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Cat.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RISCHI PER LA SICUREZZA E LA SALUTE  (ORGANIZZATIVI)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Dovuti a: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Rischi di tipo </a:t>
                      </a: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trasversale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Organizzazione del lavoro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Fattori psicologici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Fattori ergonomici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Condizioni di lavoro difficili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0800"/>
</p:sld>
</file>

<file path=ppt/theme/theme1.xml><?xml version="1.0" encoding="utf-8"?>
<a:theme xmlns:a="http://schemas.openxmlformats.org/drawingml/2006/main" name="Raggio">
  <a:themeElements>
    <a:clrScheme name="Raggio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Raggi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ggio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ggio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ggio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ggio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ggio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ggio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ggio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ggio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ggio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1986</TotalTime>
  <Words>4395</Words>
  <Application>Microsoft Macintosh PowerPoint</Application>
  <PresentationFormat>Presentazione su schermo (4:3)</PresentationFormat>
  <Paragraphs>876</Paragraphs>
  <Slides>48</Slides>
  <Notes>42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48</vt:i4>
      </vt:variant>
    </vt:vector>
  </HeadingPairs>
  <TitlesOfParts>
    <vt:vector size="56" baseType="lpstr">
      <vt:lpstr>Arial</vt:lpstr>
      <vt:lpstr>Arial Black</vt:lpstr>
      <vt:lpstr>Calibri</vt:lpstr>
      <vt:lpstr>Helvetica Neue</vt:lpstr>
      <vt:lpstr>StarSymbol</vt:lpstr>
      <vt:lpstr>Times New Roman</vt:lpstr>
      <vt:lpstr>Wingdings</vt:lpstr>
      <vt:lpstr>Raggio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   Procedura  di  Primo  Soccorso  In azienda è definita la procedura di intervento per i lavoratori che per svariati motivi, durante il lavoro sono colpiti da malore e/o infortuni.  Fanno parte integrante alcune persone preparate ad interventi di prima necessità addestrate  presso la C.R.I.   Sono dislocate in tutta la struttura lavorativa, i nominativi sono segnalati su apposita tabella affissa in tutta la scuola, a fianco delle planimetrie di evacuazione.   </vt:lpstr>
      <vt:lpstr>      </vt:lpstr>
      <vt:lpstr> Procedura  Antincendio  Anche la procedura di intervento antincendio è ben collaudata e consolidata nella nostra azienda.   Fanno parte della squadra di intervento antincendio alcune persone preparate e addestrate con corsi specifici presso i Vigili del Fuoco di Lodi.   In base alle loro mansioni, sono dislocate in tutta la struttura lavorativa, i nominativi sono segnalati sulle planimetrie di piano affisse all’interno della scuola.    </vt:lpstr>
      <vt:lpstr>Presentazione standard di PowerPoint</vt:lpstr>
    </vt:vector>
  </TitlesOfParts>
  <Company>VOLTA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PC06</dc:creator>
  <cp:lastModifiedBy>sede.m8</cp:lastModifiedBy>
  <cp:revision>87</cp:revision>
  <dcterms:created xsi:type="dcterms:W3CDTF">2004-03-29T06:52:22Z</dcterms:created>
  <dcterms:modified xsi:type="dcterms:W3CDTF">2022-11-02T22:40:06Z</dcterms:modified>
</cp:coreProperties>
</file>